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0" r:id="rId5"/>
    <p:sldId id="259" r:id="rId6"/>
    <p:sldId id="261" r:id="rId7"/>
    <p:sldId id="263" r:id="rId8"/>
    <p:sldId id="264" r:id="rId9"/>
    <p:sldId id="262" r:id="rId10"/>
    <p:sldId id="265" r:id="rId11"/>
    <p:sldId id="266" r:id="rId12"/>
    <p:sldId id="276" r:id="rId13"/>
    <p:sldId id="267" r:id="rId14"/>
    <p:sldId id="268" r:id="rId15"/>
    <p:sldId id="271" r:id="rId16"/>
    <p:sldId id="272" r:id="rId17"/>
    <p:sldId id="274" r:id="rId18"/>
    <p:sldId id="269" r:id="rId19"/>
    <p:sldId id="270" r:id="rId20"/>
    <p:sldId id="281" r:id="rId21"/>
    <p:sldId id="277" r:id="rId22"/>
    <p:sldId id="279"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84" d="100"/>
          <a:sy n="84" d="100"/>
        </p:scale>
        <p:origin x="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F2AD0-B778-4B48-80C1-E669ECF24749}" type="datetimeFigureOut">
              <a:rPr lang="en-US" smtClean="0"/>
              <a:t>8/22/2022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A4EA7-3C75-4185-82CB-3A119DE3E36A}" type="slidenum">
              <a:rPr lang="en-US" smtClean="0"/>
              <a:t>‹#›</a:t>
            </a:fld>
            <a:endParaRPr lang="en-US" dirty="0"/>
          </a:p>
        </p:txBody>
      </p:sp>
    </p:spTree>
    <p:extLst>
      <p:ext uri="{BB962C8B-B14F-4D97-AF65-F5344CB8AC3E}">
        <p14:creationId xmlns:p14="http://schemas.microsoft.com/office/powerpoint/2010/main" val="159515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A4EA7-3C75-4185-82CB-3A119DE3E36A}" type="slidenum">
              <a:rPr lang="en-US" smtClean="0"/>
              <a:t>1</a:t>
            </a:fld>
            <a:endParaRPr lang="en-US" dirty="0"/>
          </a:p>
        </p:txBody>
      </p:sp>
    </p:spTree>
    <p:extLst>
      <p:ext uri="{BB962C8B-B14F-4D97-AF65-F5344CB8AC3E}">
        <p14:creationId xmlns:p14="http://schemas.microsoft.com/office/powerpoint/2010/main" val="370134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AA4EA7-3C75-4185-82CB-3A119DE3E36A}" type="slidenum">
              <a:rPr lang="en-US" smtClean="0"/>
              <a:t>2</a:t>
            </a:fld>
            <a:endParaRPr lang="en-US" dirty="0"/>
          </a:p>
        </p:txBody>
      </p:sp>
    </p:spTree>
    <p:extLst>
      <p:ext uri="{BB962C8B-B14F-4D97-AF65-F5344CB8AC3E}">
        <p14:creationId xmlns:p14="http://schemas.microsoft.com/office/powerpoint/2010/main" val="76944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4448B7-CDC1-4A9E-8F3D-908FC245BD01}" type="datetime1">
              <a:rPr lang="en-US" smtClean="0"/>
              <a:t>8/23/2022</a:t>
            </a:fld>
            <a:endParaRPr lang="en-US" dirty="0"/>
          </a:p>
        </p:txBody>
      </p:sp>
      <p:sp>
        <p:nvSpPr>
          <p:cNvPr id="5" name="Footer Placeholder 4"/>
          <p:cNvSpPr>
            <a:spLocks noGrp="1"/>
          </p:cNvSpPr>
          <p:nvPr>
            <p:ph type="ftr" sz="quarter" idx="11"/>
          </p:nvPr>
        </p:nvSpPr>
        <p:spPr/>
        <p:txBody>
          <a:bodyPr/>
          <a:lstStyle/>
          <a:p>
            <a:r>
              <a:rPr lang="en-US" smtClean="0"/>
              <a:t>BPU 11, 2022, Belgrade, Serbia</a:t>
            </a:r>
            <a:endParaRPr lang="en-US" dirty="0"/>
          </a:p>
        </p:txBody>
      </p:sp>
      <p:sp>
        <p:nvSpPr>
          <p:cNvPr id="6" name="Slide Number Placeholder 5"/>
          <p:cNvSpPr>
            <a:spLocks noGrp="1"/>
          </p:cNvSpPr>
          <p:nvPr>
            <p:ph type="sldNum" sz="quarter" idx="12"/>
          </p:nvPr>
        </p:nvSpPr>
        <p:spPr/>
        <p:txBody>
          <a:bodyPr/>
          <a:lstStyle/>
          <a:p>
            <a:fld id="{43333696-ACCA-4332-BC67-25CDB7AC936F}" type="slidenum">
              <a:rPr lang="en-US" smtClean="0"/>
              <a:t>‹#›</a:t>
            </a:fld>
            <a:endParaRPr lang="en-US" dirty="0"/>
          </a:p>
        </p:txBody>
      </p:sp>
    </p:spTree>
    <p:extLst>
      <p:ext uri="{BB962C8B-B14F-4D97-AF65-F5344CB8AC3E}">
        <p14:creationId xmlns:p14="http://schemas.microsoft.com/office/powerpoint/2010/main" val="119036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89619E-6D63-4AAF-BC78-FF5F45A983DB}" type="datetime1">
              <a:rPr lang="en-US" smtClean="0"/>
              <a:t>8/23/2022</a:t>
            </a:fld>
            <a:endParaRPr lang="en-US" dirty="0"/>
          </a:p>
        </p:txBody>
      </p:sp>
      <p:sp>
        <p:nvSpPr>
          <p:cNvPr id="5" name="Footer Placeholder 4"/>
          <p:cNvSpPr>
            <a:spLocks noGrp="1"/>
          </p:cNvSpPr>
          <p:nvPr>
            <p:ph type="ftr" sz="quarter" idx="11"/>
          </p:nvPr>
        </p:nvSpPr>
        <p:spPr/>
        <p:txBody>
          <a:bodyPr/>
          <a:lstStyle/>
          <a:p>
            <a:r>
              <a:rPr lang="en-US" smtClean="0"/>
              <a:t>BPU 11, 2022, Belgrade, Serbia</a:t>
            </a:r>
            <a:endParaRPr lang="en-US" dirty="0"/>
          </a:p>
        </p:txBody>
      </p:sp>
      <p:sp>
        <p:nvSpPr>
          <p:cNvPr id="6" name="Slide Number Placeholder 5"/>
          <p:cNvSpPr>
            <a:spLocks noGrp="1"/>
          </p:cNvSpPr>
          <p:nvPr>
            <p:ph type="sldNum" sz="quarter" idx="12"/>
          </p:nvPr>
        </p:nvSpPr>
        <p:spPr/>
        <p:txBody>
          <a:bodyPr/>
          <a:lstStyle/>
          <a:p>
            <a:fld id="{43333696-ACCA-4332-BC67-25CDB7AC936F}" type="slidenum">
              <a:rPr lang="en-US" smtClean="0"/>
              <a:t>‹#›</a:t>
            </a:fld>
            <a:endParaRPr lang="en-US" dirty="0"/>
          </a:p>
        </p:txBody>
      </p:sp>
    </p:spTree>
    <p:extLst>
      <p:ext uri="{BB962C8B-B14F-4D97-AF65-F5344CB8AC3E}">
        <p14:creationId xmlns:p14="http://schemas.microsoft.com/office/powerpoint/2010/main" val="323227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68A69-B16E-4D2A-B852-757F72AC88A1}" type="datetime1">
              <a:rPr lang="en-US" smtClean="0"/>
              <a:t>8/23/2022</a:t>
            </a:fld>
            <a:endParaRPr lang="en-US" dirty="0"/>
          </a:p>
        </p:txBody>
      </p:sp>
      <p:sp>
        <p:nvSpPr>
          <p:cNvPr id="5" name="Footer Placeholder 4"/>
          <p:cNvSpPr>
            <a:spLocks noGrp="1"/>
          </p:cNvSpPr>
          <p:nvPr>
            <p:ph type="ftr" sz="quarter" idx="11"/>
          </p:nvPr>
        </p:nvSpPr>
        <p:spPr/>
        <p:txBody>
          <a:bodyPr/>
          <a:lstStyle/>
          <a:p>
            <a:r>
              <a:rPr lang="en-US" smtClean="0"/>
              <a:t>BPU 11, 2022, Belgrade, Serbia</a:t>
            </a:r>
            <a:endParaRPr lang="en-US" dirty="0"/>
          </a:p>
        </p:txBody>
      </p:sp>
      <p:sp>
        <p:nvSpPr>
          <p:cNvPr id="6" name="Slide Number Placeholder 5"/>
          <p:cNvSpPr>
            <a:spLocks noGrp="1"/>
          </p:cNvSpPr>
          <p:nvPr>
            <p:ph type="sldNum" sz="quarter" idx="12"/>
          </p:nvPr>
        </p:nvSpPr>
        <p:spPr/>
        <p:txBody>
          <a:bodyPr/>
          <a:lstStyle/>
          <a:p>
            <a:fld id="{43333696-ACCA-4332-BC67-25CDB7AC936F}" type="slidenum">
              <a:rPr lang="en-US" smtClean="0"/>
              <a:t>‹#›</a:t>
            </a:fld>
            <a:endParaRPr lang="en-US" dirty="0"/>
          </a:p>
        </p:txBody>
      </p:sp>
    </p:spTree>
    <p:extLst>
      <p:ext uri="{BB962C8B-B14F-4D97-AF65-F5344CB8AC3E}">
        <p14:creationId xmlns:p14="http://schemas.microsoft.com/office/powerpoint/2010/main" val="67660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85996-7F27-43A8-AAA3-523DC76D42D2}" type="datetime1">
              <a:rPr lang="en-US" smtClean="0"/>
              <a:t>8/23/2022</a:t>
            </a:fld>
            <a:endParaRPr lang="en-US" dirty="0"/>
          </a:p>
        </p:txBody>
      </p:sp>
      <p:sp>
        <p:nvSpPr>
          <p:cNvPr id="5" name="Footer Placeholder 4"/>
          <p:cNvSpPr>
            <a:spLocks noGrp="1"/>
          </p:cNvSpPr>
          <p:nvPr>
            <p:ph type="ftr" sz="quarter" idx="11"/>
          </p:nvPr>
        </p:nvSpPr>
        <p:spPr/>
        <p:txBody>
          <a:bodyPr/>
          <a:lstStyle/>
          <a:p>
            <a:r>
              <a:rPr lang="en-US" smtClean="0"/>
              <a:t>BPU 11, 2022, Belgrade, Serbia</a:t>
            </a:r>
            <a:endParaRPr lang="en-US" dirty="0"/>
          </a:p>
        </p:txBody>
      </p:sp>
      <p:sp>
        <p:nvSpPr>
          <p:cNvPr id="6" name="Slide Number Placeholder 5"/>
          <p:cNvSpPr>
            <a:spLocks noGrp="1"/>
          </p:cNvSpPr>
          <p:nvPr>
            <p:ph type="sldNum" sz="quarter" idx="12"/>
          </p:nvPr>
        </p:nvSpPr>
        <p:spPr/>
        <p:txBody>
          <a:bodyPr/>
          <a:lstStyle/>
          <a:p>
            <a:fld id="{43333696-ACCA-4332-BC67-25CDB7AC936F}" type="slidenum">
              <a:rPr lang="en-US" smtClean="0"/>
              <a:t>‹#›</a:t>
            </a:fld>
            <a:endParaRPr lang="en-US" dirty="0"/>
          </a:p>
        </p:txBody>
      </p:sp>
    </p:spTree>
    <p:extLst>
      <p:ext uri="{BB962C8B-B14F-4D97-AF65-F5344CB8AC3E}">
        <p14:creationId xmlns:p14="http://schemas.microsoft.com/office/powerpoint/2010/main" val="299104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CE3FA2-C709-4284-865A-9434A5633DDE}" type="datetime1">
              <a:rPr lang="en-US" smtClean="0"/>
              <a:t>8/23/2022</a:t>
            </a:fld>
            <a:endParaRPr lang="en-US" dirty="0"/>
          </a:p>
        </p:txBody>
      </p:sp>
      <p:sp>
        <p:nvSpPr>
          <p:cNvPr id="5" name="Footer Placeholder 4"/>
          <p:cNvSpPr>
            <a:spLocks noGrp="1"/>
          </p:cNvSpPr>
          <p:nvPr>
            <p:ph type="ftr" sz="quarter" idx="11"/>
          </p:nvPr>
        </p:nvSpPr>
        <p:spPr/>
        <p:txBody>
          <a:bodyPr/>
          <a:lstStyle/>
          <a:p>
            <a:r>
              <a:rPr lang="en-US" smtClean="0"/>
              <a:t>BPU 11, 2022, Belgrade, Serbia</a:t>
            </a:r>
            <a:endParaRPr lang="en-US" dirty="0"/>
          </a:p>
        </p:txBody>
      </p:sp>
      <p:sp>
        <p:nvSpPr>
          <p:cNvPr id="6" name="Slide Number Placeholder 5"/>
          <p:cNvSpPr>
            <a:spLocks noGrp="1"/>
          </p:cNvSpPr>
          <p:nvPr>
            <p:ph type="sldNum" sz="quarter" idx="12"/>
          </p:nvPr>
        </p:nvSpPr>
        <p:spPr/>
        <p:txBody>
          <a:bodyPr/>
          <a:lstStyle/>
          <a:p>
            <a:fld id="{43333696-ACCA-4332-BC67-25CDB7AC936F}" type="slidenum">
              <a:rPr lang="en-US" smtClean="0"/>
              <a:t>‹#›</a:t>
            </a:fld>
            <a:endParaRPr lang="en-US" dirty="0"/>
          </a:p>
        </p:txBody>
      </p:sp>
    </p:spTree>
    <p:extLst>
      <p:ext uri="{BB962C8B-B14F-4D97-AF65-F5344CB8AC3E}">
        <p14:creationId xmlns:p14="http://schemas.microsoft.com/office/powerpoint/2010/main" val="2052968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9A39B5-D6E2-4C3B-949C-56C40D12BF25}" type="datetime1">
              <a:rPr lang="en-US" smtClean="0"/>
              <a:t>8/23/2022</a:t>
            </a:fld>
            <a:endParaRPr lang="en-US" dirty="0"/>
          </a:p>
        </p:txBody>
      </p:sp>
      <p:sp>
        <p:nvSpPr>
          <p:cNvPr id="6" name="Footer Placeholder 5"/>
          <p:cNvSpPr>
            <a:spLocks noGrp="1"/>
          </p:cNvSpPr>
          <p:nvPr>
            <p:ph type="ftr" sz="quarter" idx="11"/>
          </p:nvPr>
        </p:nvSpPr>
        <p:spPr/>
        <p:txBody>
          <a:bodyPr/>
          <a:lstStyle/>
          <a:p>
            <a:r>
              <a:rPr lang="en-US" smtClean="0"/>
              <a:t>BPU 11, 2022, Belgrade, Serbia</a:t>
            </a:r>
            <a:endParaRPr lang="en-US" dirty="0"/>
          </a:p>
        </p:txBody>
      </p:sp>
      <p:sp>
        <p:nvSpPr>
          <p:cNvPr id="7" name="Slide Number Placeholder 6"/>
          <p:cNvSpPr>
            <a:spLocks noGrp="1"/>
          </p:cNvSpPr>
          <p:nvPr>
            <p:ph type="sldNum" sz="quarter" idx="12"/>
          </p:nvPr>
        </p:nvSpPr>
        <p:spPr/>
        <p:txBody>
          <a:bodyPr/>
          <a:lstStyle/>
          <a:p>
            <a:fld id="{43333696-ACCA-4332-BC67-25CDB7AC936F}" type="slidenum">
              <a:rPr lang="en-US" smtClean="0"/>
              <a:t>‹#›</a:t>
            </a:fld>
            <a:endParaRPr lang="en-US" dirty="0"/>
          </a:p>
        </p:txBody>
      </p:sp>
    </p:spTree>
    <p:extLst>
      <p:ext uri="{BB962C8B-B14F-4D97-AF65-F5344CB8AC3E}">
        <p14:creationId xmlns:p14="http://schemas.microsoft.com/office/powerpoint/2010/main" val="163210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743F6D-8845-48A9-87AF-549C11C40823}" type="datetime1">
              <a:rPr lang="en-US" smtClean="0"/>
              <a:t>8/23/2022</a:t>
            </a:fld>
            <a:endParaRPr lang="en-US" dirty="0"/>
          </a:p>
        </p:txBody>
      </p:sp>
      <p:sp>
        <p:nvSpPr>
          <p:cNvPr id="8" name="Footer Placeholder 7"/>
          <p:cNvSpPr>
            <a:spLocks noGrp="1"/>
          </p:cNvSpPr>
          <p:nvPr>
            <p:ph type="ftr" sz="quarter" idx="11"/>
          </p:nvPr>
        </p:nvSpPr>
        <p:spPr/>
        <p:txBody>
          <a:bodyPr/>
          <a:lstStyle/>
          <a:p>
            <a:r>
              <a:rPr lang="en-US" smtClean="0"/>
              <a:t>BPU 11, 2022, Belgrade, Serbia</a:t>
            </a:r>
            <a:endParaRPr lang="en-US" dirty="0"/>
          </a:p>
        </p:txBody>
      </p:sp>
      <p:sp>
        <p:nvSpPr>
          <p:cNvPr id="9" name="Slide Number Placeholder 8"/>
          <p:cNvSpPr>
            <a:spLocks noGrp="1"/>
          </p:cNvSpPr>
          <p:nvPr>
            <p:ph type="sldNum" sz="quarter" idx="12"/>
          </p:nvPr>
        </p:nvSpPr>
        <p:spPr/>
        <p:txBody>
          <a:bodyPr/>
          <a:lstStyle/>
          <a:p>
            <a:fld id="{43333696-ACCA-4332-BC67-25CDB7AC936F}" type="slidenum">
              <a:rPr lang="en-US" smtClean="0"/>
              <a:t>‹#›</a:t>
            </a:fld>
            <a:endParaRPr lang="en-US" dirty="0"/>
          </a:p>
        </p:txBody>
      </p:sp>
    </p:spTree>
    <p:extLst>
      <p:ext uri="{BB962C8B-B14F-4D97-AF65-F5344CB8AC3E}">
        <p14:creationId xmlns:p14="http://schemas.microsoft.com/office/powerpoint/2010/main" val="410590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1C43A2-BE11-422D-B85A-8042DD562509}" type="datetime1">
              <a:rPr lang="en-US" smtClean="0"/>
              <a:t>8/23/2022</a:t>
            </a:fld>
            <a:endParaRPr lang="en-US" dirty="0"/>
          </a:p>
        </p:txBody>
      </p:sp>
      <p:sp>
        <p:nvSpPr>
          <p:cNvPr id="4" name="Footer Placeholder 3"/>
          <p:cNvSpPr>
            <a:spLocks noGrp="1"/>
          </p:cNvSpPr>
          <p:nvPr>
            <p:ph type="ftr" sz="quarter" idx="11"/>
          </p:nvPr>
        </p:nvSpPr>
        <p:spPr/>
        <p:txBody>
          <a:bodyPr/>
          <a:lstStyle/>
          <a:p>
            <a:r>
              <a:rPr lang="en-US" smtClean="0"/>
              <a:t>BPU 11, 2022, Belgrade, Serbia</a:t>
            </a:r>
            <a:endParaRPr lang="en-US" dirty="0"/>
          </a:p>
        </p:txBody>
      </p:sp>
      <p:sp>
        <p:nvSpPr>
          <p:cNvPr id="5" name="Slide Number Placeholder 4"/>
          <p:cNvSpPr>
            <a:spLocks noGrp="1"/>
          </p:cNvSpPr>
          <p:nvPr>
            <p:ph type="sldNum" sz="quarter" idx="12"/>
          </p:nvPr>
        </p:nvSpPr>
        <p:spPr/>
        <p:txBody>
          <a:bodyPr/>
          <a:lstStyle/>
          <a:p>
            <a:fld id="{43333696-ACCA-4332-BC67-25CDB7AC936F}" type="slidenum">
              <a:rPr lang="en-US" smtClean="0"/>
              <a:t>‹#›</a:t>
            </a:fld>
            <a:endParaRPr lang="en-US" dirty="0"/>
          </a:p>
        </p:txBody>
      </p:sp>
    </p:spTree>
    <p:extLst>
      <p:ext uri="{BB962C8B-B14F-4D97-AF65-F5344CB8AC3E}">
        <p14:creationId xmlns:p14="http://schemas.microsoft.com/office/powerpoint/2010/main" val="1419271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6A357-0F0F-438F-84EE-DDEB5E6F8C67}" type="datetime1">
              <a:rPr lang="en-US" smtClean="0"/>
              <a:t>8/23/2022</a:t>
            </a:fld>
            <a:endParaRPr lang="en-US" dirty="0"/>
          </a:p>
        </p:txBody>
      </p:sp>
      <p:sp>
        <p:nvSpPr>
          <p:cNvPr id="3" name="Footer Placeholder 2"/>
          <p:cNvSpPr>
            <a:spLocks noGrp="1"/>
          </p:cNvSpPr>
          <p:nvPr>
            <p:ph type="ftr" sz="quarter" idx="11"/>
          </p:nvPr>
        </p:nvSpPr>
        <p:spPr/>
        <p:txBody>
          <a:bodyPr/>
          <a:lstStyle/>
          <a:p>
            <a:r>
              <a:rPr lang="en-US" smtClean="0"/>
              <a:t>BPU 11, 2022, Belgrade, Serbia</a:t>
            </a:r>
            <a:endParaRPr lang="en-US" dirty="0"/>
          </a:p>
        </p:txBody>
      </p:sp>
      <p:sp>
        <p:nvSpPr>
          <p:cNvPr id="4" name="Slide Number Placeholder 3"/>
          <p:cNvSpPr>
            <a:spLocks noGrp="1"/>
          </p:cNvSpPr>
          <p:nvPr>
            <p:ph type="sldNum" sz="quarter" idx="12"/>
          </p:nvPr>
        </p:nvSpPr>
        <p:spPr/>
        <p:txBody>
          <a:bodyPr/>
          <a:lstStyle/>
          <a:p>
            <a:fld id="{43333696-ACCA-4332-BC67-25CDB7AC936F}" type="slidenum">
              <a:rPr lang="en-US" smtClean="0"/>
              <a:t>‹#›</a:t>
            </a:fld>
            <a:endParaRPr lang="en-US" dirty="0"/>
          </a:p>
        </p:txBody>
      </p:sp>
    </p:spTree>
    <p:extLst>
      <p:ext uri="{BB962C8B-B14F-4D97-AF65-F5344CB8AC3E}">
        <p14:creationId xmlns:p14="http://schemas.microsoft.com/office/powerpoint/2010/main" val="413018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4032C-F1C4-4B35-B607-F28F4E5170BC}" type="datetime1">
              <a:rPr lang="en-US" smtClean="0"/>
              <a:t>8/23/2022</a:t>
            </a:fld>
            <a:endParaRPr lang="en-US" dirty="0"/>
          </a:p>
        </p:txBody>
      </p:sp>
      <p:sp>
        <p:nvSpPr>
          <p:cNvPr id="6" name="Footer Placeholder 5"/>
          <p:cNvSpPr>
            <a:spLocks noGrp="1"/>
          </p:cNvSpPr>
          <p:nvPr>
            <p:ph type="ftr" sz="quarter" idx="11"/>
          </p:nvPr>
        </p:nvSpPr>
        <p:spPr/>
        <p:txBody>
          <a:bodyPr/>
          <a:lstStyle/>
          <a:p>
            <a:r>
              <a:rPr lang="en-US" smtClean="0"/>
              <a:t>BPU 11, 2022, Belgrade, Serbia</a:t>
            </a:r>
            <a:endParaRPr lang="en-US" dirty="0"/>
          </a:p>
        </p:txBody>
      </p:sp>
      <p:sp>
        <p:nvSpPr>
          <p:cNvPr id="7" name="Slide Number Placeholder 6"/>
          <p:cNvSpPr>
            <a:spLocks noGrp="1"/>
          </p:cNvSpPr>
          <p:nvPr>
            <p:ph type="sldNum" sz="quarter" idx="12"/>
          </p:nvPr>
        </p:nvSpPr>
        <p:spPr/>
        <p:txBody>
          <a:bodyPr/>
          <a:lstStyle/>
          <a:p>
            <a:fld id="{43333696-ACCA-4332-BC67-25CDB7AC936F}" type="slidenum">
              <a:rPr lang="en-US" smtClean="0"/>
              <a:t>‹#›</a:t>
            </a:fld>
            <a:endParaRPr lang="en-US" dirty="0"/>
          </a:p>
        </p:txBody>
      </p:sp>
    </p:spTree>
    <p:extLst>
      <p:ext uri="{BB962C8B-B14F-4D97-AF65-F5344CB8AC3E}">
        <p14:creationId xmlns:p14="http://schemas.microsoft.com/office/powerpoint/2010/main" val="193999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A606A-DA0F-45DB-9642-EB8134812B85}" type="datetime1">
              <a:rPr lang="en-US" smtClean="0"/>
              <a:t>8/23/2022</a:t>
            </a:fld>
            <a:endParaRPr lang="en-US" dirty="0"/>
          </a:p>
        </p:txBody>
      </p:sp>
      <p:sp>
        <p:nvSpPr>
          <p:cNvPr id="6" name="Footer Placeholder 5"/>
          <p:cNvSpPr>
            <a:spLocks noGrp="1"/>
          </p:cNvSpPr>
          <p:nvPr>
            <p:ph type="ftr" sz="quarter" idx="11"/>
          </p:nvPr>
        </p:nvSpPr>
        <p:spPr/>
        <p:txBody>
          <a:bodyPr/>
          <a:lstStyle/>
          <a:p>
            <a:r>
              <a:rPr lang="en-US" smtClean="0"/>
              <a:t>BPU 11, 2022, Belgrade, Serbia</a:t>
            </a:r>
            <a:endParaRPr lang="en-US" dirty="0"/>
          </a:p>
        </p:txBody>
      </p:sp>
      <p:sp>
        <p:nvSpPr>
          <p:cNvPr id="7" name="Slide Number Placeholder 6"/>
          <p:cNvSpPr>
            <a:spLocks noGrp="1"/>
          </p:cNvSpPr>
          <p:nvPr>
            <p:ph type="sldNum" sz="quarter" idx="12"/>
          </p:nvPr>
        </p:nvSpPr>
        <p:spPr/>
        <p:txBody>
          <a:bodyPr/>
          <a:lstStyle/>
          <a:p>
            <a:fld id="{43333696-ACCA-4332-BC67-25CDB7AC936F}" type="slidenum">
              <a:rPr lang="en-US" smtClean="0"/>
              <a:t>‹#›</a:t>
            </a:fld>
            <a:endParaRPr lang="en-US" dirty="0"/>
          </a:p>
        </p:txBody>
      </p:sp>
    </p:spTree>
    <p:extLst>
      <p:ext uri="{BB962C8B-B14F-4D97-AF65-F5344CB8AC3E}">
        <p14:creationId xmlns:p14="http://schemas.microsoft.com/office/powerpoint/2010/main" val="96818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5C839-3647-4703-BC5B-2B4671BF4DA2}" type="datetime1">
              <a:rPr lang="en-US" smtClean="0"/>
              <a:t>8/23/2022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BPU 11, 2022, Belgrade, Serbia</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33696-ACCA-4332-BC67-25CDB7AC936F}" type="slidenum">
              <a:rPr lang="en-US" smtClean="0"/>
              <a:t>‹#›</a:t>
            </a:fld>
            <a:endParaRPr lang="en-US" dirty="0"/>
          </a:p>
        </p:txBody>
      </p:sp>
    </p:spTree>
    <p:extLst>
      <p:ext uri="{BB962C8B-B14F-4D97-AF65-F5344CB8AC3E}">
        <p14:creationId xmlns:p14="http://schemas.microsoft.com/office/powerpoint/2010/main" val="3235065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keelingcurve.ucsd.edu/" TargetMode="Externa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0.png"/><Relationship Id="rId7" Type="http://schemas.openxmlformats.org/officeDocument/2006/relationships/image" Target="../media/image360.png"/><Relationship Id="rId2" Type="http://schemas.openxmlformats.org/officeDocument/2006/relationships/image" Target="../media/image310.png"/><Relationship Id="rId1" Type="http://schemas.openxmlformats.org/officeDocument/2006/relationships/slideLayout" Target="../slideLayouts/slideLayout7.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330.png"/><Relationship Id="rId9" Type="http://schemas.openxmlformats.org/officeDocument/2006/relationships/image" Target="../media/image380.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2590" y="1964461"/>
            <a:ext cx="9144000" cy="2387600"/>
          </a:xfrm>
        </p:spPr>
        <p:txBody>
          <a:bodyPr>
            <a:normAutofit/>
          </a:bodyPr>
          <a:lstStyle/>
          <a:p>
            <a:r>
              <a:rPr lang="en-US" sz="4400" b="1" dirty="0" smtClean="0"/>
              <a:t>A C</a:t>
            </a:r>
            <a:r>
              <a:rPr lang="sr-Latn-RS" sz="4400" b="1" dirty="0" smtClean="0"/>
              <a:t>ORRECT PARAMETER FOR CLIMATE CHANGE ESTIMATION</a:t>
            </a:r>
            <a:endParaRPr lang="en-US" sz="4400" b="1" dirty="0"/>
          </a:p>
        </p:txBody>
      </p:sp>
      <p:sp>
        <p:nvSpPr>
          <p:cNvPr id="3" name="Subtitle 2"/>
          <p:cNvSpPr>
            <a:spLocks noGrp="1"/>
          </p:cNvSpPr>
          <p:nvPr>
            <p:ph type="subTitle" idx="1"/>
          </p:nvPr>
        </p:nvSpPr>
        <p:spPr/>
        <p:txBody>
          <a:bodyPr>
            <a:noAutofit/>
          </a:bodyPr>
          <a:lstStyle/>
          <a:p>
            <a:endParaRPr lang="sr-Latn-RS" sz="3200" dirty="0" smtClean="0"/>
          </a:p>
          <a:p>
            <a:endParaRPr lang="sr-Latn-RS" dirty="0"/>
          </a:p>
          <a:p>
            <a:endParaRPr lang="sr-Latn-RS" dirty="0" smtClean="0"/>
          </a:p>
          <a:p>
            <a:r>
              <a:rPr lang="sr-Latn-RS" i="1" dirty="0" smtClean="0"/>
              <a:t>Slavoljub Mijović</a:t>
            </a:r>
          </a:p>
          <a:p>
            <a:r>
              <a:rPr lang="en-US" dirty="0"/>
              <a:t>s</a:t>
            </a:r>
            <a:r>
              <a:rPr lang="sr-Latn-RS" dirty="0" smtClean="0"/>
              <a:t>mijovic</a:t>
            </a:r>
            <a:r>
              <a:rPr lang="en-US" dirty="0" smtClean="0"/>
              <a:t>@yahoo.com</a:t>
            </a:r>
            <a:endParaRPr lang="en-US" dirty="0"/>
          </a:p>
        </p:txBody>
      </p:sp>
      <p:sp>
        <p:nvSpPr>
          <p:cNvPr id="5" name="TextBox 4"/>
          <p:cNvSpPr txBox="1"/>
          <p:nvPr/>
        </p:nvSpPr>
        <p:spPr>
          <a:xfrm>
            <a:off x="3640039" y="1764406"/>
            <a:ext cx="4911922" cy="400110"/>
          </a:xfrm>
          <a:prstGeom prst="rect">
            <a:avLst/>
          </a:prstGeom>
          <a:noFill/>
        </p:spPr>
        <p:txBody>
          <a:bodyPr wrap="none" rtlCol="0">
            <a:spAutoFit/>
          </a:bodyPr>
          <a:lstStyle/>
          <a:p>
            <a:pPr algn="just"/>
            <a:r>
              <a:rPr lang="sr-Latn-RS" sz="2000" dirty="0" smtClean="0"/>
              <a:t>Faculty of Natural Sciences and Mathematics </a:t>
            </a:r>
            <a:endParaRPr lang="en-US" sz="2000" dirty="0"/>
          </a:p>
        </p:txBody>
      </p:sp>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9376" y="237721"/>
            <a:ext cx="1589153" cy="152668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sr-Latn-RS" dirty="0" smtClean="0"/>
              <a:t>BPU 11, </a:t>
            </a:r>
            <a:r>
              <a:rPr lang="en-US" dirty="0" smtClean="0"/>
              <a:t>2022, </a:t>
            </a:r>
            <a:r>
              <a:rPr lang="sr-Latn-RS" dirty="0" smtClean="0"/>
              <a:t>Belgrade, </a:t>
            </a:r>
            <a:r>
              <a:rPr lang="en-US" dirty="0" smtClean="0"/>
              <a:t>Serbia</a:t>
            </a:r>
            <a:endParaRPr lang="en-US" dirty="0"/>
          </a:p>
        </p:txBody>
      </p:sp>
    </p:spTree>
    <p:extLst>
      <p:ext uri="{BB962C8B-B14F-4D97-AF65-F5344CB8AC3E}">
        <p14:creationId xmlns:p14="http://schemas.microsoft.com/office/powerpoint/2010/main" val="196217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BPU 11, 2022, Belgrade, Serbia</a:t>
            </a:r>
            <a:endParaRPr lang="en-US" dirty="0"/>
          </a:p>
        </p:txBody>
      </p:sp>
      <p:sp>
        <p:nvSpPr>
          <p:cNvPr id="3" name="Rectangle 2"/>
          <p:cNvSpPr/>
          <p:nvPr/>
        </p:nvSpPr>
        <p:spPr>
          <a:xfrm>
            <a:off x="2305263" y="204920"/>
            <a:ext cx="4696607" cy="523220"/>
          </a:xfrm>
          <a:prstGeom prst="rect">
            <a:avLst/>
          </a:prstGeom>
        </p:spPr>
        <p:txBody>
          <a:bodyPr wrap="none">
            <a:spAutoFit/>
          </a:bodyPr>
          <a:lstStyle/>
          <a:p>
            <a:pPr lvl="0" algn="ctr">
              <a:spcBef>
                <a:spcPts val="1200"/>
              </a:spcBef>
              <a:spcAft>
                <a:spcPts val="1200"/>
              </a:spcAft>
            </a:pPr>
            <a:r>
              <a:rPr lang="en-US" sz="2800" b="1" i="1" dirty="0" smtClean="0">
                <a:latin typeface="Times New Roman" panose="02020603050405020304" pitchFamily="18" charset="0"/>
              </a:rPr>
              <a:t>2. </a:t>
            </a:r>
            <a:r>
              <a:rPr lang="sr-Cyrl-CS" sz="2800" b="1" i="1" dirty="0" smtClean="0">
                <a:latin typeface="Times New Roman" panose="02020603050405020304" pitchFamily="18" charset="0"/>
              </a:rPr>
              <a:t> </a:t>
            </a:r>
            <a:r>
              <a:rPr lang="sr-Cyrl-CS" sz="2800" b="1" i="1" dirty="0">
                <a:latin typeface="Times New Roman" panose="02020603050405020304" pitchFamily="18" charset="0"/>
              </a:rPr>
              <a:t>Arrhenius one-layer model </a:t>
            </a:r>
            <a:endParaRPr lang="en-US" sz="2800" b="1" i="1" dirty="0">
              <a:effectLst/>
              <a:latin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88096" y="1215721"/>
            <a:ext cx="4337695" cy="4103254"/>
          </a:xfrm>
          <a:prstGeom prst="rect">
            <a:avLst/>
          </a:prstGeom>
          <a:noFill/>
          <a:ln>
            <a:noFill/>
          </a:ln>
        </p:spPr>
      </p:pic>
      <p:sp>
        <p:nvSpPr>
          <p:cNvPr id="5" name="Rectangle 4"/>
          <p:cNvSpPr/>
          <p:nvPr/>
        </p:nvSpPr>
        <p:spPr>
          <a:xfrm>
            <a:off x="377550" y="5606501"/>
            <a:ext cx="5158785" cy="400110"/>
          </a:xfrm>
          <a:prstGeom prst="rect">
            <a:avLst/>
          </a:prstGeom>
        </p:spPr>
        <p:txBody>
          <a:bodyPr wrap="none">
            <a:spAutoFit/>
          </a:bodyPr>
          <a:lstStyle/>
          <a:p>
            <a:pPr lvl="0"/>
            <a:r>
              <a:rPr lang="en-US" sz="2000" b="1" i="1" dirty="0">
                <a:solidFill>
                  <a:prstClr val="black"/>
                </a:solidFill>
                <a:latin typeface="Times New Roman" panose="02020603050405020304" pitchFamily="18" charset="0"/>
                <a:ea typeface="Times New Roman" panose="02020603050405020304" pitchFamily="18" charset="0"/>
              </a:rPr>
              <a:t>Energy diagram for Earth with no atmosphere </a:t>
            </a:r>
            <a:endParaRPr lang="en-US" sz="2000" b="1" i="1" dirty="0">
              <a:solidFill>
                <a:prstClr val="black"/>
              </a:solidFill>
            </a:endParaRPr>
          </a:p>
        </p:txBody>
      </p:sp>
      <mc:AlternateContent xmlns:mc="http://schemas.openxmlformats.org/markup-compatibility/2006" xmlns:a14="http://schemas.microsoft.com/office/drawing/2010/main">
        <mc:Choice Requires="a14">
          <p:sp>
            <p:nvSpPr>
              <p:cNvPr id="6" name="Rectangle 5"/>
              <p:cNvSpPr/>
              <p:nvPr/>
            </p:nvSpPr>
            <p:spPr>
              <a:xfrm>
                <a:off x="6813578" y="1445611"/>
                <a:ext cx="4058547" cy="54995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r>
                            <a:rPr lang="en-US" sz="2800">
                              <a:latin typeface="Cambria Math" panose="02040503050406030204" pitchFamily="18" charset="0"/>
                            </a:rPr>
                            <m:t>2</m:t>
                          </m:r>
                        </m:e>
                        <m:sup>
                          <m:f>
                            <m:fPr>
                              <m:type m:val="lin"/>
                              <m:ctrlPr>
                                <a:rPr lang="en-US" sz="2800" i="1">
                                  <a:latin typeface="Cambria Math" panose="02040503050406030204" pitchFamily="18" charset="0"/>
                                </a:rPr>
                              </m:ctrlPr>
                            </m:fPr>
                            <m:num>
                              <m:r>
                                <a:rPr lang="en-US" sz="2800" i="0">
                                  <a:latin typeface="Cambria Math" panose="02040503050406030204" pitchFamily="18" charset="0"/>
                                </a:rPr>
                                <m:t>1</m:t>
                              </m:r>
                            </m:num>
                            <m:den>
                              <m:r>
                                <a:rPr lang="en-US" sz="2800" i="0">
                                  <a:latin typeface="Cambria Math" panose="02040503050406030204" pitchFamily="18" charset="0"/>
                                </a:rPr>
                                <m:t>4</m:t>
                              </m:r>
                            </m:den>
                          </m:f>
                        </m:sup>
                      </m:sSup>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𝐵𝑃</m:t>
                          </m:r>
                        </m:sub>
                      </m:sSub>
                      <m:r>
                        <a:rPr lang="en-US" sz="2800" i="0">
                          <a:latin typeface="Cambria Math" panose="02040503050406030204" pitchFamily="18" charset="0"/>
                        </a:rPr>
                        <m:t>≈303</m:t>
                      </m:r>
                      <m:r>
                        <a:rPr lang="en-US" sz="2800" i="1">
                          <a:latin typeface="Cambria Math" panose="02040503050406030204" pitchFamily="18" charset="0"/>
                        </a:rPr>
                        <m:t>𝐾</m:t>
                      </m:r>
                      <m:r>
                        <a:rPr lang="en-US" sz="2800" i="0">
                          <a:latin typeface="Cambria Math" panose="02040503050406030204" pitchFamily="18" charset="0"/>
                        </a:rPr>
                        <m:t>=30℃.</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6813578" y="1445611"/>
                <a:ext cx="4058547" cy="54995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290577" y="3057561"/>
                <a:ext cx="2141227" cy="484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𝑁</m:t>
                              </m:r>
                              <m:r>
                                <a:rPr lang="en-US" sz="2400" i="0">
                                  <a:latin typeface="Cambria Math" panose="02040503050406030204" pitchFamily="18" charset="0"/>
                                </a:rPr>
                                <m:t>+1</m:t>
                              </m:r>
                            </m:e>
                          </m:d>
                        </m:e>
                        <m:sup>
                          <m:f>
                            <m:fPr>
                              <m:type m:val="lin"/>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4</m:t>
                              </m:r>
                            </m:den>
                          </m:f>
                        </m:sup>
                      </m:sSup>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𝐵𝑃</m:t>
                          </m:r>
                        </m:sub>
                      </m:sSub>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7290577" y="3057561"/>
                <a:ext cx="2141227" cy="484684"/>
              </a:xfrm>
              <a:prstGeom prst="rect">
                <a:avLst/>
              </a:prstGeom>
              <a:blipFill rotWithShape="0">
                <a:blip r:embed="rId4"/>
                <a:stretch>
                  <a:fillRect/>
                </a:stretch>
              </a:blipFill>
            </p:spPr>
            <p:txBody>
              <a:bodyPr/>
              <a:lstStyle/>
              <a:p>
                <a:r>
                  <a:rPr lang="en-US">
                    <a:noFill/>
                  </a:rPr>
                  <a:t> </a:t>
                </a:r>
              </a:p>
            </p:txBody>
          </p:sp>
        </mc:Fallback>
      </mc:AlternateContent>
      <p:sp>
        <p:nvSpPr>
          <p:cNvPr id="8" name="Rectangle 7"/>
          <p:cNvSpPr/>
          <p:nvPr/>
        </p:nvSpPr>
        <p:spPr>
          <a:xfrm>
            <a:off x="7290577" y="2513360"/>
            <a:ext cx="2738250" cy="461665"/>
          </a:xfrm>
          <a:prstGeom prst="rect">
            <a:avLst/>
          </a:prstGeom>
        </p:spPr>
        <p:txBody>
          <a:bodyPr wrap="none">
            <a:spAutoFit/>
          </a:bodyPr>
          <a:lstStyle/>
          <a:p>
            <a:r>
              <a:rPr lang="sr-Cyrl-CS" sz="2400" dirty="0" smtClean="0">
                <a:latin typeface="Times New Roman" panose="02020603050405020304" pitchFamily="18" charset="0"/>
                <a:ea typeface="Times New Roman" panose="02020603050405020304" pitchFamily="18" charset="0"/>
              </a:rPr>
              <a:t>N-layer</a:t>
            </a:r>
            <a:r>
              <a:rPr lang="en-US" sz="2400" dirty="0" smtClean="0">
                <a:latin typeface="Times New Roman" panose="02020603050405020304" pitchFamily="18" charset="0"/>
                <a:ea typeface="Times New Roman" panose="02020603050405020304" pitchFamily="18" charset="0"/>
              </a:rPr>
              <a:t>s</a:t>
            </a:r>
            <a:r>
              <a:rPr lang="sr-Cyrl-CS" sz="2400" dirty="0" smtClean="0">
                <a:latin typeface="Times New Roman" panose="02020603050405020304" pitchFamily="18" charset="0"/>
                <a:ea typeface="Times New Roman" panose="02020603050405020304" pitchFamily="18" charset="0"/>
              </a:rPr>
              <a:t> </a:t>
            </a:r>
            <a:r>
              <a:rPr lang="sr-Cyrl-CS" sz="2400" dirty="0">
                <a:latin typeface="Times New Roman" panose="02020603050405020304" pitchFamily="18" charset="0"/>
                <a:ea typeface="Times New Roman" panose="02020603050405020304" pitchFamily="18" charset="0"/>
              </a:rPr>
              <a:t>atmosphere</a:t>
            </a:r>
            <a:endParaRPr lang="en-US" sz="2400" dirty="0"/>
          </a:p>
        </p:txBody>
      </p:sp>
      <p:sp>
        <p:nvSpPr>
          <p:cNvPr id="9" name="Rectangle 8"/>
          <p:cNvSpPr/>
          <p:nvPr/>
        </p:nvSpPr>
        <p:spPr>
          <a:xfrm>
            <a:off x="7290577" y="5134309"/>
            <a:ext cx="3906069" cy="461665"/>
          </a:xfrm>
          <a:prstGeom prst="rect">
            <a:avLst/>
          </a:prstGeom>
        </p:spPr>
        <p:txBody>
          <a:bodyPr wrap="none">
            <a:spAutoFit/>
          </a:bodyPr>
          <a:lstStyle/>
          <a:p>
            <a:r>
              <a:rPr lang="en-US" sz="2400" b="1" i="1" dirty="0" smtClean="0">
                <a:latin typeface="Times New Roman" panose="02020603050405020304" pitchFamily="18" charset="0"/>
                <a:ea typeface="Times New Roman" panose="02020603050405020304" pitchFamily="18" charset="0"/>
              </a:rPr>
              <a:t>‘</a:t>
            </a:r>
            <a:r>
              <a:rPr lang="sr-Cyrl-CS" sz="2400" b="1" i="1" dirty="0" smtClean="0">
                <a:latin typeface="Times New Roman" panose="02020603050405020304" pitchFamily="18" charset="0"/>
                <a:ea typeface="Times New Roman" panose="02020603050405020304" pitchFamily="18" charset="0"/>
              </a:rPr>
              <a:t>runaway </a:t>
            </a:r>
            <a:r>
              <a:rPr lang="sr-Cyrl-CS" sz="2400" b="1" i="1" dirty="0">
                <a:latin typeface="Times New Roman" panose="02020603050405020304" pitchFamily="18" charset="0"/>
                <a:ea typeface="Times New Roman" panose="02020603050405020304" pitchFamily="18" charset="0"/>
              </a:rPr>
              <a:t>greenhouse </a:t>
            </a:r>
            <a:r>
              <a:rPr lang="sr-Cyrl-CS" sz="2400" b="1" i="1" dirty="0" smtClean="0">
                <a:latin typeface="Times New Roman" panose="02020603050405020304" pitchFamily="18" charset="0"/>
                <a:ea typeface="Times New Roman" panose="02020603050405020304" pitchFamily="18" charset="0"/>
              </a:rPr>
              <a:t>effec</a:t>
            </a:r>
            <a:r>
              <a:rPr lang="en-US" sz="2400" b="1" i="1" dirty="0" smtClean="0">
                <a:latin typeface="Times New Roman" panose="02020603050405020304" pitchFamily="18" charset="0"/>
                <a:ea typeface="Times New Roman" panose="02020603050405020304" pitchFamily="18" charset="0"/>
              </a:rPr>
              <a:t>t’</a:t>
            </a:r>
            <a:endParaRPr lang="en-US" sz="2400" b="1" i="1" dirty="0"/>
          </a:p>
        </p:txBody>
      </p:sp>
    </p:spTree>
    <p:extLst>
      <p:ext uri="{BB962C8B-B14F-4D97-AF65-F5344CB8AC3E}">
        <p14:creationId xmlns:p14="http://schemas.microsoft.com/office/powerpoint/2010/main" val="2120767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BPU 11, 2022, Belgrade, Serbia</a:t>
            </a:r>
            <a:endParaRPr lang="en-US" dirty="0"/>
          </a:p>
        </p:txBody>
      </p:sp>
      <p:sp>
        <p:nvSpPr>
          <p:cNvPr id="3" name="Rectangle 2"/>
          <p:cNvSpPr/>
          <p:nvPr/>
        </p:nvSpPr>
        <p:spPr>
          <a:xfrm>
            <a:off x="349076" y="-7690"/>
            <a:ext cx="8995348" cy="523220"/>
          </a:xfrm>
          <a:prstGeom prst="rect">
            <a:avLst/>
          </a:prstGeom>
        </p:spPr>
        <p:txBody>
          <a:bodyPr wrap="none">
            <a:spAutoFit/>
          </a:bodyPr>
          <a:lstStyle/>
          <a:p>
            <a:pPr lvl="0" algn="ctr">
              <a:spcBef>
                <a:spcPts val="1200"/>
              </a:spcBef>
              <a:spcAft>
                <a:spcPts val="1200"/>
              </a:spcAft>
            </a:pPr>
            <a:r>
              <a:rPr lang="en-US" sz="2800" b="1" i="1" dirty="0" smtClean="0">
                <a:latin typeface="Times New Roman" panose="02020603050405020304" pitchFamily="18" charset="0"/>
              </a:rPr>
              <a:t>3. </a:t>
            </a:r>
            <a:r>
              <a:rPr lang="en-US" sz="2800" b="1" i="1" dirty="0" err="1" smtClean="0">
                <a:latin typeface="Times New Roman" panose="02020603050405020304" pitchFamily="18" charset="0"/>
              </a:rPr>
              <a:t>Manabe’s</a:t>
            </a:r>
            <a:r>
              <a:rPr lang="en-US" sz="2800" b="1" i="1" dirty="0" smtClean="0">
                <a:latin typeface="Times New Roman" panose="02020603050405020304" pitchFamily="18" charset="0"/>
              </a:rPr>
              <a:t> </a:t>
            </a:r>
            <a:r>
              <a:rPr lang="en-US" sz="2800" b="1" i="1" dirty="0">
                <a:latin typeface="Times New Roman" panose="02020603050405020304" pitchFamily="18" charset="0"/>
              </a:rPr>
              <a:t>climate model ( convection in the </a:t>
            </a:r>
            <a:r>
              <a:rPr lang="sr-Cyrl-CS" sz="2800" b="1" i="1" dirty="0">
                <a:latin typeface="Times New Roman" panose="02020603050405020304" pitchFamily="18" charset="0"/>
              </a:rPr>
              <a:t>layer model</a:t>
            </a:r>
            <a:r>
              <a:rPr lang="en-US" sz="2800" b="1" i="1" dirty="0">
                <a:latin typeface="Times New Roman" panose="02020603050405020304" pitchFamily="18" charset="0"/>
              </a:rPr>
              <a:t>) </a:t>
            </a:r>
            <a:endParaRPr lang="en-US" sz="2800" b="1" i="1" dirty="0">
              <a:effectLst/>
              <a:latin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75140" y="1365161"/>
            <a:ext cx="5320353" cy="4314422"/>
          </a:xfrm>
          <a:prstGeom prst="rect">
            <a:avLst/>
          </a:prstGeom>
          <a:noFill/>
          <a:ln>
            <a:noFill/>
          </a:ln>
        </p:spPr>
      </p:pic>
      <p:sp>
        <p:nvSpPr>
          <p:cNvPr id="5" name="Rectangle 4"/>
          <p:cNvSpPr/>
          <p:nvPr/>
        </p:nvSpPr>
        <p:spPr>
          <a:xfrm>
            <a:off x="475140" y="5833300"/>
            <a:ext cx="6359946" cy="400110"/>
          </a:xfrm>
          <a:prstGeom prst="rect">
            <a:avLst/>
          </a:prstGeom>
        </p:spPr>
        <p:txBody>
          <a:bodyPr wrap="none">
            <a:spAutoFit/>
          </a:bodyPr>
          <a:lstStyle/>
          <a:p>
            <a:r>
              <a:rPr lang="en-US" sz="2000" b="1" i="1" dirty="0">
                <a:latin typeface="Times New Roman" panose="02020603050405020304" pitchFamily="18" charset="0"/>
                <a:ea typeface="Times New Roman" panose="02020603050405020304" pitchFamily="18" charset="0"/>
              </a:rPr>
              <a:t>Schematically representation of </a:t>
            </a:r>
            <a:r>
              <a:rPr lang="en-US" sz="2000" b="1" i="1" dirty="0" err="1">
                <a:latin typeface="Times New Roman" panose="02020603050405020304" pitchFamily="18" charset="0"/>
                <a:ea typeface="Times New Roman" panose="02020603050405020304" pitchFamily="18" charset="0"/>
              </a:rPr>
              <a:t>Manabe’s</a:t>
            </a:r>
            <a:r>
              <a:rPr lang="en-US" sz="2000" b="1" i="1" dirty="0">
                <a:latin typeface="Times New Roman" panose="02020603050405020304" pitchFamily="18" charset="0"/>
                <a:ea typeface="Times New Roman" panose="02020603050405020304" pitchFamily="18" charset="0"/>
              </a:rPr>
              <a:t> climate model</a:t>
            </a:r>
            <a:endParaRPr lang="en-US" sz="2000" b="1" i="1" dirty="0"/>
          </a:p>
        </p:txBody>
      </p:sp>
      <p:sp>
        <p:nvSpPr>
          <p:cNvPr id="6" name="TextBox 5"/>
          <p:cNvSpPr txBox="1"/>
          <p:nvPr/>
        </p:nvSpPr>
        <p:spPr>
          <a:xfrm>
            <a:off x="5795493" y="696167"/>
            <a:ext cx="6585649" cy="1323439"/>
          </a:xfrm>
          <a:prstGeom prst="rect">
            <a:avLst/>
          </a:prstGeom>
          <a:noFill/>
        </p:spPr>
        <p:txBody>
          <a:bodyPr wrap="none" rtlCol="0">
            <a:spAutoFit/>
          </a:bodyPr>
          <a:lstStyle/>
          <a:p>
            <a:pPr marL="342900" indent="-342900" algn="just">
              <a:buFont typeface="Wingdings" panose="05000000000000000000" pitchFamily="2" charset="2"/>
              <a:buChar char="q"/>
            </a:pPr>
            <a:r>
              <a:rPr lang="en-US" sz="2000" b="1" i="1" dirty="0" err="1"/>
              <a:t>Syukuro</a:t>
            </a:r>
            <a:r>
              <a:rPr lang="en-US" sz="2000" b="1" i="1" dirty="0"/>
              <a:t> Manabe </a:t>
            </a:r>
            <a:r>
              <a:rPr lang="en-US" sz="2000" dirty="0"/>
              <a:t>(Nobel Laureate in </a:t>
            </a:r>
            <a:r>
              <a:rPr lang="en-US" sz="2000" dirty="0" smtClean="0"/>
              <a:t>physics 2021) </a:t>
            </a:r>
            <a:endParaRPr lang="en-US" sz="2000" dirty="0"/>
          </a:p>
          <a:p>
            <a:pPr algn="just"/>
            <a:endParaRPr lang="en-US" sz="2000" b="1" i="1" dirty="0" smtClean="0"/>
          </a:p>
          <a:p>
            <a:pPr marL="342900" indent="-342900" algn="just">
              <a:buFont typeface="Wingdings" panose="05000000000000000000" pitchFamily="2" charset="2"/>
              <a:buChar char="§"/>
            </a:pPr>
            <a:r>
              <a:rPr lang="en-US" sz="2000" b="1" i="1" dirty="0" smtClean="0"/>
              <a:t> </a:t>
            </a:r>
            <a:r>
              <a:rPr lang="en-US" sz="2000" b="1" i="1" dirty="0"/>
              <a:t>the first scientist </a:t>
            </a:r>
            <a:r>
              <a:rPr lang="en-US" sz="2000" b="1" i="1" dirty="0" smtClean="0"/>
              <a:t>who used </a:t>
            </a:r>
            <a:r>
              <a:rPr lang="en-US" sz="2000" b="1" i="1" dirty="0"/>
              <a:t>the state of energy balance </a:t>
            </a:r>
            <a:endParaRPr lang="en-US" sz="2000" b="1" i="1" dirty="0" smtClean="0"/>
          </a:p>
          <a:p>
            <a:pPr algn="just"/>
            <a:r>
              <a:rPr lang="sr-Cyrl-CS" sz="2000" b="1" i="1" dirty="0" smtClean="0"/>
              <a:t>when </a:t>
            </a:r>
            <a:r>
              <a:rPr lang="sr-Cyrl-CS" sz="2000" b="1" i="1" dirty="0"/>
              <a:t>both </a:t>
            </a:r>
            <a:r>
              <a:rPr lang="sr-Cyrl-CS" sz="2000" b="1" i="1" dirty="0" smtClean="0"/>
              <a:t>radiation </a:t>
            </a:r>
            <a:r>
              <a:rPr lang="sr-Cyrl-CS" sz="2000" b="1" i="1" dirty="0"/>
              <a:t>and convection are taking </a:t>
            </a:r>
            <a:r>
              <a:rPr lang="sr-Cyrl-CS" sz="2000" b="1" i="1" dirty="0" smtClean="0"/>
              <a:t>place</a:t>
            </a:r>
            <a:r>
              <a:rPr lang="en-US" sz="2000" b="1" i="1" dirty="0" smtClean="0"/>
              <a:t>; (1967)</a:t>
            </a:r>
            <a:endParaRPr lang="en-US" sz="2000" b="1" i="1" dirty="0"/>
          </a:p>
        </p:txBody>
      </p:sp>
      <p:sp>
        <p:nvSpPr>
          <p:cNvPr id="7" name="Rectangle 6"/>
          <p:cNvSpPr/>
          <p:nvPr/>
        </p:nvSpPr>
        <p:spPr>
          <a:xfrm>
            <a:off x="5795493" y="2142546"/>
            <a:ext cx="6096000" cy="707886"/>
          </a:xfrm>
          <a:prstGeom prst="rect">
            <a:avLst/>
          </a:prstGeom>
        </p:spPr>
        <p:txBody>
          <a:bodyPr>
            <a:spAutoFit/>
          </a:bodyPr>
          <a:lstStyle/>
          <a:p>
            <a:pPr marL="342900" indent="-342900">
              <a:buFont typeface="Wingdings" panose="05000000000000000000" pitchFamily="2" charset="2"/>
              <a:buChar char="§"/>
            </a:pPr>
            <a:r>
              <a:rPr lang="sr-Cyrl-CS" sz="2000" b="1" i="1" dirty="0">
                <a:latin typeface="Times New Roman" panose="02020603050405020304" pitchFamily="18" charset="0"/>
                <a:ea typeface="Times New Roman" panose="02020603050405020304" pitchFamily="18" charset="0"/>
              </a:rPr>
              <a:t>the entire atmosphere</a:t>
            </a:r>
            <a:r>
              <a:rPr lang="en-US" sz="2000" b="1" i="1" dirty="0">
                <a:latin typeface="Times New Roman" panose="02020603050405020304" pitchFamily="18" charset="0"/>
                <a:ea typeface="Times New Roman" panose="02020603050405020304" pitchFamily="18" charset="0"/>
              </a:rPr>
              <a:t> is treated</a:t>
            </a:r>
            <a:r>
              <a:rPr lang="sr-Cyrl-CS" sz="2000" b="1" i="1" dirty="0">
                <a:latin typeface="Times New Roman" panose="02020603050405020304" pitchFamily="18" charset="0"/>
                <a:ea typeface="Times New Roman" panose="02020603050405020304" pitchFamily="18" charset="0"/>
              </a:rPr>
              <a:t> as a single </a:t>
            </a:r>
            <a:endParaRPr lang="en-US" sz="2000" b="1" i="1" dirty="0" smtClean="0">
              <a:latin typeface="Times New Roman" panose="02020603050405020304" pitchFamily="18" charset="0"/>
              <a:ea typeface="Times New Roman" panose="02020603050405020304" pitchFamily="18" charset="0"/>
            </a:endParaRPr>
          </a:p>
          <a:p>
            <a:r>
              <a:rPr lang="en-US" sz="2000" b="1" i="1" dirty="0" smtClean="0">
                <a:latin typeface="Times New Roman" panose="02020603050405020304" pitchFamily="18" charset="0"/>
                <a:ea typeface="Times New Roman" panose="02020603050405020304" pitchFamily="18" charset="0"/>
              </a:rPr>
              <a:t>     </a:t>
            </a:r>
            <a:r>
              <a:rPr lang="sr-Cyrl-CS" sz="2000" b="1" i="1" dirty="0" smtClean="0">
                <a:latin typeface="Times New Roman" panose="02020603050405020304" pitchFamily="18" charset="0"/>
                <a:ea typeface="Times New Roman" panose="02020603050405020304" pitchFamily="18" charset="0"/>
              </a:rPr>
              <a:t>one-dimensional </a:t>
            </a:r>
            <a:r>
              <a:rPr lang="sr-Cyrl-CS" sz="2000" b="1" i="1" dirty="0">
                <a:latin typeface="Times New Roman" panose="02020603050405020304" pitchFamily="18" charset="0"/>
                <a:ea typeface="Times New Roman" panose="02020603050405020304" pitchFamily="18" charset="0"/>
              </a:rPr>
              <a:t>column </a:t>
            </a:r>
            <a:endParaRPr lang="en-US" sz="2000" b="1" i="1"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096259" y="2976617"/>
            <a:ext cx="4250028" cy="3140848"/>
          </a:xfrm>
          <a:prstGeom prst="rect">
            <a:avLst/>
          </a:prstGeom>
          <a:noFill/>
          <a:ln>
            <a:noFill/>
          </a:ln>
        </p:spPr>
      </p:pic>
      <p:sp>
        <p:nvSpPr>
          <p:cNvPr id="9" name="Rectangle 8"/>
          <p:cNvSpPr/>
          <p:nvPr/>
        </p:nvSpPr>
        <p:spPr>
          <a:xfrm>
            <a:off x="6285142" y="6098915"/>
            <a:ext cx="6096000" cy="646331"/>
          </a:xfrm>
          <a:prstGeom prst="rect">
            <a:avLst/>
          </a:prstGeom>
        </p:spPr>
        <p:txBody>
          <a:bodyPr>
            <a:spAutoFit/>
          </a:bodyPr>
          <a:lstStyle/>
          <a:p>
            <a:pPr indent="173990" algn="ctr">
              <a:spcAft>
                <a:spcPts val="0"/>
              </a:spcAft>
            </a:pPr>
            <a:r>
              <a:rPr lang="sr-Cyrl-CS" b="1" i="1" dirty="0">
                <a:latin typeface="Times New Roman" panose="02020603050405020304" pitchFamily="18" charset="0"/>
                <a:ea typeface="Times New Roman" panose="02020603050405020304" pitchFamily="18" charset="0"/>
              </a:rPr>
              <a:t>A demonstration of the effect of the lapse rate on </a:t>
            </a:r>
            <a:endParaRPr lang="en-US" b="1" i="1" dirty="0">
              <a:latin typeface="Times New Roman" panose="02020603050405020304" pitchFamily="18" charset="0"/>
              <a:ea typeface="Times New Roman" panose="02020603050405020304" pitchFamily="18" charset="0"/>
            </a:endParaRPr>
          </a:p>
          <a:p>
            <a:pPr indent="173990" algn="ctr">
              <a:spcAft>
                <a:spcPts val="0"/>
              </a:spcAft>
            </a:pPr>
            <a:r>
              <a:rPr lang="sr-Cyrl-CS" b="1" i="1" dirty="0">
                <a:latin typeface="Times New Roman" panose="02020603050405020304" pitchFamily="18" charset="0"/>
                <a:ea typeface="Times New Roman" panose="02020603050405020304" pitchFamily="18" charset="0"/>
              </a:rPr>
              <a:t>the strength of the greenhouse effect</a:t>
            </a:r>
            <a:endParaRPr lang="en-US" b="1"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0602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BPU 11, 2022, Belgrade, Serbia</a:t>
            </a:r>
            <a:endParaRPr lang="en-US" dirty="0"/>
          </a:p>
        </p:txBody>
      </p:sp>
      <p:pic>
        <p:nvPicPr>
          <p:cNvPr id="3" name="Picture 2"/>
          <p:cNvPicPr>
            <a:picLocks noChangeAspect="1"/>
          </p:cNvPicPr>
          <p:nvPr/>
        </p:nvPicPr>
        <p:blipFill>
          <a:blip r:embed="rId2"/>
          <a:stretch>
            <a:fillRect/>
          </a:stretch>
        </p:blipFill>
        <p:spPr>
          <a:xfrm>
            <a:off x="1352282" y="-59272"/>
            <a:ext cx="9102499" cy="6982031"/>
          </a:xfrm>
          <a:prstGeom prst="rect">
            <a:avLst/>
          </a:prstGeom>
        </p:spPr>
      </p:pic>
      <p:pic>
        <p:nvPicPr>
          <p:cNvPr id="4" name="Picture 3"/>
          <p:cNvPicPr>
            <a:picLocks noChangeAspect="1"/>
          </p:cNvPicPr>
          <p:nvPr/>
        </p:nvPicPr>
        <p:blipFill>
          <a:blip r:embed="rId3"/>
          <a:stretch>
            <a:fillRect/>
          </a:stretch>
        </p:blipFill>
        <p:spPr>
          <a:xfrm>
            <a:off x="5439177" y="0"/>
            <a:ext cx="6526491" cy="547018"/>
          </a:xfrm>
          <a:prstGeom prst="rect">
            <a:avLst/>
          </a:prstGeom>
        </p:spPr>
      </p:pic>
    </p:spTree>
    <p:extLst>
      <p:ext uri="{BB962C8B-B14F-4D97-AF65-F5344CB8AC3E}">
        <p14:creationId xmlns:p14="http://schemas.microsoft.com/office/powerpoint/2010/main" val="1399856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BPU 11, 2022, Belgrade, Serbia</a:t>
            </a:r>
            <a:endParaRPr lang="en-US" dirty="0"/>
          </a:p>
        </p:txBody>
      </p:sp>
      <p:sp>
        <p:nvSpPr>
          <p:cNvPr id="3" name="Rectangle 2"/>
          <p:cNvSpPr/>
          <p:nvPr/>
        </p:nvSpPr>
        <p:spPr>
          <a:xfrm>
            <a:off x="2333476" y="204920"/>
            <a:ext cx="4459875" cy="523220"/>
          </a:xfrm>
          <a:prstGeom prst="rect">
            <a:avLst/>
          </a:prstGeom>
        </p:spPr>
        <p:txBody>
          <a:bodyPr wrap="none">
            <a:spAutoFit/>
          </a:bodyPr>
          <a:lstStyle/>
          <a:p>
            <a:pPr lvl="0" algn="ctr">
              <a:spcBef>
                <a:spcPts val="1200"/>
              </a:spcBef>
              <a:spcAft>
                <a:spcPts val="1200"/>
              </a:spcAft>
            </a:pPr>
            <a:r>
              <a:rPr lang="en-US" sz="2800" b="1" i="1" dirty="0" smtClean="0">
                <a:latin typeface="Times New Roman" panose="02020603050405020304" pitchFamily="18" charset="0"/>
              </a:rPr>
              <a:t> General </a:t>
            </a:r>
            <a:r>
              <a:rPr lang="en-US" sz="2800" b="1" i="1" dirty="0">
                <a:latin typeface="Times New Roman" panose="02020603050405020304" pitchFamily="18" charset="0"/>
              </a:rPr>
              <a:t>Circulation Model  </a:t>
            </a:r>
            <a:endParaRPr lang="en-US" sz="2800" b="1" i="1" dirty="0">
              <a:effectLst/>
              <a:latin typeface="Times New Roman" panose="02020603050405020304" pitchFamily="18" charset="0"/>
            </a:endParaRPr>
          </a:p>
        </p:txBody>
      </p:sp>
      <p:sp>
        <p:nvSpPr>
          <p:cNvPr id="4" name="Rectangle 3"/>
          <p:cNvSpPr/>
          <p:nvPr/>
        </p:nvSpPr>
        <p:spPr>
          <a:xfrm>
            <a:off x="266164" y="1077103"/>
            <a:ext cx="6096000" cy="4093428"/>
          </a:xfrm>
          <a:prstGeom prst="rect">
            <a:avLst/>
          </a:prstGeom>
        </p:spPr>
        <p:txBody>
          <a:bodyPr>
            <a:spAutoFit/>
          </a:bodyPr>
          <a:lstStyle/>
          <a:p>
            <a:pPr indent="457200" algn="just">
              <a:spcAft>
                <a:spcPts val="0"/>
              </a:spcAft>
            </a:pPr>
            <a:r>
              <a:rPr lang="sr-Cyrl-CS" sz="2000" b="1" i="1" dirty="0">
                <a:latin typeface="Times New Roman" panose="02020603050405020304" pitchFamily="18" charset="0"/>
                <a:ea typeface="Times New Roman" panose="02020603050405020304" pitchFamily="18" charset="0"/>
              </a:rPr>
              <a:t>The most sophisticated </a:t>
            </a:r>
            <a:r>
              <a:rPr lang="en-US" sz="2000" b="1" i="1" dirty="0">
                <a:latin typeface="Times New Roman" panose="02020603050405020304" pitchFamily="18" charset="0"/>
                <a:ea typeface="Times New Roman" panose="02020603050405020304" pitchFamily="18" charset="0"/>
              </a:rPr>
              <a:t>numerical </a:t>
            </a:r>
            <a:r>
              <a:rPr lang="sr-Cyrl-CS" sz="2000" b="1" i="1" dirty="0">
                <a:latin typeface="Times New Roman" panose="02020603050405020304" pitchFamily="18" charset="0"/>
                <a:ea typeface="Times New Roman" panose="02020603050405020304" pitchFamily="18" charset="0"/>
              </a:rPr>
              <a:t>climate models are known as general circulation models (GCMs). </a:t>
            </a:r>
            <a:endParaRPr lang="en-US" sz="2000" b="1" i="1" dirty="0" smtClean="0">
              <a:latin typeface="Times New Roman" panose="02020603050405020304" pitchFamily="18" charset="0"/>
              <a:ea typeface="Times New Roman" panose="02020603050405020304" pitchFamily="18" charset="0"/>
            </a:endParaRPr>
          </a:p>
          <a:p>
            <a:pPr indent="457200" algn="just">
              <a:spcAft>
                <a:spcPts val="0"/>
              </a:spcAft>
            </a:pPr>
            <a:endParaRPr lang="en-US" sz="2000" b="1" i="1" dirty="0">
              <a:latin typeface="Times New Roman" panose="02020603050405020304" pitchFamily="18" charset="0"/>
              <a:ea typeface="Times New Roman" panose="02020603050405020304" pitchFamily="18" charset="0"/>
            </a:endParaRPr>
          </a:p>
          <a:p>
            <a:pPr indent="457200" algn="just">
              <a:spcAft>
                <a:spcPts val="0"/>
              </a:spcAft>
            </a:pPr>
            <a:r>
              <a:rPr lang="en-US" sz="2000" b="1" i="1" dirty="0" smtClean="0">
                <a:latin typeface="Times New Roman" panose="02020603050405020304" pitchFamily="18" charset="0"/>
                <a:ea typeface="Times New Roman" panose="02020603050405020304" pitchFamily="18" charset="0"/>
              </a:rPr>
              <a:t>It</a:t>
            </a:r>
            <a:r>
              <a:rPr lang="sr-Cyrl-CS" sz="2000" b="1" i="1" dirty="0" smtClean="0">
                <a:latin typeface="Times New Roman" panose="02020603050405020304" pitchFamily="18" charset="0"/>
                <a:ea typeface="Times New Roman" panose="02020603050405020304" pitchFamily="18" charset="0"/>
              </a:rPr>
              <a:t> </a:t>
            </a:r>
            <a:r>
              <a:rPr lang="sr-Cyrl-CS" sz="2000" b="1" i="1" dirty="0">
                <a:latin typeface="Times New Roman" panose="02020603050405020304" pitchFamily="18" charset="0"/>
                <a:ea typeface="Times New Roman" panose="02020603050405020304" pitchFamily="18" charset="0"/>
              </a:rPr>
              <a:t>including the fluid dynamical equations that represent the circulation of the atmosphere in a realistic way. </a:t>
            </a:r>
            <a:endParaRPr lang="en-US" sz="2000" b="1" i="1" dirty="0" smtClean="0">
              <a:latin typeface="Times New Roman" panose="02020603050405020304" pitchFamily="18" charset="0"/>
              <a:ea typeface="Times New Roman" panose="02020603050405020304" pitchFamily="18" charset="0"/>
            </a:endParaRPr>
          </a:p>
          <a:p>
            <a:pPr indent="457200" algn="just">
              <a:spcAft>
                <a:spcPts val="0"/>
              </a:spcAft>
            </a:pPr>
            <a:r>
              <a:rPr lang="en-US" sz="2000" b="1" i="1" dirty="0" smtClean="0">
                <a:latin typeface="Times New Roman" panose="02020603050405020304" pitchFamily="18" charset="0"/>
                <a:ea typeface="Times New Roman" panose="02020603050405020304" pitchFamily="18" charset="0"/>
              </a:rPr>
              <a:t>Nowadays </a:t>
            </a:r>
            <a:r>
              <a:rPr lang="sr-Cyrl-CS" sz="2000" b="1" i="1" dirty="0">
                <a:latin typeface="Times New Roman" panose="02020603050405020304" pitchFamily="18" charset="0"/>
                <a:ea typeface="Times New Roman" panose="02020603050405020304" pitchFamily="18" charset="0"/>
              </a:rPr>
              <a:t>we have ocean GCMs as well, and advanced climate models include atmospheric and oceanic GCMs that are coupled together.</a:t>
            </a:r>
            <a:r>
              <a:rPr lang="en-US" sz="2000" b="1" i="1" dirty="0">
                <a:latin typeface="Times New Roman" panose="02020603050405020304" pitchFamily="18" charset="0"/>
                <a:ea typeface="Times New Roman" panose="02020603050405020304" pitchFamily="18" charset="0"/>
              </a:rPr>
              <a:t> </a:t>
            </a:r>
            <a:endParaRPr lang="en-US" sz="2000" b="1" i="1" dirty="0" smtClean="0">
              <a:latin typeface="Times New Roman" panose="02020603050405020304" pitchFamily="18" charset="0"/>
              <a:ea typeface="Times New Roman" panose="02020603050405020304" pitchFamily="18" charset="0"/>
            </a:endParaRPr>
          </a:p>
          <a:p>
            <a:pPr indent="457200" algn="just">
              <a:spcAft>
                <a:spcPts val="0"/>
              </a:spcAft>
            </a:pPr>
            <a:endParaRPr lang="en-US" sz="2000" b="1" i="1" dirty="0">
              <a:latin typeface="Times New Roman" panose="02020603050405020304" pitchFamily="18" charset="0"/>
              <a:ea typeface="Times New Roman" panose="02020603050405020304" pitchFamily="18" charset="0"/>
            </a:endParaRPr>
          </a:p>
          <a:p>
            <a:pPr indent="457200" algn="just">
              <a:spcAft>
                <a:spcPts val="0"/>
              </a:spcAft>
            </a:pPr>
            <a:r>
              <a:rPr lang="en-US" sz="2000" b="1" i="1" dirty="0" smtClean="0">
                <a:latin typeface="Times New Roman" panose="02020603050405020304" pitchFamily="18" charset="0"/>
                <a:ea typeface="Times New Roman" panose="02020603050405020304" pitchFamily="18" charset="0"/>
              </a:rPr>
              <a:t>They</a:t>
            </a:r>
            <a:r>
              <a:rPr lang="sr-Cyrl-CS" sz="2000" b="1" i="1" dirty="0" smtClean="0">
                <a:latin typeface="Times New Roman" panose="02020603050405020304" pitchFamily="18" charset="0"/>
                <a:ea typeface="Times New Roman" panose="02020603050405020304" pitchFamily="18" charset="0"/>
              </a:rPr>
              <a:t> </a:t>
            </a:r>
            <a:r>
              <a:rPr lang="sr-Cyrl-CS" sz="2000" b="1" i="1" dirty="0">
                <a:latin typeface="Times New Roman" panose="02020603050405020304" pitchFamily="18" charset="0"/>
                <a:ea typeface="Times New Roman" panose="02020603050405020304" pitchFamily="18" charset="0"/>
              </a:rPr>
              <a:t>consist of a large number of inter-related, time-dependent mathematical equations requiring a massive supercomputer to run. </a:t>
            </a:r>
            <a:endParaRPr lang="en-US" sz="2000" b="1" i="1" dirty="0">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250806" y="1726322"/>
            <a:ext cx="4043966" cy="2781838"/>
          </a:xfrm>
          <a:prstGeom prst="rect">
            <a:avLst/>
          </a:prstGeom>
          <a:noFill/>
          <a:ln>
            <a:noFill/>
          </a:ln>
        </p:spPr>
      </p:pic>
      <p:sp>
        <p:nvSpPr>
          <p:cNvPr id="6" name="Rectangle 5"/>
          <p:cNvSpPr/>
          <p:nvPr/>
        </p:nvSpPr>
        <p:spPr>
          <a:xfrm>
            <a:off x="7992665" y="4323494"/>
            <a:ext cx="1422441"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‘articulation’ </a:t>
            </a:r>
            <a:endParaRPr lang="en-US" dirty="0"/>
          </a:p>
        </p:txBody>
      </p:sp>
      <p:sp>
        <p:nvSpPr>
          <p:cNvPr id="7" name="Rectangle 6"/>
          <p:cNvSpPr/>
          <p:nvPr/>
        </p:nvSpPr>
        <p:spPr>
          <a:xfrm>
            <a:off x="7536366" y="1395002"/>
            <a:ext cx="1566776"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‘effectiveness’ </a:t>
            </a:r>
            <a:endParaRPr lang="en-US" dirty="0"/>
          </a:p>
        </p:txBody>
      </p:sp>
      <p:sp>
        <p:nvSpPr>
          <p:cNvPr id="8" name="Rectangle 7"/>
          <p:cNvSpPr/>
          <p:nvPr/>
        </p:nvSpPr>
        <p:spPr>
          <a:xfrm>
            <a:off x="9547378" y="4323494"/>
            <a:ext cx="1615122"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‘level of detail’ </a:t>
            </a:r>
            <a:endParaRPr lang="en-US" dirty="0"/>
          </a:p>
        </p:txBody>
      </p:sp>
      <p:sp>
        <p:nvSpPr>
          <p:cNvPr id="9" name="Rectangle 8"/>
          <p:cNvSpPr/>
          <p:nvPr/>
        </p:nvSpPr>
        <p:spPr>
          <a:xfrm>
            <a:off x="9180922" y="1395002"/>
            <a:ext cx="2036070"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‘model confidence’ </a:t>
            </a:r>
            <a:endParaRPr lang="en-US" dirty="0"/>
          </a:p>
        </p:txBody>
      </p:sp>
      <p:sp>
        <p:nvSpPr>
          <p:cNvPr id="10" name="Rectangle 9"/>
          <p:cNvSpPr/>
          <p:nvPr/>
        </p:nvSpPr>
        <p:spPr>
          <a:xfrm>
            <a:off x="6050669" y="4939699"/>
            <a:ext cx="6096000" cy="646331"/>
          </a:xfrm>
          <a:prstGeom prst="rect">
            <a:avLst/>
          </a:prstGeom>
        </p:spPr>
        <p:txBody>
          <a:bodyPr>
            <a:spAutoFit/>
          </a:bodyPr>
          <a:lstStyle/>
          <a:p>
            <a:pPr indent="173990" algn="ctr">
              <a:spcAft>
                <a:spcPts val="0"/>
              </a:spcAft>
            </a:pPr>
            <a:r>
              <a:rPr lang="sr-Cyrl-CS" b="1" i="1" dirty="0">
                <a:latin typeface="Times New Roman" panose="02020603050405020304" pitchFamily="18" charset="0"/>
                <a:ea typeface="Times New Roman" panose="02020603050405020304" pitchFamily="18" charset="0"/>
              </a:rPr>
              <a:t>Model evaluation: knowledge gained vs. complexity</a:t>
            </a:r>
            <a:endParaRPr lang="en-US" b="1" i="1" dirty="0">
              <a:latin typeface="Times New Roman" panose="02020603050405020304" pitchFamily="18" charset="0"/>
              <a:ea typeface="Times New Roman" panose="02020603050405020304" pitchFamily="18" charset="0"/>
            </a:endParaRPr>
          </a:p>
          <a:p>
            <a:pPr indent="173990" algn="just">
              <a:spcAft>
                <a:spcPts val="0"/>
              </a:spcAft>
            </a:pPr>
            <a:r>
              <a:rPr lang="en-US" b="1" i="1" dirty="0">
                <a:latin typeface="Times New Roman" panose="02020603050405020304" pitchFamily="18" charset="0"/>
                <a:ea typeface="Times New Roman" panose="02020603050405020304" pitchFamily="18" charset="0"/>
              </a:rPr>
              <a:t> </a:t>
            </a:r>
            <a:endParaRPr lang="en-US" b="1" i="1" dirty="0">
              <a:effectLst/>
              <a:latin typeface="Times New Roman" panose="02020603050405020304" pitchFamily="18" charset="0"/>
              <a:ea typeface="Times New Roman" panose="02020603050405020304" pitchFamily="18" charset="0"/>
            </a:endParaRPr>
          </a:p>
        </p:txBody>
      </p:sp>
      <p:sp>
        <p:nvSpPr>
          <p:cNvPr id="11" name="TextBox 10"/>
          <p:cNvSpPr txBox="1"/>
          <p:nvPr/>
        </p:nvSpPr>
        <p:spPr>
          <a:xfrm>
            <a:off x="8319754" y="850006"/>
            <a:ext cx="1879203" cy="461665"/>
          </a:xfrm>
          <a:prstGeom prst="rect">
            <a:avLst/>
          </a:prstGeom>
          <a:noFill/>
        </p:spPr>
        <p:txBody>
          <a:bodyPr wrap="square" rtlCol="0">
            <a:spAutoFit/>
          </a:bodyPr>
          <a:lstStyle/>
          <a:p>
            <a:r>
              <a:rPr lang="en-US" sz="2400" b="1" i="1" dirty="0" smtClean="0"/>
              <a:t>Problems?</a:t>
            </a:r>
            <a:endParaRPr lang="en-US" sz="2400" b="1" i="1" dirty="0"/>
          </a:p>
        </p:txBody>
      </p:sp>
      <p:sp>
        <p:nvSpPr>
          <p:cNvPr id="13" name="TextBox 12"/>
          <p:cNvSpPr txBox="1"/>
          <p:nvPr/>
        </p:nvSpPr>
        <p:spPr>
          <a:xfrm>
            <a:off x="656822" y="5586030"/>
            <a:ext cx="7134895" cy="400110"/>
          </a:xfrm>
          <a:prstGeom prst="rect">
            <a:avLst/>
          </a:prstGeom>
          <a:noFill/>
        </p:spPr>
        <p:txBody>
          <a:bodyPr wrap="square" rtlCol="0">
            <a:spAutoFit/>
          </a:bodyPr>
          <a:lstStyle/>
          <a:p>
            <a:r>
              <a:rPr lang="en-US" sz="2000" b="1" dirty="0" smtClean="0"/>
              <a:t>Instability, nonlinearity</a:t>
            </a:r>
            <a:r>
              <a:rPr lang="en-US" sz="2000" b="1" dirty="0"/>
              <a:t>, transition from order to disorder</a:t>
            </a:r>
          </a:p>
        </p:txBody>
      </p:sp>
    </p:spTree>
    <p:extLst>
      <p:ext uri="{BB962C8B-B14F-4D97-AF65-F5344CB8AC3E}">
        <p14:creationId xmlns:p14="http://schemas.microsoft.com/office/powerpoint/2010/main" val="3922443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BPU 11, 2022, Belgrade, Serbia</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6327674" y="1333561"/>
            <a:ext cx="5276191" cy="4346022"/>
          </a:xfrm>
          <a:prstGeom prst="rect">
            <a:avLst/>
          </a:prstGeom>
          <a:noFill/>
          <a:ln>
            <a:noFill/>
          </a:ln>
        </p:spPr>
      </p:pic>
      <p:pic>
        <p:nvPicPr>
          <p:cNvPr id="4" name="Picture 3"/>
          <p:cNvPicPr>
            <a:picLocks noChangeAspect="1"/>
          </p:cNvPicPr>
          <p:nvPr/>
        </p:nvPicPr>
        <p:blipFill>
          <a:blip r:embed="rId3"/>
          <a:stretch>
            <a:fillRect/>
          </a:stretch>
        </p:blipFill>
        <p:spPr>
          <a:xfrm>
            <a:off x="2140174" y="44537"/>
            <a:ext cx="6572250" cy="1295400"/>
          </a:xfrm>
          <a:prstGeom prst="rect">
            <a:avLst/>
          </a:prstGeom>
        </p:spPr>
      </p:pic>
      <p:pic>
        <p:nvPicPr>
          <p:cNvPr id="5" name="Picture 4"/>
          <p:cNvPicPr>
            <a:picLocks noChangeAspect="1"/>
          </p:cNvPicPr>
          <p:nvPr/>
        </p:nvPicPr>
        <p:blipFill>
          <a:blip r:embed="rId4"/>
          <a:stretch>
            <a:fillRect/>
          </a:stretch>
        </p:blipFill>
        <p:spPr>
          <a:xfrm>
            <a:off x="7489199" y="1192299"/>
            <a:ext cx="1695450" cy="295275"/>
          </a:xfrm>
          <a:prstGeom prst="rect">
            <a:avLst/>
          </a:prstGeom>
        </p:spPr>
      </p:pic>
      <p:sp>
        <p:nvSpPr>
          <p:cNvPr id="7" name="Rectangle 6"/>
          <p:cNvSpPr/>
          <p:nvPr/>
        </p:nvSpPr>
        <p:spPr>
          <a:xfrm>
            <a:off x="0" y="4904636"/>
            <a:ext cx="6096000" cy="1200329"/>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where X</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describes the intensity of convective motion, Y is the temperature difference between ascending and descending flow and Z is the deviation from linearity of the vertical temperature profile</a:t>
            </a:r>
            <a:endParaRPr lang="en-US" dirty="0"/>
          </a:p>
        </p:txBody>
      </p:sp>
      <p:sp>
        <p:nvSpPr>
          <p:cNvPr id="8" name="TextBox 7"/>
          <p:cNvSpPr txBox="1"/>
          <p:nvPr/>
        </p:nvSpPr>
        <p:spPr>
          <a:xfrm>
            <a:off x="618186" y="3657978"/>
            <a:ext cx="4481848" cy="830997"/>
          </a:xfrm>
          <a:prstGeom prst="rect">
            <a:avLst/>
          </a:prstGeom>
          <a:noFill/>
        </p:spPr>
        <p:txBody>
          <a:bodyPr wrap="square" rtlCol="0">
            <a:spAutoFit/>
          </a:bodyPr>
          <a:lstStyle/>
          <a:p>
            <a:r>
              <a:rPr lang="en-US" sz="2400" b="1" dirty="0" smtClean="0"/>
              <a:t>              ‘toy model’</a:t>
            </a:r>
          </a:p>
          <a:p>
            <a:r>
              <a:rPr lang="en-US" sz="2400" b="1" dirty="0"/>
              <a:t>o</a:t>
            </a:r>
            <a:r>
              <a:rPr lang="en-US" sz="2400" b="1" dirty="0" smtClean="0"/>
              <a:t>f convection in the atmosphere</a:t>
            </a:r>
            <a:endParaRPr lang="en-US" sz="2400" b="1" dirty="0"/>
          </a:p>
        </p:txBody>
      </p:sp>
      <p:pic>
        <p:nvPicPr>
          <p:cNvPr id="9" name="Picture 8"/>
          <p:cNvPicPr>
            <a:picLocks noChangeAspect="1"/>
          </p:cNvPicPr>
          <p:nvPr/>
        </p:nvPicPr>
        <p:blipFill>
          <a:blip r:embed="rId5"/>
          <a:stretch>
            <a:fillRect/>
          </a:stretch>
        </p:blipFill>
        <p:spPr>
          <a:xfrm>
            <a:off x="998340" y="1487575"/>
            <a:ext cx="3148657" cy="2222582"/>
          </a:xfrm>
          <a:prstGeom prst="rect">
            <a:avLst/>
          </a:prstGeom>
        </p:spPr>
      </p:pic>
    </p:spTree>
    <p:extLst>
      <p:ext uri="{BB962C8B-B14F-4D97-AF65-F5344CB8AC3E}">
        <p14:creationId xmlns:p14="http://schemas.microsoft.com/office/powerpoint/2010/main" val="2687591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BPU 11, 2022, Belgrade, Serbia</a:t>
            </a:r>
            <a:endParaRPr lang="en-US" dirty="0"/>
          </a:p>
        </p:txBody>
      </p:sp>
      <p:sp>
        <p:nvSpPr>
          <p:cNvPr id="5" name="Rectangle 4"/>
          <p:cNvSpPr/>
          <p:nvPr/>
        </p:nvSpPr>
        <p:spPr>
          <a:xfrm>
            <a:off x="394951" y="193028"/>
            <a:ext cx="7242221" cy="6740307"/>
          </a:xfrm>
          <a:prstGeom prst="rect">
            <a:avLst/>
          </a:prstGeom>
        </p:spPr>
        <p:txBody>
          <a:bodyPr wrap="square">
            <a:spAutoFit/>
          </a:bodyPr>
          <a:lstStyle/>
          <a:p>
            <a:pPr marL="285750" lvl="0" indent="-285750">
              <a:buFont typeface="Wingdings" panose="05000000000000000000" pitchFamily="2" charset="2"/>
              <a:buChar char="q"/>
            </a:pPr>
            <a:r>
              <a:rPr lang="en-US" sz="2400" dirty="0">
                <a:solidFill>
                  <a:prstClr val="black"/>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Klaus </a:t>
            </a:r>
            <a:r>
              <a:rPr lang="sr-Cyrl-CS" sz="2400" dirty="0">
                <a:latin typeface="Times New Roman" panose="02020603050405020304" pitchFamily="18" charset="0"/>
                <a:ea typeface="Times New Roman" panose="02020603050405020304" pitchFamily="18" charset="0"/>
              </a:rPr>
              <a:t>Hasselmann</a:t>
            </a:r>
            <a:r>
              <a:rPr lang="en-US" sz="2400" dirty="0">
                <a:latin typeface="Times New Roman" panose="02020603050405020304" pitchFamily="18" charset="0"/>
                <a:ea typeface="Times New Roman" panose="02020603050405020304" pitchFamily="18" charset="0"/>
              </a:rPr>
              <a:t> (Nobel Laureate in Physics 2021</a:t>
            </a:r>
            <a:r>
              <a:rPr lang="en-US" sz="2400" dirty="0" smtClean="0">
                <a:latin typeface="Times New Roman" panose="02020603050405020304" pitchFamily="18" charset="0"/>
                <a:ea typeface="Times New Roman" panose="02020603050405020304" pitchFamily="18" charset="0"/>
              </a:rPr>
              <a:t>)</a:t>
            </a:r>
          </a:p>
          <a:p>
            <a:pPr marL="285750" lvl="0" indent="-285750">
              <a:buFont typeface="Wingdings" panose="05000000000000000000" pitchFamily="2" charset="2"/>
              <a:buChar char="q"/>
            </a:pPr>
            <a:endParaRPr lang="en-US" sz="2400" dirty="0" smtClean="0">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US" sz="2400" dirty="0" smtClean="0">
                <a:solidFill>
                  <a:prstClr val="black"/>
                </a:solidFill>
              </a:rPr>
              <a:t>Derivate the signal from the natural </a:t>
            </a:r>
          </a:p>
          <a:p>
            <a:pPr lvl="0"/>
            <a:r>
              <a:rPr lang="en-US" sz="2400" dirty="0" smtClean="0">
                <a:solidFill>
                  <a:prstClr val="black"/>
                </a:solidFill>
              </a:rPr>
              <a:t>     variability in climate models ;</a:t>
            </a:r>
          </a:p>
          <a:p>
            <a:pPr marL="342900" lvl="0" indent="-342900">
              <a:buFont typeface="Wingdings" panose="05000000000000000000" pitchFamily="2" charset="2"/>
              <a:buChar char="§"/>
            </a:pPr>
            <a:endParaRPr lang="en-US" sz="2400" dirty="0" smtClean="0">
              <a:solidFill>
                <a:prstClr val="black"/>
              </a:solidFill>
            </a:endParaRPr>
          </a:p>
          <a:p>
            <a:pPr marL="342900" lvl="0" indent="-342900">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rPr>
              <a:t>made</a:t>
            </a:r>
            <a:r>
              <a:rPr lang="sr-Cyrl-CS" sz="2400" dirty="0">
                <a:latin typeface="Times New Roman" panose="02020603050405020304" pitchFamily="18" charset="0"/>
                <a:ea typeface="Times New Roman" panose="02020603050405020304" pitchFamily="18" charset="0"/>
              </a:rPr>
              <a:t> a framework to systematically </a:t>
            </a:r>
            <a:endParaRPr lang="en-US" sz="2400" dirty="0" smtClean="0">
              <a:latin typeface="Times New Roman" panose="02020603050405020304" pitchFamily="18" charset="0"/>
              <a:ea typeface="Times New Roman" panose="02020603050405020304" pitchFamily="18" charset="0"/>
            </a:endParaRPr>
          </a:p>
          <a:p>
            <a:pPr lvl="0"/>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   </a:t>
            </a:r>
            <a:r>
              <a:rPr lang="sr-Cyrl-CS" sz="2400" dirty="0" smtClean="0">
                <a:latin typeface="Times New Roman" panose="02020603050405020304" pitchFamily="18" charset="0"/>
                <a:ea typeface="Times New Roman" panose="02020603050405020304" pitchFamily="18" charset="0"/>
              </a:rPr>
              <a:t>compare </a:t>
            </a:r>
            <a:r>
              <a:rPr lang="sr-Cyrl-CS" sz="2400" dirty="0">
                <a:latin typeface="Times New Roman" panose="02020603050405020304" pitchFamily="18" charset="0"/>
                <a:ea typeface="Times New Roman" panose="02020603050405020304" pitchFamily="18" charset="0"/>
              </a:rPr>
              <a:t>climate models and </a:t>
            </a:r>
            <a:r>
              <a:rPr lang="sr-Cyrl-CS" sz="2400" dirty="0" smtClean="0">
                <a:latin typeface="Times New Roman" panose="02020603050405020304" pitchFamily="18" charset="0"/>
                <a:ea typeface="Times New Roman" panose="02020603050405020304" pitchFamily="18" charset="0"/>
              </a:rPr>
              <a:t>observations</a:t>
            </a:r>
            <a:endParaRPr lang="en-US" sz="2400" dirty="0" smtClean="0">
              <a:latin typeface="Times New Roman" panose="02020603050405020304" pitchFamily="18" charset="0"/>
              <a:ea typeface="Times New Roman" panose="02020603050405020304" pitchFamily="18" charset="0"/>
            </a:endParaRPr>
          </a:p>
          <a:p>
            <a:pPr lvl="0"/>
            <a:endParaRPr lang="en-US" sz="2400" dirty="0" smtClean="0">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rPr>
              <a:t>He found statistically t</a:t>
            </a:r>
            <a:r>
              <a:rPr lang="sr-Latn-RS" sz="2400" dirty="0">
                <a:latin typeface="Times New Roman" panose="02020603050405020304" pitchFamily="18" charset="0"/>
                <a:ea typeface="Times New Roman" panose="02020603050405020304" pitchFamily="18" charset="0"/>
              </a:rPr>
              <a:t>he </a:t>
            </a:r>
            <a:r>
              <a:rPr lang="sr-Latn-RS" sz="2400" dirty="0" smtClean="0">
                <a:latin typeface="Times New Roman" panose="02020603050405020304" pitchFamily="18" charset="0"/>
                <a:ea typeface="Times New Roman" panose="02020603050405020304" pitchFamily="18" charset="0"/>
              </a:rPr>
              <a:t>optimal</a:t>
            </a:r>
            <a:endParaRPr lang="en-US" sz="2400" dirty="0" smtClean="0">
              <a:latin typeface="Times New Roman" panose="02020603050405020304" pitchFamily="18" charset="0"/>
              <a:ea typeface="Times New Roman" panose="02020603050405020304" pitchFamily="18" charset="0"/>
            </a:endParaRPr>
          </a:p>
          <a:p>
            <a:pPr lvl="0"/>
            <a:r>
              <a:rPr lang="sr-Latn-RS" sz="2400" dirty="0" smtClean="0">
                <a:latin typeface="Times New Roman" panose="02020603050405020304" pitchFamily="18" charset="0"/>
                <a:ea typeface="Times New Roman" panose="02020603050405020304" pitchFamily="18" charset="0"/>
              </a:rPr>
              <a:t>detector </a:t>
            </a:r>
            <a:r>
              <a:rPr lang="sr-Latn-RS" sz="2400" dirty="0">
                <a:latin typeface="Times New Roman" panose="02020603050405020304" pitchFamily="18" charset="0"/>
                <a:ea typeface="Times New Roman" panose="02020603050405020304" pitchFamily="18" charset="0"/>
              </a:rPr>
              <a:t>of climate change, clearly </a:t>
            </a:r>
            <a:endParaRPr lang="en-US" sz="2400" dirty="0" smtClean="0">
              <a:latin typeface="Times New Roman" panose="02020603050405020304" pitchFamily="18" charset="0"/>
              <a:ea typeface="Times New Roman" panose="02020603050405020304" pitchFamily="18" charset="0"/>
            </a:endParaRPr>
          </a:p>
          <a:p>
            <a:pPr lvl="0"/>
            <a:r>
              <a:rPr lang="sr-Latn-RS" sz="2400" dirty="0" smtClean="0">
                <a:latin typeface="Times New Roman" panose="02020603050405020304" pitchFamily="18" charset="0"/>
                <a:ea typeface="Times New Roman" panose="02020603050405020304" pitchFamily="18" charset="0"/>
              </a:rPr>
              <a:t>prooving </a:t>
            </a:r>
            <a:r>
              <a:rPr lang="sr-Latn-RS" sz="2400" dirty="0">
                <a:latin typeface="Times New Roman" panose="02020603050405020304" pitchFamily="18" charset="0"/>
                <a:ea typeface="Times New Roman" panose="02020603050405020304" pitchFamily="18" charset="0"/>
              </a:rPr>
              <a:t>how to separate stohastic </a:t>
            </a:r>
            <a:endParaRPr lang="en-US" sz="2400" dirty="0" smtClean="0">
              <a:latin typeface="Times New Roman" panose="02020603050405020304" pitchFamily="18" charset="0"/>
              <a:ea typeface="Times New Roman" panose="02020603050405020304" pitchFamily="18" charset="0"/>
            </a:endParaRPr>
          </a:p>
          <a:p>
            <a:pPr lvl="0"/>
            <a:r>
              <a:rPr lang="sr-Latn-RS" sz="2400" dirty="0" smtClean="0">
                <a:latin typeface="Times New Roman" panose="02020603050405020304" pitchFamily="18" charset="0"/>
                <a:ea typeface="Times New Roman" panose="02020603050405020304" pitchFamily="18" charset="0"/>
              </a:rPr>
              <a:t>weather </a:t>
            </a:r>
            <a:r>
              <a:rPr lang="sr-Latn-RS" sz="2400" dirty="0">
                <a:latin typeface="Times New Roman" panose="02020603050405020304" pitchFamily="18" charset="0"/>
                <a:ea typeface="Times New Roman" panose="02020603050405020304" pitchFamily="18" charset="0"/>
              </a:rPr>
              <a:t>as „noise“, from the climate </a:t>
            </a:r>
            <a:endParaRPr lang="en-US" sz="2400" dirty="0" smtClean="0">
              <a:latin typeface="Times New Roman" panose="02020603050405020304" pitchFamily="18" charset="0"/>
              <a:ea typeface="Times New Roman" panose="02020603050405020304" pitchFamily="18" charset="0"/>
            </a:endParaRPr>
          </a:p>
          <a:p>
            <a:pPr lvl="0"/>
            <a:r>
              <a:rPr lang="sr-Latn-RS" sz="2400" dirty="0" smtClean="0">
                <a:latin typeface="Times New Roman" panose="02020603050405020304" pitchFamily="18" charset="0"/>
                <a:ea typeface="Times New Roman" panose="02020603050405020304" pitchFamily="18" charset="0"/>
              </a:rPr>
              <a:t>change signal</a:t>
            </a:r>
            <a:endParaRPr lang="en-US" sz="2400" dirty="0" smtClean="0">
              <a:latin typeface="Times New Roman" panose="02020603050405020304" pitchFamily="18" charset="0"/>
              <a:ea typeface="Times New Roman" panose="02020603050405020304" pitchFamily="18" charset="0"/>
            </a:endParaRPr>
          </a:p>
          <a:p>
            <a:pPr lvl="0"/>
            <a:endParaRPr lang="en-US" sz="2400" dirty="0">
              <a:solidFill>
                <a:prstClr val="black"/>
              </a:solidFill>
              <a:latin typeface="Times New Roman" panose="02020603050405020304" pitchFamily="18" charset="0"/>
            </a:endParaRPr>
          </a:p>
          <a:p>
            <a:pPr marL="342900" lvl="0" indent="-342900">
              <a:buFont typeface="Wingdings" panose="05000000000000000000" pitchFamily="2" charset="2"/>
              <a:buChar char="§"/>
            </a:pPr>
            <a:r>
              <a:rPr lang="sr-Latn-RS" sz="2400" dirty="0"/>
              <a:t>This is variable that has the maximal  </a:t>
            </a:r>
            <a:r>
              <a:rPr lang="sr-Latn-RS" sz="2400" dirty="0" smtClean="0"/>
              <a:t>signal-to-noi</a:t>
            </a:r>
            <a:r>
              <a:rPr lang="en-US" sz="2400" dirty="0" smtClean="0"/>
              <a:t>se</a:t>
            </a:r>
            <a:r>
              <a:rPr lang="sr-Latn-RS" sz="2400" dirty="0" smtClean="0"/>
              <a:t> </a:t>
            </a:r>
            <a:r>
              <a:rPr lang="sr-Latn-RS" sz="2400" dirty="0"/>
              <a:t>ratio</a:t>
            </a:r>
            <a:endParaRPr lang="en-US" sz="2400" dirty="0" smtClean="0">
              <a:solidFill>
                <a:prstClr val="black"/>
              </a:solidFill>
            </a:endParaRPr>
          </a:p>
          <a:p>
            <a:pPr marL="342900" lvl="0" indent="-342900">
              <a:buFont typeface="Wingdings" panose="05000000000000000000" pitchFamily="2" charset="2"/>
              <a:buChar char="§"/>
            </a:pPr>
            <a:endParaRPr lang="en-US" sz="2400" i="1" dirty="0">
              <a:solidFill>
                <a:prstClr val="black"/>
              </a:solidFill>
            </a:endParaRPr>
          </a:p>
          <a:p>
            <a:pPr marL="342900" lvl="0" indent="-342900">
              <a:buFont typeface="Wingdings" panose="05000000000000000000" pitchFamily="2" charset="2"/>
              <a:buChar char="§"/>
            </a:pPr>
            <a:endParaRPr lang="en-US" sz="2400" i="1" dirty="0">
              <a:solidFill>
                <a:prstClr val="black"/>
              </a:solidFill>
            </a:endParaRPr>
          </a:p>
        </p:txBody>
      </p:sp>
      <p:pic>
        <p:nvPicPr>
          <p:cNvPr id="6" name="Picture 5"/>
          <p:cNvPicPr>
            <a:picLocks noChangeAspect="1"/>
          </p:cNvPicPr>
          <p:nvPr/>
        </p:nvPicPr>
        <p:blipFill>
          <a:blip r:embed="rId2"/>
          <a:stretch>
            <a:fillRect/>
          </a:stretch>
        </p:blipFill>
        <p:spPr>
          <a:xfrm>
            <a:off x="5985590" y="1269568"/>
            <a:ext cx="6181725" cy="3705225"/>
          </a:xfrm>
          <a:prstGeom prst="rect">
            <a:avLst/>
          </a:prstGeom>
        </p:spPr>
      </p:pic>
    </p:spTree>
    <p:extLst>
      <p:ext uri="{BB962C8B-B14F-4D97-AF65-F5344CB8AC3E}">
        <p14:creationId xmlns:p14="http://schemas.microsoft.com/office/powerpoint/2010/main" val="1078742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BPU 11, 2022, Belgrade, Serbia</a:t>
            </a:r>
            <a:endParaRPr lang="en-US" dirty="0"/>
          </a:p>
        </p:txBody>
      </p:sp>
      <p:pic>
        <p:nvPicPr>
          <p:cNvPr id="3" name="Picture 2"/>
          <p:cNvPicPr>
            <a:picLocks noChangeAspect="1"/>
          </p:cNvPicPr>
          <p:nvPr/>
        </p:nvPicPr>
        <p:blipFill>
          <a:blip r:embed="rId2"/>
          <a:stretch>
            <a:fillRect/>
          </a:stretch>
        </p:blipFill>
        <p:spPr>
          <a:xfrm>
            <a:off x="-242883" y="0"/>
            <a:ext cx="12323266" cy="6440897"/>
          </a:xfrm>
          <a:prstGeom prst="rect">
            <a:avLst/>
          </a:prstGeom>
        </p:spPr>
      </p:pic>
      <p:pic>
        <p:nvPicPr>
          <p:cNvPr id="4" name="Picture 3"/>
          <p:cNvPicPr>
            <a:picLocks noChangeAspect="1"/>
          </p:cNvPicPr>
          <p:nvPr/>
        </p:nvPicPr>
        <p:blipFill>
          <a:blip r:embed="rId3"/>
          <a:stretch>
            <a:fillRect/>
          </a:stretch>
        </p:blipFill>
        <p:spPr>
          <a:xfrm>
            <a:off x="2383665" y="6356350"/>
            <a:ext cx="6858000" cy="266700"/>
          </a:xfrm>
          <a:prstGeom prst="rect">
            <a:avLst/>
          </a:prstGeom>
        </p:spPr>
      </p:pic>
    </p:spTree>
    <p:extLst>
      <p:ext uri="{BB962C8B-B14F-4D97-AF65-F5344CB8AC3E}">
        <p14:creationId xmlns:p14="http://schemas.microsoft.com/office/powerpoint/2010/main" val="1104168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0913" y="160768"/>
            <a:ext cx="4430332" cy="5789329"/>
          </a:xfrm>
          <a:prstGeom prst="rect">
            <a:avLst/>
          </a:prstGeom>
        </p:spPr>
      </p:pic>
      <p:pic>
        <p:nvPicPr>
          <p:cNvPr id="3" name="Picture 2"/>
          <p:cNvPicPr>
            <a:picLocks noChangeAspect="1"/>
          </p:cNvPicPr>
          <p:nvPr/>
        </p:nvPicPr>
        <p:blipFill>
          <a:blip r:embed="rId3"/>
          <a:stretch>
            <a:fillRect/>
          </a:stretch>
        </p:blipFill>
        <p:spPr>
          <a:xfrm>
            <a:off x="5229746" y="2060620"/>
            <a:ext cx="6820588" cy="1532585"/>
          </a:xfrm>
          <a:prstGeom prst="rect">
            <a:avLst/>
          </a:prstGeom>
        </p:spPr>
      </p:pic>
      <p:sp>
        <p:nvSpPr>
          <p:cNvPr id="4" name="Rectangle 3"/>
          <p:cNvSpPr/>
          <p:nvPr/>
        </p:nvSpPr>
        <p:spPr>
          <a:xfrm>
            <a:off x="5790859" y="160768"/>
            <a:ext cx="2743059" cy="461665"/>
          </a:xfrm>
          <a:prstGeom prst="rect">
            <a:avLst/>
          </a:prstGeom>
        </p:spPr>
        <p:txBody>
          <a:bodyPr wrap="none">
            <a:spAutoFit/>
          </a:bodyPr>
          <a:lstStyle/>
          <a:p>
            <a:r>
              <a:rPr lang="en-US" sz="2400" b="1" dirty="0"/>
              <a:t>FACTS AND RESULTS</a:t>
            </a:r>
          </a:p>
        </p:txBody>
      </p:sp>
      <p:sp>
        <p:nvSpPr>
          <p:cNvPr id="5" name="Footer Placeholder 4"/>
          <p:cNvSpPr>
            <a:spLocks noGrp="1"/>
          </p:cNvSpPr>
          <p:nvPr>
            <p:ph type="ftr" sz="quarter" idx="11"/>
          </p:nvPr>
        </p:nvSpPr>
        <p:spPr/>
        <p:txBody>
          <a:bodyPr/>
          <a:lstStyle/>
          <a:p>
            <a:r>
              <a:rPr lang="en-US" smtClean="0"/>
              <a:t>BPU 11, 2022, Belgrade, Serbia</a:t>
            </a:r>
            <a:endParaRPr lang="en-US" dirty="0"/>
          </a:p>
        </p:txBody>
      </p:sp>
    </p:spTree>
    <p:extLst>
      <p:ext uri="{BB962C8B-B14F-4D97-AF65-F5344CB8AC3E}">
        <p14:creationId xmlns:p14="http://schemas.microsoft.com/office/powerpoint/2010/main" val="109949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BPU 11, 2022, Belgrade, Serbia</a:t>
            </a:r>
            <a:endParaRPr lang="en-US" dirty="0"/>
          </a:p>
        </p:txBody>
      </p:sp>
      <p:sp>
        <p:nvSpPr>
          <p:cNvPr id="5" name="Rectangle 4"/>
          <p:cNvSpPr/>
          <p:nvPr/>
        </p:nvSpPr>
        <p:spPr>
          <a:xfrm>
            <a:off x="4038600" y="5544625"/>
            <a:ext cx="3924729" cy="1107996"/>
          </a:xfrm>
          <a:prstGeom prst="rect">
            <a:avLst/>
          </a:prstGeom>
        </p:spPr>
        <p:txBody>
          <a:bodyPr wrap="none">
            <a:spAutoFit/>
          </a:bodyPr>
          <a:lstStyle/>
          <a:p>
            <a:r>
              <a:rPr lang="en-US" sz="2400" dirty="0">
                <a:hlinkClick r:id="rId2"/>
              </a:rPr>
              <a:t>https://</a:t>
            </a:r>
            <a:r>
              <a:rPr lang="en-US" sz="2400" dirty="0" smtClean="0">
                <a:hlinkClick r:id="rId2"/>
              </a:rPr>
              <a:t>keelingcurve.ucsd.edu</a:t>
            </a:r>
            <a:endParaRPr lang="en-US" sz="2400" dirty="0" smtClean="0"/>
          </a:p>
          <a:p>
            <a:endParaRPr lang="en-US" sz="2400" dirty="0" smtClean="0"/>
          </a:p>
          <a:p>
            <a:endParaRPr lang="en-US" dirty="0"/>
          </a:p>
        </p:txBody>
      </p:sp>
      <p:pic>
        <p:nvPicPr>
          <p:cNvPr id="3" name="Picture 2"/>
          <p:cNvPicPr>
            <a:picLocks noChangeAspect="1"/>
          </p:cNvPicPr>
          <p:nvPr/>
        </p:nvPicPr>
        <p:blipFill>
          <a:blip r:embed="rId3"/>
          <a:stretch>
            <a:fillRect/>
          </a:stretch>
        </p:blipFill>
        <p:spPr>
          <a:xfrm>
            <a:off x="1228725" y="1233487"/>
            <a:ext cx="9734550" cy="4391025"/>
          </a:xfrm>
          <a:prstGeom prst="rect">
            <a:avLst/>
          </a:prstGeom>
        </p:spPr>
      </p:pic>
      <p:pic>
        <p:nvPicPr>
          <p:cNvPr id="7" name="Picture 6"/>
          <p:cNvPicPr>
            <a:picLocks noChangeAspect="1"/>
          </p:cNvPicPr>
          <p:nvPr/>
        </p:nvPicPr>
        <p:blipFill>
          <a:blip r:embed="rId4"/>
          <a:stretch>
            <a:fillRect/>
          </a:stretch>
        </p:blipFill>
        <p:spPr>
          <a:xfrm>
            <a:off x="2017395" y="267493"/>
            <a:ext cx="7219950" cy="600075"/>
          </a:xfrm>
          <a:prstGeom prst="rect">
            <a:avLst/>
          </a:prstGeom>
        </p:spPr>
      </p:pic>
    </p:spTree>
    <p:extLst>
      <p:ext uri="{BB962C8B-B14F-4D97-AF65-F5344CB8AC3E}">
        <p14:creationId xmlns:p14="http://schemas.microsoft.com/office/powerpoint/2010/main" val="1087181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BPU 11, 2022, Belgrade, Serbia</a:t>
            </a:r>
            <a:endParaRPr lang="en-US" dirty="0"/>
          </a:p>
        </p:txBody>
      </p:sp>
      <p:pic>
        <p:nvPicPr>
          <p:cNvPr id="3" name="Picture 2"/>
          <p:cNvPicPr>
            <a:picLocks noChangeAspect="1"/>
          </p:cNvPicPr>
          <p:nvPr/>
        </p:nvPicPr>
        <p:blipFill>
          <a:blip r:embed="rId2"/>
          <a:stretch>
            <a:fillRect/>
          </a:stretch>
        </p:blipFill>
        <p:spPr>
          <a:xfrm>
            <a:off x="-257027" y="0"/>
            <a:ext cx="13387171" cy="6721475"/>
          </a:xfrm>
          <a:prstGeom prst="rect">
            <a:avLst/>
          </a:prstGeom>
        </p:spPr>
      </p:pic>
    </p:spTree>
    <p:extLst>
      <p:ext uri="{BB962C8B-B14F-4D97-AF65-F5344CB8AC3E}">
        <p14:creationId xmlns:p14="http://schemas.microsoft.com/office/powerpoint/2010/main" val="817070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smtClean="0"/>
              <a:t>Introduction: climate systems;</a:t>
            </a:r>
          </a:p>
          <a:p>
            <a:pPr>
              <a:buFont typeface="Wingdings" panose="05000000000000000000" pitchFamily="2" charset="2"/>
              <a:buChar char="Ø"/>
            </a:pPr>
            <a:r>
              <a:rPr lang="en-US" dirty="0" smtClean="0"/>
              <a:t>IPCC </a:t>
            </a:r>
            <a:r>
              <a:rPr lang="sr-Latn-RS" dirty="0" smtClean="0"/>
              <a:t>&amp; </a:t>
            </a:r>
            <a:r>
              <a:rPr lang="en-US" dirty="0" smtClean="0"/>
              <a:t>Climate Change;</a:t>
            </a:r>
          </a:p>
          <a:p>
            <a:pPr>
              <a:buFont typeface="Wingdings" panose="05000000000000000000" pitchFamily="2" charset="2"/>
              <a:buChar char="Ø"/>
            </a:pPr>
            <a:r>
              <a:rPr lang="en-US" dirty="0"/>
              <a:t>A definition of ‘greenhouse effect</a:t>
            </a:r>
            <a:r>
              <a:rPr lang="en-US" dirty="0" smtClean="0"/>
              <a:t>’;</a:t>
            </a:r>
          </a:p>
          <a:p>
            <a:pPr>
              <a:buFont typeface="Wingdings" panose="05000000000000000000" pitchFamily="2" charset="2"/>
              <a:buChar char="Ø"/>
            </a:pPr>
            <a:r>
              <a:rPr lang="en-US" dirty="0"/>
              <a:t>A </a:t>
            </a:r>
            <a:r>
              <a:rPr lang="en-US" dirty="0" smtClean="0"/>
              <a:t>short </a:t>
            </a:r>
            <a:r>
              <a:rPr lang="en-US" dirty="0"/>
              <a:t>history of Climate </a:t>
            </a:r>
            <a:r>
              <a:rPr lang="en-US" dirty="0" smtClean="0"/>
              <a:t>physics;</a:t>
            </a:r>
          </a:p>
          <a:p>
            <a:pPr>
              <a:buFont typeface="Wingdings" panose="05000000000000000000" pitchFamily="2" charset="2"/>
              <a:buChar char="Ø"/>
            </a:pPr>
            <a:r>
              <a:rPr lang="en-US" dirty="0" smtClean="0"/>
              <a:t>Modelling;</a:t>
            </a:r>
          </a:p>
          <a:p>
            <a:pPr>
              <a:buFont typeface="Wingdings" panose="05000000000000000000" pitchFamily="2" charset="2"/>
              <a:buChar char="Ø"/>
            </a:pPr>
            <a:r>
              <a:rPr lang="en-US" dirty="0" smtClean="0"/>
              <a:t>Disorder of complex systems;</a:t>
            </a:r>
          </a:p>
          <a:p>
            <a:pPr>
              <a:buFont typeface="Wingdings" panose="05000000000000000000" pitchFamily="2" charset="2"/>
              <a:buChar char="Ø"/>
            </a:pPr>
            <a:r>
              <a:rPr lang="en-US" dirty="0" smtClean="0"/>
              <a:t>‘</a:t>
            </a:r>
            <a:r>
              <a:rPr lang="sr-Latn-RS" dirty="0" smtClean="0"/>
              <a:t>Par</a:t>
            </a:r>
            <a:r>
              <a:rPr lang="en-US" dirty="0" smtClean="0"/>
              <a:t>a</a:t>
            </a:r>
            <a:r>
              <a:rPr lang="sr-Latn-RS" dirty="0" smtClean="0"/>
              <a:t>dox </a:t>
            </a:r>
            <a:r>
              <a:rPr lang="sr-Latn-RS" dirty="0"/>
              <a:t>of </a:t>
            </a:r>
            <a:r>
              <a:rPr lang="en-US" dirty="0" smtClean="0"/>
              <a:t>the </a:t>
            </a:r>
            <a:r>
              <a:rPr lang="sr-Latn-RS" dirty="0" smtClean="0"/>
              <a:t>mean temperature</a:t>
            </a:r>
            <a:r>
              <a:rPr lang="en-US" dirty="0" smtClean="0"/>
              <a:t>’;</a:t>
            </a:r>
          </a:p>
          <a:p>
            <a:pPr marL="0" indent="0">
              <a:buNone/>
            </a:pPr>
            <a:endParaRPr lang="en-US" dirty="0"/>
          </a:p>
        </p:txBody>
      </p:sp>
      <p:sp>
        <p:nvSpPr>
          <p:cNvPr id="4" name="Footer Placeholder 3"/>
          <p:cNvSpPr>
            <a:spLocks noGrp="1"/>
          </p:cNvSpPr>
          <p:nvPr>
            <p:ph type="ftr" sz="quarter" idx="11"/>
          </p:nvPr>
        </p:nvSpPr>
        <p:spPr/>
        <p:txBody>
          <a:bodyPr/>
          <a:lstStyle/>
          <a:p>
            <a:r>
              <a:rPr lang="sr-Latn-RS" dirty="0"/>
              <a:t>BPU 11, </a:t>
            </a:r>
            <a:r>
              <a:rPr lang="en-US" dirty="0"/>
              <a:t>2022, </a:t>
            </a:r>
            <a:r>
              <a:rPr lang="sr-Latn-RS" dirty="0"/>
              <a:t>Belgrade, </a:t>
            </a:r>
            <a:r>
              <a:rPr lang="en-US" dirty="0"/>
              <a:t>Serbia</a:t>
            </a:r>
            <a:endParaRPr lang="en-US" dirty="0"/>
          </a:p>
        </p:txBody>
      </p:sp>
    </p:spTree>
    <p:extLst>
      <p:ext uri="{BB962C8B-B14F-4D97-AF65-F5344CB8AC3E}">
        <p14:creationId xmlns:p14="http://schemas.microsoft.com/office/powerpoint/2010/main" val="3673253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BPU 11, 2022, Belgrade, Serbia</a:t>
            </a:r>
            <a:endParaRPr lang="en-US" dirty="0"/>
          </a:p>
        </p:txBody>
      </p:sp>
      <p:pic>
        <p:nvPicPr>
          <p:cNvPr id="3" name="Picture 2"/>
          <p:cNvPicPr>
            <a:picLocks noChangeAspect="1"/>
          </p:cNvPicPr>
          <p:nvPr/>
        </p:nvPicPr>
        <p:blipFill>
          <a:blip r:embed="rId2"/>
          <a:stretch>
            <a:fillRect/>
          </a:stretch>
        </p:blipFill>
        <p:spPr>
          <a:xfrm>
            <a:off x="868680" y="743414"/>
            <a:ext cx="4719637" cy="2494384"/>
          </a:xfrm>
          <a:prstGeom prst="rect">
            <a:avLst/>
          </a:prstGeom>
        </p:spPr>
      </p:pic>
      <p:sp>
        <p:nvSpPr>
          <p:cNvPr id="4" name="Rectangle 3"/>
          <p:cNvSpPr/>
          <p:nvPr/>
        </p:nvSpPr>
        <p:spPr>
          <a:xfrm>
            <a:off x="639012" y="132318"/>
            <a:ext cx="11018016" cy="523220"/>
          </a:xfrm>
          <a:prstGeom prst="rect">
            <a:avLst/>
          </a:prstGeom>
        </p:spPr>
        <p:txBody>
          <a:bodyPr wrap="none">
            <a:spAutoFit/>
          </a:bodyPr>
          <a:lstStyle/>
          <a:p>
            <a:r>
              <a:rPr lang="en-US" sz="2800" dirty="0"/>
              <a:t>Does the mean global temperature makes sense</a:t>
            </a:r>
            <a:r>
              <a:rPr lang="en-US" sz="2800" dirty="0" smtClean="0"/>
              <a:t>? </a:t>
            </a:r>
            <a:r>
              <a:rPr lang="en-US" sz="2800" dirty="0"/>
              <a:t> </a:t>
            </a:r>
            <a:r>
              <a:rPr lang="en-US" sz="2800" dirty="0" smtClean="0">
                <a:solidFill>
                  <a:schemeClr val="accent1"/>
                </a:solidFill>
              </a:rPr>
              <a:t>(My heretical approach)</a:t>
            </a:r>
            <a:endParaRPr lang="en-US" sz="2800" dirty="0">
              <a:solidFill>
                <a:schemeClr val="accent1"/>
              </a:solidFill>
            </a:endParaRPr>
          </a:p>
        </p:txBody>
      </p:sp>
      <mc:AlternateContent xmlns:mc="http://schemas.openxmlformats.org/markup-compatibility/2006">
        <mc:Choice xmlns:a14="http://schemas.microsoft.com/office/drawing/2010/main" Requires="a14">
          <p:sp>
            <p:nvSpPr>
              <p:cNvPr id="5" name="Rectangle 4"/>
              <p:cNvSpPr/>
              <p:nvPr/>
            </p:nvSpPr>
            <p:spPr>
              <a:xfrm>
                <a:off x="7485440" y="887731"/>
                <a:ext cx="3773021" cy="36933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b="0" i="1" smtClean="0">
                        <a:effectLst/>
                        <a:latin typeface="Cambria Math" panose="02040503050406030204" pitchFamily="18" charset="0"/>
                        <a:ea typeface="Calibri" panose="020F0502020204030204" pitchFamily="34" charset="0"/>
                        <a:cs typeface="Times New Roman" panose="02020603050405020304" pitchFamily="18" charset="0"/>
                      </a:rPr>
                      <m:t>320</m:t>
                    </m:r>
                    <m:r>
                      <a:rPr lang="en-US" i="1">
                        <a:effectLst/>
                        <a:latin typeface="Cambria Math" panose="02040503050406030204" pitchFamily="18" charset="0"/>
                        <a:ea typeface="Calibri" panose="020F0502020204030204" pitchFamily="34" charset="0"/>
                        <a:cs typeface="Times New Roman" panose="02020603050405020304" pitchFamily="18" charset="0"/>
                      </a:rPr>
                      <m:t>𝐾</m:t>
                    </m:r>
                    <m:r>
                      <a:rPr lang="en-US"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256</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𝐾</m:t>
                    </m:r>
                  </m:oMath>
                </a14:m>
                <a:r>
                  <a:rPr lang="en-US"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𝑍</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288</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𝐾</m:t>
                    </m:r>
                  </m:oMath>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7485440" y="887731"/>
                <a:ext cx="3773021" cy="369332"/>
              </a:xfrm>
              <a:prstGeom prst="rect">
                <a:avLst/>
              </a:prstGeom>
              <a:blipFill rotWithShape="0">
                <a:blip r:embed="rId3"/>
                <a:stretch>
                  <a:fillRect t="-10000"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7210361" y="1621274"/>
                <a:ext cx="226651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𝑇</m:t>
                              </m:r>
                            </m:e>
                            <m:sub>
                              <m:r>
                                <a:rPr lang="en-US" b="0" i="1" smtClean="0">
                                  <a:latin typeface="Cambria Math" panose="02040503050406030204" pitchFamily="18" charset="0"/>
                                  <a:ea typeface="Calibri" panose="020F0502020204030204" pitchFamily="34" charset="0"/>
                                  <a:cs typeface="Times New Roman" panose="02020603050405020304" pitchFamily="18" charset="0"/>
                                </a:rPr>
                                <m:t>𝑚𝑒𝑎𝑛</m:t>
                              </m:r>
                            </m:sub>
                          </m:sSub>
                          <m:r>
                            <a:rPr lang="en-US" b="0" i="1" smtClean="0">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𝑇</m:t>
                          </m:r>
                        </m:e>
                        <m:sub>
                          <m:r>
                            <a:rPr lang="en-US" i="1">
                              <a:latin typeface="Cambria Math" panose="02040503050406030204" pitchFamily="18" charset="0"/>
                              <a:ea typeface="Calibri" panose="020F0502020204030204" pitchFamily="34" charset="0"/>
                              <a:cs typeface="Times New Roman" panose="02020603050405020304" pitchFamily="18" charset="0"/>
                            </a:rPr>
                            <m:t>1</m:t>
                          </m:r>
                        </m:sub>
                      </m:sSub>
                      <m:r>
                        <a:rPr lang="en-US"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𝑇</m:t>
                          </m:r>
                        </m:e>
                        <m:sub>
                          <m:r>
                            <a:rPr lang="en-US" i="1">
                              <a:latin typeface="Cambria Math" panose="02040503050406030204" pitchFamily="18" charset="0"/>
                              <a:ea typeface="Times New Roman" panose="02020603050405020304" pitchFamily="18" charset="0"/>
                              <a:cs typeface="Times New Roman" panose="02020603050405020304" pitchFamily="18" charset="0"/>
                            </a:rPr>
                            <m:t>2</m:t>
                          </m:r>
                        </m:sub>
                      </m:sSub>
                      <m:r>
                        <a:rPr lang="en-US" b="0" i="1" smtClean="0">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7210361" y="1621274"/>
                <a:ext cx="2266518" cy="369332"/>
              </a:xfrm>
              <a:prstGeom prst="rect">
                <a:avLst/>
              </a:prstGeom>
              <a:blipFill rotWithShape="0">
                <a:blip r:embed="rId4"/>
                <a:stretch>
                  <a:fillRect b="-11475"/>
                </a:stretch>
              </a:blipFill>
            </p:spPr>
            <p:txBody>
              <a:bodyPr/>
              <a:lstStyle/>
              <a:p>
                <a:r>
                  <a:rPr lang="en-US">
                    <a:noFill/>
                  </a:rPr>
                  <a:t> </a:t>
                </a:r>
              </a:p>
            </p:txBody>
          </p:sp>
        </mc:Fallback>
      </mc:AlternateContent>
      <p:sp>
        <p:nvSpPr>
          <p:cNvPr id="7" name="TextBox 6"/>
          <p:cNvSpPr txBox="1"/>
          <p:nvPr/>
        </p:nvSpPr>
        <p:spPr>
          <a:xfrm>
            <a:off x="9476878" y="1608058"/>
            <a:ext cx="2715121" cy="369332"/>
          </a:xfrm>
          <a:prstGeom prst="rect">
            <a:avLst/>
          </a:prstGeom>
          <a:noFill/>
        </p:spPr>
        <p:txBody>
          <a:bodyPr wrap="square" rtlCol="0">
            <a:spAutoFit/>
          </a:bodyPr>
          <a:lstStyle/>
          <a:p>
            <a:r>
              <a:rPr lang="en-US" dirty="0" smtClean="0">
                <a:solidFill>
                  <a:srgbClr val="FF0000"/>
                </a:solidFill>
              </a:rPr>
              <a:t>Only a statistical indicator</a:t>
            </a:r>
            <a:r>
              <a:rPr lang="en-US" dirty="0" smtClean="0"/>
              <a:t>! </a:t>
            </a:r>
            <a:endParaRPr lang="en-US" dirty="0"/>
          </a:p>
        </p:txBody>
      </p:sp>
      <p:sp>
        <p:nvSpPr>
          <p:cNvPr id="8" name="TextBox 7"/>
          <p:cNvSpPr txBox="1"/>
          <p:nvPr/>
        </p:nvSpPr>
        <p:spPr>
          <a:xfrm>
            <a:off x="6366510" y="2148840"/>
            <a:ext cx="4126230" cy="923330"/>
          </a:xfrm>
          <a:prstGeom prst="rect">
            <a:avLst/>
          </a:prstGeom>
          <a:noFill/>
        </p:spPr>
        <p:txBody>
          <a:bodyPr wrap="square" rtlCol="0">
            <a:spAutoFit/>
          </a:bodyPr>
          <a:lstStyle/>
          <a:p>
            <a:r>
              <a:rPr lang="en-US" dirty="0" smtClean="0"/>
              <a:t>No physical meaning!</a:t>
            </a:r>
          </a:p>
          <a:p>
            <a:endParaRPr lang="en-US" dirty="0"/>
          </a:p>
          <a:p>
            <a:r>
              <a:rPr lang="en-US" dirty="0"/>
              <a:t>it is not sensitive to climate change</a:t>
            </a:r>
          </a:p>
        </p:txBody>
      </p:sp>
      <p:sp>
        <p:nvSpPr>
          <p:cNvPr id="9" name="TextBox 8"/>
          <p:cNvSpPr txBox="1"/>
          <p:nvPr/>
        </p:nvSpPr>
        <p:spPr>
          <a:xfrm>
            <a:off x="868680" y="3486150"/>
            <a:ext cx="9966960" cy="369332"/>
          </a:xfrm>
          <a:prstGeom prst="rect">
            <a:avLst/>
          </a:prstGeom>
          <a:noFill/>
        </p:spPr>
        <p:txBody>
          <a:bodyPr wrap="square" rtlCol="0">
            <a:spAutoFit/>
          </a:bodyPr>
          <a:lstStyle/>
          <a:p>
            <a:r>
              <a:rPr lang="en-US" dirty="0" smtClean="0"/>
              <a:t>Three boundary cases with different mean global temperatures and the same solar constant </a:t>
            </a:r>
            <a:endParaRPr lang="en-US" dirty="0"/>
          </a:p>
        </p:txBody>
      </p:sp>
      <mc:AlternateContent xmlns:mc="http://schemas.openxmlformats.org/markup-compatibility/2006">
        <mc:Choice xmlns:a14="http://schemas.microsoft.com/office/drawing/2010/main" Requires="a14">
          <p:sp>
            <p:nvSpPr>
              <p:cNvPr id="10" name="Rectangle 9"/>
              <p:cNvSpPr/>
              <p:nvPr/>
            </p:nvSpPr>
            <p:spPr>
              <a:xfrm>
                <a:off x="639012" y="4994910"/>
                <a:ext cx="14171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𝑇</m:t>
                          </m:r>
                        </m:e>
                        <m:sub>
                          <m:r>
                            <a:rPr lang="en-US" i="1">
                              <a:latin typeface="Cambria Math" panose="02040503050406030204" pitchFamily="18" charset="0"/>
                              <a:ea typeface="Times New Roman" panose="02020603050405020304" pitchFamily="18" charset="0"/>
                              <a:cs typeface="Times New Roman" panose="02020603050405020304" pitchFamily="18" charset="0"/>
                            </a:rPr>
                            <m:t>𝑍</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2</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55</m:t>
                      </m:r>
                      <m:r>
                        <a:rPr lang="en-US" i="1">
                          <a:latin typeface="Cambria Math" panose="02040503050406030204" pitchFamily="18" charset="0"/>
                          <a:ea typeface="Times New Roman" panose="02020603050405020304" pitchFamily="18" charset="0"/>
                          <a:cs typeface="Times New Roman" panose="02020603050405020304" pitchFamily="18" charset="0"/>
                        </a:rPr>
                        <m:t>𝐾</m:t>
                      </m:r>
                    </m:oMath>
                  </m:oMathPara>
                </a14:m>
                <a:endParaRPr lang="en-US" dirty="0"/>
              </a:p>
            </p:txBody>
          </p:sp>
        </mc:Choice>
        <mc:Fallback>
          <p:sp>
            <p:nvSpPr>
              <p:cNvPr id="10" name="Rectangle 9"/>
              <p:cNvSpPr>
                <a:spLocks noRot="1" noChangeAspect="1" noMove="1" noResize="1" noEditPoints="1" noAdjustHandles="1" noChangeArrowheads="1" noChangeShapeType="1" noTextEdit="1"/>
              </p:cNvSpPr>
              <p:nvPr/>
            </p:nvSpPr>
            <p:spPr>
              <a:xfrm>
                <a:off x="639012" y="4994910"/>
                <a:ext cx="1417118" cy="369332"/>
              </a:xfrm>
              <a:prstGeom prst="rect">
                <a:avLst/>
              </a:prstGeom>
              <a:blipFill rotWithShape="0">
                <a:blip r:embed="rId5"/>
                <a:stretch>
                  <a:fillRect/>
                </a:stretch>
              </a:blipFill>
            </p:spPr>
            <p:txBody>
              <a:bodyPr/>
              <a:lstStyle/>
              <a:p>
                <a:r>
                  <a:rPr lang="en-US">
                    <a:noFill/>
                  </a:rPr>
                  <a:t> </a:t>
                </a:r>
              </a:p>
            </p:txBody>
          </p:sp>
        </mc:Fallback>
      </mc:AlternateContent>
      <p:sp>
        <p:nvSpPr>
          <p:cNvPr id="11" name="TextBox 10"/>
          <p:cNvSpPr txBox="1"/>
          <p:nvPr/>
        </p:nvSpPr>
        <p:spPr>
          <a:xfrm>
            <a:off x="297180" y="4369368"/>
            <a:ext cx="2800350" cy="369332"/>
          </a:xfrm>
          <a:prstGeom prst="rect">
            <a:avLst/>
          </a:prstGeom>
          <a:noFill/>
        </p:spPr>
        <p:txBody>
          <a:bodyPr wrap="square" rtlCol="0">
            <a:spAutoFit/>
          </a:bodyPr>
          <a:lstStyle/>
          <a:p>
            <a:r>
              <a:rPr lang="en-US" dirty="0" smtClean="0"/>
              <a:t>1. Uniform temperature</a:t>
            </a:r>
            <a:endParaRPr lang="en-US" dirty="0"/>
          </a:p>
        </p:txBody>
      </p:sp>
      <p:sp>
        <p:nvSpPr>
          <p:cNvPr id="12" name="TextBox 11"/>
          <p:cNvSpPr txBox="1"/>
          <p:nvPr/>
        </p:nvSpPr>
        <p:spPr>
          <a:xfrm>
            <a:off x="2900839" y="4303566"/>
            <a:ext cx="1769745" cy="369332"/>
          </a:xfrm>
          <a:prstGeom prst="rect">
            <a:avLst/>
          </a:prstGeom>
          <a:noFill/>
        </p:spPr>
        <p:txBody>
          <a:bodyPr wrap="square" rtlCol="0">
            <a:spAutoFit/>
          </a:bodyPr>
          <a:lstStyle/>
          <a:p>
            <a:r>
              <a:rPr lang="en-US" dirty="0" smtClean="0"/>
              <a:t>2. No rotation</a:t>
            </a:r>
            <a:endParaRPr lang="en-US" dirty="0"/>
          </a:p>
        </p:txBody>
      </p:sp>
      <p:pic>
        <p:nvPicPr>
          <p:cNvPr id="13" name="Picture 12"/>
          <p:cNvPicPr>
            <a:picLocks noChangeAspect="1"/>
          </p:cNvPicPr>
          <p:nvPr/>
        </p:nvPicPr>
        <p:blipFill>
          <a:blip r:embed="rId6"/>
          <a:stretch>
            <a:fillRect/>
          </a:stretch>
        </p:blipFill>
        <p:spPr>
          <a:xfrm>
            <a:off x="4473892" y="4097417"/>
            <a:ext cx="981075" cy="1047750"/>
          </a:xfrm>
          <a:prstGeom prst="rect">
            <a:avLst/>
          </a:prstGeom>
        </p:spPr>
      </p:pic>
      <mc:AlternateContent xmlns:mc="http://schemas.openxmlformats.org/markup-compatibility/2006">
        <mc:Choice xmlns:a14="http://schemas.microsoft.com/office/drawing/2010/main" Requires="a14">
          <p:sp>
            <p:nvSpPr>
              <p:cNvPr id="14" name="Rectangle 13"/>
              <p:cNvSpPr/>
              <p:nvPr/>
            </p:nvSpPr>
            <p:spPr>
              <a:xfrm>
                <a:off x="4302902" y="5461270"/>
                <a:ext cx="14171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𝑇</m:t>
                          </m:r>
                        </m:e>
                        <m:sub>
                          <m:r>
                            <a:rPr lang="en-US" i="1">
                              <a:latin typeface="Cambria Math" panose="02040503050406030204" pitchFamily="18" charset="0"/>
                              <a:ea typeface="Times New Roman" panose="02020603050405020304" pitchFamily="18" charset="0"/>
                              <a:cs typeface="Times New Roman" panose="02020603050405020304" pitchFamily="18" charset="0"/>
                            </a:rPr>
                            <m:t>𝑍</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2</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152</m:t>
                      </m:r>
                      <m:r>
                        <a:rPr lang="en-US" i="1">
                          <a:latin typeface="Cambria Math" panose="02040503050406030204" pitchFamily="18" charset="0"/>
                          <a:ea typeface="Times New Roman" panose="02020603050405020304" pitchFamily="18" charset="0"/>
                          <a:cs typeface="Times New Roman" panose="02020603050405020304" pitchFamily="18" charset="0"/>
                        </a:rPr>
                        <m:t>𝐾</m:t>
                      </m:r>
                    </m:oMath>
                  </m:oMathPara>
                </a14:m>
                <a:endParaRPr lang="en-US" dirty="0"/>
              </a:p>
            </p:txBody>
          </p:sp>
        </mc:Choice>
        <mc:Fallback>
          <p:sp>
            <p:nvSpPr>
              <p:cNvPr id="14" name="Rectangle 13"/>
              <p:cNvSpPr>
                <a:spLocks noRot="1" noChangeAspect="1" noMove="1" noResize="1" noEditPoints="1" noAdjustHandles="1" noChangeArrowheads="1" noChangeShapeType="1" noTextEdit="1"/>
              </p:cNvSpPr>
              <p:nvPr/>
            </p:nvSpPr>
            <p:spPr>
              <a:xfrm>
                <a:off x="4302902" y="5461270"/>
                <a:ext cx="1417118" cy="369332"/>
              </a:xfrm>
              <a:prstGeom prst="rect">
                <a:avLst/>
              </a:prstGeom>
              <a:blipFill rotWithShape="0">
                <a:blip r:embed="rId7"/>
                <a:stretch>
                  <a:fillRect/>
                </a:stretch>
              </a:blipFill>
            </p:spPr>
            <p:txBody>
              <a:bodyPr/>
              <a:lstStyle/>
              <a:p>
                <a:r>
                  <a:rPr lang="en-US">
                    <a:noFill/>
                  </a:rPr>
                  <a:t> </a:t>
                </a:r>
              </a:p>
            </p:txBody>
          </p:sp>
        </mc:Fallback>
      </mc:AlternateContent>
      <p:sp>
        <p:nvSpPr>
          <p:cNvPr id="15" name="TextBox 14"/>
          <p:cNvSpPr txBox="1"/>
          <p:nvPr/>
        </p:nvSpPr>
        <p:spPr>
          <a:xfrm>
            <a:off x="6511190" y="3964445"/>
            <a:ext cx="1948499" cy="369332"/>
          </a:xfrm>
          <a:prstGeom prst="rect">
            <a:avLst/>
          </a:prstGeom>
          <a:noFill/>
        </p:spPr>
        <p:txBody>
          <a:bodyPr wrap="square" rtlCol="0">
            <a:spAutoFit/>
          </a:bodyPr>
          <a:lstStyle/>
          <a:p>
            <a:r>
              <a:rPr lang="en-US" dirty="0" smtClean="0"/>
              <a:t>3. With rotation </a:t>
            </a:r>
            <a:endParaRPr lang="en-US" dirty="0"/>
          </a:p>
        </p:txBody>
      </p:sp>
      <p:pic>
        <p:nvPicPr>
          <p:cNvPr id="16" name="Picture 15"/>
          <p:cNvPicPr>
            <a:picLocks noChangeAspect="1"/>
          </p:cNvPicPr>
          <p:nvPr/>
        </p:nvPicPr>
        <p:blipFill>
          <a:blip r:embed="rId8"/>
          <a:stretch>
            <a:fillRect/>
          </a:stretch>
        </p:blipFill>
        <p:spPr>
          <a:xfrm>
            <a:off x="8343620" y="3943371"/>
            <a:ext cx="4169129" cy="3136457"/>
          </a:xfrm>
          <a:prstGeom prst="rect">
            <a:avLst/>
          </a:prstGeom>
        </p:spPr>
      </p:pic>
      <mc:AlternateContent xmlns:mc="http://schemas.openxmlformats.org/markup-compatibility/2006">
        <mc:Choice xmlns:a14="http://schemas.microsoft.com/office/drawing/2010/main" Requires="a14">
          <p:sp>
            <p:nvSpPr>
              <p:cNvPr id="17" name="Rectangle 16"/>
              <p:cNvSpPr/>
              <p:nvPr/>
            </p:nvSpPr>
            <p:spPr>
              <a:xfrm>
                <a:off x="6736281" y="5274699"/>
                <a:ext cx="14171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𝑇</m:t>
                          </m:r>
                        </m:e>
                        <m:sub>
                          <m:r>
                            <a:rPr lang="en-US" i="1">
                              <a:latin typeface="Cambria Math" panose="02040503050406030204" pitchFamily="18" charset="0"/>
                              <a:ea typeface="Times New Roman" panose="02020603050405020304" pitchFamily="18" charset="0"/>
                              <a:cs typeface="Times New Roman" panose="02020603050405020304" pitchFamily="18" charset="0"/>
                            </a:rPr>
                            <m:t>𝑍</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3</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231</m:t>
                      </m:r>
                      <m:r>
                        <a:rPr lang="en-US" i="1">
                          <a:latin typeface="Cambria Math" panose="02040503050406030204" pitchFamily="18" charset="0"/>
                          <a:ea typeface="Times New Roman" panose="02020603050405020304" pitchFamily="18" charset="0"/>
                          <a:cs typeface="Times New Roman" panose="02020603050405020304" pitchFamily="18" charset="0"/>
                        </a:rPr>
                        <m:t>𝐾</m:t>
                      </m:r>
                    </m:oMath>
                  </m:oMathPara>
                </a14:m>
                <a:endParaRPr lang="en-US" dirty="0"/>
              </a:p>
            </p:txBody>
          </p:sp>
        </mc:Choice>
        <mc:Fallback>
          <p:sp>
            <p:nvSpPr>
              <p:cNvPr id="17" name="Rectangle 16"/>
              <p:cNvSpPr>
                <a:spLocks noRot="1" noChangeAspect="1" noMove="1" noResize="1" noEditPoints="1" noAdjustHandles="1" noChangeArrowheads="1" noChangeShapeType="1" noTextEdit="1"/>
              </p:cNvSpPr>
              <p:nvPr/>
            </p:nvSpPr>
            <p:spPr>
              <a:xfrm>
                <a:off x="6736281" y="5274699"/>
                <a:ext cx="1417118" cy="369332"/>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05678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BPU 11, 2022, Belgrade, Serbia</a:t>
            </a:r>
            <a:endParaRPr lang="en-US" dirty="0"/>
          </a:p>
        </p:txBody>
      </p:sp>
      <p:sp>
        <p:nvSpPr>
          <p:cNvPr id="3" name="TextBox 2"/>
          <p:cNvSpPr txBox="1"/>
          <p:nvPr/>
        </p:nvSpPr>
        <p:spPr>
          <a:xfrm>
            <a:off x="515155" y="167426"/>
            <a:ext cx="2470933" cy="461665"/>
          </a:xfrm>
          <a:prstGeom prst="rect">
            <a:avLst/>
          </a:prstGeom>
          <a:noFill/>
        </p:spPr>
        <p:txBody>
          <a:bodyPr wrap="none" rtlCol="0">
            <a:spAutoFit/>
          </a:bodyPr>
          <a:lstStyle/>
          <a:p>
            <a:r>
              <a:rPr lang="en-US" sz="2400" b="1" dirty="0" smtClean="0"/>
              <a:t>OPEN QUESTIONS</a:t>
            </a:r>
            <a:endParaRPr lang="en-US" sz="2400" b="1" dirty="0"/>
          </a:p>
        </p:txBody>
      </p:sp>
      <p:sp>
        <p:nvSpPr>
          <p:cNvPr id="4" name="Rectangle 3"/>
          <p:cNvSpPr/>
          <p:nvPr/>
        </p:nvSpPr>
        <p:spPr>
          <a:xfrm>
            <a:off x="231820" y="874621"/>
            <a:ext cx="6763390" cy="2862322"/>
          </a:xfrm>
          <a:prstGeom prst="rect">
            <a:avLst/>
          </a:prstGeom>
        </p:spPr>
        <p:txBody>
          <a:bodyPr wrap="none">
            <a:spAutoFit/>
          </a:bodyPr>
          <a:lstStyle/>
          <a:p>
            <a:pPr marL="285750" indent="-285750">
              <a:buFont typeface="Wingdings" panose="05000000000000000000" pitchFamily="2" charset="2"/>
              <a:buChar char="Ø"/>
            </a:pPr>
            <a:r>
              <a:rPr lang="en-US" sz="2000" dirty="0">
                <a:latin typeface="Times New Roman" panose="02020603050405020304" pitchFamily="18" charset="0"/>
                <a:ea typeface="Times New Roman" panose="02020603050405020304" pitchFamily="18" charset="0"/>
              </a:rPr>
              <a:t>each model is only a representative of reality and not </a:t>
            </a:r>
            <a:r>
              <a:rPr lang="en-US" sz="2000" dirty="0" smtClean="0">
                <a:latin typeface="Times New Roman" panose="02020603050405020304" pitchFamily="18" charset="0"/>
                <a:ea typeface="Times New Roman" panose="02020603050405020304" pitchFamily="18" charset="0"/>
              </a:rPr>
              <a:t>a proof;</a:t>
            </a:r>
          </a:p>
          <a:p>
            <a:pPr marL="285750" indent="-285750">
              <a:buFont typeface="Wingdings" panose="05000000000000000000" pitchFamily="2" charset="2"/>
              <a:buChar char="Ø"/>
            </a:pPr>
            <a:endParaRPr lang="en-US" sz="2000" dirty="0">
              <a:latin typeface="Times New Roman" panose="02020603050405020304" pitchFamily="18" charset="0"/>
            </a:endParaRPr>
          </a:p>
          <a:p>
            <a:pPr marL="285750" indent="-285750">
              <a:buFont typeface="Wingdings" panose="05000000000000000000" pitchFamily="2" charset="2"/>
              <a:buChar char="Ø"/>
            </a:pPr>
            <a:r>
              <a:rPr lang="en-US" sz="2000" dirty="0" smtClean="0">
                <a:latin typeface="Times New Roman" panose="02020603050405020304" pitchFamily="18" charset="0"/>
              </a:rPr>
              <a:t>Lack of basic controlled experiments;</a:t>
            </a:r>
          </a:p>
          <a:p>
            <a:pPr marL="285750" indent="-285750">
              <a:buFont typeface="Wingdings" panose="05000000000000000000" pitchFamily="2" charset="2"/>
              <a:buChar char="Ø"/>
            </a:pPr>
            <a:endParaRPr lang="en-US" sz="2000" dirty="0">
              <a:latin typeface="Times New Roman" panose="02020603050405020304" pitchFamily="18" charset="0"/>
            </a:endParaRPr>
          </a:p>
          <a:p>
            <a:pPr marL="285750" indent="-285750">
              <a:buFont typeface="Wingdings" panose="05000000000000000000" pitchFamily="2" charset="2"/>
              <a:buChar char="Ø"/>
            </a:pPr>
            <a:r>
              <a:rPr lang="en-US" sz="2000" dirty="0" smtClean="0">
                <a:latin typeface="Times New Roman" panose="02020603050405020304" pitchFamily="18" charset="0"/>
              </a:rPr>
              <a:t>Separation convective and radiative processes;</a:t>
            </a:r>
          </a:p>
          <a:p>
            <a:pPr marL="285750" indent="-285750">
              <a:buFont typeface="Wingdings" panose="05000000000000000000" pitchFamily="2" charset="2"/>
              <a:buChar char="Ø"/>
            </a:pPr>
            <a:endParaRPr lang="en-US" sz="2000" dirty="0">
              <a:latin typeface="Times New Roman" panose="02020603050405020304" pitchFamily="18" charset="0"/>
            </a:endParaRPr>
          </a:p>
          <a:p>
            <a:pPr marL="285750" indent="-285750">
              <a:buFont typeface="Wingdings" panose="05000000000000000000" pitchFamily="2" charset="2"/>
              <a:buChar char="Ø"/>
            </a:pPr>
            <a:r>
              <a:rPr lang="en-US" sz="2000" dirty="0" smtClean="0">
                <a:solidFill>
                  <a:srgbClr val="FF0000"/>
                </a:solidFill>
              </a:rPr>
              <a:t>The </a:t>
            </a:r>
            <a:r>
              <a:rPr lang="en-US" sz="2000" dirty="0">
                <a:solidFill>
                  <a:srgbClr val="FF0000"/>
                </a:solidFill>
              </a:rPr>
              <a:t>average temperature of the Earth's </a:t>
            </a:r>
            <a:r>
              <a:rPr lang="en-US" sz="2000" dirty="0" smtClean="0">
                <a:solidFill>
                  <a:srgbClr val="FF0000"/>
                </a:solidFill>
              </a:rPr>
              <a:t>surface can not be</a:t>
            </a:r>
          </a:p>
          <a:p>
            <a:r>
              <a:rPr lang="en-US" sz="2000" dirty="0">
                <a:solidFill>
                  <a:srgbClr val="FF0000"/>
                </a:solidFill>
              </a:rPr>
              <a:t> </a:t>
            </a:r>
            <a:r>
              <a:rPr lang="en-US" sz="2000" dirty="0" smtClean="0">
                <a:solidFill>
                  <a:srgbClr val="FF0000"/>
                </a:solidFill>
              </a:rPr>
              <a:t>     the key climate variable? </a:t>
            </a:r>
            <a:endParaRPr lang="en-US" sz="2000" dirty="0">
              <a:solidFill>
                <a:srgbClr val="FF0000"/>
              </a:solidFill>
            </a:endParaRPr>
          </a:p>
          <a:p>
            <a:r>
              <a:rPr lang="en-US" sz="2000" dirty="0" smtClean="0">
                <a:solidFill>
                  <a:srgbClr val="FF0000"/>
                </a:solidFill>
                <a:latin typeface="Times New Roman" panose="02020603050405020304" pitchFamily="18" charset="0"/>
              </a:rPr>
              <a:t> </a:t>
            </a:r>
            <a:endParaRPr lang="en-US" sz="2000" dirty="0">
              <a:solidFill>
                <a:srgbClr val="FF0000"/>
              </a:solidFill>
            </a:endParaRPr>
          </a:p>
        </p:txBody>
      </p:sp>
      <p:sp>
        <p:nvSpPr>
          <p:cNvPr id="5" name="Rectangle 4"/>
          <p:cNvSpPr/>
          <p:nvPr/>
        </p:nvSpPr>
        <p:spPr>
          <a:xfrm>
            <a:off x="7504473" y="629091"/>
            <a:ext cx="4384534" cy="461665"/>
          </a:xfrm>
          <a:prstGeom prst="rect">
            <a:avLst/>
          </a:prstGeom>
        </p:spPr>
        <p:txBody>
          <a:bodyPr wrap="none">
            <a:spAutoFit/>
          </a:bodyPr>
          <a:lstStyle/>
          <a:p>
            <a:r>
              <a:rPr lang="sr-Latn-RS" dirty="0">
                <a:latin typeface="Times New Roman" panose="02020603050405020304" pitchFamily="18" charset="0"/>
                <a:ea typeface="Times New Roman" panose="02020603050405020304" pitchFamily="18" charset="0"/>
              </a:rPr>
              <a:t>„</a:t>
            </a:r>
            <a:r>
              <a:rPr lang="sr-Latn-RS" sz="2400" dirty="0">
                <a:latin typeface="Times New Roman" panose="02020603050405020304" pitchFamily="18" charset="0"/>
                <a:ea typeface="Times New Roman" panose="02020603050405020304" pitchFamily="18" charset="0"/>
              </a:rPr>
              <a:t>Paradox of the mean temperaure</a:t>
            </a:r>
            <a:r>
              <a:rPr lang="sr-Latn-RS" dirty="0">
                <a:latin typeface="Times New Roman" panose="02020603050405020304" pitchFamily="18" charset="0"/>
                <a:ea typeface="Times New Roman" panose="02020603050405020304" pitchFamily="18" charset="0"/>
              </a:rPr>
              <a:t>“</a:t>
            </a:r>
            <a:endParaRPr lang="en-US" dirty="0"/>
          </a:p>
        </p:txBody>
      </p:sp>
      <p:sp>
        <p:nvSpPr>
          <p:cNvPr id="6" name="Striped Right Arrow 5"/>
          <p:cNvSpPr/>
          <p:nvPr/>
        </p:nvSpPr>
        <p:spPr>
          <a:xfrm rot="19458321">
            <a:off x="6464230" y="1763211"/>
            <a:ext cx="1571223" cy="33485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015211" y="1561304"/>
            <a:ext cx="444352" cy="400110"/>
          </a:xfrm>
          <a:prstGeom prst="rect">
            <a:avLst/>
          </a:prstGeom>
          <a:noFill/>
        </p:spPr>
        <p:txBody>
          <a:bodyPr wrap="none" rtlCol="0">
            <a:spAutoFit/>
          </a:bodyPr>
          <a:lstStyle/>
          <a:p>
            <a:r>
              <a:rPr lang="en-US" sz="2000" dirty="0" smtClean="0"/>
              <a:t>Or</a:t>
            </a:r>
            <a:endParaRPr lang="en-US" sz="2000" dirty="0"/>
          </a:p>
        </p:txBody>
      </p:sp>
      <p:sp>
        <p:nvSpPr>
          <p:cNvPr id="8" name="TextBox 7"/>
          <p:cNvSpPr txBox="1"/>
          <p:nvPr/>
        </p:nvSpPr>
        <p:spPr>
          <a:xfrm>
            <a:off x="7379594" y="2112135"/>
            <a:ext cx="4509413" cy="461665"/>
          </a:xfrm>
          <a:prstGeom prst="rect">
            <a:avLst/>
          </a:prstGeom>
          <a:noFill/>
        </p:spPr>
        <p:txBody>
          <a:bodyPr wrap="square" rtlCol="0">
            <a:spAutoFit/>
          </a:bodyPr>
          <a:lstStyle/>
          <a:p>
            <a:r>
              <a:rPr lang="en-US" dirty="0" smtClean="0"/>
              <a:t>“</a:t>
            </a:r>
            <a:r>
              <a:rPr lang="en-US" sz="2400" dirty="0" smtClean="0"/>
              <a:t>From misconception to discovery</a:t>
            </a:r>
            <a:r>
              <a:rPr lang="en-US" dirty="0" smtClean="0"/>
              <a:t>”</a:t>
            </a:r>
            <a:endParaRPr lang="en-US" dirty="0"/>
          </a:p>
        </p:txBody>
      </p:sp>
      <p:sp>
        <p:nvSpPr>
          <p:cNvPr id="10" name="TextBox 9"/>
          <p:cNvSpPr txBox="1"/>
          <p:nvPr/>
        </p:nvSpPr>
        <p:spPr>
          <a:xfrm>
            <a:off x="4168461" y="3362321"/>
            <a:ext cx="2547813" cy="461665"/>
          </a:xfrm>
          <a:prstGeom prst="rect">
            <a:avLst/>
          </a:prstGeom>
          <a:noFill/>
        </p:spPr>
        <p:txBody>
          <a:bodyPr wrap="none" rtlCol="0">
            <a:spAutoFit/>
          </a:bodyPr>
          <a:lstStyle/>
          <a:p>
            <a:r>
              <a:rPr lang="en-US" sz="2400" b="1" dirty="0" smtClean="0"/>
              <a:t>MOON’s EXAMPLE</a:t>
            </a:r>
            <a:endParaRPr lang="en-US" sz="2400" b="1" dirty="0"/>
          </a:p>
        </p:txBody>
      </p:sp>
      <mc:AlternateContent xmlns:mc="http://schemas.openxmlformats.org/markup-compatibility/2006" xmlns:a14="http://schemas.microsoft.com/office/drawing/2010/main">
        <mc:Choice Requires="a14">
          <p:sp>
            <p:nvSpPr>
              <p:cNvPr id="11" name="Rectangle 10"/>
              <p:cNvSpPr/>
              <p:nvPr/>
            </p:nvSpPr>
            <p:spPr>
              <a:xfrm>
                <a:off x="819213" y="3982473"/>
                <a:ext cx="2166875"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𝑚𝑜𝑜𝑛</m:t>
                          </m:r>
                        </m:sub>
                      </m:sSub>
                      <m:r>
                        <a:rPr lang="en-US" sz="2400" i="0">
                          <a:latin typeface="Cambria Math" panose="02040503050406030204" pitchFamily="18" charset="0"/>
                        </a:rPr>
                        <m:t>=270</m:t>
                      </m:r>
                      <m:r>
                        <a:rPr lang="en-US" sz="2400" i="1">
                          <a:latin typeface="Cambria Math" panose="02040503050406030204" pitchFamily="18" charset="0"/>
                        </a:rPr>
                        <m:t>𝐾</m:t>
                      </m:r>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819213" y="3982473"/>
                <a:ext cx="2166875" cy="461665"/>
              </a:xfrm>
              <a:prstGeom prst="rect">
                <a:avLst/>
              </a:prstGeom>
              <a:blipFill rotWithShape="0">
                <a:blip r:embed="rId2"/>
                <a:stretch>
                  <a:fillRect/>
                </a:stretch>
              </a:blipFill>
            </p:spPr>
            <p:txBody>
              <a:bodyPr/>
              <a:lstStyle/>
              <a:p>
                <a:r>
                  <a:rPr lang="en-US">
                    <a:noFill/>
                  </a:rPr>
                  <a:t> </a:t>
                </a:r>
              </a:p>
            </p:txBody>
          </p:sp>
        </mc:Fallback>
      </mc:AlternateContent>
      <p:sp>
        <p:nvSpPr>
          <p:cNvPr id="12" name="Rectangle 11"/>
          <p:cNvSpPr/>
          <p:nvPr/>
        </p:nvSpPr>
        <p:spPr>
          <a:xfrm>
            <a:off x="739687" y="4661320"/>
            <a:ext cx="6342067" cy="1631216"/>
          </a:xfrm>
          <a:prstGeom prst="rect">
            <a:avLst/>
          </a:prstGeom>
        </p:spPr>
        <p:txBody>
          <a:bodyPr wrap="square">
            <a:spAutoFit/>
          </a:bodyPr>
          <a:lstStyle/>
          <a:p>
            <a:r>
              <a:rPr lang="en-US" sz="2000" dirty="0" smtClean="0">
                <a:latin typeface="Times New Roman" panose="02020603050405020304" pitchFamily="18" charset="0"/>
                <a:ea typeface="Times New Roman" panose="02020603050405020304" pitchFamily="18" charset="0"/>
              </a:rPr>
              <a:t>T</a:t>
            </a:r>
            <a:r>
              <a:rPr lang="sr-Latn-RS" sz="2000" dirty="0" smtClean="0">
                <a:latin typeface="Times New Roman" panose="02020603050405020304" pitchFamily="18" charset="0"/>
                <a:ea typeface="Times New Roman" panose="02020603050405020304" pitchFamily="18" charset="0"/>
              </a:rPr>
              <a:t>aking </a:t>
            </a:r>
            <a:r>
              <a:rPr lang="sr-Latn-RS" sz="2000" dirty="0">
                <a:latin typeface="Times New Roman" panose="02020603050405020304" pitchFamily="18" charset="0"/>
                <a:ea typeface="Times New Roman" panose="02020603050405020304" pitchFamily="18" charset="0"/>
              </a:rPr>
              <a:t>into account that the average daytime moon’s temperaure is 380K and the average nighttime moon’s temperaure is 120K, surprisingly, we get that the outgoing flux corresponds to a uniformly warmed moon at a temperature of 320K!</a:t>
            </a:r>
            <a:endParaRPr lang="en-US" sz="2000" dirty="0"/>
          </a:p>
        </p:txBody>
      </p:sp>
      <mc:AlternateContent xmlns:mc="http://schemas.openxmlformats.org/markup-compatibility/2006" xmlns:a14="http://schemas.microsoft.com/office/drawing/2010/main">
        <mc:Choice Requires="a14">
          <p:sp>
            <p:nvSpPr>
              <p:cNvPr id="13" name="Rectangle 12"/>
              <p:cNvSpPr/>
              <p:nvPr/>
            </p:nvSpPr>
            <p:spPr>
              <a:xfrm>
                <a:off x="8649575" y="3979291"/>
                <a:ext cx="1969450" cy="461665"/>
              </a:xfrm>
              <a:prstGeom prst="rect">
                <a:avLst/>
              </a:prstGeom>
            </p:spPr>
            <p:txBody>
              <a:bodyPr wrap="none">
                <a:spAutoFit/>
              </a:bodyPr>
              <a:lstStyle/>
              <a:p>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𝑇</m:t>
                        </m:r>
                      </m:e>
                      <m:sub>
                        <m:r>
                          <a:rPr lang="en-US" sz="2400" b="0" i="1" smtClean="0">
                            <a:solidFill>
                              <a:srgbClr val="FF0000"/>
                            </a:solidFill>
                            <a:latin typeface="Cambria Math" panose="02040503050406030204" pitchFamily="18" charset="0"/>
                          </a:rPr>
                          <m:t>𝑎𝑣𝑒</m:t>
                        </m:r>
                      </m:sub>
                    </m:sSub>
                    <m:r>
                      <a:rPr lang="en-US" sz="2400">
                        <a:solidFill>
                          <a:srgbClr val="FF0000"/>
                        </a:solidFill>
                        <a:latin typeface="Cambria Math" panose="02040503050406030204" pitchFamily="18" charset="0"/>
                      </a:rPr>
                      <m:t>=</m:t>
                    </m:r>
                    <m:r>
                      <a:rPr lang="en-US" sz="2400" b="0" i="0" smtClean="0">
                        <a:solidFill>
                          <a:srgbClr val="FF0000"/>
                        </a:solidFill>
                        <a:latin typeface="Cambria Math" panose="02040503050406030204" pitchFamily="18" charset="0"/>
                      </a:rPr>
                      <m:t>320</m:t>
                    </m:r>
                    <m:r>
                      <a:rPr lang="en-US" sz="2400" i="1">
                        <a:solidFill>
                          <a:srgbClr val="FF0000"/>
                        </a:solidFill>
                        <a:latin typeface="Cambria Math" panose="02040503050406030204" pitchFamily="18" charset="0"/>
                      </a:rPr>
                      <m:t>𝐾</m:t>
                    </m:r>
                  </m:oMath>
                </a14:m>
                <a:r>
                  <a:rPr lang="en-US" sz="2400" dirty="0" smtClean="0">
                    <a:solidFill>
                      <a:srgbClr val="FF0000"/>
                    </a:solidFill>
                  </a:rPr>
                  <a:t>!</a:t>
                </a:r>
                <a:endParaRPr lang="en-US" sz="2400" dirty="0">
                  <a:solidFill>
                    <a:srgbClr val="FF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8649575" y="3979291"/>
                <a:ext cx="1969450" cy="461665"/>
              </a:xfrm>
              <a:prstGeom prst="rect">
                <a:avLst/>
              </a:prstGeom>
              <a:blipFill rotWithShape="0">
                <a:blip r:embed="rId3"/>
                <a:stretch>
                  <a:fillRect l="-929" t="-10526" r="-371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771295" y="4595789"/>
                <a:ext cx="4932184" cy="4186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a:latin typeface="Cambria Math" panose="02040503050406030204" pitchFamily="18" charset="0"/>
                        </a:rPr>
                        <m:t>2</m:t>
                      </m:r>
                      <m:r>
                        <a:rPr lang="en-US" sz="2000" i="1">
                          <a:latin typeface="Cambria Math" panose="02040503050406030204" pitchFamily="18" charset="0"/>
                        </a:rPr>
                        <m:t>𝜋</m:t>
                      </m:r>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𝑀</m:t>
                              </m:r>
                            </m:sub>
                          </m:sSub>
                        </m:e>
                        <m:sup>
                          <m:r>
                            <a:rPr lang="en-US" sz="2000" i="0">
                              <a:latin typeface="Cambria Math" panose="02040503050406030204" pitchFamily="18" charset="0"/>
                            </a:rPr>
                            <m:t>2</m:t>
                          </m:r>
                        </m:sup>
                      </m:sSup>
                      <m:r>
                        <a:rPr lang="en-US" sz="2000" i="1">
                          <a:latin typeface="Cambria Math" panose="02040503050406030204" pitchFamily="18" charset="0"/>
                        </a:rPr>
                        <m:t>𝜎</m:t>
                      </m:r>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0">
                                  <a:latin typeface="Cambria Math" panose="02040503050406030204" pitchFamily="18" charset="0"/>
                                </a:rPr>
                                <m:t>1</m:t>
                              </m:r>
                            </m:sub>
                          </m:sSub>
                        </m:e>
                        <m:sup>
                          <m:r>
                            <a:rPr lang="en-US" sz="2000" i="0">
                              <a:latin typeface="Cambria Math" panose="02040503050406030204" pitchFamily="18" charset="0"/>
                            </a:rPr>
                            <m:t>4</m:t>
                          </m:r>
                        </m:sup>
                      </m:sSup>
                      <m:r>
                        <a:rPr lang="en-US" sz="2000" i="0">
                          <a:latin typeface="Cambria Math" panose="02040503050406030204" pitchFamily="18" charset="0"/>
                        </a:rPr>
                        <m:t>+2</m:t>
                      </m:r>
                      <m:r>
                        <a:rPr lang="en-US" sz="2000" i="1">
                          <a:latin typeface="Cambria Math" panose="02040503050406030204" pitchFamily="18" charset="0"/>
                        </a:rPr>
                        <m:t>𝜋</m:t>
                      </m:r>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𝑀</m:t>
                              </m:r>
                            </m:sub>
                          </m:sSub>
                        </m:e>
                        <m:sup>
                          <m:r>
                            <a:rPr lang="en-US" sz="2000" i="0">
                              <a:latin typeface="Cambria Math" panose="02040503050406030204" pitchFamily="18" charset="0"/>
                            </a:rPr>
                            <m:t>2</m:t>
                          </m:r>
                        </m:sup>
                      </m:sSup>
                      <m:r>
                        <a:rPr lang="en-US" sz="2000" i="1">
                          <a:latin typeface="Cambria Math" panose="02040503050406030204" pitchFamily="18" charset="0"/>
                        </a:rPr>
                        <m:t>𝜎</m:t>
                      </m:r>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0">
                                  <a:latin typeface="Cambria Math" panose="02040503050406030204" pitchFamily="18" charset="0"/>
                                </a:rPr>
                                <m:t>2</m:t>
                              </m:r>
                            </m:sub>
                          </m:sSub>
                        </m:e>
                        <m:sup>
                          <m:r>
                            <a:rPr lang="en-US" sz="2000" i="0">
                              <a:latin typeface="Cambria Math" panose="02040503050406030204" pitchFamily="18" charset="0"/>
                            </a:rPr>
                            <m:t>4</m:t>
                          </m:r>
                        </m:sup>
                      </m:sSup>
                      <m:r>
                        <a:rPr lang="en-US" sz="2000" i="0">
                          <a:latin typeface="Cambria Math" panose="02040503050406030204" pitchFamily="18" charset="0"/>
                        </a:rPr>
                        <m:t>=4</m:t>
                      </m:r>
                      <m:r>
                        <a:rPr lang="en-US" sz="2000" i="1">
                          <a:latin typeface="Cambria Math" panose="02040503050406030204" pitchFamily="18" charset="0"/>
                        </a:rPr>
                        <m:t>𝜋</m:t>
                      </m:r>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𝑀</m:t>
                              </m:r>
                            </m:sub>
                          </m:sSub>
                        </m:e>
                        <m:sup>
                          <m:r>
                            <a:rPr lang="en-US" sz="2000" i="0">
                              <a:latin typeface="Cambria Math" panose="02040503050406030204" pitchFamily="18" charset="0"/>
                            </a:rPr>
                            <m:t>2</m:t>
                          </m:r>
                        </m:sup>
                      </m:sSup>
                      <m:r>
                        <a:rPr lang="en-US" sz="2000" i="1">
                          <a:latin typeface="Cambria Math" panose="02040503050406030204" pitchFamily="18" charset="0"/>
                        </a:rPr>
                        <m:t>𝜎</m:t>
                      </m:r>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𝑎𝑣𝑒</m:t>
                              </m:r>
                            </m:sub>
                          </m:sSub>
                        </m:e>
                        <m:sup>
                          <m:r>
                            <a:rPr lang="en-US" sz="2000" i="0">
                              <a:latin typeface="Cambria Math" panose="02040503050406030204" pitchFamily="18" charset="0"/>
                            </a:rPr>
                            <m:t>4</m:t>
                          </m:r>
                        </m:sup>
                      </m:sSup>
                    </m:oMath>
                  </m:oMathPara>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6771295" y="4595789"/>
                <a:ext cx="4932184" cy="41864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081754" y="5126863"/>
                <a:ext cx="3748590" cy="7186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𝑎𝑣𝑒</m:t>
                          </m:r>
                        </m:sub>
                      </m:sSub>
                      <m:r>
                        <a:rPr lang="en-US" sz="2000" i="0">
                          <a:latin typeface="Cambria Math" panose="02040503050406030204" pitchFamily="18" charset="0"/>
                        </a:rPr>
                        <m:t>=</m:t>
                      </m:r>
                      <m:rad>
                        <m:radPr>
                          <m:ctrlPr>
                            <a:rPr lang="en-US" sz="2000" i="1">
                              <a:latin typeface="Cambria Math" panose="02040503050406030204" pitchFamily="18" charset="0"/>
                            </a:rPr>
                          </m:ctrlPr>
                        </m:radPr>
                        <m:deg>
                          <m:r>
                            <a:rPr lang="en-US" sz="2000" i="0">
                              <a:latin typeface="Cambria Math" panose="02040503050406030204" pitchFamily="18" charset="0"/>
                            </a:rPr>
                            <m:t>4</m:t>
                          </m:r>
                        </m:deg>
                        <m:e>
                          <m:f>
                            <m:fPr>
                              <m:type m:val="lin"/>
                              <m:ctrlPr>
                                <a:rPr lang="en-US" sz="2000" i="1">
                                  <a:latin typeface="Cambria Math" panose="02040503050406030204" pitchFamily="18" charset="0"/>
                                </a:rPr>
                              </m:ctrlPr>
                            </m:fPr>
                            <m:num>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0">
                                              <a:latin typeface="Cambria Math" panose="02040503050406030204" pitchFamily="18" charset="0"/>
                                            </a:rPr>
                                            <m:t>1</m:t>
                                          </m:r>
                                        </m:sub>
                                      </m:sSub>
                                    </m:e>
                                    <m:sup>
                                      <m:r>
                                        <a:rPr lang="en-US" sz="2000" i="0">
                                          <a:latin typeface="Cambria Math" panose="02040503050406030204" pitchFamily="18" charset="0"/>
                                        </a:rPr>
                                        <m:t>4</m:t>
                                      </m:r>
                                    </m:sup>
                                  </m:sSup>
                                  <m:r>
                                    <a:rPr lang="en-US" sz="2000" i="0">
                                      <a:latin typeface="Cambria Math" panose="02040503050406030204" pitchFamily="18" charset="0"/>
                                    </a:rPr>
                                    <m:t>+</m:t>
                                  </m:r>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0">
                                              <a:latin typeface="Cambria Math" panose="02040503050406030204" pitchFamily="18" charset="0"/>
                                            </a:rPr>
                                            <m:t>2</m:t>
                                          </m:r>
                                        </m:sub>
                                      </m:sSub>
                                    </m:e>
                                    <m:sup>
                                      <m:r>
                                        <a:rPr lang="en-US" sz="2000" i="0">
                                          <a:latin typeface="Cambria Math" panose="02040503050406030204" pitchFamily="18" charset="0"/>
                                        </a:rPr>
                                        <m:t>4</m:t>
                                      </m:r>
                                    </m:sup>
                                  </m:sSup>
                                </m:e>
                              </m:d>
                            </m:num>
                            <m:den>
                              <m:r>
                                <a:rPr lang="en-US" sz="2000" i="0">
                                  <a:latin typeface="Cambria Math" panose="02040503050406030204" pitchFamily="18" charset="0"/>
                                </a:rPr>
                                <m:t>2</m:t>
                              </m:r>
                            </m:den>
                          </m:f>
                        </m:e>
                      </m:rad>
                      <m:r>
                        <a:rPr lang="en-US" sz="2000" i="0">
                          <a:latin typeface="Cambria Math" panose="02040503050406030204" pitchFamily="18" charset="0"/>
                        </a:rPr>
                        <m:t>=320</m:t>
                      </m:r>
                      <m:r>
                        <a:rPr lang="en-US" sz="2000" i="1">
                          <a:latin typeface="Cambria Math" panose="02040503050406030204" pitchFamily="18" charset="0"/>
                        </a:rPr>
                        <m:t>𝐾</m:t>
                      </m:r>
                    </m:oMath>
                  </m:oMathPara>
                </a14:m>
                <a:endParaRPr lang="en-US" sz="2000" dirty="0"/>
              </a:p>
            </p:txBody>
          </p:sp>
        </mc:Choice>
        <mc:Fallback xmlns="">
          <p:sp>
            <p:nvSpPr>
              <p:cNvPr id="15" name="Rectangle 14"/>
              <p:cNvSpPr>
                <a:spLocks noRot="1" noChangeAspect="1" noMove="1" noResize="1" noEditPoints="1" noAdjustHandles="1" noChangeArrowheads="1" noChangeShapeType="1" noTextEdit="1"/>
              </p:cNvSpPr>
              <p:nvPr/>
            </p:nvSpPr>
            <p:spPr>
              <a:xfrm>
                <a:off x="7081754" y="5126863"/>
                <a:ext cx="3748590" cy="71865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923493" y="4057987"/>
                <a:ext cx="13076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0">
                              <a:latin typeface="Cambria Math" panose="02040503050406030204" pitchFamily="18" charset="0"/>
                            </a:rPr>
                            <m:t>1</m:t>
                          </m:r>
                        </m:sub>
                      </m:sSub>
                      <m:r>
                        <a:rPr lang="en-US" i="0">
                          <a:latin typeface="Cambria Math" panose="02040503050406030204" pitchFamily="18" charset="0"/>
                        </a:rPr>
                        <m:t>=380</m:t>
                      </m:r>
                      <m:r>
                        <a:rPr lang="en-US" i="1">
                          <a:latin typeface="Cambria Math" panose="02040503050406030204" pitchFamily="18" charset="0"/>
                        </a:rPr>
                        <m:t>𝐾</m:t>
                      </m:r>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3923493" y="4057987"/>
                <a:ext cx="1307602"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403350" y="4071624"/>
                <a:ext cx="13129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𝑇</m:t>
                          </m:r>
                        </m:e>
                        <m:sub>
                          <m:r>
                            <a:rPr lang="en-US" b="0" i="0" smtClean="0">
                              <a:latin typeface="Cambria Math" panose="02040503050406030204" pitchFamily="18" charset="0"/>
                            </a:rPr>
                            <m:t>2</m:t>
                          </m:r>
                        </m:sub>
                      </m:sSub>
                      <m:r>
                        <a:rPr lang="en-US" i="0">
                          <a:latin typeface="Cambria Math" panose="02040503050406030204" pitchFamily="18" charset="0"/>
                        </a:rPr>
                        <m:t>=</m:t>
                      </m:r>
                      <m:r>
                        <a:rPr lang="en-US" b="0" i="1" smtClean="0">
                          <a:latin typeface="Cambria Math" panose="02040503050406030204" pitchFamily="18" charset="0"/>
                        </a:rPr>
                        <m:t>120</m:t>
                      </m:r>
                      <m:r>
                        <a:rPr lang="en-US" i="1">
                          <a:latin typeface="Cambria Math" panose="02040503050406030204" pitchFamily="18" charset="0"/>
                        </a:rPr>
                        <m:t>𝐾</m:t>
                      </m:r>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5403350" y="4071624"/>
                <a:ext cx="1312924"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609036" y="5987018"/>
                <a:ext cx="293529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600" i="1" smtClean="0">
                              <a:solidFill>
                                <a:srgbClr val="0070C0"/>
                              </a:solidFill>
                              <a:latin typeface="Cambria Math" panose="02040503050406030204" pitchFamily="18" charset="0"/>
                            </a:rPr>
                          </m:ctrlPr>
                        </m:sSubPr>
                        <m:e>
                          <m:r>
                            <a:rPr lang="en-US" sz="3600" i="1">
                              <a:solidFill>
                                <a:srgbClr val="0070C0"/>
                              </a:solidFill>
                              <a:latin typeface="Cambria Math" panose="02040503050406030204" pitchFamily="18" charset="0"/>
                            </a:rPr>
                            <m:t>𝑇</m:t>
                          </m:r>
                        </m:e>
                        <m:sub>
                          <m:r>
                            <a:rPr lang="en-US" sz="3600" i="1">
                              <a:solidFill>
                                <a:srgbClr val="0070C0"/>
                              </a:solidFill>
                              <a:latin typeface="Cambria Math" panose="02040503050406030204" pitchFamily="18" charset="0"/>
                            </a:rPr>
                            <m:t>𝑟𝑒𝑎𝑙</m:t>
                          </m:r>
                        </m:sub>
                      </m:sSub>
                      <m:r>
                        <a:rPr lang="en-US" sz="3600" i="0">
                          <a:solidFill>
                            <a:srgbClr val="0070C0"/>
                          </a:solidFill>
                          <a:latin typeface="Cambria Math" panose="02040503050406030204" pitchFamily="18" charset="0"/>
                        </a:rPr>
                        <m:t>=190</m:t>
                      </m:r>
                      <m:r>
                        <a:rPr lang="en-US" sz="3600" i="1">
                          <a:solidFill>
                            <a:srgbClr val="0070C0"/>
                          </a:solidFill>
                          <a:latin typeface="Cambria Math" panose="02040503050406030204" pitchFamily="18" charset="0"/>
                        </a:rPr>
                        <m:t>𝐾</m:t>
                      </m:r>
                    </m:oMath>
                  </m:oMathPara>
                </a14:m>
                <a:endParaRPr lang="en-US" sz="3600" dirty="0">
                  <a:solidFill>
                    <a:srgbClr val="0070C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8609036" y="5987018"/>
                <a:ext cx="2935291" cy="646331"/>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780075" y="4042983"/>
                <a:ext cx="14390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m:t>
                      </m:r>
                      <m:r>
                        <a:rPr lang="en-US" i="1">
                          <a:latin typeface="Cambria Math" panose="02040503050406030204" pitchFamily="18" charset="0"/>
                        </a:rPr>
                        <m:t>𝑇</m:t>
                      </m:r>
                      <m:r>
                        <a:rPr lang="en-US" i="0">
                          <a:latin typeface="Cambria Math" panose="02040503050406030204" pitchFamily="18" charset="0"/>
                        </a:rPr>
                        <m:t>=260</m:t>
                      </m:r>
                      <m:r>
                        <a:rPr lang="en-US" i="1">
                          <a:latin typeface="Cambria Math" panose="02040503050406030204" pitchFamily="18" charset="0"/>
                        </a:rPr>
                        <m:t>𝐾</m:t>
                      </m:r>
                      <m:r>
                        <a:rPr lang="en-US" b="0" i="1" smtClean="0">
                          <a:latin typeface="Cambria Math" panose="02040503050406030204" pitchFamily="18" charset="0"/>
                        </a:rPr>
                        <m:t>!</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780075" y="4042983"/>
                <a:ext cx="1439048" cy="369332"/>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82440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BPU 11, 2022, Belgrade, Serbia</a:t>
            </a:r>
            <a:endParaRPr lang="en-US" dirty="0"/>
          </a:p>
        </p:txBody>
      </p:sp>
      <p:sp>
        <p:nvSpPr>
          <p:cNvPr id="3" name="Rectangle 2"/>
          <p:cNvSpPr/>
          <p:nvPr/>
        </p:nvSpPr>
        <p:spPr>
          <a:xfrm>
            <a:off x="291933" y="269314"/>
            <a:ext cx="4971939" cy="461665"/>
          </a:xfrm>
          <a:prstGeom prst="rect">
            <a:avLst/>
          </a:prstGeom>
        </p:spPr>
        <p:txBody>
          <a:bodyPr wrap="none">
            <a:spAutoFit/>
          </a:bodyPr>
          <a:lstStyle/>
          <a:p>
            <a:r>
              <a:rPr lang="en-US" sz="2400" dirty="0" smtClean="0"/>
              <a:t>Three </a:t>
            </a:r>
            <a:r>
              <a:rPr lang="en-US" sz="2400" dirty="0"/>
              <a:t>possible scenarios for the Moon</a:t>
            </a:r>
          </a:p>
        </p:txBody>
      </p:sp>
      <mc:AlternateContent xmlns:mc="http://schemas.openxmlformats.org/markup-compatibility/2006">
        <mc:Choice xmlns:a14="http://schemas.microsoft.com/office/drawing/2010/main" Requires="a14">
          <p:sp>
            <p:nvSpPr>
              <p:cNvPr id="4" name="Rectangle 3"/>
              <p:cNvSpPr/>
              <p:nvPr/>
            </p:nvSpPr>
            <p:spPr>
              <a:xfrm>
                <a:off x="698357" y="882252"/>
                <a:ext cx="8834907" cy="6626879"/>
              </a:xfrm>
              <a:prstGeom prst="rect">
                <a:avLst/>
              </a:prstGeom>
            </p:spPr>
            <p:txBody>
              <a:bodyPr wrap="square">
                <a:spAutoFit/>
              </a:bodyPr>
              <a:lstStyle/>
              <a:p>
                <a:pPr marL="342900" indent="-342900" algn="just">
                  <a:spcAft>
                    <a:spcPts val="0"/>
                  </a:spcAft>
                  <a:buFont typeface="Wingdings" panose="05000000000000000000" pitchFamily="2" charset="2"/>
                  <a:buChar char="q"/>
                </a:pPr>
                <a:r>
                  <a:rPr lang="sr-Latn-RS" sz="2000" dirty="0">
                    <a:latin typeface="Times New Roman" panose="02020603050405020304" pitchFamily="18" charset="0"/>
                    <a:ea typeface="Times New Roman" panose="02020603050405020304" pitchFamily="18" charset="0"/>
                  </a:rPr>
                  <a:t>With this non-uniform distribution of </a:t>
                </a:r>
                <a:r>
                  <a:rPr lang="en-US" sz="2000" dirty="0" smtClean="0">
                    <a:latin typeface="Times New Roman" panose="02020603050405020304" pitchFamily="18" charset="0"/>
                    <a:ea typeface="Times New Roman" panose="02020603050405020304" pitchFamily="18" charset="0"/>
                  </a:rPr>
                  <a:t>M</a:t>
                </a:r>
                <a:r>
                  <a:rPr lang="sr-Latn-RS" sz="2000" dirty="0" smtClean="0">
                    <a:latin typeface="Times New Roman" panose="02020603050405020304" pitchFamily="18" charset="0"/>
                    <a:ea typeface="Times New Roman" panose="02020603050405020304" pitchFamily="18" charset="0"/>
                  </a:rPr>
                  <a:t>oon’s </a:t>
                </a:r>
                <a:r>
                  <a:rPr lang="sr-Latn-RS" sz="2000" dirty="0">
                    <a:latin typeface="Times New Roman" panose="02020603050405020304" pitchFamily="18" charset="0"/>
                    <a:ea typeface="Times New Roman" panose="02020603050405020304" pitchFamily="18" charset="0"/>
                  </a:rPr>
                  <a:t>temperature we got that outgoing flux is almost two times higher </a:t>
                </a:r>
                <a:r>
                  <a:rPr lang="en-US" sz="2000" dirty="0" smtClean="0">
                    <a:latin typeface="Times New Roman" panose="02020603050405020304" pitchFamily="18" charset="0"/>
                    <a:ea typeface="Times New Roman" panose="02020603050405020304" pitchFamily="18" charset="0"/>
                  </a:rPr>
                  <a:t>than Sun’s incoming </a:t>
                </a:r>
                <a:r>
                  <a:rPr lang="en-US" sz="2000" dirty="0">
                    <a:latin typeface="Times New Roman" panose="02020603050405020304" pitchFamily="18" charset="0"/>
                    <a:ea typeface="Times New Roman" panose="02020603050405020304" pitchFamily="18" charset="0"/>
                  </a:rPr>
                  <a:t>flux. So it follows from </a:t>
                </a:r>
                <a:r>
                  <a:rPr lang="en-US" sz="2000" dirty="0" smtClean="0">
                    <a:latin typeface="Times New Roman" panose="02020603050405020304" pitchFamily="18" charset="0"/>
                    <a:ea typeface="Times New Roman" panose="02020603050405020304" pitchFamily="18" charset="0"/>
                  </a:rPr>
                  <a:t>there three possible scenarios:</a:t>
                </a:r>
              </a:p>
              <a:p>
                <a:pPr marL="342900" indent="-342900" algn="just">
                  <a:spcAft>
                    <a:spcPts val="0"/>
                  </a:spcAft>
                  <a:buFont typeface="Wingdings" panose="05000000000000000000" pitchFamily="2" charset="2"/>
                  <a:buChar char="§"/>
                </a:pPr>
                <a:r>
                  <a:rPr lang="en-US" sz="2000" dirty="0" smtClean="0">
                    <a:latin typeface="Times New Roman" panose="02020603050405020304" pitchFamily="18" charset="0"/>
                    <a:ea typeface="Times New Roman" panose="02020603050405020304" pitchFamily="18" charset="0"/>
                  </a:rPr>
                  <a:t>The Moon has a huge internal heating source; </a:t>
                </a:r>
                <a:r>
                  <a:rPr lang="en-US" sz="2000" dirty="0" smtClean="0">
                    <a:solidFill>
                      <a:srgbClr val="FF0000"/>
                    </a:solidFill>
                    <a:latin typeface="Times New Roman" panose="02020603050405020304" pitchFamily="18" charset="0"/>
                    <a:ea typeface="Times New Roman" panose="02020603050405020304" pitchFamily="18" charset="0"/>
                  </a:rPr>
                  <a:t>EUREKA!</a:t>
                </a:r>
                <a:endParaRPr lang="en-US" sz="2000" dirty="0" smtClean="0">
                  <a:latin typeface="Times New Roman" panose="02020603050405020304" pitchFamily="18" charset="0"/>
                  <a:ea typeface="Times New Roman" panose="02020603050405020304" pitchFamily="18" charset="0"/>
                </a:endParaRPr>
              </a:p>
              <a:p>
                <a:pPr marL="342900" indent="-342900" algn="just">
                  <a:spcAft>
                    <a:spcPts val="0"/>
                  </a:spcAft>
                  <a:buFont typeface="Wingdings" panose="05000000000000000000" pitchFamily="2" charset="2"/>
                  <a:buChar char="§"/>
                </a:pPr>
                <a:r>
                  <a:rPr lang="en-US" sz="2000" dirty="0" smtClean="0">
                    <a:latin typeface="Times New Roman" panose="02020603050405020304" pitchFamily="18" charset="0"/>
                    <a:ea typeface="Times New Roman" panose="02020603050405020304" pitchFamily="18" charset="0"/>
                  </a:rPr>
                  <a:t>The Moon did not approach yet the stable state and still cooling; </a:t>
                </a:r>
                <a:r>
                  <a:rPr lang="en-US" sz="2000" dirty="0">
                    <a:solidFill>
                      <a:srgbClr val="FF0000"/>
                    </a:solidFill>
                    <a:latin typeface="Times New Roman" panose="02020603050405020304" pitchFamily="18" charset="0"/>
                    <a:ea typeface="Times New Roman" panose="02020603050405020304" pitchFamily="18" charset="0"/>
                  </a:rPr>
                  <a:t>EUREKA</a:t>
                </a:r>
                <a:r>
                  <a:rPr lang="en-US" sz="2000" dirty="0" smtClean="0">
                    <a:solidFill>
                      <a:srgbClr val="FF0000"/>
                    </a:solidFill>
                    <a:latin typeface="Times New Roman" panose="02020603050405020304" pitchFamily="18" charset="0"/>
                    <a:ea typeface="Times New Roman" panose="02020603050405020304" pitchFamily="18" charset="0"/>
                  </a:rPr>
                  <a:t>!</a:t>
                </a:r>
              </a:p>
              <a:p>
                <a:pPr marL="342900" indent="-342900" algn="just">
                  <a:spcAft>
                    <a:spcPts val="0"/>
                  </a:spcAft>
                  <a:buFont typeface="Wingdings" panose="05000000000000000000" pitchFamily="2" charset="2"/>
                  <a:buChar char="§"/>
                </a:pPr>
                <a:r>
                  <a:rPr lang="en-US" sz="2000" dirty="0" smtClean="0">
                    <a:latin typeface="Times New Roman" panose="02020603050405020304" pitchFamily="18" charset="0"/>
                    <a:ea typeface="Times New Roman" panose="02020603050405020304" pitchFamily="18" charset="0"/>
                  </a:rPr>
                  <a:t>We  wrongly measure the Moon’s temperature</a:t>
                </a:r>
                <a:r>
                  <a:rPr lang="en-US" sz="2000" dirty="0" smtClean="0">
                    <a:latin typeface="Times New Roman" panose="02020603050405020304" pitchFamily="18" charset="0"/>
                    <a:ea typeface="Times New Roman" panose="02020603050405020304" pitchFamily="18" charset="0"/>
                  </a:rPr>
                  <a:t>; </a:t>
                </a:r>
                <a:r>
                  <a:rPr lang="en-US" sz="2000" dirty="0" smtClean="0">
                    <a:solidFill>
                      <a:schemeClr val="accent1">
                        <a:lumMod val="75000"/>
                      </a:schemeClr>
                    </a:solidFill>
                    <a:latin typeface="Times New Roman" panose="02020603050405020304" pitchFamily="18" charset="0"/>
                    <a:ea typeface="Times New Roman" panose="02020603050405020304" pitchFamily="18" charset="0"/>
                  </a:rPr>
                  <a:t>(most likely?)</a:t>
                </a:r>
                <a:endParaRPr lang="en-US" sz="2000" dirty="0" smtClean="0">
                  <a:solidFill>
                    <a:schemeClr val="accent1">
                      <a:lumMod val="75000"/>
                    </a:schemeClr>
                  </a:solidFill>
                  <a:latin typeface="Times New Roman" panose="02020603050405020304" pitchFamily="18" charset="0"/>
                  <a:ea typeface="Times New Roman" panose="02020603050405020304" pitchFamily="18" charset="0"/>
                </a:endParaRPr>
              </a:p>
              <a:p>
                <a:pPr algn="just">
                  <a:spcAft>
                    <a:spcPts val="0"/>
                  </a:spcAft>
                </a:pPr>
                <a:endParaRPr lang="en-US" sz="2400" dirty="0" smtClean="0">
                  <a:latin typeface="Times New Roman" panose="02020603050405020304" pitchFamily="18" charset="0"/>
                  <a:ea typeface="Times New Roman" panose="02020603050405020304" pitchFamily="18" charset="0"/>
                </a:endParaRPr>
              </a:p>
              <a:p>
                <a:pPr algn="just">
                  <a:spcAft>
                    <a:spcPts val="0"/>
                  </a:spcAft>
                </a:pPr>
                <a:r>
                  <a:rPr lang="en-US" sz="2400" dirty="0" smtClean="0">
                    <a:latin typeface="Times New Roman" panose="02020603050405020304" pitchFamily="18" charset="0"/>
                    <a:ea typeface="Times New Roman" panose="02020603050405020304" pitchFamily="18" charset="0"/>
                  </a:rPr>
                  <a:t>Conclusion</a:t>
                </a:r>
              </a:p>
              <a:p>
                <a:pPr marL="342900" indent="-342900" algn="just">
                  <a:spcAft>
                    <a:spcPts val="0"/>
                  </a:spcAft>
                  <a:buFont typeface="Wingdings" panose="05000000000000000000" pitchFamily="2" charset="2"/>
                  <a:buChar char="§"/>
                </a:pPr>
                <a:r>
                  <a:rPr lang="en-US" sz="2000" dirty="0" smtClean="0">
                    <a:latin typeface="Times New Roman" panose="02020603050405020304" pitchFamily="18" charset="0"/>
                    <a:ea typeface="Times New Roman" panose="02020603050405020304" pitchFamily="18" charset="0"/>
                  </a:rPr>
                  <a:t>The numerical modelling of climate achieves the impressive results;</a:t>
                </a:r>
              </a:p>
              <a:p>
                <a:pPr marL="342900" indent="-342900" algn="just">
                  <a:spcAft>
                    <a:spcPts val="0"/>
                  </a:spcAft>
                  <a:buFont typeface="Wingdings" panose="05000000000000000000" pitchFamily="2" charset="2"/>
                  <a:buChar char="§"/>
                </a:pPr>
                <a:r>
                  <a:rPr lang="en-US" sz="2000" dirty="0" smtClean="0">
                    <a:latin typeface="Times New Roman" panose="02020603050405020304" pitchFamily="18" charset="0"/>
                    <a:ea typeface="Times New Roman" panose="02020603050405020304" pitchFamily="18" charset="0"/>
                  </a:rPr>
                  <a:t>Lack of the basic controlled experiments</a:t>
                </a:r>
                <a:r>
                  <a:rPr lang="en-US" sz="2000" dirty="0" smtClean="0">
                    <a:latin typeface="Times New Roman" panose="02020603050405020304" pitchFamily="18" charset="0"/>
                    <a:ea typeface="Times New Roman" panose="02020603050405020304" pitchFamily="18" charset="0"/>
                  </a:rPr>
                  <a:t>;</a:t>
                </a:r>
              </a:p>
              <a:p>
                <a:pPr marL="342900" indent="-342900" algn="just">
                  <a:spcAft>
                    <a:spcPts val="0"/>
                  </a:spcAft>
                  <a:buFont typeface="Wingdings" panose="05000000000000000000" pitchFamily="2" charset="2"/>
                  <a:buChar char="§"/>
                </a:pPr>
                <a:r>
                  <a:rPr lang="en-US" sz="2000" dirty="0" smtClean="0">
                    <a:latin typeface="Times New Roman" panose="02020603050405020304" pitchFamily="18" charset="0"/>
                    <a:ea typeface="Times New Roman" panose="02020603050405020304" pitchFamily="18" charset="0"/>
                  </a:rPr>
                  <a:t>Wrong methodology for estimation of climate change </a:t>
                </a:r>
                <a:r>
                  <a:rPr lang="en-US" sz="2000" dirty="0" smtClean="0">
                    <a:solidFill>
                      <a:srgbClr val="FF0000"/>
                    </a:solidFill>
                    <a:latin typeface="Times New Roman" panose="02020603050405020304" pitchFamily="18" charset="0"/>
                    <a:ea typeface="Times New Roman" panose="02020603050405020304" pitchFamily="18" charset="0"/>
                  </a:rPr>
                  <a:t>must be </a:t>
                </a:r>
                <a:r>
                  <a:rPr lang="en-US" sz="2000" dirty="0" smtClean="0">
                    <a:latin typeface="Times New Roman" panose="02020603050405020304" pitchFamily="18" charset="0"/>
                    <a:ea typeface="Times New Roman" panose="02020603050405020304" pitchFamily="18" charset="0"/>
                  </a:rPr>
                  <a:t>replaced;</a:t>
                </a:r>
              </a:p>
              <a:p>
                <a:pPr marL="342900" indent="-342900" algn="just">
                  <a:buFont typeface="Wingdings" panose="05000000000000000000" pitchFamily="2" charset="2"/>
                  <a:buChar char="§"/>
                </a:pPr>
                <a:r>
                  <a:rPr lang="en-US" sz="2000" dirty="0"/>
                  <a:t>T</a:t>
                </a:r>
                <a:r>
                  <a:rPr lang="en-US" sz="2000" dirty="0" smtClean="0"/>
                  <a:t>he </a:t>
                </a:r>
                <a:r>
                  <a:rPr lang="en-US" sz="2000" dirty="0"/>
                  <a:t>local </a:t>
                </a:r>
                <a:r>
                  <a:rPr lang="en-US" sz="2000" dirty="0" smtClean="0"/>
                  <a:t>temperatures </a:t>
                </a:r>
                <a:r>
                  <a:rPr lang="en-US" sz="2000" dirty="0"/>
                  <a:t>to  power fourth </a:t>
                </a:r>
                <a:r>
                  <a:rPr lang="en-US" sz="2000" dirty="0" smtClean="0"/>
                  <a:t>and their global pattern distribution will </a:t>
                </a:r>
                <a:r>
                  <a:rPr lang="en-US" sz="2000" dirty="0"/>
                  <a:t>be more reliable parameter for climate change estimation. </a:t>
                </a:r>
                <a:endParaRPr lang="en-US" sz="2000" dirty="0" smtClean="0"/>
              </a:p>
              <a:p>
                <a:pPr marL="342900" indent="-342900" algn="just">
                  <a:buFont typeface="Wingdings" panose="05000000000000000000" pitchFamily="2" charset="2"/>
                  <a:buChar char="§"/>
                </a:pPr>
                <a:r>
                  <a:rPr lang="en-US" sz="2000" dirty="0" smtClean="0"/>
                  <a:t> </a:t>
                </a:r>
                <a:r>
                  <a:rPr lang="en-US" sz="2000" dirty="0" smtClean="0">
                    <a:latin typeface="Times New Roman" panose="02020603050405020304" pitchFamily="18" charset="0"/>
                    <a:ea typeface="Times New Roman" panose="02020603050405020304" pitchFamily="18" charset="0"/>
                  </a:rPr>
                  <a:t>The</a:t>
                </a:r>
                <a:r>
                  <a:rPr lang="en-US" sz="2000" dirty="0" smtClean="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mean value of the fourth root of the temperature to the fourth </a:t>
                </a:r>
                <a:r>
                  <a:rPr lang="en-US" sz="2000" dirty="0" smtClean="0">
                    <a:latin typeface="Times New Roman" panose="02020603050405020304" pitchFamily="18" charset="0"/>
                    <a:ea typeface="Times New Roman" panose="02020603050405020304" pitchFamily="18" charset="0"/>
                  </a:rPr>
                  <a:t>power </a:t>
                </a:r>
                <a14:m>
                  <m:oMath xmlns:m="http://schemas.openxmlformats.org/officeDocument/2006/math">
                    <m:sSub>
                      <m:sSubPr>
                        <m:ctrlPr>
                          <a:rPr lang="en-US" sz="2000" i="1"/>
                        </m:ctrlPr>
                      </m:sSubPr>
                      <m:e>
                        <m:r>
                          <a:rPr lang="en-US" sz="2000" i="1"/>
                          <m:t>𝑇</m:t>
                        </m:r>
                      </m:e>
                      <m:sub>
                        <m:r>
                          <a:rPr lang="en-US" sz="2000" i="1"/>
                          <m:t>𝑚𝑒𝑎𝑛</m:t>
                        </m:r>
                      </m:sub>
                    </m:sSub>
                    <m:r>
                      <a:rPr lang="en-US" sz="2000" i="1"/>
                      <m:t>=</m:t>
                    </m:r>
                    <m:rad>
                      <m:radPr>
                        <m:ctrlPr>
                          <a:rPr lang="en-US" sz="2000" i="1"/>
                        </m:ctrlPr>
                      </m:radPr>
                      <m:deg>
                        <m:r>
                          <a:rPr lang="en-US" sz="2000" i="1"/>
                          <m:t>4</m:t>
                        </m:r>
                      </m:deg>
                      <m:e>
                        <m:f>
                          <m:fPr>
                            <m:ctrlPr>
                              <a:rPr lang="en-US" sz="2000" i="1"/>
                            </m:ctrlPr>
                          </m:fPr>
                          <m:num>
                            <m:r>
                              <a:rPr lang="en-US" sz="2000" i="1"/>
                              <m:t>1</m:t>
                            </m:r>
                          </m:num>
                          <m:den>
                            <m:sSub>
                              <m:sSubPr>
                                <m:ctrlPr>
                                  <a:rPr lang="en-US" sz="2000" i="1"/>
                                </m:ctrlPr>
                              </m:sSubPr>
                              <m:e>
                                <m:r>
                                  <a:rPr lang="en-US" sz="2000" i="1"/>
                                  <m:t>𝑆</m:t>
                                </m:r>
                              </m:e>
                              <m:sub>
                                <m:r>
                                  <a:rPr lang="en-US" sz="2000" i="1"/>
                                  <m:t>𝐸𝑎𝑟𝑡h</m:t>
                                </m:r>
                              </m:sub>
                            </m:sSub>
                          </m:den>
                        </m:f>
                        <m:nary>
                          <m:naryPr>
                            <m:chr m:val="∯"/>
                            <m:limLoc m:val="undOvr"/>
                            <m:subHide m:val="on"/>
                            <m:supHide m:val="on"/>
                            <m:ctrlPr>
                              <a:rPr lang="en-US" sz="2000" i="1"/>
                            </m:ctrlPr>
                          </m:naryPr>
                          <m:sub/>
                          <m:sup/>
                          <m:e>
                            <m:sSup>
                              <m:sSupPr>
                                <m:ctrlPr>
                                  <a:rPr lang="en-US" sz="2000" i="1"/>
                                </m:ctrlPr>
                              </m:sSupPr>
                              <m:e>
                                <m:r>
                                  <a:rPr lang="en-US" sz="2000" i="1"/>
                                  <m:t>𝑇</m:t>
                                </m:r>
                              </m:e>
                              <m:sup>
                                <m:r>
                                  <a:rPr lang="en-US" sz="2000" i="1"/>
                                  <m:t>4</m:t>
                                </m:r>
                              </m:sup>
                            </m:sSup>
                            <m:r>
                              <a:rPr lang="en-US" sz="2000" i="1"/>
                              <m:t>𝑑𝑆</m:t>
                            </m:r>
                          </m:e>
                        </m:nary>
                      </m:e>
                    </m:rad>
                  </m:oMath>
                </a14:m>
                <a:r>
                  <a:rPr lang="en-US" sz="2000" dirty="0" smtClean="0">
                    <a:latin typeface="Times New Roman" panose="02020603050405020304" pitchFamily="18" charset="0"/>
                    <a:ea typeface="Times New Roman" panose="02020603050405020304" pitchFamily="18" charset="0"/>
                  </a:rPr>
                  <a:t> has to be used instead of </a:t>
                </a:r>
                <a:r>
                  <a:rPr lang="en-US" sz="2000" smtClean="0">
                    <a:latin typeface="Times New Roman" panose="02020603050405020304" pitchFamily="18" charset="0"/>
                    <a:ea typeface="Times New Roman" panose="02020603050405020304" pitchFamily="18" charset="0"/>
                  </a:rPr>
                  <a:t>the current mean </a:t>
                </a:r>
                <a:r>
                  <a:rPr lang="en-US" sz="2000" dirty="0" smtClean="0">
                    <a:latin typeface="Times New Roman" panose="02020603050405020304" pitchFamily="18" charset="0"/>
                    <a:ea typeface="Times New Roman" panose="02020603050405020304" pitchFamily="18" charset="0"/>
                  </a:rPr>
                  <a:t>temperature ;</a:t>
                </a:r>
                <a:endParaRPr lang="en-US" sz="2000" dirty="0" smtClean="0">
                  <a:latin typeface="Times New Roman" panose="02020603050405020304" pitchFamily="18" charset="0"/>
                  <a:ea typeface="Times New Roman" panose="02020603050405020304" pitchFamily="18" charset="0"/>
                </a:endParaRPr>
              </a:p>
              <a:p>
                <a:pPr algn="just">
                  <a:spcAft>
                    <a:spcPts val="0"/>
                  </a:spcAft>
                </a:pPr>
                <a:r>
                  <a:rPr lang="en-US" sz="2000" dirty="0" smtClean="0">
                    <a:latin typeface="Times New Roman" panose="02020603050405020304" pitchFamily="18" charset="0"/>
                    <a:ea typeface="Times New Roman" panose="02020603050405020304" pitchFamily="18" charset="0"/>
                  </a:rPr>
                  <a:t> </a:t>
                </a:r>
              </a:p>
              <a:p>
                <a:pPr marL="342900" indent="-342900" algn="just">
                  <a:spcAft>
                    <a:spcPts val="0"/>
                  </a:spcAft>
                  <a:buFont typeface="Wingdings" panose="05000000000000000000" pitchFamily="2" charset="2"/>
                  <a:buChar char="§"/>
                </a:pPr>
                <a:endParaRPr lang="en-US" sz="2000" dirty="0" smtClean="0">
                  <a:latin typeface="Times New Roman" panose="02020603050405020304" pitchFamily="18" charset="0"/>
                  <a:ea typeface="Times New Roman" panose="02020603050405020304" pitchFamily="18" charset="0"/>
                </a:endParaRPr>
              </a:p>
              <a:p>
                <a:pPr algn="just">
                  <a:spcAft>
                    <a:spcPts val="0"/>
                  </a:spcAft>
                </a:pPr>
                <a:endParaRPr lang="en-US" sz="2000" dirty="0" smtClean="0">
                  <a:latin typeface="Times New Roman" panose="02020603050405020304" pitchFamily="18" charset="0"/>
                  <a:ea typeface="Times New Roman" panose="02020603050405020304" pitchFamily="18" charset="0"/>
                </a:endParaRPr>
              </a:p>
              <a:p>
                <a:pPr indent="173990" algn="just">
                  <a:spcAft>
                    <a:spcPts val="0"/>
                  </a:spcAft>
                </a:pPr>
                <a:r>
                  <a:rPr lang="sr-Latn-RS" sz="2000" dirty="0" smtClean="0">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698357" y="882252"/>
                <a:ext cx="8834907" cy="6626879"/>
              </a:xfrm>
              <a:prstGeom prst="rect">
                <a:avLst/>
              </a:prstGeom>
              <a:blipFill rotWithShape="0">
                <a:blip r:embed="rId2"/>
                <a:stretch>
                  <a:fillRect l="-1104" t="-552" r="-690"/>
                </a:stretch>
              </a:blipFill>
            </p:spPr>
            <p:txBody>
              <a:bodyPr/>
              <a:lstStyle/>
              <a:p>
                <a:r>
                  <a:rPr lang="en-US">
                    <a:noFill/>
                  </a:rPr>
                  <a:t> </a:t>
                </a:r>
              </a:p>
            </p:txBody>
          </p:sp>
        </mc:Fallback>
      </mc:AlternateContent>
    </p:spTree>
    <p:extLst>
      <p:ext uri="{BB962C8B-B14F-4D97-AF65-F5344CB8AC3E}">
        <p14:creationId xmlns:p14="http://schemas.microsoft.com/office/powerpoint/2010/main" val="3511859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BPU 11, 2022, Belgrade, Serbia</a:t>
            </a:r>
            <a:endParaRPr lang="en-US" dirty="0"/>
          </a:p>
        </p:txBody>
      </p:sp>
      <p:sp>
        <p:nvSpPr>
          <p:cNvPr id="3" name="Rectangle 2"/>
          <p:cNvSpPr/>
          <p:nvPr/>
        </p:nvSpPr>
        <p:spPr>
          <a:xfrm>
            <a:off x="4399574" y="2967335"/>
            <a:ext cx="339285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310278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lvl="0"/>
            <a:r>
              <a:rPr lang="sr-Latn-RS" dirty="0">
                <a:solidFill>
                  <a:prstClr val="black">
                    <a:tint val="75000"/>
                  </a:prstClr>
                </a:solidFill>
              </a:rPr>
              <a:t>BPU 11, </a:t>
            </a:r>
            <a:r>
              <a:rPr lang="en-US" dirty="0">
                <a:solidFill>
                  <a:prstClr val="black">
                    <a:tint val="75000"/>
                  </a:prstClr>
                </a:solidFill>
              </a:rPr>
              <a:t>2022, </a:t>
            </a:r>
            <a:r>
              <a:rPr lang="sr-Latn-RS" dirty="0">
                <a:solidFill>
                  <a:prstClr val="black">
                    <a:tint val="75000"/>
                  </a:prstClr>
                </a:solidFill>
              </a:rPr>
              <a:t>Belgrade, </a:t>
            </a:r>
            <a:r>
              <a:rPr lang="en-US" dirty="0">
                <a:solidFill>
                  <a:prstClr val="black">
                    <a:tint val="75000"/>
                  </a:prstClr>
                </a:solidFill>
              </a:rPr>
              <a:t>Serbia</a:t>
            </a:r>
            <a:endParaRPr lang="en-US" dirty="0">
              <a:solidFill>
                <a:prstClr val="black">
                  <a:tint val="75000"/>
                </a:prstClr>
              </a:solidFill>
            </a:endParaRPr>
          </a:p>
        </p:txBody>
      </p:sp>
      <p:pic>
        <p:nvPicPr>
          <p:cNvPr id="4" name="Picture 3"/>
          <p:cNvPicPr>
            <a:picLocks noChangeAspect="1"/>
          </p:cNvPicPr>
          <p:nvPr/>
        </p:nvPicPr>
        <p:blipFill>
          <a:blip r:embed="rId2"/>
          <a:stretch>
            <a:fillRect/>
          </a:stretch>
        </p:blipFill>
        <p:spPr>
          <a:xfrm>
            <a:off x="329484" y="320720"/>
            <a:ext cx="5943600" cy="4162425"/>
          </a:xfrm>
          <a:prstGeom prst="rect">
            <a:avLst/>
          </a:prstGeom>
        </p:spPr>
      </p:pic>
      <p:sp>
        <p:nvSpPr>
          <p:cNvPr id="5" name="TextBox 4"/>
          <p:cNvSpPr txBox="1"/>
          <p:nvPr/>
        </p:nvSpPr>
        <p:spPr>
          <a:xfrm>
            <a:off x="329484" y="4751705"/>
            <a:ext cx="9225090" cy="1661993"/>
          </a:xfrm>
          <a:prstGeom prst="rect">
            <a:avLst/>
          </a:prstGeom>
          <a:noFill/>
        </p:spPr>
        <p:txBody>
          <a:bodyPr wrap="none" rtlCol="0">
            <a:spAutoFit/>
          </a:bodyPr>
          <a:lstStyle/>
          <a:p>
            <a:r>
              <a:rPr lang="en-US" sz="2400" b="1" i="1" u="sng" dirty="0" smtClean="0"/>
              <a:t>Climate</a:t>
            </a:r>
            <a:r>
              <a:rPr lang="en-US" i="1" dirty="0" smtClean="0"/>
              <a:t>-</a:t>
            </a:r>
            <a:r>
              <a:rPr lang="en-US" sz="2000" i="1" dirty="0" smtClean="0"/>
              <a:t>the mean state of the whole system, averaged in space and time</a:t>
            </a:r>
          </a:p>
          <a:p>
            <a:r>
              <a:rPr lang="sr-Latn-RS" sz="2000" i="1" u="sng" dirty="0" smtClean="0"/>
              <a:t>Parameters</a:t>
            </a:r>
            <a:r>
              <a:rPr lang="sr-Latn-RS" sz="2000" i="1" dirty="0" smtClean="0"/>
              <a:t>: the surface temperature, and its global and seasonal variations;</a:t>
            </a:r>
          </a:p>
          <a:p>
            <a:r>
              <a:rPr lang="sr-Latn-RS" sz="2000" i="1" dirty="0" smtClean="0"/>
              <a:t>                       </a:t>
            </a:r>
            <a:r>
              <a:rPr lang="en-US" sz="2000" i="1" dirty="0" smtClean="0"/>
              <a:t>oxygen abundance in the atmosphere; the mean air pressure; cloud cover; </a:t>
            </a:r>
          </a:p>
          <a:p>
            <a:r>
              <a:rPr lang="en-US" sz="2000" i="1" dirty="0"/>
              <a:t> </a:t>
            </a:r>
            <a:r>
              <a:rPr lang="en-US" sz="2000" i="1" dirty="0" smtClean="0"/>
              <a:t>                       wind field; humidity, precipitation </a:t>
            </a:r>
            <a:r>
              <a:rPr lang="en-US" sz="2000" i="1" dirty="0" smtClean="0"/>
              <a:t>…</a:t>
            </a:r>
            <a:endParaRPr lang="en-US" sz="2000" i="1" dirty="0"/>
          </a:p>
          <a:p>
            <a:r>
              <a:rPr lang="en-US" i="1" dirty="0" smtClean="0"/>
              <a:t> </a:t>
            </a:r>
            <a:endParaRPr lang="en-US" i="1" dirty="0"/>
          </a:p>
        </p:txBody>
      </p:sp>
      <p:sp>
        <p:nvSpPr>
          <p:cNvPr id="3" name="TextBox 2"/>
          <p:cNvSpPr txBox="1"/>
          <p:nvPr/>
        </p:nvSpPr>
        <p:spPr>
          <a:xfrm>
            <a:off x="4693216" y="89887"/>
            <a:ext cx="7498784" cy="461665"/>
          </a:xfrm>
          <a:prstGeom prst="rect">
            <a:avLst/>
          </a:prstGeom>
          <a:noFill/>
        </p:spPr>
        <p:txBody>
          <a:bodyPr wrap="none" rtlCol="0">
            <a:spAutoFit/>
          </a:bodyPr>
          <a:lstStyle/>
          <a:p>
            <a:r>
              <a:rPr lang="en-US" sz="2400" b="1" u="sng" dirty="0" smtClean="0"/>
              <a:t>The most general task</a:t>
            </a:r>
            <a:r>
              <a:rPr lang="en-US" sz="2400" dirty="0" smtClean="0"/>
              <a:t>: Understand and predict the climate</a:t>
            </a:r>
            <a:endParaRPr lang="en-US" sz="2400" dirty="0"/>
          </a:p>
        </p:txBody>
      </p:sp>
      <p:sp>
        <p:nvSpPr>
          <p:cNvPr id="8" name="TextBox 7"/>
          <p:cNvSpPr txBox="1"/>
          <p:nvPr/>
        </p:nvSpPr>
        <p:spPr>
          <a:xfrm>
            <a:off x="7753082" y="901521"/>
            <a:ext cx="3003515" cy="1323439"/>
          </a:xfrm>
          <a:prstGeom prst="rect">
            <a:avLst/>
          </a:prstGeom>
          <a:noFill/>
        </p:spPr>
        <p:txBody>
          <a:bodyPr wrap="none" rtlCol="0">
            <a:spAutoFit/>
          </a:bodyPr>
          <a:lstStyle/>
          <a:p>
            <a:pPr marL="742950" lvl="1" indent="-285750">
              <a:buFont typeface="Arial" panose="020B0604020202020204" pitchFamily="34" charset="0"/>
              <a:buChar char="•"/>
            </a:pPr>
            <a:r>
              <a:rPr lang="en-US" sz="2000" b="1" dirty="0" smtClean="0"/>
              <a:t>Complexity;</a:t>
            </a:r>
          </a:p>
          <a:p>
            <a:pPr marL="742950" lvl="1" indent="-285750">
              <a:buFont typeface="Arial" panose="020B0604020202020204" pitchFamily="34" charset="0"/>
              <a:buChar char="•"/>
            </a:pPr>
            <a:r>
              <a:rPr lang="en-US" sz="2000" b="1" dirty="0" smtClean="0"/>
              <a:t>Diversity of factors;</a:t>
            </a:r>
          </a:p>
          <a:p>
            <a:pPr marL="742950" lvl="1" indent="-285750">
              <a:buFont typeface="Arial" panose="020B0604020202020204" pitchFamily="34" charset="0"/>
              <a:buChar char="•"/>
            </a:pPr>
            <a:r>
              <a:rPr lang="en-US" sz="2000" b="1" dirty="0" smtClean="0"/>
              <a:t>Interactions;</a:t>
            </a:r>
          </a:p>
          <a:p>
            <a:pPr marL="742950" lvl="1" indent="-285750">
              <a:buFont typeface="Arial" panose="020B0604020202020204" pitchFamily="34" charset="0"/>
              <a:buChar char="•"/>
            </a:pPr>
            <a:r>
              <a:rPr lang="en-US" sz="2000" b="1" dirty="0" smtClean="0"/>
              <a:t>Feedbacks</a:t>
            </a:r>
            <a:r>
              <a:rPr lang="en-US" dirty="0" smtClean="0"/>
              <a:t>;</a:t>
            </a:r>
            <a:endParaRPr lang="en-US" dirty="0"/>
          </a:p>
        </p:txBody>
      </p:sp>
      <p:sp>
        <p:nvSpPr>
          <p:cNvPr id="9" name="TextBox 8"/>
          <p:cNvSpPr txBox="1"/>
          <p:nvPr/>
        </p:nvSpPr>
        <p:spPr>
          <a:xfrm>
            <a:off x="7302321" y="2781837"/>
            <a:ext cx="4276876" cy="461665"/>
          </a:xfrm>
          <a:prstGeom prst="rect">
            <a:avLst/>
          </a:prstGeom>
          <a:noFill/>
        </p:spPr>
        <p:txBody>
          <a:bodyPr wrap="none" rtlCol="0">
            <a:spAutoFit/>
          </a:bodyPr>
          <a:lstStyle/>
          <a:p>
            <a:r>
              <a:rPr lang="en-US" sz="2400" b="1" u="sng" dirty="0" smtClean="0"/>
              <a:t>Problem: </a:t>
            </a:r>
            <a:r>
              <a:rPr lang="en-US" sz="2400" dirty="0" smtClean="0"/>
              <a:t> Find the balance point</a:t>
            </a:r>
            <a:endParaRPr lang="en-US" sz="2400" b="1" u="sng" dirty="0"/>
          </a:p>
        </p:txBody>
      </p:sp>
      <p:sp>
        <p:nvSpPr>
          <p:cNvPr id="10" name="TextBox 9"/>
          <p:cNvSpPr txBox="1"/>
          <p:nvPr/>
        </p:nvSpPr>
        <p:spPr>
          <a:xfrm>
            <a:off x="8255358" y="3618963"/>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US" dirty="0"/>
          </a:p>
        </p:txBody>
      </p:sp>
      <p:sp>
        <p:nvSpPr>
          <p:cNvPr id="11" name="TextBox 10"/>
          <p:cNvSpPr txBox="1"/>
          <p:nvPr/>
        </p:nvSpPr>
        <p:spPr>
          <a:xfrm>
            <a:off x="7547019" y="3439582"/>
            <a:ext cx="4769704" cy="1015663"/>
          </a:xfrm>
          <a:prstGeom prst="rect">
            <a:avLst/>
          </a:prstGeom>
          <a:noFill/>
        </p:spPr>
        <p:txBody>
          <a:bodyPr wrap="none" rtlCol="0">
            <a:spAutoFit/>
          </a:bodyPr>
          <a:lstStyle/>
          <a:p>
            <a:pPr marL="285750" indent="-285750">
              <a:buFont typeface="Arial" panose="020B0604020202020204" pitchFamily="34" charset="0"/>
              <a:buChar char="•"/>
            </a:pPr>
            <a:r>
              <a:rPr lang="en-US" sz="2000" dirty="0" smtClean="0"/>
              <a:t>Existence, stability  and uniqueness;</a:t>
            </a:r>
          </a:p>
          <a:p>
            <a:pPr marL="285750" indent="-285750">
              <a:buFont typeface="Arial" panose="020B0604020202020204" pitchFamily="34" charset="0"/>
              <a:buChar char="•"/>
            </a:pPr>
            <a:r>
              <a:rPr lang="en-US" sz="2000" dirty="0" smtClean="0"/>
              <a:t>Chaotic behavior  with feedbacks loops;</a:t>
            </a:r>
          </a:p>
          <a:p>
            <a:pPr marL="285750" indent="-285750">
              <a:buFont typeface="Arial" panose="020B0604020202020204" pitchFamily="34" charset="0"/>
              <a:buChar char="•"/>
            </a:pPr>
            <a:r>
              <a:rPr lang="en-US" sz="2000" dirty="0" smtClean="0"/>
              <a:t>Multiple quasi-stable equilibrium states</a:t>
            </a:r>
            <a:r>
              <a:rPr lang="en-US" dirty="0" smtClean="0"/>
              <a:t>;  </a:t>
            </a:r>
            <a:endParaRPr lang="en-US" dirty="0"/>
          </a:p>
        </p:txBody>
      </p:sp>
    </p:spTree>
    <p:extLst>
      <p:ext uri="{BB962C8B-B14F-4D97-AF65-F5344CB8AC3E}">
        <p14:creationId xmlns:p14="http://schemas.microsoft.com/office/powerpoint/2010/main" val="2648091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lvl="0"/>
            <a:r>
              <a:rPr lang="sr-Latn-RS" dirty="0">
                <a:solidFill>
                  <a:prstClr val="black">
                    <a:tint val="75000"/>
                  </a:prstClr>
                </a:solidFill>
              </a:rPr>
              <a:t>BPU 11, </a:t>
            </a:r>
            <a:r>
              <a:rPr lang="en-US" dirty="0">
                <a:solidFill>
                  <a:prstClr val="black">
                    <a:tint val="75000"/>
                  </a:prstClr>
                </a:solidFill>
              </a:rPr>
              <a:t>2022, </a:t>
            </a:r>
            <a:r>
              <a:rPr lang="sr-Latn-RS" dirty="0">
                <a:solidFill>
                  <a:prstClr val="black">
                    <a:tint val="75000"/>
                  </a:prstClr>
                </a:solidFill>
              </a:rPr>
              <a:t>Belgrade, </a:t>
            </a:r>
            <a:r>
              <a:rPr lang="en-US" dirty="0">
                <a:solidFill>
                  <a:prstClr val="black">
                    <a:tint val="75000"/>
                  </a:prstClr>
                </a:solidFill>
              </a:rPr>
              <a:t>Serbia</a:t>
            </a:r>
            <a:endParaRPr lang="en-US" dirty="0">
              <a:solidFill>
                <a:prstClr val="black">
                  <a:tint val="75000"/>
                </a:prstClr>
              </a:solidFill>
            </a:endParaRPr>
          </a:p>
        </p:txBody>
      </p:sp>
      <p:sp>
        <p:nvSpPr>
          <p:cNvPr id="3" name="Rectangle 2"/>
          <p:cNvSpPr/>
          <p:nvPr/>
        </p:nvSpPr>
        <p:spPr>
          <a:xfrm>
            <a:off x="6096000" y="212128"/>
            <a:ext cx="6096000" cy="44012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r>
              <a:rPr lang="en-US" sz="2000" b="1" i="1" u="sng" dirty="0" smtClean="0"/>
              <a:t>Climate Change</a:t>
            </a:r>
          </a:p>
          <a:p>
            <a:pPr marL="342900" indent="-342900">
              <a:buFont typeface="Arial" panose="020B0604020202020204" pitchFamily="34" charset="0"/>
              <a:buChar char="•"/>
            </a:pPr>
            <a:r>
              <a:rPr lang="en-US" sz="2000" dirty="0" smtClean="0"/>
              <a:t>Changes </a:t>
            </a:r>
            <a:r>
              <a:rPr lang="en-US" sz="2000" dirty="0"/>
              <a:t>in the Earth's orbit, that alter the planet's distance from the Sun, or in its obliquity, the angle between the spin axis and the orbital plane</a:t>
            </a:r>
            <a:r>
              <a:rPr lang="en-US" sz="2000" dirty="0" smtClean="0"/>
              <a:t>.</a:t>
            </a:r>
          </a:p>
          <a:p>
            <a:pPr marL="342900" indent="-342900">
              <a:buFont typeface="Arial" panose="020B0604020202020204" pitchFamily="34" charset="0"/>
              <a:buChar char="•"/>
            </a:pPr>
            <a:r>
              <a:rPr lang="en-US" sz="2000" dirty="0" smtClean="0"/>
              <a:t> </a:t>
            </a:r>
            <a:r>
              <a:rPr lang="en-US" sz="2000" dirty="0"/>
              <a:t>Changes in the energy output of the Sun. </a:t>
            </a:r>
            <a:endParaRPr lang="en-US" sz="2000" dirty="0" smtClean="0"/>
          </a:p>
          <a:p>
            <a:pPr marL="342900" indent="-342900">
              <a:buFont typeface="Arial" panose="020B0604020202020204" pitchFamily="34" charset="0"/>
              <a:buChar char="•"/>
            </a:pPr>
            <a:r>
              <a:rPr lang="en-US" sz="2000" dirty="0" smtClean="0"/>
              <a:t>Changes </a:t>
            </a:r>
            <a:r>
              <a:rPr lang="en-US" sz="2000" dirty="0"/>
              <a:t>in the albedo of the Earth, affecting the fraction of the solar input that is reflected back into space. </a:t>
            </a:r>
            <a:endParaRPr lang="en-US" sz="2000" dirty="0" smtClean="0"/>
          </a:p>
          <a:p>
            <a:pPr marL="342900" indent="-342900">
              <a:buFont typeface="Arial" panose="020B0604020202020204" pitchFamily="34" charset="0"/>
              <a:buChar char="•"/>
            </a:pPr>
            <a:r>
              <a:rPr lang="en-US" sz="2000" b="1" i="1" dirty="0" smtClean="0">
                <a:solidFill>
                  <a:srgbClr val="FF0000"/>
                </a:solidFill>
              </a:rPr>
              <a:t>Changes </a:t>
            </a:r>
            <a:r>
              <a:rPr lang="en-US" sz="2000" b="1" i="1" dirty="0">
                <a:solidFill>
                  <a:srgbClr val="FF0000"/>
                </a:solidFill>
              </a:rPr>
              <a:t>in the composition of the atmosphere, altering the greenhouse warming of the surface</a:t>
            </a:r>
            <a:r>
              <a:rPr lang="en-US" sz="2000" b="1" i="1" dirty="0" smtClean="0">
                <a:solidFill>
                  <a:srgbClr val="FF0000"/>
                </a:solidFill>
              </a:rPr>
              <a:t>.</a:t>
            </a:r>
          </a:p>
          <a:p>
            <a:pPr marL="342900" indent="-342900">
              <a:buFont typeface="Arial" panose="020B0604020202020204" pitchFamily="34" charset="0"/>
              <a:buChar char="•"/>
            </a:pPr>
            <a:r>
              <a:rPr lang="en-US" sz="2000" dirty="0" smtClean="0"/>
              <a:t>Changes </a:t>
            </a:r>
            <a:r>
              <a:rPr lang="en-US" sz="2000" dirty="0"/>
              <a:t>in the ocean circulation, affecting the distribution of incoming solar energy around the globe. </a:t>
            </a:r>
            <a:endParaRPr lang="en-US" sz="2000" b="1" i="1" u="sng" dirty="0"/>
          </a:p>
          <a:p>
            <a:endParaRPr lang="en-US" sz="2000" dirty="0"/>
          </a:p>
        </p:txBody>
      </p:sp>
      <p:sp>
        <p:nvSpPr>
          <p:cNvPr id="4" name="Rectangle 3"/>
          <p:cNvSpPr/>
          <p:nvPr/>
        </p:nvSpPr>
        <p:spPr>
          <a:xfrm>
            <a:off x="242926" y="131692"/>
            <a:ext cx="3653372" cy="461665"/>
          </a:xfrm>
          <a:prstGeom prst="rect">
            <a:avLst/>
          </a:prstGeom>
        </p:spPr>
        <p:txBody>
          <a:bodyPr wrap="none">
            <a:spAutoFit/>
          </a:bodyPr>
          <a:lstStyle/>
          <a:p>
            <a:r>
              <a:rPr lang="en-US" sz="2400" b="1" dirty="0"/>
              <a:t>How to deal with this </a:t>
            </a:r>
            <a:r>
              <a:rPr lang="en-US" sz="2400" b="1" dirty="0" smtClean="0"/>
              <a:t>task?</a:t>
            </a:r>
            <a:endParaRPr lang="en-US" sz="2400" b="1" dirty="0"/>
          </a:p>
        </p:txBody>
      </p:sp>
      <p:sp>
        <p:nvSpPr>
          <p:cNvPr id="5" name="Rectangle 4"/>
          <p:cNvSpPr/>
          <p:nvPr/>
        </p:nvSpPr>
        <p:spPr>
          <a:xfrm>
            <a:off x="177084" y="770205"/>
            <a:ext cx="6096000" cy="2554545"/>
          </a:xfrm>
          <a:prstGeom prst="rect">
            <a:avLst/>
          </a:prstGeom>
        </p:spPr>
        <p:txBody>
          <a:bodyPr>
            <a:spAutoFit/>
          </a:bodyPr>
          <a:lstStyle/>
          <a:p>
            <a:pPr marL="342900" indent="-342900">
              <a:buFont typeface="Wingdings" panose="05000000000000000000" pitchFamily="2" charset="2"/>
              <a:buChar char="§"/>
            </a:pPr>
            <a:r>
              <a:rPr lang="en-US" sz="2000" dirty="0"/>
              <a:t>Very detailed numerical models are </a:t>
            </a:r>
            <a:r>
              <a:rPr lang="en-US" sz="2000" dirty="0" smtClean="0"/>
              <a:t>required;</a:t>
            </a:r>
          </a:p>
          <a:p>
            <a:endParaRPr lang="en-US" sz="2000" dirty="0"/>
          </a:p>
          <a:p>
            <a:pPr marL="457200" indent="-457200">
              <a:buFont typeface="+mj-lt"/>
              <a:buAutoNum type="arabicPeriod"/>
            </a:pPr>
            <a:r>
              <a:rPr lang="en-US" sz="2000" dirty="0" smtClean="0"/>
              <a:t> Problems </a:t>
            </a:r>
            <a:r>
              <a:rPr lang="en-US" sz="2000" dirty="0"/>
              <a:t>of </a:t>
            </a:r>
            <a:r>
              <a:rPr lang="en-US" sz="2000" b="1" i="1" dirty="0"/>
              <a:t>attribution</a:t>
            </a:r>
            <a:r>
              <a:rPr lang="en-US" sz="2000" dirty="0"/>
              <a:t> (deciding how an observed phenomenon arises</a:t>
            </a:r>
            <a:r>
              <a:rPr lang="en-US" sz="2000" dirty="0" smtClean="0"/>
              <a:t>);</a:t>
            </a:r>
          </a:p>
          <a:p>
            <a:pPr marL="457200" indent="-457200">
              <a:buFont typeface="+mj-lt"/>
              <a:buAutoNum type="arabicPeriod"/>
            </a:pPr>
            <a:r>
              <a:rPr lang="en-US" sz="2000" i="1" dirty="0" smtClean="0"/>
              <a:t> </a:t>
            </a:r>
            <a:r>
              <a:rPr lang="en-US" sz="2000" b="1" i="1" dirty="0" smtClean="0"/>
              <a:t>Simulation</a:t>
            </a:r>
            <a:r>
              <a:rPr lang="en-US" sz="2000" dirty="0" smtClean="0"/>
              <a:t> </a:t>
            </a:r>
            <a:r>
              <a:rPr lang="en-US" sz="2000" dirty="0"/>
              <a:t>(representing phenomena by mathematical formulations of physical laws</a:t>
            </a:r>
            <a:r>
              <a:rPr lang="en-US" sz="2000" dirty="0" smtClean="0"/>
              <a:t>);</a:t>
            </a:r>
          </a:p>
          <a:p>
            <a:pPr marL="457200" indent="-457200">
              <a:buFont typeface="+mj-lt"/>
              <a:buAutoNum type="arabicPeriod"/>
            </a:pPr>
            <a:r>
              <a:rPr lang="en-US" sz="2000" dirty="0" smtClean="0"/>
              <a:t> </a:t>
            </a:r>
            <a:r>
              <a:rPr lang="en-US" sz="2000" b="1" i="1" dirty="0" smtClean="0"/>
              <a:t>Predictability</a:t>
            </a:r>
            <a:r>
              <a:rPr lang="en-US" sz="2000" dirty="0" smtClean="0"/>
              <a:t> </a:t>
            </a:r>
            <a:r>
              <a:rPr lang="en-US" sz="2000" dirty="0"/>
              <a:t>(modelling time-dependent </a:t>
            </a:r>
            <a:r>
              <a:rPr lang="en-US" sz="2000" dirty="0" smtClean="0"/>
              <a:t>behavior </a:t>
            </a:r>
            <a:r>
              <a:rPr lang="en-US" sz="2000" dirty="0"/>
              <a:t>into the future) </a:t>
            </a:r>
            <a:r>
              <a:rPr lang="en-US" dirty="0" smtClean="0"/>
              <a:t>.</a:t>
            </a:r>
            <a:endParaRPr lang="en-US" dirty="0"/>
          </a:p>
        </p:txBody>
      </p:sp>
      <p:sp>
        <p:nvSpPr>
          <p:cNvPr id="6" name="Rectangle 5"/>
          <p:cNvSpPr/>
          <p:nvPr/>
        </p:nvSpPr>
        <p:spPr>
          <a:xfrm>
            <a:off x="0" y="3444324"/>
            <a:ext cx="6096000" cy="1015663"/>
          </a:xfrm>
          <a:prstGeom prst="rect">
            <a:avLst/>
          </a:prstGeom>
        </p:spPr>
        <p:txBody>
          <a:bodyPr>
            <a:spAutoFit/>
          </a:bodyPr>
          <a:lstStyle/>
          <a:p>
            <a:r>
              <a:rPr lang="en-US" sz="2000" dirty="0">
                <a:latin typeface="Times New Roman" panose="02020603050405020304" pitchFamily="18" charset="0"/>
                <a:ea typeface="Times New Roman" panose="02020603050405020304" pitchFamily="18" charset="0"/>
              </a:rPr>
              <a:t>The Intergovernmental Panel on Climate Change (IPCC), </a:t>
            </a:r>
            <a:endParaRPr lang="en-US" sz="2000" dirty="0" smtClean="0">
              <a:latin typeface="Times New Roman" panose="02020603050405020304" pitchFamily="18" charset="0"/>
              <a:ea typeface="Times New Roman" panose="02020603050405020304" pitchFamily="18" charset="0"/>
            </a:endParaRPr>
          </a:p>
          <a:p>
            <a:r>
              <a:rPr lang="en-US" sz="2000" dirty="0" smtClean="0">
                <a:latin typeface="Times New Roman" panose="02020603050405020304" pitchFamily="18" charset="0"/>
                <a:ea typeface="Times New Roman" panose="02020603050405020304" pitchFamily="18" charset="0"/>
              </a:rPr>
              <a:t>the </a:t>
            </a:r>
            <a:r>
              <a:rPr lang="en-US" sz="2000" dirty="0">
                <a:latin typeface="Times New Roman" panose="02020603050405020304" pitchFamily="18" charset="0"/>
                <a:ea typeface="Times New Roman" panose="02020603050405020304" pitchFamily="18" charset="0"/>
              </a:rPr>
              <a:t>United Nations body for assessing the science related to climate change</a:t>
            </a:r>
            <a:endParaRPr lang="en-US" sz="2000" dirty="0"/>
          </a:p>
        </p:txBody>
      </p:sp>
      <p:sp>
        <p:nvSpPr>
          <p:cNvPr id="7" name="Rectangle 6"/>
          <p:cNvSpPr/>
          <p:nvPr/>
        </p:nvSpPr>
        <p:spPr>
          <a:xfrm>
            <a:off x="462565" y="4929299"/>
            <a:ext cx="11450393" cy="1323439"/>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rPr>
              <a:t>For example, only IPCC Sixth Report-Climate Change 2021 was based on an assessment of over 14,000 scientific publications and in IPCC Fifth Report stated, with high confidence, that human-induced warming reached approximately 1°C (likely between 0.8°C and 1.2°C) above pre-industrial levels in 2017, increasing at 0.2°C (likely between 0.1°C and 0.3°C) per decade </a:t>
            </a:r>
            <a:endParaRPr lang="en-US" sz="2000" dirty="0"/>
          </a:p>
        </p:txBody>
      </p:sp>
    </p:spTree>
    <p:extLst>
      <p:ext uri="{BB962C8B-B14F-4D97-AF65-F5344CB8AC3E}">
        <p14:creationId xmlns:p14="http://schemas.microsoft.com/office/powerpoint/2010/main" val="1637808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lvl="0"/>
            <a:r>
              <a:rPr lang="sr-Latn-RS" dirty="0">
                <a:solidFill>
                  <a:prstClr val="black">
                    <a:tint val="75000"/>
                  </a:prstClr>
                </a:solidFill>
              </a:rPr>
              <a:t>BPU 11, </a:t>
            </a:r>
            <a:r>
              <a:rPr lang="en-US" dirty="0">
                <a:solidFill>
                  <a:prstClr val="black">
                    <a:tint val="75000"/>
                  </a:prstClr>
                </a:solidFill>
              </a:rPr>
              <a:t>2022, </a:t>
            </a:r>
            <a:r>
              <a:rPr lang="sr-Latn-RS" dirty="0">
                <a:solidFill>
                  <a:prstClr val="black">
                    <a:tint val="75000"/>
                  </a:prstClr>
                </a:solidFill>
              </a:rPr>
              <a:t>Belgrade, </a:t>
            </a:r>
            <a:r>
              <a:rPr lang="en-US" dirty="0">
                <a:solidFill>
                  <a:prstClr val="black">
                    <a:tint val="75000"/>
                  </a:prstClr>
                </a:solidFill>
              </a:rPr>
              <a:t>Serbia</a:t>
            </a:r>
            <a:endParaRPr lang="en-US" dirty="0">
              <a:solidFill>
                <a:prstClr val="black">
                  <a:tint val="75000"/>
                </a:prstClr>
              </a:solidFill>
            </a:endParaRPr>
          </a:p>
        </p:txBody>
      </p:sp>
      <p:pic>
        <p:nvPicPr>
          <p:cNvPr id="3" name="Picture 2" descr="Image result for artistic image of greenhouse eff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9971" y="-183921"/>
            <a:ext cx="21812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869047"/>
            <a:ext cx="2143125" cy="1714500"/>
          </a:xfrm>
          <a:prstGeom prst="rect">
            <a:avLst/>
          </a:prstGeom>
        </p:spPr>
      </p:pic>
      <p:sp>
        <p:nvSpPr>
          <p:cNvPr id="5" name="Rectangle 4"/>
          <p:cNvSpPr/>
          <p:nvPr/>
        </p:nvSpPr>
        <p:spPr>
          <a:xfrm>
            <a:off x="317679" y="868860"/>
            <a:ext cx="6096000" cy="1323439"/>
          </a:xfrm>
          <a:prstGeom prst="rect">
            <a:avLst/>
          </a:prstGeom>
        </p:spPr>
        <p:txBody>
          <a:bodyPr>
            <a:spAutoFit/>
          </a:bodyPr>
          <a:lstStyle/>
          <a:p>
            <a:r>
              <a:rPr lang="en-US" sz="2000" b="1" u="sng" dirty="0"/>
              <a:t>Temperature</a:t>
            </a:r>
            <a:r>
              <a:rPr lang="en-US" sz="2000" dirty="0"/>
              <a:t> is the key climate </a:t>
            </a:r>
            <a:r>
              <a:rPr lang="en-US" sz="2000" dirty="0" smtClean="0"/>
              <a:t>variable, </a:t>
            </a:r>
            <a:r>
              <a:rPr lang="en-US" sz="2000" dirty="0"/>
              <a:t>and when we choose a single parameter to represent climate and climate change, it is usually the average temperature of the Earth's surface</a:t>
            </a:r>
          </a:p>
        </p:txBody>
      </p:sp>
      <p:sp>
        <p:nvSpPr>
          <p:cNvPr id="6" name="Rectangle 5"/>
          <p:cNvSpPr/>
          <p:nvPr/>
        </p:nvSpPr>
        <p:spPr>
          <a:xfrm>
            <a:off x="317679" y="2414477"/>
            <a:ext cx="6096000" cy="2031325"/>
          </a:xfrm>
          <a:prstGeom prst="rect">
            <a:avLst/>
          </a:prstGeom>
        </p:spPr>
        <p:txBody>
          <a:bodyPr>
            <a:spAutoFit/>
          </a:bodyPr>
          <a:lstStyle/>
          <a:p>
            <a:r>
              <a:rPr lang="en-GB" spc="-25" dirty="0">
                <a:latin typeface="Arial" panose="020B0604020202020204" pitchFamily="34" charset="0"/>
                <a:ea typeface="Times New Roman" panose="02020603050405020304" pitchFamily="18" charset="0"/>
                <a:cs typeface="Times New Roman" panose="02020603050405020304" pitchFamily="18" charset="0"/>
              </a:rPr>
              <a:t>In a basic approach </a:t>
            </a:r>
            <a:r>
              <a:rPr lang="en-GB" spc="-25" dirty="0" smtClean="0">
                <a:latin typeface="Arial" panose="020B0604020202020204" pitchFamily="34" charset="0"/>
                <a:ea typeface="Times New Roman" panose="02020603050405020304" pitchFamily="18" charset="0"/>
                <a:cs typeface="Times New Roman" panose="02020603050405020304" pitchFamily="18" charset="0"/>
              </a:rPr>
              <a:t>greenhouse </a:t>
            </a:r>
            <a:r>
              <a:rPr lang="en-GB" spc="-25" dirty="0">
                <a:latin typeface="Arial" panose="020B0604020202020204" pitchFamily="34" charset="0"/>
                <a:ea typeface="Times New Roman" panose="02020603050405020304" pitchFamily="18" charset="0"/>
                <a:cs typeface="Times New Roman" panose="02020603050405020304" pitchFamily="18" charset="0"/>
              </a:rPr>
              <a:t>effect is easy to   understand, even for </a:t>
            </a:r>
            <a:r>
              <a:rPr lang="en-GB" spc="-25" dirty="0" smtClean="0">
                <a:latin typeface="Arial" panose="020B0604020202020204" pitchFamily="34" charset="0"/>
                <a:ea typeface="Times New Roman" panose="02020603050405020304" pitchFamily="18" charset="0"/>
                <a:cs typeface="Times New Roman" panose="02020603050405020304" pitchFamily="18" charset="0"/>
              </a:rPr>
              <a:t>non scientists</a:t>
            </a:r>
            <a:r>
              <a:rPr lang="en-GB" spc="-25" dirty="0">
                <a:latin typeface="Arial" panose="020B0604020202020204" pitchFamily="34" charset="0"/>
                <a:ea typeface="Times New Roman" panose="02020603050405020304" pitchFamily="18" charset="0"/>
                <a:cs typeface="Times New Roman" panose="02020603050405020304" pitchFamily="18" charset="0"/>
              </a:rPr>
              <a:t>. To balance the absorbed incoming energy from the Sun, the Earth radiates the same amount energy back to space.  Due to existing so-called greenhouse gases in the atmosphere, a part of this radiation from the Earth is captured and reradiate back to the Earth, thus increasing the temperature of the Earth</a:t>
            </a:r>
            <a:endParaRPr lang="en-US" dirty="0"/>
          </a:p>
        </p:txBody>
      </p:sp>
      <p:sp>
        <p:nvSpPr>
          <p:cNvPr id="7" name="Rectangle 6"/>
          <p:cNvSpPr/>
          <p:nvPr/>
        </p:nvSpPr>
        <p:spPr>
          <a:xfrm>
            <a:off x="6176225" y="3922015"/>
            <a:ext cx="6096000" cy="2246769"/>
          </a:xfrm>
          <a:prstGeom prst="rect">
            <a:avLst/>
          </a:prstGeom>
        </p:spPr>
        <p:txBody>
          <a:bodyPr>
            <a:spAutoFit/>
          </a:bodyPr>
          <a:lstStyle/>
          <a:p>
            <a:r>
              <a:rPr lang="en-US" dirty="0" smtClean="0"/>
              <a:t> </a:t>
            </a:r>
            <a:r>
              <a:rPr lang="en-US" sz="2000" dirty="0" smtClean="0"/>
              <a:t>There is not full </a:t>
            </a:r>
            <a:r>
              <a:rPr lang="en-US" sz="2000" dirty="0"/>
              <a:t>analogy with the common garden greenhouse, which transmits heat from the Sun to its interior, mostly as visible radiation, but is opaque to the longer wavelengths at which radiative cooling takes place. (Since the domestic greenhouse also inhibits convective cooling, and insulates against conductive </a:t>
            </a:r>
            <a:r>
              <a:rPr lang="en-US" sz="2000" dirty="0" smtClean="0"/>
              <a:t>cooling). </a:t>
            </a:r>
            <a:endParaRPr lang="en-US" sz="2000" dirty="0"/>
          </a:p>
        </p:txBody>
      </p:sp>
      <p:sp>
        <p:nvSpPr>
          <p:cNvPr id="8" name="TextBox 7"/>
          <p:cNvSpPr txBox="1"/>
          <p:nvPr/>
        </p:nvSpPr>
        <p:spPr>
          <a:xfrm>
            <a:off x="444495" y="161395"/>
            <a:ext cx="2921184" cy="461665"/>
          </a:xfrm>
          <a:prstGeom prst="rect">
            <a:avLst/>
          </a:prstGeom>
          <a:noFill/>
        </p:spPr>
        <p:txBody>
          <a:bodyPr wrap="none" rtlCol="0">
            <a:spAutoFit/>
          </a:bodyPr>
          <a:lstStyle/>
          <a:p>
            <a:r>
              <a:rPr lang="en-US" sz="2400" b="1" dirty="0" smtClean="0"/>
              <a:t>GREENHOUSE EFFECT</a:t>
            </a:r>
            <a:endParaRPr lang="en-US" sz="2400" b="1" dirty="0"/>
          </a:p>
        </p:txBody>
      </p:sp>
      <p:sp>
        <p:nvSpPr>
          <p:cNvPr id="9" name="TextBox 8"/>
          <p:cNvSpPr txBox="1"/>
          <p:nvPr/>
        </p:nvSpPr>
        <p:spPr>
          <a:xfrm>
            <a:off x="33390" y="4784270"/>
            <a:ext cx="6142835" cy="1631216"/>
          </a:xfrm>
          <a:prstGeom prst="rect">
            <a:avLst/>
          </a:prstGeom>
          <a:noFill/>
        </p:spPr>
        <p:txBody>
          <a:bodyPr wrap="none" rtlCol="0">
            <a:spAutoFit/>
          </a:bodyPr>
          <a:lstStyle/>
          <a:p>
            <a:r>
              <a:rPr lang="en-US" sz="2000" dirty="0"/>
              <a:t>‘natural’ pre-industrial levels of greenhouse </a:t>
            </a:r>
            <a:r>
              <a:rPr lang="en-US" sz="2000" dirty="0" smtClean="0"/>
              <a:t>gases 30-35K</a:t>
            </a:r>
          </a:p>
          <a:p>
            <a:endParaRPr lang="en-US" sz="2000" dirty="0"/>
          </a:p>
          <a:p>
            <a:r>
              <a:rPr lang="en-US" sz="2000" dirty="0"/>
              <a:t>in the present </a:t>
            </a:r>
            <a:r>
              <a:rPr lang="en-US" sz="2000" dirty="0" smtClean="0"/>
              <a:t>century,  the </a:t>
            </a:r>
            <a:r>
              <a:rPr lang="en-US" sz="2000" dirty="0"/>
              <a:t>increased greenhouse </a:t>
            </a:r>
            <a:r>
              <a:rPr lang="en-US" sz="2000" dirty="0" smtClean="0"/>
              <a:t>gas</a:t>
            </a:r>
          </a:p>
          <a:p>
            <a:r>
              <a:rPr lang="en-US" sz="2000" dirty="0" smtClean="0"/>
              <a:t> </a:t>
            </a:r>
            <a:r>
              <a:rPr lang="en-US" sz="2000" dirty="0"/>
              <a:t>concentrations of human origin </a:t>
            </a:r>
            <a:r>
              <a:rPr lang="en-US" sz="2000" dirty="0" smtClean="0"/>
              <a:t> would increase </a:t>
            </a:r>
          </a:p>
          <a:p>
            <a:r>
              <a:rPr lang="en-US" sz="2000" dirty="0"/>
              <a:t>t</a:t>
            </a:r>
            <a:r>
              <a:rPr lang="en-US" sz="2000" dirty="0" smtClean="0"/>
              <a:t>he temperature 5K in this century.</a:t>
            </a:r>
            <a:endParaRPr lang="en-US" sz="2000" dirty="0"/>
          </a:p>
        </p:txBody>
      </p:sp>
    </p:spTree>
    <p:extLst>
      <p:ext uri="{BB962C8B-B14F-4D97-AF65-F5344CB8AC3E}">
        <p14:creationId xmlns:p14="http://schemas.microsoft.com/office/powerpoint/2010/main" val="568511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lvl="0"/>
            <a:r>
              <a:rPr lang="sr-Latn-RS" smtClean="0">
                <a:solidFill>
                  <a:prstClr val="black">
                    <a:tint val="75000"/>
                  </a:prstClr>
                </a:solidFill>
              </a:rPr>
              <a:t>BPU 11, 2022, Belgrade, Serbia</a:t>
            </a:r>
            <a:endParaRPr lang="en-US" dirty="0"/>
          </a:p>
        </p:txBody>
      </p:sp>
      <p:sp>
        <p:nvSpPr>
          <p:cNvPr id="5" name="Rectangle 4"/>
          <p:cNvSpPr/>
          <p:nvPr/>
        </p:nvSpPr>
        <p:spPr>
          <a:xfrm>
            <a:off x="155355" y="500181"/>
            <a:ext cx="6096000" cy="6740307"/>
          </a:xfrm>
          <a:prstGeom prst="rect">
            <a:avLst/>
          </a:prstGeom>
        </p:spPr>
        <p:txBody>
          <a:bodyPr>
            <a:spAutoFit/>
          </a:bodyPr>
          <a:lstStyle/>
          <a:p>
            <a:pPr marL="285750" indent="-285750">
              <a:buFont typeface="Wingdings" panose="05000000000000000000" pitchFamily="2" charset="2"/>
              <a:buChar char="q"/>
            </a:pPr>
            <a:r>
              <a:rPr lang="en-US" sz="2400" dirty="0" smtClean="0">
                <a:latin typeface="Times New Roman" panose="02020603050405020304" pitchFamily="18" charset="0"/>
                <a:ea typeface="Times New Roman" panose="02020603050405020304" pitchFamily="18" charset="0"/>
              </a:rPr>
              <a:t> Joseph Fourier’s </a:t>
            </a:r>
            <a:r>
              <a:rPr lang="en-US" sz="2400" dirty="0">
                <a:latin typeface="Times New Roman" panose="02020603050405020304" pitchFamily="18" charset="0"/>
                <a:ea typeface="Times New Roman" panose="02020603050405020304" pitchFamily="18" charset="0"/>
              </a:rPr>
              <a:t>study of the Earth’s energy budget (1827</a:t>
            </a:r>
            <a:r>
              <a:rPr lang="en-US" sz="2400" dirty="0" smtClean="0">
                <a:latin typeface="Times New Roman" panose="02020603050405020304" pitchFamily="18" charset="0"/>
                <a:ea typeface="Times New Roman" panose="02020603050405020304" pitchFamily="18" charset="0"/>
              </a:rPr>
              <a:t>): </a:t>
            </a:r>
          </a:p>
          <a:p>
            <a:pPr marL="342900" indent="-342900">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rPr>
              <a:t>An important conclusion that prevailing Earth’s energy source is solar radiation; </a:t>
            </a:r>
            <a:endParaRPr lang="en-US" sz="2400" dirty="0" smtClean="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smtClean="0"/>
              <a:t>The </a:t>
            </a:r>
            <a:r>
              <a:rPr lang="en-US" sz="2400" dirty="0"/>
              <a:t>temperature of the Earth, or indeed any planet, is determined by a balance between the rate at which the energy is received and the rate at which the energy is lost.</a:t>
            </a:r>
            <a:r>
              <a:rPr lang="en-US" sz="2400" dirty="0" smtClean="0">
                <a:latin typeface="Times New Roman" panose="02020603050405020304" pitchFamily="18" charset="0"/>
                <a:ea typeface="Times New Roman" panose="02020603050405020304" pitchFamily="18" charset="0"/>
              </a:rPr>
              <a:t> </a:t>
            </a:r>
          </a:p>
          <a:p>
            <a:pPr marL="342900" indent="-342900">
              <a:buFont typeface="Wingdings" panose="05000000000000000000" pitchFamily="2" charset="2"/>
              <a:buChar char="§"/>
            </a:pPr>
            <a:endParaRPr lang="en-US" sz="2400" dirty="0" smtClean="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n-US" sz="2400" dirty="0"/>
              <a:t>Emission of infrared radiation is the only means by which a planet loses heat</a:t>
            </a:r>
            <a:endParaRPr lang="en-US" sz="2400" dirty="0" smtClean="0">
              <a:latin typeface="Times New Roman" panose="02020603050405020304" pitchFamily="18" charset="0"/>
              <a:ea typeface="Times New Roman" panose="02020603050405020304" pitchFamily="18" charset="0"/>
            </a:endParaRPr>
          </a:p>
          <a:p>
            <a:endParaRPr lang="en-US" sz="2400" dirty="0" smtClean="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n-US" sz="2400" dirty="0"/>
              <a:t>Visible light is converted into infrared light when it is absorbed at </a:t>
            </a:r>
            <a:r>
              <a:rPr lang="en-US" sz="2400" dirty="0" smtClean="0"/>
              <a:t>a  </a:t>
            </a:r>
            <a:r>
              <a:rPr lang="en-US" sz="2400" dirty="0"/>
              <a:t>solid or liquid surface</a:t>
            </a:r>
            <a:endParaRPr lang="en-US" sz="2400" dirty="0" smtClean="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endParaRPr lang="en-US" sz="2400" dirty="0" smtClean="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2400" dirty="0"/>
          </a:p>
        </p:txBody>
      </p:sp>
      <p:pic>
        <p:nvPicPr>
          <p:cNvPr id="6" name="Picture 5"/>
          <p:cNvPicPr>
            <a:picLocks noChangeAspect="1"/>
          </p:cNvPicPr>
          <p:nvPr/>
        </p:nvPicPr>
        <p:blipFill>
          <a:blip r:embed="rId2"/>
          <a:stretch>
            <a:fillRect/>
          </a:stretch>
        </p:blipFill>
        <p:spPr>
          <a:xfrm>
            <a:off x="6251355" y="2817915"/>
            <a:ext cx="5940645" cy="3580540"/>
          </a:xfrm>
          <a:prstGeom prst="rect">
            <a:avLst/>
          </a:prstGeom>
        </p:spPr>
      </p:pic>
      <p:sp>
        <p:nvSpPr>
          <p:cNvPr id="8" name="Rectangle 7"/>
          <p:cNvSpPr/>
          <p:nvPr/>
        </p:nvSpPr>
        <p:spPr>
          <a:xfrm>
            <a:off x="6148993" y="1550688"/>
            <a:ext cx="6096000" cy="1200329"/>
          </a:xfrm>
          <a:prstGeom prst="rect">
            <a:avLst/>
          </a:prstGeom>
        </p:spPr>
        <p:txBody>
          <a:bodyPr>
            <a:spAutoFit/>
          </a:bodyPr>
          <a:lstStyle/>
          <a:p>
            <a:pPr marL="342900" lvl="0" indent="-342900">
              <a:buFont typeface="Wingdings" panose="05000000000000000000" pitchFamily="2" charset="2"/>
              <a:buChar char="§"/>
            </a:pPr>
            <a:r>
              <a:rPr lang="en-US" sz="2400" dirty="0">
                <a:solidFill>
                  <a:prstClr val="black"/>
                </a:solidFill>
                <a:latin typeface="Times New Roman" panose="02020603050405020304" pitchFamily="18" charset="0"/>
                <a:ea typeface="Times New Roman" panose="02020603050405020304" pitchFamily="18" charset="0"/>
              </a:rPr>
              <a:t>The</a:t>
            </a:r>
            <a:r>
              <a:rPr lang="sr-Cyrl-CS" sz="2400" dirty="0">
                <a:solidFill>
                  <a:prstClr val="black"/>
                </a:solidFill>
                <a:latin typeface="Times New Roman" panose="02020603050405020304" pitchFamily="18" charset="0"/>
                <a:ea typeface="Times New Roman" panose="02020603050405020304" pitchFamily="18" charset="0"/>
              </a:rPr>
              <a:t> existence of the atmosphere must raise the temperature of the Earth's surface, and called it </a:t>
            </a:r>
            <a:r>
              <a:rPr lang="sr-Cyrl-CS" sz="2400" i="1" dirty="0">
                <a:solidFill>
                  <a:prstClr val="black"/>
                </a:solidFill>
                <a:latin typeface="Times New Roman" panose="02020603050405020304" pitchFamily="18" charset="0"/>
                <a:ea typeface="Times New Roman" panose="02020603050405020304" pitchFamily="18" charset="0"/>
              </a:rPr>
              <a:t>'un effet de verre‘</a:t>
            </a:r>
            <a:r>
              <a:rPr lang="en-US" sz="2400" dirty="0">
                <a:solidFill>
                  <a:prstClr val="black"/>
                </a:solidFill>
                <a:latin typeface="Times New Roman" panose="02020603050405020304" pitchFamily="18" charset="0"/>
                <a:ea typeface="Times New Roman" panose="02020603050405020304" pitchFamily="18" charset="0"/>
              </a:rPr>
              <a:t>;</a:t>
            </a:r>
          </a:p>
        </p:txBody>
      </p:sp>
      <p:sp>
        <p:nvSpPr>
          <p:cNvPr id="9" name="Rectangle 8"/>
          <p:cNvSpPr/>
          <p:nvPr/>
        </p:nvSpPr>
        <p:spPr>
          <a:xfrm>
            <a:off x="6096000" y="366386"/>
            <a:ext cx="6096000" cy="1200329"/>
          </a:xfrm>
          <a:prstGeom prst="rect">
            <a:avLst/>
          </a:prstGeom>
        </p:spPr>
        <p:txBody>
          <a:bodyPr>
            <a:spAutoFit/>
          </a:bodyPr>
          <a:lstStyle/>
          <a:p>
            <a:pPr marL="285750" indent="-285750">
              <a:buFont typeface="Wingdings" panose="05000000000000000000" pitchFamily="2" charset="2"/>
              <a:buChar char="§"/>
            </a:pPr>
            <a:r>
              <a:rPr lang="en-US" sz="2400" dirty="0"/>
              <a:t>The atmosphere has an asymmetric effect on the incoming sunlight and the outgoing infrared, </a:t>
            </a:r>
          </a:p>
        </p:txBody>
      </p:sp>
      <p:sp>
        <p:nvSpPr>
          <p:cNvPr id="11" name="Rectangle 10"/>
          <p:cNvSpPr/>
          <p:nvPr/>
        </p:nvSpPr>
        <p:spPr>
          <a:xfrm>
            <a:off x="155355" y="0"/>
            <a:ext cx="4864280" cy="369332"/>
          </a:xfrm>
          <a:prstGeom prst="rect">
            <a:avLst/>
          </a:prstGeom>
        </p:spPr>
        <p:txBody>
          <a:bodyPr wrap="none">
            <a:spAutoFit/>
          </a:bodyPr>
          <a:lstStyle/>
          <a:p>
            <a:pPr algn="ctr">
              <a:spcBef>
                <a:spcPts val="2400"/>
              </a:spcBef>
              <a:spcAft>
                <a:spcPts val="1200"/>
              </a:spcAft>
            </a:pPr>
            <a:r>
              <a:rPr lang="en-US" b="1" cap="all" dirty="0">
                <a:latin typeface="Times New Roman" panose="02020603050405020304" pitchFamily="18" charset="0"/>
              </a:rPr>
              <a:t>A short history of Climate physics</a:t>
            </a:r>
          </a:p>
        </p:txBody>
      </p:sp>
    </p:spTree>
    <p:extLst>
      <p:ext uri="{BB962C8B-B14F-4D97-AF65-F5344CB8AC3E}">
        <p14:creationId xmlns:p14="http://schemas.microsoft.com/office/powerpoint/2010/main" val="1752317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lvl="0"/>
            <a:r>
              <a:rPr lang="sr-Latn-RS" dirty="0">
                <a:solidFill>
                  <a:prstClr val="black">
                    <a:tint val="75000"/>
                  </a:prstClr>
                </a:solidFill>
              </a:rPr>
              <a:t>BPU 11, </a:t>
            </a:r>
            <a:r>
              <a:rPr lang="en-US" dirty="0">
                <a:solidFill>
                  <a:prstClr val="black">
                    <a:tint val="75000"/>
                  </a:prstClr>
                </a:solidFill>
              </a:rPr>
              <a:t>2022, </a:t>
            </a:r>
            <a:r>
              <a:rPr lang="sr-Latn-RS" dirty="0">
                <a:solidFill>
                  <a:prstClr val="black">
                    <a:tint val="75000"/>
                  </a:prstClr>
                </a:solidFill>
              </a:rPr>
              <a:t>Belgrade, </a:t>
            </a:r>
            <a:r>
              <a:rPr lang="en-US" dirty="0">
                <a:solidFill>
                  <a:prstClr val="black">
                    <a:tint val="75000"/>
                  </a:prstClr>
                </a:solidFill>
              </a:rPr>
              <a:t>Serbia</a:t>
            </a:r>
            <a:endParaRPr lang="en-US" dirty="0">
              <a:solidFill>
                <a:prstClr val="black">
                  <a:tint val="75000"/>
                </a:prstClr>
              </a:solidFill>
            </a:endParaRPr>
          </a:p>
        </p:txBody>
      </p:sp>
      <p:sp>
        <p:nvSpPr>
          <p:cNvPr id="5" name="Rectangle 4"/>
          <p:cNvSpPr/>
          <p:nvPr/>
        </p:nvSpPr>
        <p:spPr>
          <a:xfrm>
            <a:off x="155355" y="500181"/>
            <a:ext cx="6096000" cy="6370975"/>
          </a:xfrm>
          <a:prstGeom prst="rect">
            <a:avLst/>
          </a:prstGeom>
        </p:spPr>
        <p:txBody>
          <a:bodyPr>
            <a:spAutoFit/>
          </a:bodyPr>
          <a:lstStyle/>
          <a:p>
            <a:pPr marL="285750" indent="-285750">
              <a:buFont typeface="Wingdings" panose="05000000000000000000" pitchFamily="2" charset="2"/>
              <a:buChar char="q"/>
            </a:pPr>
            <a:r>
              <a:rPr lang="en-US" sz="2400" dirty="0" smtClean="0">
                <a:latin typeface="Times New Roman" panose="02020603050405020304" pitchFamily="18" charset="0"/>
                <a:ea typeface="Times New Roman" panose="02020603050405020304" pitchFamily="18" charset="0"/>
              </a:rPr>
              <a:t> John </a:t>
            </a:r>
            <a:r>
              <a:rPr lang="en-US" sz="2400" dirty="0" smtClean="0"/>
              <a:t>Tyndall </a:t>
            </a:r>
            <a:r>
              <a:rPr lang="en-US" sz="2400" dirty="0"/>
              <a:t>(1861), </a:t>
            </a:r>
            <a:endParaRPr lang="en-US" sz="2400" dirty="0" smtClean="0"/>
          </a:p>
          <a:p>
            <a:endParaRPr lang="en-US" sz="2400" dirty="0"/>
          </a:p>
          <a:p>
            <a:pPr marL="342900" indent="-342900">
              <a:buFont typeface="Wingdings" panose="05000000000000000000" pitchFamily="2" charset="2"/>
              <a:buChar char="§"/>
            </a:pPr>
            <a:r>
              <a:rPr lang="en-US" sz="2400" dirty="0"/>
              <a:t>The experimental foundations for future studies of greenhouse </a:t>
            </a:r>
            <a:r>
              <a:rPr lang="en-US" sz="2400" dirty="0" smtClean="0"/>
              <a:t>effect, measuring </a:t>
            </a:r>
            <a:r>
              <a:rPr lang="sr-Cyrl-CS" sz="2400" dirty="0"/>
              <a:t>the absorption of </a:t>
            </a:r>
            <a:r>
              <a:rPr lang="en-US" sz="2400" dirty="0"/>
              <a:t>infra-red (</a:t>
            </a:r>
            <a:r>
              <a:rPr lang="sr-Cyrl-CS" sz="2400" dirty="0"/>
              <a:t>IR</a:t>
            </a:r>
            <a:r>
              <a:rPr lang="en-US" sz="2400" dirty="0"/>
              <a:t>) radiation</a:t>
            </a:r>
            <a:r>
              <a:rPr lang="sr-Cyrl-CS" sz="2400" dirty="0"/>
              <a:t> by the cool gas, and the emission of IR by the gas when it is </a:t>
            </a:r>
            <a:r>
              <a:rPr lang="sr-Cyrl-CS" sz="2400" dirty="0" smtClean="0"/>
              <a:t>heated</a:t>
            </a:r>
            <a:r>
              <a:rPr lang="en-US" sz="2400" dirty="0" smtClean="0"/>
              <a:t>;</a:t>
            </a:r>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r>
              <a:rPr lang="en-US" sz="2400" dirty="0"/>
              <a:t>John Tyndall successfully identified </a:t>
            </a:r>
            <a:r>
              <a:rPr lang="en-US" sz="2400" dirty="0" smtClean="0"/>
              <a:t>the </a:t>
            </a:r>
            <a:r>
              <a:rPr lang="en-US" sz="2400" dirty="0"/>
              <a:t>constituents of the atmosphere that allow it to act as a heat-trapping </a:t>
            </a:r>
            <a:r>
              <a:rPr lang="en-US" sz="2400" dirty="0" smtClean="0"/>
              <a:t>envelope</a:t>
            </a:r>
            <a:r>
              <a:rPr lang="en-US" sz="2400" dirty="0"/>
              <a:t>,</a:t>
            </a:r>
            <a:r>
              <a:rPr lang="en-US" sz="2400" dirty="0" smtClean="0"/>
              <a:t> </a:t>
            </a:r>
            <a:r>
              <a:rPr lang="en-US" sz="2400" dirty="0"/>
              <a:t>and evaluated the relative magnitudes of their contributions to the greenhouse effect of the atmosphere</a:t>
            </a:r>
            <a:endParaRPr lang="en-US" sz="2400" dirty="0" smtClean="0"/>
          </a:p>
          <a:p>
            <a:r>
              <a:rPr lang="sr-Cyrl-CS" sz="2400" dirty="0" smtClean="0"/>
              <a:t> </a:t>
            </a:r>
            <a:endParaRPr lang="en-US" sz="2400" dirty="0" smtClean="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endParaRPr lang="en-US" sz="2400" dirty="0" smtClean="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2400" dirty="0"/>
          </a:p>
        </p:txBody>
      </p:sp>
      <p:pic>
        <p:nvPicPr>
          <p:cNvPr id="10" name="Picture 9"/>
          <p:cNvPicPr>
            <a:picLocks noChangeAspect="1"/>
          </p:cNvPicPr>
          <p:nvPr/>
        </p:nvPicPr>
        <p:blipFill>
          <a:blip r:embed="rId2"/>
          <a:stretch>
            <a:fillRect/>
          </a:stretch>
        </p:blipFill>
        <p:spPr>
          <a:xfrm>
            <a:off x="7300912" y="2961336"/>
            <a:ext cx="3686175" cy="4000500"/>
          </a:xfrm>
          <a:prstGeom prst="rect">
            <a:avLst/>
          </a:prstGeom>
        </p:spPr>
      </p:pic>
      <p:sp>
        <p:nvSpPr>
          <p:cNvPr id="11" name="Rectangle 10"/>
          <p:cNvSpPr/>
          <p:nvPr/>
        </p:nvSpPr>
        <p:spPr>
          <a:xfrm>
            <a:off x="6095999" y="381278"/>
            <a:ext cx="6096000" cy="3046988"/>
          </a:xfrm>
          <a:prstGeom prst="rect">
            <a:avLst/>
          </a:prstGeom>
        </p:spPr>
        <p:txBody>
          <a:bodyPr>
            <a:spAutoFit/>
          </a:bodyPr>
          <a:lstStyle/>
          <a:p>
            <a:pPr marL="342900" lvl="0" indent="-342900">
              <a:buFont typeface="Wingdings" panose="05000000000000000000" pitchFamily="2" charset="2"/>
              <a:buChar char="§"/>
            </a:pPr>
            <a:r>
              <a:rPr lang="sr-Cyrl-CS" sz="2400" dirty="0">
                <a:solidFill>
                  <a:prstClr val="black"/>
                </a:solidFill>
              </a:rPr>
              <a:t>The most </a:t>
            </a:r>
            <a:r>
              <a:rPr lang="sr-Latn-RS" sz="2400" dirty="0">
                <a:solidFill>
                  <a:prstClr val="black"/>
                </a:solidFill>
              </a:rPr>
              <a:t>impressive</a:t>
            </a:r>
            <a:r>
              <a:rPr lang="sr-Cyrl-CS" sz="2400" dirty="0">
                <a:solidFill>
                  <a:prstClr val="black"/>
                </a:solidFill>
              </a:rPr>
              <a:t> implication of his study was that  essentially all of the greenhouse activity of the atmosphere is due to a few trace gases such as water vapor and carbon dioxide</a:t>
            </a:r>
            <a:r>
              <a:rPr lang="en-US" sz="2400" dirty="0">
                <a:solidFill>
                  <a:prstClr val="black"/>
                </a:solidFill>
              </a:rPr>
              <a:t>;</a:t>
            </a:r>
            <a:r>
              <a:rPr lang="sr-Cyrl-CS" sz="2400" dirty="0">
                <a:solidFill>
                  <a:prstClr val="black"/>
                </a:solidFill>
              </a:rPr>
              <a:t> </a:t>
            </a:r>
            <a:endParaRPr lang="en-US" sz="2400" dirty="0" smtClean="0">
              <a:solidFill>
                <a:prstClr val="black"/>
              </a:solidFill>
            </a:endParaRPr>
          </a:p>
          <a:p>
            <a:pPr marL="342900" lvl="0" indent="-342900">
              <a:buFont typeface="Wingdings" panose="05000000000000000000" pitchFamily="2" charset="2"/>
              <a:buChar char="§"/>
            </a:pPr>
            <a:endParaRPr lang="en-US" sz="2400" dirty="0">
              <a:solidFill>
                <a:prstClr val="black"/>
              </a:solidFill>
            </a:endParaRPr>
          </a:p>
          <a:p>
            <a:pPr marL="342900" lvl="0" indent="-342900">
              <a:buFont typeface="Wingdings" panose="05000000000000000000" pitchFamily="2" charset="2"/>
              <a:buChar char="§"/>
            </a:pPr>
            <a:r>
              <a:rPr lang="sr-Cyrl-CS" sz="2400" dirty="0">
                <a:solidFill>
                  <a:prstClr val="black"/>
                </a:solidFill>
              </a:rPr>
              <a:t>Tyndall realized </a:t>
            </a:r>
            <a:r>
              <a:rPr lang="sr-Latn-RS" sz="2400" dirty="0">
                <a:solidFill>
                  <a:prstClr val="black"/>
                </a:solidFill>
              </a:rPr>
              <a:t>an easy way </a:t>
            </a:r>
            <a:r>
              <a:rPr lang="sr-Cyrl-CS" sz="2400" dirty="0">
                <a:solidFill>
                  <a:prstClr val="black"/>
                </a:solidFill>
              </a:rPr>
              <a:t>to change the climate of the Earth through time</a:t>
            </a:r>
            <a:r>
              <a:rPr lang="en-US" sz="2400" dirty="0">
                <a:solidFill>
                  <a:prstClr val="black"/>
                </a:solidFill>
              </a:rPr>
              <a:t>;</a:t>
            </a:r>
            <a:r>
              <a:rPr lang="sr-Cyrl-CS" sz="2400" dirty="0">
                <a:solidFill>
                  <a:prstClr val="black"/>
                </a:solidFill>
              </a:rPr>
              <a:t> </a:t>
            </a:r>
            <a:endParaRPr lang="en-US" sz="2400" dirty="0">
              <a:solidFill>
                <a:prstClr val="black"/>
              </a:solidFill>
            </a:endParaRPr>
          </a:p>
        </p:txBody>
      </p:sp>
    </p:spTree>
    <p:extLst>
      <p:ext uri="{BB962C8B-B14F-4D97-AF65-F5344CB8AC3E}">
        <p14:creationId xmlns:p14="http://schemas.microsoft.com/office/powerpoint/2010/main" val="1276059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38600" y="6460587"/>
            <a:ext cx="4114800" cy="365125"/>
          </a:xfrm>
        </p:spPr>
        <p:txBody>
          <a:bodyPr/>
          <a:lstStyle/>
          <a:p>
            <a:pPr lvl="0"/>
            <a:r>
              <a:rPr lang="sr-Latn-RS" smtClean="0">
                <a:solidFill>
                  <a:prstClr val="black">
                    <a:tint val="75000"/>
                  </a:prstClr>
                </a:solidFill>
              </a:rPr>
              <a:t>BPU 11, 2022, Belgrade, Serbia</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0" y="0"/>
                <a:ext cx="6096000" cy="7848302"/>
              </a:xfrm>
              <a:prstGeom prst="rect">
                <a:avLst/>
              </a:prstGeom>
            </p:spPr>
            <p:txBody>
              <a:bodyPr>
                <a:spAutoFit/>
              </a:bodyPr>
              <a:lstStyle/>
              <a:p>
                <a:pPr marL="285750" indent="-285750">
                  <a:buFont typeface="Wingdings" panose="05000000000000000000" pitchFamily="2" charset="2"/>
                  <a:buChar char="q"/>
                </a:pPr>
                <a:r>
                  <a:rPr lang="en-US" sz="2400" dirty="0" smtClean="0">
                    <a:latin typeface="Times New Roman" panose="02020603050405020304" pitchFamily="18" charset="0"/>
                    <a:ea typeface="Times New Roman" panose="02020603050405020304" pitchFamily="18" charset="0"/>
                  </a:rPr>
                  <a:t> </a:t>
                </a:r>
                <a:r>
                  <a:rPr lang="en-US" sz="2400" dirty="0" smtClean="0"/>
                  <a:t>Svante Arrhenius</a:t>
                </a:r>
                <a:r>
                  <a:rPr lang="en-US" sz="2400" dirty="0"/>
                  <a:t>, (Nobel Laureate in chemistry 1903</a:t>
                </a:r>
                <a:r>
                  <a:rPr lang="en-US" sz="2400" dirty="0" smtClean="0"/>
                  <a:t>) </a:t>
                </a:r>
              </a:p>
              <a:p>
                <a:pPr marL="285750" indent="-285750">
                  <a:buFont typeface="Wingdings" panose="05000000000000000000" pitchFamily="2" charset="2"/>
                  <a:buChar char="q"/>
                </a:pPr>
                <a:endParaRPr lang="en-US" sz="2400" dirty="0" smtClean="0"/>
              </a:p>
              <a:p>
                <a:pPr marL="342900" indent="-342900">
                  <a:buFont typeface="Wingdings" panose="05000000000000000000" pitchFamily="2" charset="2"/>
                  <a:buChar char="§"/>
                </a:pPr>
                <a:r>
                  <a:rPr lang="en-US" sz="2400" dirty="0" smtClean="0"/>
                  <a:t>Made </a:t>
                </a:r>
                <a:r>
                  <a:rPr lang="en-US" sz="2400" dirty="0"/>
                  <a:t>major advance in understanding greenhouse effect in his paper, published 1896, and practically started modern climate physics. </a:t>
                </a:r>
                <a:endParaRPr lang="en-US" sz="2400" dirty="0" smtClean="0"/>
              </a:p>
              <a:p>
                <a:endParaRPr lang="en-US" sz="2400" dirty="0" smtClean="0"/>
              </a:p>
              <a:p>
                <a:pPr marL="342900" indent="-342900">
                  <a:buFont typeface="Wingdings" panose="05000000000000000000" pitchFamily="2" charset="2"/>
                  <a:buChar char="§"/>
                </a:pPr>
                <a:r>
                  <a:rPr lang="en-US" sz="2400" dirty="0" smtClean="0"/>
                  <a:t>Having </a:t>
                </a:r>
                <a:r>
                  <a:rPr lang="en-US" sz="2400" dirty="0"/>
                  <a:t>the data in that time, </a:t>
                </a:r>
                <a:r>
                  <a:rPr lang="sr-Cyrl-CS" sz="2400" dirty="0"/>
                  <a:t>Arrhenius calculated the warming that would result from doubling the CO</a:t>
                </a:r>
                <a:r>
                  <a:rPr lang="en-US" sz="2400" baseline="-25000" dirty="0"/>
                  <a:t>2</a:t>
                </a:r>
                <a:r>
                  <a:rPr lang="sr-Cyrl-CS" sz="2400" dirty="0"/>
                  <a:t> concentration of the atmosphere, a quantity that modern climate scientists call the </a:t>
                </a:r>
                <a:r>
                  <a:rPr lang="sr-Cyrl-CS" sz="2400" b="1" i="1" dirty="0"/>
                  <a:t>climate sensitivity</a:t>
                </a:r>
                <a:r>
                  <a:rPr lang="sr-Cyrl-CS" sz="2400" dirty="0"/>
                  <a:t>. </a:t>
                </a:r>
                <a:endParaRPr lang="en-US" sz="2400" dirty="0" smtClean="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r>
                  <a:rPr lang="en-US" sz="2400" dirty="0" smtClean="0"/>
                  <a:t>The </a:t>
                </a:r>
                <a:r>
                  <a:rPr lang="en-US" sz="2400" dirty="0"/>
                  <a:t>result he’s gotten was </a:t>
                </a:r>
                <a14:m>
                  <m:oMath xmlns:m="http://schemas.openxmlformats.org/officeDocument/2006/math">
                    <m:r>
                      <a:rPr lang="en-US" sz="2400" i="1">
                        <a:latin typeface="Cambria Math" panose="02040503050406030204" pitchFamily="18" charset="0"/>
                      </a:rPr>
                      <m:t>6℃</m:t>
                    </m:r>
                  </m:oMath>
                </a14:m>
                <a:r>
                  <a:rPr lang="en-US" sz="2400" dirty="0"/>
                  <a:t> (modern estimation is in the range of (</a:t>
                </a:r>
                <a14:m>
                  <m:oMath xmlns:m="http://schemas.openxmlformats.org/officeDocument/2006/math">
                    <m:r>
                      <a:rPr lang="en-US" sz="2400" i="1">
                        <a:latin typeface="Cambria Math" panose="02040503050406030204" pitchFamily="18" charset="0"/>
                      </a:rPr>
                      <m:t>2.5÷4℃))</m:t>
                    </m:r>
                  </m:oMath>
                </a14:m>
                <a:r>
                  <a:rPr lang="en-US" sz="2400" dirty="0"/>
                  <a:t>,</a:t>
                </a:r>
                <a:r>
                  <a:rPr lang="sr-Cyrl-CS" sz="2400" dirty="0"/>
                  <a:t> but more important </a:t>
                </a:r>
                <a:r>
                  <a:rPr lang="en-US" sz="2400" dirty="0"/>
                  <a:t>was </a:t>
                </a:r>
                <a:r>
                  <a:rPr lang="sr-Cyrl-CS" sz="2400" dirty="0"/>
                  <a:t>his approach</a:t>
                </a:r>
                <a:r>
                  <a:rPr lang="en-US" sz="2400" dirty="0"/>
                  <a:t>. </a:t>
                </a:r>
                <a:endParaRPr lang="en-US" sz="2400" dirty="0" smtClean="0"/>
              </a:p>
              <a:p>
                <a:pPr marL="342900" indent="-342900">
                  <a:buFont typeface="Wingdings" panose="05000000000000000000" pitchFamily="2" charset="2"/>
                  <a:buChar char="§"/>
                </a:pPr>
                <a:endParaRPr lang="en-US" sz="2400" dirty="0" smtClean="0"/>
              </a:p>
              <a:p>
                <a:r>
                  <a:rPr lang="sr-Cyrl-CS" sz="2400" dirty="0" smtClean="0"/>
                  <a:t> </a:t>
                </a:r>
                <a:endParaRPr lang="en-US" sz="2400" dirty="0" smtClean="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endParaRPr lang="en-US" sz="2400" dirty="0" smtClean="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0" y="0"/>
                <a:ext cx="6096000" cy="7848302"/>
              </a:xfrm>
              <a:prstGeom prst="rect">
                <a:avLst/>
              </a:prstGeom>
              <a:blipFill rotWithShape="0">
                <a:blip r:embed="rId4"/>
                <a:stretch>
                  <a:fillRect l="-1300" t="-622" r="-1800"/>
                </a:stretch>
              </a:blipFill>
            </p:spPr>
            <p:txBody>
              <a:bodyPr/>
              <a:lstStyle/>
              <a:p>
                <a:r>
                  <a:rPr lang="en-US">
                    <a:noFill/>
                  </a:rPr>
                  <a:t> </a:t>
                </a:r>
              </a:p>
            </p:txBody>
          </p:sp>
        </mc:Fallback>
      </mc:AlternateContent>
      <p:sp>
        <p:nvSpPr>
          <p:cNvPr id="3" name="Rectangle 2"/>
          <p:cNvSpPr/>
          <p:nvPr/>
        </p:nvSpPr>
        <p:spPr>
          <a:xfrm>
            <a:off x="6096000" y="81272"/>
            <a:ext cx="6096000" cy="1569660"/>
          </a:xfrm>
          <a:prstGeom prst="rect">
            <a:avLst/>
          </a:prstGeom>
        </p:spPr>
        <p:txBody>
          <a:bodyPr>
            <a:spAutoFit/>
          </a:bodyPr>
          <a:lstStyle/>
          <a:p>
            <a:pPr marL="342900" lvl="0" indent="-342900">
              <a:buFont typeface="Wingdings" panose="05000000000000000000" pitchFamily="2" charset="2"/>
              <a:buChar char="§"/>
            </a:pPr>
            <a:r>
              <a:rPr lang="sr-Cyrl-CS" sz="2400" dirty="0">
                <a:solidFill>
                  <a:prstClr val="black"/>
                </a:solidFill>
              </a:rPr>
              <a:t>Basically, what Arrhenius had to do was invent the field of </a:t>
            </a:r>
            <a:r>
              <a:rPr lang="sr-Cyrl-CS" sz="2400" b="1" i="1" dirty="0">
                <a:solidFill>
                  <a:prstClr val="black"/>
                </a:solidFill>
              </a:rPr>
              <a:t>climate modeling</a:t>
            </a:r>
            <a:r>
              <a:rPr lang="sr-Cyrl-CS" sz="2400" dirty="0">
                <a:solidFill>
                  <a:prstClr val="black"/>
                </a:solidFill>
              </a:rPr>
              <a:t>, which had never before been done quantitatively for planets with atmospheres.</a:t>
            </a:r>
            <a:r>
              <a:rPr lang="en-US" sz="2400" dirty="0">
                <a:solidFill>
                  <a:prstClr val="black"/>
                </a:solidFill>
              </a:rPr>
              <a:t> </a:t>
            </a:r>
          </a:p>
        </p:txBody>
      </p:sp>
      <p:sp>
        <p:nvSpPr>
          <p:cNvPr id="4" name="TextBox 3"/>
          <p:cNvSpPr txBox="1"/>
          <p:nvPr/>
        </p:nvSpPr>
        <p:spPr>
          <a:xfrm>
            <a:off x="7675809" y="1818025"/>
            <a:ext cx="2627290" cy="461665"/>
          </a:xfrm>
          <a:prstGeom prst="rect">
            <a:avLst/>
          </a:prstGeom>
          <a:noFill/>
        </p:spPr>
        <p:txBody>
          <a:bodyPr wrap="square" rtlCol="0">
            <a:spAutoFit/>
          </a:bodyPr>
          <a:lstStyle/>
          <a:p>
            <a:r>
              <a:rPr lang="en-US" sz="2400" b="1" dirty="0" smtClean="0"/>
              <a:t>MODELLING</a:t>
            </a:r>
            <a:endParaRPr lang="en-US" sz="2400" b="1" dirty="0"/>
          </a:p>
        </p:txBody>
      </p:sp>
      <p:sp>
        <p:nvSpPr>
          <p:cNvPr id="6" name="Rectangle 5"/>
          <p:cNvSpPr/>
          <p:nvPr/>
        </p:nvSpPr>
        <p:spPr>
          <a:xfrm>
            <a:off x="5941454" y="2383928"/>
            <a:ext cx="6096000" cy="4154984"/>
          </a:xfrm>
          <a:prstGeom prst="rect">
            <a:avLst/>
          </a:prstGeom>
        </p:spPr>
        <p:txBody>
          <a:bodyPr>
            <a:spAutoFit/>
          </a:bodyPr>
          <a:lstStyle/>
          <a:p>
            <a:pPr marL="285750" indent="-285750">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rPr>
              <a:t>Models are simplified representations of reality, usually very complex phenomena like our climate </a:t>
            </a:r>
            <a:r>
              <a:rPr lang="en-US" sz="2400" dirty="0" smtClean="0">
                <a:latin typeface="Times New Roman" panose="02020603050405020304" pitchFamily="18" charset="0"/>
                <a:ea typeface="Times New Roman" panose="02020603050405020304" pitchFamily="18" charset="0"/>
              </a:rPr>
              <a:t>system</a:t>
            </a:r>
          </a:p>
          <a:p>
            <a:pPr marL="285750" indent="-285750">
              <a:buFont typeface="Wingdings" panose="05000000000000000000" pitchFamily="2" charset="2"/>
              <a:buChar char="§"/>
            </a:pPr>
            <a:endParaRPr lang="en-US" sz="2400" dirty="0" smtClean="0">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r>
              <a:rPr lang="en-US" sz="2400" dirty="0"/>
              <a:t>Mathematical formulation of a model </a:t>
            </a:r>
            <a:r>
              <a:rPr lang="en-US" sz="2400" dirty="0" smtClean="0"/>
              <a:t>– the  </a:t>
            </a:r>
            <a:r>
              <a:rPr lang="en-US" sz="2400" dirty="0"/>
              <a:t>set of time dependent differential </a:t>
            </a:r>
            <a:r>
              <a:rPr lang="en-US" sz="2400" dirty="0" smtClean="0"/>
              <a:t>equations</a:t>
            </a:r>
          </a:p>
          <a:p>
            <a:pPr marL="285750" indent="-285750">
              <a:buFont typeface="Wingdings" panose="05000000000000000000" pitchFamily="2" charset="2"/>
              <a:buChar char="§"/>
            </a:pPr>
            <a:endParaRPr lang="en-US" sz="2400" dirty="0" smtClean="0"/>
          </a:p>
          <a:p>
            <a:pPr marL="285750" indent="-285750">
              <a:buFont typeface="Wingdings" panose="05000000000000000000" pitchFamily="2" charset="2"/>
              <a:buChar char="§"/>
            </a:pPr>
            <a:r>
              <a:rPr lang="sr-Cyrl-CS" sz="2400" dirty="0"/>
              <a:t>Simple models </a:t>
            </a:r>
            <a:r>
              <a:rPr lang="en-US" sz="2400" dirty="0" smtClean="0"/>
              <a:t>vs. </a:t>
            </a:r>
            <a:r>
              <a:rPr lang="sr-Cyrl-CS" sz="2400" dirty="0" smtClean="0"/>
              <a:t> </a:t>
            </a:r>
            <a:r>
              <a:rPr lang="sr-Cyrl-CS" sz="2400" dirty="0"/>
              <a:t>complex models </a:t>
            </a:r>
            <a:endParaRPr lang="en-US" sz="2400" dirty="0" smtClean="0"/>
          </a:p>
          <a:p>
            <a:endParaRPr lang="en-US" sz="2400" dirty="0" smtClean="0"/>
          </a:p>
          <a:p>
            <a:pPr marL="285750" indent="-285750">
              <a:buFont typeface="Wingdings" panose="05000000000000000000" pitchFamily="2" charset="2"/>
              <a:buChar char="§"/>
            </a:pPr>
            <a:r>
              <a:rPr lang="en-US" sz="2400" dirty="0"/>
              <a:t>All models are based on energy balance budget </a:t>
            </a:r>
          </a:p>
        </p:txBody>
      </p:sp>
    </p:spTree>
    <p:extLst>
      <p:ext uri="{BB962C8B-B14F-4D97-AF65-F5344CB8AC3E}">
        <p14:creationId xmlns:p14="http://schemas.microsoft.com/office/powerpoint/2010/main" val="3672345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BPU 11, 2022, Belgrade, Serbia</a:t>
            </a:r>
            <a:endParaRPr lang="en-US" dirty="0"/>
          </a:p>
        </p:txBody>
      </p:sp>
      <p:sp>
        <p:nvSpPr>
          <p:cNvPr id="3" name="Rectangle 2"/>
          <p:cNvSpPr/>
          <p:nvPr/>
        </p:nvSpPr>
        <p:spPr>
          <a:xfrm>
            <a:off x="2942605" y="269314"/>
            <a:ext cx="3988592" cy="523220"/>
          </a:xfrm>
          <a:prstGeom prst="rect">
            <a:avLst/>
          </a:prstGeom>
        </p:spPr>
        <p:txBody>
          <a:bodyPr wrap="none">
            <a:spAutoFit/>
          </a:bodyPr>
          <a:lstStyle/>
          <a:p>
            <a:pPr marL="342900" lvl="0" indent="-342900" algn="ctr">
              <a:spcBef>
                <a:spcPts val="1200"/>
              </a:spcBef>
              <a:spcAft>
                <a:spcPts val="1200"/>
              </a:spcAft>
              <a:buFont typeface="+mj-lt"/>
              <a:buAutoNum type="arabicPeriod"/>
            </a:pPr>
            <a:r>
              <a:rPr lang="en-US" sz="2800" b="1" i="1" dirty="0">
                <a:latin typeface="Times New Roman" panose="02020603050405020304" pitchFamily="18" charset="0"/>
              </a:rPr>
              <a:t>The zeroth order model</a:t>
            </a:r>
            <a:endParaRPr lang="en-US" sz="2800" b="1" i="1" dirty="0">
              <a:effectLst/>
              <a:latin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12125" y="1056068"/>
            <a:ext cx="4649272" cy="3915178"/>
          </a:xfrm>
          <a:prstGeom prst="rect">
            <a:avLst/>
          </a:prstGeom>
          <a:noFill/>
          <a:ln>
            <a:noFill/>
          </a:ln>
        </p:spPr>
      </p:pic>
      <p:sp>
        <p:nvSpPr>
          <p:cNvPr id="5" name="Rectangle 4"/>
          <p:cNvSpPr/>
          <p:nvPr/>
        </p:nvSpPr>
        <p:spPr>
          <a:xfrm>
            <a:off x="222679" y="5109800"/>
            <a:ext cx="5158785" cy="400110"/>
          </a:xfrm>
          <a:prstGeom prst="rect">
            <a:avLst/>
          </a:prstGeom>
        </p:spPr>
        <p:txBody>
          <a:bodyPr wrap="none">
            <a:spAutoFit/>
          </a:bodyPr>
          <a:lstStyle/>
          <a:p>
            <a:r>
              <a:rPr lang="en-US" sz="2000" b="1" i="1" dirty="0">
                <a:latin typeface="Times New Roman" panose="02020603050405020304" pitchFamily="18" charset="0"/>
                <a:ea typeface="Times New Roman" panose="02020603050405020304" pitchFamily="18" charset="0"/>
              </a:rPr>
              <a:t>Energy diagram for Earth with no atmosphere </a:t>
            </a:r>
            <a:endParaRPr lang="en-US" sz="2000" b="1" i="1" dirty="0"/>
          </a:p>
        </p:txBody>
      </p:sp>
      <mc:AlternateContent xmlns:mc="http://schemas.openxmlformats.org/markup-compatibility/2006" xmlns:a14="http://schemas.microsoft.com/office/drawing/2010/main">
        <mc:Choice Requires="a14">
          <p:sp>
            <p:nvSpPr>
              <p:cNvPr id="6" name="Rectangle 5"/>
              <p:cNvSpPr/>
              <p:nvPr/>
            </p:nvSpPr>
            <p:spPr>
              <a:xfrm>
                <a:off x="7508845" y="1376897"/>
                <a:ext cx="166218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𝑖𝑛</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𝑜𝑢𝑡</m:t>
                          </m:r>
                        </m:sub>
                      </m:sSub>
                      <m:r>
                        <a:rPr lang="en-US" sz="2400" i="0">
                          <a:latin typeface="Cambria Math" panose="02040503050406030204" pitchFamily="18" charset="0"/>
                        </a:rPr>
                        <m:t>,</m:t>
                      </m:r>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7508845" y="1376897"/>
                <a:ext cx="1662186" cy="461665"/>
              </a:xfrm>
              <a:prstGeom prst="rect">
                <a:avLst/>
              </a:prstGeom>
              <a:blipFill rotWithShape="0">
                <a:blip r:embed="rId3"/>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855992" y="3414769"/>
                <a:ext cx="6194388" cy="136537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𝐸𝑎𝑟𝑡h</m:t>
                          </m:r>
                        </m:sub>
                      </m:sSub>
                      <m:r>
                        <a:rPr lang="en-US" sz="2800" i="0">
                          <a:latin typeface="Cambria Math" panose="02040503050406030204" pitchFamily="18" charset="0"/>
                        </a:rPr>
                        <m:t>=</m:t>
                      </m:r>
                      <m:rad>
                        <m:radPr>
                          <m:ctrlPr>
                            <a:rPr lang="en-US" sz="2800" i="1">
                              <a:latin typeface="Cambria Math" panose="02040503050406030204" pitchFamily="18" charset="0"/>
                            </a:rPr>
                          </m:ctrlPr>
                        </m:radPr>
                        <m:deg>
                          <m:r>
                            <a:rPr lang="en-US" sz="2800" i="0">
                              <a:latin typeface="Cambria Math" panose="02040503050406030204" pitchFamily="18" charset="0"/>
                            </a:rPr>
                            <m:t>4</m:t>
                          </m:r>
                        </m:deg>
                        <m:e>
                          <m:f>
                            <m:fPr>
                              <m:ctrlPr>
                                <a:rPr lang="en-US" sz="2800" i="1">
                                  <a:latin typeface="Cambria Math" panose="02040503050406030204" pitchFamily="18" charset="0"/>
                                </a:rPr>
                              </m:ctrlPr>
                            </m:fPr>
                            <m:num>
                              <m:d>
                                <m:dPr>
                                  <m:ctrlPr>
                                    <a:rPr lang="en-US" sz="2800" i="1">
                                      <a:latin typeface="Cambria Math" panose="02040503050406030204" pitchFamily="18" charset="0"/>
                                    </a:rPr>
                                  </m:ctrlPr>
                                </m:dPr>
                                <m:e>
                                  <m:r>
                                    <a:rPr lang="en-US" sz="2800" i="0">
                                      <a:latin typeface="Cambria Math" panose="02040503050406030204" pitchFamily="18" charset="0"/>
                                    </a:rPr>
                                    <m:t>1−</m:t>
                                  </m:r>
                                  <m:r>
                                    <a:rPr lang="en-US" sz="2800" i="1">
                                      <a:latin typeface="Cambria Math" panose="02040503050406030204" pitchFamily="18" charset="0"/>
                                    </a:rPr>
                                    <m:t>𝛼</m:t>
                                  </m:r>
                                </m:e>
                              </m:d>
                              <m:r>
                                <a:rPr lang="en-US" sz="2800" i="1">
                                  <a:latin typeface="Cambria Math" panose="02040503050406030204" pitchFamily="18" charset="0"/>
                                </a:rPr>
                                <m:t>𝑆</m:t>
                              </m:r>
                            </m:num>
                            <m:den>
                              <m:r>
                                <a:rPr lang="en-US" sz="2800" i="0">
                                  <a:latin typeface="Cambria Math" panose="02040503050406030204" pitchFamily="18" charset="0"/>
                                </a:rPr>
                                <m:t>4</m:t>
                              </m:r>
                              <m:r>
                                <m:rPr>
                                  <m:sty m:val="p"/>
                                </m:rPr>
                                <a:rPr lang="el-GR" sz="2800" i="1" smtClean="0">
                                  <a:latin typeface="Cambria Math" panose="02040503050406030204" pitchFamily="18" charset="0"/>
                                </a:rPr>
                                <m:t>σ</m:t>
                              </m:r>
                            </m:den>
                          </m:f>
                        </m:e>
                      </m:rad>
                      <m:r>
                        <a:rPr lang="en-US" sz="2800" i="0">
                          <a:latin typeface="Cambria Math" panose="02040503050406030204" pitchFamily="18" charset="0"/>
                        </a:rPr>
                        <m:t>≈255</m:t>
                      </m:r>
                      <m:r>
                        <a:rPr lang="en-US" sz="2800" i="1">
                          <a:latin typeface="Cambria Math" panose="02040503050406030204" pitchFamily="18" charset="0"/>
                        </a:rPr>
                        <m:t>𝐾</m:t>
                      </m:r>
                      <m:r>
                        <a:rPr lang="en-US" sz="2800" i="0">
                          <a:latin typeface="Cambria Math" panose="02040503050406030204" pitchFamily="18" charset="0"/>
                        </a:rPr>
                        <m:t>=−18℃,</m:t>
                      </m:r>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5855992" y="3414769"/>
                <a:ext cx="6194388" cy="1365374"/>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2811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11324</TotalTime>
  <Words>1829</Words>
  <Application>Microsoft Office PowerPoint</Application>
  <PresentationFormat>Widescreen</PresentationFormat>
  <Paragraphs>225</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 Math</vt:lpstr>
      <vt:lpstr>Times New Roman</vt:lpstr>
      <vt:lpstr>Wingdings</vt:lpstr>
      <vt:lpstr>Office Theme</vt:lpstr>
      <vt:lpstr>A CORRECT PARAMETER FOR CLIMATE CHANGE ESTIMATION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GREENHOUSE EFFECT</dc:title>
  <dc:creator>Slavoljub Mijovic</dc:creator>
  <cp:lastModifiedBy>Slavoljub Mijovic</cp:lastModifiedBy>
  <cp:revision>122</cp:revision>
  <dcterms:created xsi:type="dcterms:W3CDTF">2022-03-24T05:47:41Z</dcterms:created>
  <dcterms:modified xsi:type="dcterms:W3CDTF">2022-08-27T13:24:59Z</dcterms:modified>
</cp:coreProperties>
</file>