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1414" r:id="rId2"/>
    <p:sldId id="1197" r:id="rId3"/>
    <p:sldId id="1199" r:id="rId4"/>
    <p:sldId id="1351" r:id="rId5"/>
    <p:sldId id="1350" r:id="rId6"/>
    <p:sldId id="1386" r:id="rId7"/>
    <p:sldId id="1322" r:id="rId8"/>
    <p:sldId id="1323" r:id="rId9"/>
    <p:sldId id="1326" r:id="rId10"/>
    <p:sldId id="1294" r:id="rId11"/>
    <p:sldId id="1390" r:id="rId12"/>
    <p:sldId id="1293" r:id="rId13"/>
    <p:sldId id="1358" r:id="rId14"/>
    <p:sldId id="1301" r:id="rId15"/>
    <p:sldId id="1353" r:id="rId16"/>
    <p:sldId id="1328" r:id="rId17"/>
    <p:sldId id="1329" r:id="rId18"/>
    <p:sldId id="1222" r:id="rId19"/>
    <p:sldId id="1352" r:id="rId20"/>
    <p:sldId id="1334" r:id="rId21"/>
    <p:sldId id="1333" r:id="rId22"/>
    <p:sldId id="1357" r:id="rId23"/>
    <p:sldId id="1330" r:id="rId24"/>
    <p:sldId id="1344" r:id="rId25"/>
    <p:sldId id="1361" r:id="rId26"/>
    <p:sldId id="1360" r:id="rId27"/>
    <p:sldId id="1356" r:id="rId28"/>
    <p:sldId id="1354" r:id="rId29"/>
    <p:sldId id="1355" r:id="rId30"/>
    <p:sldId id="1413" r:id="rId31"/>
    <p:sldId id="1207" r:id="rId32"/>
    <p:sldId id="1403" r:id="rId33"/>
    <p:sldId id="1404" r:id="rId34"/>
    <p:sldId id="1405" r:id="rId35"/>
    <p:sldId id="1406" r:id="rId36"/>
    <p:sldId id="1407" r:id="rId37"/>
    <p:sldId id="1408" r:id="rId38"/>
    <p:sldId id="1412" r:id="rId39"/>
    <p:sldId id="1374" r:id="rId40"/>
    <p:sldId id="1375" r:id="rId41"/>
    <p:sldId id="1376" r:id="rId42"/>
    <p:sldId id="1377" r:id="rId43"/>
    <p:sldId id="1275" r:id="rId44"/>
    <p:sldId id="1400" r:id="rId45"/>
    <p:sldId id="1401" r:id="rId46"/>
    <p:sldId id="1362" r:id="rId47"/>
    <p:sldId id="1363" r:id="rId48"/>
    <p:sldId id="1364" r:id="rId49"/>
    <p:sldId id="1365" r:id="rId50"/>
    <p:sldId id="1366" r:id="rId51"/>
    <p:sldId id="1367" r:id="rId52"/>
    <p:sldId id="1368" r:id="rId53"/>
    <p:sldId id="1369" r:id="rId54"/>
    <p:sldId id="1370" r:id="rId55"/>
    <p:sldId id="1371" r:id="rId56"/>
    <p:sldId id="1372" r:id="rId57"/>
    <p:sldId id="1373" r:id="rId58"/>
    <p:sldId id="1378" r:id="rId59"/>
    <p:sldId id="1379" r:id="rId60"/>
    <p:sldId id="1380" r:id="rId61"/>
    <p:sldId id="1381" r:id="rId62"/>
    <p:sldId id="1382" r:id="rId63"/>
    <p:sldId id="1383" r:id="rId64"/>
    <p:sldId id="1384" r:id="rId65"/>
  </p:sldIdLst>
  <p:sldSz cx="9906000" cy="6858000" type="A4"/>
  <p:notesSz cx="9928225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62E2"/>
    <a:srgbClr val="FF0000"/>
    <a:srgbClr val="6753FB"/>
    <a:srgbClr val="CC66FF"/>
    <a:srgbClr val="5472E2"/>
    <a:srgbClr val="FFFFFF"/>
    <a:srgbClr val="E5FFFF"/>
    <a:srgbClr val="E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0" autoAdjust="0"/>
    <p:restoredTop sz="92849" autoAdjust="0"/>
  </p:normalViewPr>
  <p:slideViewPr>
    <p:cSldViewPr>
      <p:cViewPr varScale="1">
        <p:scale>
          <a:sx n="71" d="100"/>
          <a:sy n="71" d="100"/>
        </p:scale>
        <p:origin x="984" y="5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1648" y="60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esna\Desktop\2018%20-%20Ohrid%20medical%20physics%20workshop\Presentation\Incidence%20-%20Mortality%20ratio%20EU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1200"/>
            </a:pPr>
            <a:r>
              <a:rPr lang="en-US" sz="1200" dirty="0"/>
              <a:t> </a:t>
            </a:r>
            <a:r>
              <a:rPr lang="en-US" sz="2400" b="0" dirty="0">
                <a:solidFill>
                  <a:srgbClr val="FF0000"/>
                </a:solidFill>
              </a:rPr>
              <a:t>Mortality/Incidence Ratio </a:t>
            </a:r>
            <a:r>
              <a:rPr lang="en-US" sz="2400" b="0" dirty="0"/>
              <a:t>– men</a:t>
            </a:r>
          </a:p>
        </c:rich>
      </c:tx>
      <c:layout>
        <c:manualLayout>
          <c:xMode val="edge"/>
          <c:yMode val="edge"/>
          <c:x val="0.26922218926030328"/>
          <c:y val="4.3577566496456069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Sheet1!$D$1:$E$1</c:f>
              <c:strCache>
                <c:ptCount val="1"/>
                <c:pt idx="0">
                  <c:v>Incidence Mortality</c:v>
                </c:pt>
              </c:strCache>
            </c:strRef>
          </c:tx>
          <c:invertIfNegative val="0"/>
          <c:dPt>
            <c:idx val="24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45F1-461E-B8C1-85A496942D07}"/>
              </c:ext>
            </c:extLst>
          </c:dPt>
          <c:dPt>
            <c:idx val="25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45F1-461E-B8C1-85A496942D07}"/>
              </c:ext>
            </c:extLst>
          </c:dPt>
          <c:dPt>
            <c:idx val="26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45F1-461E-B8C1-85A496942D07}"/>
              </c:ext>
            </c:extLst>
          </c:dPt>
          <c:dPt>
            <c:idx val="27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7-45F1-461E-B8C1-85A496942D07}"/>
              </c:ext>
            </c:extLst>
          </c:dPt>
          <c:dPt>
            <c:idx val="28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9-45F1-461E-B8C1-85A496942D07}"/>
              </c:ext>
            </c:extLst>
          </c:dPt>
          <c:dPt>
            <c:idx val="29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B-45F1-461E-B8C1-85A496942D07}"/>
              </c:ext>
            </c:extLst>
          </c:dPt>
          <c:dPt>
            <c:idx val="3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D-45F1-461E-B8C1-85A496942D07}"/>
              </c:ext>
            </c:extLst>
          </c:dPt>
          <c:dPt>
            <c:idx val="31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F-45F1-461E-B8C1-85A496942D07}"/>
              </c:ext>
            </c:extLst>
          </c:dPt>
          <c:dPt>
            <c:idx val="32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11-45F1-461E-B8C1-85A496942D07}"/>
              </c:ext>
            </c:extLst>
          </c:dPt>
          <c:cat>
            <c:strRef>
              <c:f>Sheet1!$C$4:$C$36</c:f>
              <c:strCache>
                <c:ptCount val="33"/>
                <c:pt idx="0">
                  <c:v>Denmark</c:v>
                </c:pt>
                <c:pt idx="1">
                  <c:v>Norway</c:v>
                </c:pt>
                <c:pt idx="2">
                  <c:v>Ireland</c:v>
                </c:pt>
                <c:pt idx="3">
                  <c:v>Iceland</c:v>
                </c:pt>
                <c:pt idx="4">
                  <c:v>UK</c:v>
                </c:pt>
                <c:pt idx="5">
                  <c:v>Sweden</c:v>
                </c:pt>
                <c:pt idx="6">
                  <c:v>Finland</c:v>
                </c:pt>
                <c:pt idx="7">
                  <c:v>Lithvania</c:v>
                </c:pt>
                <c:pt idx="8">
                  <c:v>Latvia</c:v>
                </c:pt>
                <c:pt idx="9">
                  <c:v>Estonia</c:v>
                </c:pt>
                <c:pt idx="10">
                  <c:v>France</c:v>
                </c:pt>
                <c:pt idx="11">
                  <c:v>Belgium</c:v>
                </c:pt>
                <c:pt idx="12">
                  <c:v>The Netherlands</c:v>
                </c:pt>
                <c:pt idx="13">
                  <c:v>Switzerland</c:v>
                </c:pt>
                <c:pt idx="14">
                  <c:v>Luxemburg</c:v>
                </c:pt>
                <c:pt idx="15">
                  <c:v>Germany</c:v>
                </c:pt>
                <c:pt idx="16">
                  <c:v>Austria</c:v>
                </c:pt>
                <c:pt idx="17">
                  <c:v>Italy</c:v>
                </c:pt>
                <c:pt idx="18">
                  <c:v>Spain</c:v>
                </c:pt>
                <c:pt idx="19">
                  <c:v>Malta</c:v>
                </c:pt>
                <c:pt idx="20">
                  <c:v>Cyprus</c:v>
                </c:pt>
                <c:pt idx="21">
                  <c:v>Portugal</c:v>
                </c:pt>
                <c:pt idx="22">
                  <c:v>Czech Repablic</c:v>
                </c:pt>
                <c:pt idx="23">
                  <c:v>Hungary</c:v>
                </c:pt>
                <c:pt idx="24">
                  <c:v>Slovenia</c:v>
                </c:pt>
                <c:pt idx="25">
                  <c:v>Croatia</c:v>
                </c:pt>
                <c:pt idx="26">
                  <c:v>Romania</c:v>
                </c:pt>
                <c:pt idx="27">
                  <c:v>Serbia</c:v>
                </c:pt>
                <c:pt idx="28">
                  <c:v>Macedonia</c:v>
                </c:pt>
                <c:pt idx="29">
                  <c:v>Montenegro</c:v>
                </c:pt>
                <c:pt idx="30">
                  <c:v>Albania</c:v>
                </c:pt>
                <c:pt idx="31">
                  <c:v>Greece</c:v>
                </c:pt>
                <c:pt idx="32">
                  <c:v>Bosnia and Hercegovina</c:v>
                </c:pt>
              </c:strCache>
            </c:strRef>
          </c:cat>
          <c:val>
            <c:numRef>
              <c:f>Sheet1!$F$4:$F$36</c:f>
              <c:numCache>
                <c:formatCode>0.00%</c:formatCode>
                <c:ptCount val="33"/>
                <c:pt idx="0">
                  <c:v>0.43106796116504886</c:v>
                </c:pt>
                <c:pt idx="1">
                  <c:v>0.33955223880597035</c:v>
                </c:pt>
                <c:pt idx="2">
                  <c:v>0.38600000000000012</c:v>
                </c:pt>
                <c:pt idx="3">
                  <c:v>0.36425339366515835</c:v>
                </c:pt>
                <c:pt idx="4">
                  <c:v>0.47355769230769246</c:v>
                </c:pt>
                <c:pt idx="5">
                  <c:v>0.37850467289719641</c:v>
                </c:pt>
                <c:pt idx="6">
                  <c:v>0.38770685579196235</c:v>
                </c:pt>
                <c:pt idx="7">
                  <c:v>0.64096916299559492</c:v>
                </c:pt>
                <c:pt idx="8">
                  <c:v>0.58350951374207161</c:v>
                </c:pt>
                <c:pt idx="9">
                  <c:v>0.51592356687898089</c:v>
                </c:pt>
                <c:pt idx="10">
                  <c:v>0.39564428312159722</c:v>
                </c:pt>
                <c:pt idx="11">
                  <c:v>0.4457142857142859</c:v>
                </c:pt>
                <c:pt idx="12">
                  <c:v>0.44936708860759494</c:v>
                </c:pt>
                <c:pt idx="13">
                  <c:v>0.36082474226804151</c:v>
                </c:pt>
                <c:pt idx="14">
                  <c:v>0.40929203539823011</c:v>
                </c:pt>
                <c:pt idx="15">
                  <c:v>0.40388768898488148</c:v>
                </c:pt>
                <c:pt idx="16">
                  <c:v>0.4693396226415093</c:v>
                </c:pt>
                <c:pt idx="17">
                  <c:v>0.44642857142857156</c:v>
                </c:pt>
                <c:pt idx="18">
                  <c:v>0.46222222222222231</c:v>
                </c:pt>
                <c:pt idx="19">
                  <c:v>0.43576826196473573</c:v>
                </c:pt>
                <c:pt idx="20">
                  <c:v>0.46273291925465854</c:v>
                </c:pt>
                <c:pt idx="21">
                  <c:v>0.46976744186046521</c:v>
                </c:pt>
                <c:pt idx="22">
                  <c:v>0.47912524850894633</c:v>
                </c:pt>
                <c:pt idx="23">
                  <c:v>0.61200000000000021</c:v>
                </c:pt>
                <c:pt idx="24">
                  <c:v>0.50389105058365791</c:v>
                </c:pt>
                <c:pt idx="25">
                  <c:v>0.62337662337662358</c:v>
                </c:pt>
                <c:pt idx="26">
                  <c:v>0.66230366492146597</c:v>
                </c:pt>
                <c:pt idx="27">
                  <c:v>0.65227817745803385</c:v>
                </c:pt>
                <c:pt idx="28">
                  <c:v>0.71883289124668459</c:v>
                </c:pt>
                <c:pt idx="29">
                  <c:v>0.70140845070422531</c:v>
                </c:pt>
                <c:pt idx="30">
                  <c:v>0.73384030418250978</c:v>
                </c:pt>
                <c:pt idx="31">
                  <c:v>0.70588235294117663</c:v>
                </c:pt>
                <c:pt idx="32">
                  <c:v>0.74409448818897672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5F1-461E-B8C1-85A496942D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021184"/>
        <c:axId val="77022720"/>
      </c:barChart>
      <c:catAx>
        <c:axId val="77021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 sz="1050" baseline="0"/>
            </a:pPr>
            <a:endParaRPr lang="en-US"/>
          </a:p>
        </c:txPr>
        <c:crossAx val="77022720"/>
        <c:crosses val="autoZero"/>
        <c:auto val="1"/>
        <c:lblAlgn val="ctr"/>
        <c:lblOffset val="100"/>
        <c:noMultiLvlLbl val="0"/>
      </c:catAx>
      <c:valAx>
        <c:axId val="7702272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770211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302560" cy="34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5667" y="1"/>
            <a:ext cx="4302559" cy="34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9857"/>
            <a:ext cx="4302560" cy="33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haha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5667" y="6459857"/>
            <a:ext cx="4302559" cy="33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95B2C3E1-5712-4A6C-B485-4BE9C0755A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302560" cy="34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5667" y="1"/>
            <a:ext cx="4302559" cy="34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4200" y="511175"/>
            <a:ext cx="3681413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107" y="3229192"/>
            <a:ext cx="7282012" cy="305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9857"/>
            <a:ext cx="4302560" cy="33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haha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5667" y="6459857"/>
            <a:ext cx="4302559" cy="33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E88D2FC3-2A0F-48D6-AB2A-0D40A334B0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5540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300" b="0" smtClean="0">
                <a:latin typeface="Times" panose="02020603050405020304" pitchFamily="18" charset="0"/>
              </a:rPr>
              <a:t>haha</a:t>
            </a:r>
          </a:p>
        </p:txBody>
      </p:sp>
      <p:sp>
        <p:nvSpPr>
          <p:cNvPr id="6554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fld id="{AAD0778D-4EFD-47F7-A5AA-C4E5EA9D06FE}" type="slidenum">
              <a:rPr lang="en-US" altLang="en-US" sz="1300" b="0" smtClean="0">
                <a:latin typeface="Times" panose="02020603050405020304" pitchFamily="18" charset="0"/>
              </a:rPr>
              <a:pPr/>
              <a:t>31</a:t>
            </a:fld>
            <a:endParaRPr lang="en-US" altLang="en-US" sz="1300" b="0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14025255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84826634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96036315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947015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404813"/>
            <a:ext cx="7273925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70139491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783" y="2515819"/>
            <a:ext cx="8954816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7783" y="1329869"/>
            <a:ext cx="718185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7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ChangeArrowheads="1"/>
          </p:cNvSpPr>
          <p:nvPr/>
        </p:nvSpPr>
        <p:spPr bwMode="auto">
          <a:xfrm>
            <a:off x="488950" y="333375"/>
            <a:ext cx="7999413" cy="6191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97C1E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defRPr/>
            </a:pPr>
            <a:endParaRPr lang="bg-BG" altLang="bg-BG" smtClean="0"/>
          </a:p>
        </p:txBody>
      </p:sp>
      <p:sp>
        <p:nvSpPr>
          <p:cNvPr id="1027" name="Line 11"/>
          <p:cNvSpPr>
            <a:spLocks noChangeShapeType="1"/>
          </p:cNvSpPr>
          <p:nvPr/>
        </p:nvSpPr>
        <p:spPr bwMode="auto">
          <a:xfrm>
            <a:off x="660400" y="990600"/>
            <a:ext cx="8585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1208088" y="404813"/>
            <a:ext cx="727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altLang="en-GB" smtClean="0"/>
          </a:p>
        </p:txBody>
      </p:sp>
      <p:pic>
        <p:nvPicPr>
          <p:cNvPr id="1029" name="Picture 19" descr="he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0" y="333375"/>
            <a:ext cx="5254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9"/>
          <p:cNvSpPr txBox="1">
            <a:spLocks noChangeArrowheads="1"/>
          </p:cNvSpPr>
          <p:nvPr userDrawn="1"/>
        </p:nvSpPr>
        <p:spPr bwMode="auto">
          <a:xfrm>
            <a:off x="2916238" y="6429375"/>
            <a:ext cx="4073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defRPr/>
            </a:pPr>
            <a:r>
              <a:rPr lang="en-US" sz="1200" b="0" dirty="0" smtClean="0">
                <a:solidFill>
                  <a:srgbClr val="600000"/>
                </a:solidFill>
              </a:rPr>
              <a:t>BPU11</a:t>
            </a:r>
            <a:endParaRPr lang="bg-BG" sz="1200" b="0" dirty="0" smtClean="0">
              <a:solidFill>
                <a:srgbClr val="600000"/>
              </a:solidFill>
            </a:endParaRPr>
          </a:p>
        </p:txBody>
      </p:sp>
      <p:sp>
        <p:nvSpPr>
          <p:cNvPr id="3080" name="TextBox 10"/>
          <p:cNvSpPr txBox="1">
            <a:spLocks noChangeArrowheads="1"/>
          </p:cNvSpPr>
          <p:nvPr userDrawn="1"/>
        </p:nvSpPr>
        <p:spPr bwMode="auto">
          <a:xfrm>
            <a:off x="7748588" y="6429375"/>
            <a:ext cx="15231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defRPr/>
            </a:pPr>
            <a:r>
              <a:rPr lang="en-US" sz="1200" b="0" dirty="0" smtClean="0">
                <a:solidFill>
                  <a:srgbClr val="600000"/>
                </a:solidFill>
              </a:rPr>
              <a:t> Belgrade,</a:t>
            </a:r>
            <a:r>
              <a:rPr lang="en-US" sz="1200" b="0" baseline="0" dirty="0" smtClean="0">
                <a:solidFill>
                  <a:srgbClr val="600000"/>
                </a:solidFill>
              </a:rPr>
              <a:t> 1.9</a:t>
            </a:r>
            <a:r>
              <a:rPr lang="en-US" sz="1200" b="0" dirty="0" smtClean="0">
                <a:solidFill>
                  <a:srgbClr val="600000"/>
                </a:solidFill>
              </a:rPr>
              <a:t>.2022</a:t>
            </a:r>
            <a:endParaRPr lang="bg-BG" sz="1200" b="0" dirty="0" smtClean="0">
              <a:solidFill>
                <a:srgbClr val="600000"/>
              </a:solidFill>
            </a:endParaRPr>
          </a:p>
        </p:txBody>
      </p:sp>
      <p:sp>
        <p:nvSpPr>
          <p:cNvPr id="3081" name="TextBox 11"/>
          <p:cNvSpPr txBox="1">
            <a:spLocks noChangeArrowheads="1"/>
          </p:cNvSpPr>
          <p:nvPr userDrawn="1"/>
        </p:nvSpPr>
        <p:spPr bwMode="auto">
          <a:xfrm>
            <a:off x="881063" y="6429375"/>
            <a:ext cx="679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defRPr/>
            </a:pPr>
            <a:r>
              <a:rPr lang="en-US" sz="1200" b="0" smtClean="0">
                <a:solidFill>
                  <a:srgbClr val="600000"/>
                </a:solidFill>
              </a:rPr>
              <a:t>L. Litov</a:t>
            </a:r>
            <a:endParaRPr lang="bg-BG" sz="1200" b="0" smtClean="0">
              <a:solidFill>
                <a:srgbClr val="6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0EE8B7-7337-4886-9F4B-AE67C66606E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55652" y="138021"/>
            <a:ext cx="1250822" cy="8430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</p:sldLayoutIdLst>
  <p:transition spd="med">
    <p:zoom/>
  </p:transition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itriplus.eu/transnational-access-what-is-ta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shi.co.jp/quantum/eng/product/proton/proton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altLang="bg-BG" smtClean="0"/>
          </a:p>
        </p:txBody>
      </p:sp>
      <p:sp>
        <p:nvSpPr>
          <p:cNvPr id="23555" name="Rectangle 10"/>
          <p:cNvSpPr>
            <a:spLocks noChangeArrowheads="1"/>
          </p:cNvSpPr>
          <p:nvPr/>
        </p:nvSpPr>
        <p:spPr bwMode="auto">
          <a:xfrm>
            <a:off x="2216150" y="2565400"/>
            <a:ext cx="5745163" cy="359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bg-BG" altLang="bg-BG" sz="4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en-US" altLang="bg-BG" sz="2800" dirty="0">
              <a:latin typeface="Arial" panose="020B0604020202020204" pitchFamily="34" charset="0"/>
            </a:endParaRPr>
          </a:p>
          <a:p>
            <a:pPr algn="ctr"/>
            <a:endParaRPr lang="en-US" altLang="bg-BG" sz="2800" dirty="0">
              <a:latin typeface="Arial" panose="020B0604020202020204" pitchFamily="34" charset="0"/>
            </a:endParaRPr>
          </a:p>
          <a:p>
            <a:pPr algn="ctr"/>
            <a:endParaRPr lang="en-US" altLang="bg-BG" sz="2800" dirty="0">
              <a:latin typeface="Arial" panose="020B0604020202020204" pitchFamily="34" charset="0"/>
            </a:endParaRPr>
          </a:p>
          <a:p>
            <a:pPr algn="ctr"/>
            <a:r>
              <a:rPr lang="en-US" altLang="bg-BG" sz="3200" dirty="0">
                <a:solidFill>
                  <a:srgbClr val="5462E2"/>
                </a:solidFill>
                <a:latin typeface="Arial" panose="020B0604020202020204" pitchFamily="34" charset="0"/>
              </a:rPr>
              <a:t>South East European International Institute for Sustainable Technologies</a:t>
            </a:r>
          </a:p>
          <a:p>
            <a:pPr algn="ctr"/>
            <a:r>
              <a:rPr lang="en-US" altLang="bg-BG" sz="3200" dirty="0">
                <a:solidFill>
                  <a:srgbClr val="FF0000"/>
                </a:solidFill>
                <a:latin typeface="Arial" panose="020B0604020202020204" pitchFamily="34" charset="0"/>
              </a:rPr>
              <a:t>(SEEIIST</a:t>
            </a:r>
            <a:r>
              <a:rPr lang="en-US" altLang="bg-BG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endParaRPr lang="en-US" altLang="bg-BG" sz="32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endParaRPr lang="en-US" altLang="bg-BG" sz="32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bg-BG" sz="2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L.Litov</a:t>
            </a:r>
            <a:endParaRPr lang="bg-BG" altLang="bg-BG" sz="2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endParaRPr lang="bg-BG" altLang="bg-BG" sz="4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bg-BG" altLang="bg-BG" sz="4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el-GR" altLang="bg-BG" sz="4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355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>
            <a:fillRect/>
          </a:stretch>
        </p:blipFill>
        <p:spPr bwMode="auto">
          <a:xfrm>
            <a:off x="3944938" y="1196975"/>
            <a:ext cx="1944687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23106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Some arguments for HT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 bwMode="auto">
          <a:xfrm>
            <a:off x="488950" y="1268413"/>
            <a:ext cx="8915400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 smtClean="0">
                <a:solidFill>
                  <a:srgbClr val="FF0000"/>
                </a:solidFill>
              </a:rPr>
              <a:t>The hadron therapy is one of the most advanced and effective methods for  </a:t>
            </a:r>
          </a:p>
          <a:p>
            <a:r>
              <a:rPr lang="en-US" altLang="en-US" sz="2000" smtClean="0">
                <a:solidFill>
                  <a:srgbClr val="FF0000"/>
                </a:solidFill>
              </a:rPr>
              <a:t>tumor treatment</a:t>
            </a:r>
          </a:p>
          <a:p>
            <a:r>
              <a:rPr lang="en-US" altLang="en-US" sz="2000" smtClean="0">
                <a:solidFill>
                  <a:srgbClr val="5462E2"/>
                </a:solidFill>
              </a:rPr>
              <a:t>In operation – 117</a:t>
            </a:r>
          </a:p>
          <a:p>
            <a:r>
              <a:rPr lang="en-US" altLang="en-US" sz="2000" smtClean="0">
                <a:solidFill>
                  <a:srgbClr val="C00000"/>
                </a:solidFill>
              </a:rPr>
              <a:t>           Ion therapy - 12</a:t>
            </a:r>
          </a:p>
          <a:p>
            <a:r>
              <a:rPr lang="en-US" altLang="en-US" sz="2000" smtClean="0">
                <a:solidFill>
                  <a:srgbClr val="5462E2"/>
                </a:solidFill>
              </a:rPr>
              <a:t>In construction – 38</a:t>
            </a:r>
          </a:p>
          <a:p>
            <a:r>
              <a:rPr lang="en-US" altLang="en-US" sz="2000" smtClean="0">
                <a:solidFill>
                  <a:srgbClr val="5462E2"/>
                </a:solidFill>
              </a:rPr>
              <a:t>            </a:t>
            </a:r>
            <a:r>
              <a:rPr lang="en-US" altLang="en-US" sz="2000" smtClean="0">
                <a:solidFill>
                  <a:srgbClr val="C00000"/>
                </a:solidFill>
              </a:rPr>
              <a:t>Ion therapy - 6</a:t>
            </a:r>
          </a:p>
          <a:p>
            <a:r>
              <a:rPr lang="en-US" altLang="en-US" sz="2000" smtClean="0">
                <a:solidFill>
                  <a:srgbClr val="5462E2"/>
                </a:solidFill>
              </a:rPr>
              <a:t>Planned – 28</a:t>
            </a:r>
          </a:p>
          <a:p>
            <a:r>
              <a:rPr lang="en-US" altLang="en-US" sz="2000" smtClean="0">
                <a:solidFill>
                  <a:srgbClr val="5462E2"/>
                </a:solidFill>
              </a:rPr>
              <a:t>		  Ion therapy – 2</a:t>
            </a:r>
          </a:p>
          <a:p>
            <a:r>
              <a:rPr lang="en-US" altLang="en-US" sz="2000" smtClean="0">
                <a:solidFill>
                  <a:srgbClr val="5462E2"/>
                </a:solidFill>
              </a:rPr>
              <a:t>Patient treated /2019/ - 220 000 </a:t>
            </a:r>
          </a:p>
          <a:p>
            <a:r>
              <a:rPr lang="en-US" altLang="en-US" sz="2000" smtClean="0">
                <a:solidFill>
                  <a:srgbClr val="5462E2"/>
                </a:solidFill>
              </a:rPr>
              <a:t>with protons</a:t>
            </a:r>
          </a:p>
          <a:p>
            <a:r>
              <a:rPr lang="en-US" altLang="en-US" sz="2000" smtClean="0">
                <a:solidFill>
                  <a:srgbClr val="5462E2"/>
                </a:solidFill>
              </a:rPr>
              <a:t>            In 2019 – 37 500 with carbon ions</a:t>
            </a:r>
          </a:p>
          <a:p>
            <a:r>
              <a:rPr lang="en-US" altLang="en-US" smtClean="0">
                <a:solidFill>
                  <a:srgbClr val="5462E2"/>
                </a:solidFill>
              </a:rPr>
              <a:t> </a:t>
            </a:r>
            <a:endParaRPr lang="bg-BG" altLang="en-US" smtClean="0">
              <a:solidFill>
                <a:srgbClr val="5462E2"/>
              </a:solidFill>
            </a:endParaRPr>
          </a:p>
          <a:p>
            <a:endParaRPr lang="en-US" altLang="en-US" smtClean="0"/>
          </a:p>
          <a:p>
            <a:endParaRPr lang="en-US" altLang="en-US" smtClean="0"/>
          </a:p>
        </p:txBody>
      </p:sp>
      <p:pic>
        <p:nvPicPr>
          <p:cNvPr id="35844" name="Picture 3" descr="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5084763"/>
            <a:ext cx="405288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image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773238"/>
            <a:ext cx="482441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239838" y="404813"/>
            <a:ext cx="7273925" cy="457200"/>
          </a:xfrm>
        </p:spPr>
        <p:txBody>
          <a:bodyPr/>
          <a:lstStyle/>
          <a:p>
            <a:r>
              <a:rPr lang="en-US" altLang="en-US" smtClean="0"/>
              <a:t>Patients treated</a:t>
            </a:r>
            <a:r>
              <a:rPr lang="bg-BG" altLang="en-US" smtClean="0"/>
              <a:t> </a:t>
            </a:r>
            <a:r>
              <a:rPr lang="en-US" altLang="en-US" smtClean="0"/>
              <a:t>with protons and C-ions </a:t>
            </a:r>
          </a:p>
        </p:txBody>
      </p:sp>
      <p:pic>
        <p:nvPicPr>
          <p:cNvPr id="21507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1427163"/>
            <a:ext cx="6327775" cy="3802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3729038" y="5229225"/>
            <a:ext cx="3203575" cy="96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sz="2400" smtClean="0">
                <a:solidFill>
                  <a:srgbClr val="FF0000"/>
                </a:solidFill>
              </a:rPr>
              <a:t>Protons – 220 000</a:t>
            </a:r>
          </a:p>
          <a:p>
            <a:pPr marL="0" indent="0"/>
            <a:r>
              <a:rPr lang="en-US" altLang="en-US" sz="2400" smtClean="0">
                <a:solidFill>
                  <a:srgbClr val="FF0000"/>
                </a:solidFill>
              </a:rPr>
              <a:t>C-ions – 37500 </a:t>
            </a:r>
          </a:p>
        </p:txBody>
      </p:sp>
    </p:spTree>
    <p:extLst>
      <p:ext uri="{BB962C8B-B14F-4D97-AF65-F5344CB8AC3E}">
        <p14:creationId xmlns:p14="http://schemas.microsoft.com/office/powerpoint/2010/main" val="339030007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Some additional arguments for HT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 bwMode="auto">
          <a:xfrm>
            <a:off x="488950" y="1125538"/>
            <a:ext cx="8915400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000" smtClean="0">
                <a:solidFill>
                  <a:srgbClr val="FF0000"/>
                </a:solidFill>
              </a:rPr>
              <a:t>Practically unavailable for the citizens of the region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 algn="ctr"/>
            <a:r>
              <a:rPr lang="en-US" altLang="en-US" sz="2000" smtClean="0">
                <a:solidFill>
                  <a:srgbClr val="5462E2"/>
                </a:solidFill>
              </a:rPr>
              <a:t>Very expensive – 50 000 Euro at HIT</a:t>
            </a:r>
          </a:p>
          <a:p>
            <a:pPr algn="ctr"/>
            <a:endParaRPr lang="en-US" altLang="en-US" sz="2000" smtClean="0">
              <a:solidFill>
                <a:srgbClr val="5462E2"/>
              </a:solidFill>
            </a:endParaRPr>
          </a:p>
          <a:p>
            <a:endParaRPr lang="en-US" altLang="en-US" smtClean="0"/>
          </a:p>
        </p:txBody>
      </p:sp>
      <p:pic>
        <p:nvPicPr>
          <p:cNvPr id="34820" name="image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557338"/>
            <a:ext cx="52070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Expected number of patients</a:t>
            </a:r>
          </a:p>
        </p:txBody>
      </p:sp>
      <p:sp>
        <p:nvSpPr>
          <p:cNvPr id="15363" name="Content Placeholder 1"/>
          <p:cNvSpPr>
            <a:spLocks noGrp="1"/>
          </p:cNvSpPr>
          <p:nvPr>
            <p:ph idx="1"/>
          </p:nvPr>
        </p:nvSpPr>
        <p:spPr bwMode="auto">
          <a:xfrm>
            <a:off x="495300" y="1412875"/>
            <a:ext cx="8915400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>
                <a:solidFill>
                  <a:srgbClr val="FF0000"/>
                </a:solidFill>
              </a:rPr>
              <a:t>The population of the 10 countries in the project – </a:t>
            </a:r>
            <a:r>
              <a:rPr lang="en-US" altLang="en-US" sz="2000" dirty="0" smtClean="0">
                <a:solidFill>
                  <a:srgbClr val="5462E2"/>
                </a:solidFill>
              </a:rPr>
              <a:t>43 million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>
                <a:solidFill>
                  <a:srgbClr val="FF0000"/>
                </a:solidFill>
              </a:rPr>
              <a:t>Population of Balkan peninsula (including European part of Turkey) – </a:t>
            </a:r>
            <a:r>
              <a:rPr lang="en-US" altLang="en-US" sz="2000" dirty="0" smtClean="0">
                <a:solidFill>
                  <a:srgbClr val="5462E2"/>
                </a:solidFill>
              </a:rPr>
              <a:t>75 millions</a:t>
            </a:r>
            <a:endParaRPr lang="en-US" altLang="en-US" sz="2000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>
                <a:solidFill>
                  <a:srgbClr val="FF0000"/>
                </a:solidFill>
              </a:rPr>
              <a:t>Estimated number of expected patients 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en-US" sz="2000" dirty="0" smtClean="0">
                <a:solidFill>
                  <a:srgbClr val="5462E2"/>
                </a:solidFill>
              </a:rPr>
              <a:t> SEEIIST member states  &gt; 1400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en-US" sz="2000" dirty="0" smtClean="0">
                <a:solidFill>
                  <a:srgbClr val="5462E2"/>
                </a:solidFill>
              </a:rPr>
              <a:t>Balkans  &gt; 2450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>
                <a:solidFill>
                  <a:srgbClr val="FF0000"/>
                </a:solidFill>
              </a:rPr>
              <a:t>Numbers strongly depend from the national protocols for cancer treatment and can vary significantly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en-US" sz="2000" dirty="0" smtClean="0">
                <a:solidFill>
                  <a:srgbClr val="5462E2"/>
                </a:solidFill>
              </a:rPr>
              <a:t>The above numbers should be considered as a lower limit</a:t>
            </a:r>
          </a:p>
          <a:p>
            <a:pPr marL="400050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>
                <a:solidFill>
                  <a:srgbClr val="FF0000"/>
                </a:solidFill>
              </a:rPr>
              <a:t>The SEEIIST HT center will not cover the needs of the region</a:t>
            </a:r>
          </a:p>
          <a:p>
            <a:pPr marL="857250" lvl="1" indent="-342900">
              <a:buFont typeface="Wingdings" panose="05000000000000000000" pitchFamily="2" charset="2"/>
              <a:buChar char="Ø"/>
              <a:defRPr/>
            </a:pPr>
            <a:endParaRPr lang="en-US" altLang="en-US" sz="2000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126469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SEEIIST accelerator complex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981075"/>
            <a:ext cx="78486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SEEIIST accelerator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0" y="1230066"/>
            <a:ext cx="8703161" cy="2232248"/>
          </a:xfr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9" y="3429000"/>
            <a:ext cx="8638475" cy="1008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512" y="4653136"/>
            <a:ext cx="47373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 smtClean="0">
                <a:solidFill>
                  <a:srgbClr val="FF0000"/>
                </a:solidFill>
              </a:rPr>
              <a:t>Warm magnets with improved design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 smtClean="0">
                <a:solidFill>
                  <a:srgbClr val="FF0000"/>
                </a:solidFill>
              </a:rPr>
              <a:t>Fast and slow beam extraction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 smtClean="0">
                <a:solidFill>
                  <a:srgbClr val="FF0000"/>
                </a:solidFill>
              </a:rPr>
              <a:t>Possibility for Flash therapy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 smtClean="0">
                <a:solidFill>
                  <a:srgbClr val="FF0000"/>
                </a:solidFill>
              </a:rPr>
              <a:t>First ion  accelerator in the world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29975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SEEIIST</a:t>
            </a:r>
          </a:p>
        </p:txBody>
      </p:sp>
      <p:pic>
        <p:nvPicPr>
          <p:cNvPr id="4198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21" y="1052513"/>
            <a:ext cx="9599415" cy="540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SEEIIST</a:t>
            </a:r>
          </a:p>
        </p:txBody>
      </p:sp>
      <p:pic>
        <p:nvPicPr>
          <p:cNvPr id="430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6" y="1124744"/>
            <a:ext cx="958763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Center for ion therapy and biomedical research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 bwMode="auto">
          <a:xfrm>
            <a:off x="560388" y="981075"/>
            <a:ext cx="89154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000" smtClean="0">
                <a:solidFill>
                  <a:srgbClr val="FF0000"/>
                </a:solidFill>
              </a:rPr>
              <a:t>Sustainable running of the centre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en-US" sz="2000" smtClean="0">
                <a:solidFill>
                  <a:srgbClr val="5462E2"/>
                </a:solidFill>
              </a:rPr>
              <a:t>First requirement is to prove that the centre will run and be used in the most efficient way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smtClean="0">
                <a:solidFill>
                  <a:srgbClr val="FF0000"/>
                </a:solidFill>
              </a:rPr>
              <a:t>In case we build HT centre with three treatment rooms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en-US" sz="2000" smtClean="0">
                <a:solidFill>
                  <a:srgbClr val="5462E2"/>
                </a:solidFill>
              </a:rPr>
              <a:t>50% acc. time – patients treatment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en-US" sz="2000" smtClean="0">
                <a:solidFill>
                  <a:srgbClr val="5462E2"/>
                </a:solidFill>
              </a:rPr>
              <a:t>50%  – research program</a:t>
            </a:r>
          </a:p>
          <a:p>
            <a:endParaRPr lang="en-US" altLang="en-US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9388" y="3068638"/>
          <a:ext cx="9296400" cy="3168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3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9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3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88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113"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Nominal treatment</a:t>
                      </a:r>
                      <a:r>
                        <a:rPr lang="en-US" sz="1600" baseline="0" dirty="0" smtClean="0"/>
                        <a:t> capacity of the Centre</a:t>
                      </a:r>
                      <a:endParaRPr lang="bg-BG" sz="1600" dirty="0"/>
                    </a:p>
                  </a:txBody>
                  <a:tcPr marT="45724" marB="45724"/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Exploitation</a:t>
                      </a:r>
                      <a:r>
                        <a:rPr lang="en-US" sz="1600" baseline="0" dirty="0" smtClean="0"/>
                        <a:t> level till break-even point</a:t>
                      </a:r>
                      <a:endParaRPr lang="bg-BG" sz="1600" dirty="0"/>
                    </a:p>
                  </a:txBody>
                  <a:tcPr marT="45724" marB="45724"/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Number of rooms</a:t>
                      </a:r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bg-BG" sz="1600"/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Days of operation/year</a:t>
                      </a:r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250</a:t>
                      </a:r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bg-BG" sz="1600"/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Treatment hours/day (7 – 14)</a:t>
                      </a:r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bg-BG" sz="160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bg-BG" sz="1600"/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Time for fraction</a:t>
                      </a:r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 min</a:t>
                      </a:r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Capacity reached</a:t>
                      </a:r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70%</a:t>
                      </a:r>
                      <a:endParaRPr lang="bg-BG" sz="1600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06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Room utilization</a:t>
                      </a:r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95 %</a:t>
                      </a:r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Average number of fractions/patient</a:t>
                      </a:r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</a:t>
                      </a:r>
                      <a:endParaRPr lang="bg-BG" sz="1600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17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Room availability</a:t>
                      </a:r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95 %</a:t>
                      </a:r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Number of patients/year</a:t>
                      </a:r>
                      <a:endParaRPr lang="bg-BG" sz="1600" b="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260</a:t>
                      </a:r>
                      <a:endParaRPr lang="bg-BG" sz="1600" b="0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06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Maximal</a:t>
                      </a:r>
                      <a:r>
                        <a:rPr lang="en-US" sz="1600" baseline="0" dirty="0" smtClean="0"/>
                        <a:t> number of fractions/year</a:t>
                      </a:r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6670</a:t>
                      </a:r>
                      <a:endParaRPr lang="bg-BG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Number of patients/year</a:t>
                      </a:r>
                      <a:endParaRPr lang="bg-BG" sz="1600" b="1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375</a:t>
                      </a:r>
                      <a:endParaRPr lang="bg-BG" sz="1600" b="1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SEEIIST cost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13" y="1124744"/>
            <a:ext cx="8554251" cy="5180518"/>
          </a:xfrm>
        </p:spPr>
      </p:pic>
    </p:spTree>
    <p:extLst>
      <p:ext uri="{BB962C8B-B14F-4D97-AF65-F5344CB8AC3E}">
        <p14:creationId xmlns:p14="http://schemas.microsoft.com/office/powerpoint/2010/main" val="288329227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950" y="1196975"/>
            <a:ext cx="8915400" cy="4895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by Herwig Shopper – former director general of CERN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 of the project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 </a:t>
            </a:r>
            <a:r>
              <a:rPr lang="en-US" sz="2400" dirty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promote collaboration between science, technology and </a:t>
            </a: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400" dirty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 platforms for the development of the education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 </a:t>
            </a:r>
            <a:r>
              <a:rPr lang="en-US" sz="2400" dirty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 from European laboratories like CERN and others</a:t>
            </a:r>
            <a:endParaRPr lang="en-US" sz="2400" dirty="0" smtClean="0">
              <a:solidFill>
                <a:srgbClr val="5462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mitigate tensions between countries in the </a:t>
            </a: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2400" dirty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 a research nucleus in the region of South-East </a:t>
            </a: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</a:p>
          <a:p>
            <a:pPr marL="40005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goals can only be achieved with one major new Institute based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latest technologies to enable ‘first class research’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SEEIIST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Running cost full operation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46084" name="Picture 10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230313"/>
            <a:ext cx="94075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Treatment cost 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47108" name="Picture 10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268413"/>
            <a:ext cx="96710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Stages of the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0000"/>
                </a:solidFill>
              </a:rPr>
              <a:t>Stages of the project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0000"/>
                </a:solidFill>
              </a:rPr>
              <a:t>Preparatory phase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5462E2"/>
                </a:solidFill>
              </a:rPr>
              <a:t>First stage </a:t>
            </a:r>
          </a:p>
          <a:p>
            <a:pPr marL="1200150" lvl="2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7030A0"/>
                </a:solidFill>
              </a:rPr>
              <a:t>preparation of Conceptual Design (CDR)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5462E2"/>
                </a:solidFill>
              </a:rPr>
              <a:t>Second stage – </a:t>
            </a:r>
          </a:p>
          <a:p>
            <a:pPr marL="1200150" lvl="2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7030A0"/>
                </a:solidFill>
              </a:rPr>
              <a:t>detailed technical design of the infrastructure (TDR)</a:t>
            </a:r>
          </a:p>
          <a:p>
            <a:pPr marL="1200150" lvl="2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7030A0"/>
                </a:solidFill>
              </a:rPr>
              <a:t>Legal framework and establishment of the Institute </a:t>
            </a:r>
          </a:p>
          <a:p>
            <a:pPr marL="1200150" lvl="2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7030A0"/>
                </a:solidFill>
              </a:rPr>
              <a:t>Business plan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0000"/>
                </a:solidFill>
              </a:rPr>
              <a:t>Construction phase – 5-6 years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0000"/>
                </a:solidFill>
              </a:rPr>
              <a:t>Detailed work plan with corresponding time scale was developed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1101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Time scale</a:t>
            </a:r>
          </a:p>
        </p:txBody>
      </p:sp>
      <p:pic>
        <p:nvPicPr>
          <p:cNvPr id="481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052513"/>
            <a:ext cx="7129463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Hubs and Networks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7055" y="1340768"/>
            <a:ext cx="4383737" cy="439248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88950" y="1341438"/>
            <a:ext cx="4464050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b="0" kern="0" dirty="0" smtClean="0">
                <a:solidFill>
                  <a:srgbClr val="FF0000"/>
                </a:solidFill>
              </a:rPr>
              <a:t>Distributed infrastructure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b="0" kern="0" dirty="0" smtClean="0">
                <a:solidFill>
                  <a:srgbClr val="6753FB"/>
                </a:solidFill>
              </a:rPr>
              <a:t>Digital Hub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b="0" kern="0" dirty="0" smtClean="0">
                <a:solidFill>
                  <a:srgbClr val="6753FB"/>
                </a:solidFill>
              </a:rPr>
              <a:t>Accelerator development Hub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b="0" kern="0" dirty="0" smtClean="0">
                <a:solidFill>
                  <a:srgbClr val="6753FB"/>
                </a:solidFill>
              </a:rPr>
              <a:t>Scientific Hub </a:t>
            </a:r>
            <a:r>
              <a:rPr lang="en-US" altLang="en-US" b="0" kern="0" smtClean="0">
                <a:solidFill>
                  <a:srgbClr val="6753FB"/>
                </a:solidFill>
              </a:rPr>
              <a:t>(Radiobiology)</a:t>
            </a:r>
            <a:endParaRPr lang="en-US" altLang="en-US" b="0" kern="0" dirty="0" smtClean="0">
              <a:solidFill>
                <a:srgbClr val="6753FB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b="0" kern="0" dirty="0" smtClean="0">
                <a:solidFill>
                  <a:srgbClr val="6753FB"/>
                </a:solidFill>
              </a:rPr>
              <a:t>Sustainability Hub (Sun Power)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b="0" kern="0" dirty="0" smtClean="0">
                <a:solidFill>
                  <a:srgbClr val="6753FB"/>
                </a:solidFill>
              </a:rPr>
              <a:t>Training Hub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b="0" kern="0" dirty="0" smtClean="0">
                <a:solidFill>
                  <a:srgbClr val="6753FB"/>
                </a:solidFill>
              </a:rPr>
              <a:t>Animal Research Hub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b="0" kern="0" dirty="0" smtClean="0">
                <a:solidFill>
                  <a:srgbClr val="6753FB"/>
                </a:solidFill>
              </a:rPr>
              <a:t>Imaging Hub</a:t>
            </a: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altLang="en-US" b="0" kern="0" dirty="0" smtClean="0">
                <a:solidFill>
                  <a:srgbClr val="FF0000"/>
                </a:solidFill>
              </a:rPr>
              <a:t>WG – Hubs and Networks</a:t>
            </a: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altLang="en-US" b="0" kern="0" dirty="0" smtClean="0">
                <a:solidFill>
                  <a:srgbClr val="FF0000"/>
                </a:solidFill>
              </a:rPr>
              <a:t>Hubs can be established earlier than central infrastructure</a:t>
            </a:r>
            <a:endParaRPr lang="en-US" altLang="en-US" b="0" kern="0" dirty="0">
              <a:solidFill>
                <a:srgbClr val="6753FB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altLang="en-US" b="0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153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" y="1268760"/>
            <a:ext cx="8915400" cy="475252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FF0000"/>
                </a:solidFill>
              </a:rPr>
              <a:t>Science community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Supported by CERN and GSI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SEEIIST is embedded in 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2"/>
                </a:solidFill>
              </a:rPr>
              <a:t>European Network for Light Ion Therapy (ENLIGHT)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2"/>
                </a:solidFill>
              </a:rPr>
              <a:t>Infrastructure in Proton International Research (INSPIRE), Manchester Univ.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2"/>
                </a:solidFill>
              </a:rPr>
              <a:t>European Particle Therapy Network (EPTN) – task force of European Society for Radiotherapy and Oncology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2"/>
                </a:solidFill>
              </a:rPr>
              <a:t>International Biophysics Collaboration (IBC) – at FAIR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rgbClr val="5462E2"/>
                </a:solidFill>
              </a:rPr>
              <a:t>HITRIplus</a:t>
            </a:r>
            <a:endParaRPr lang="en-US" sz="24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Collaboration agreements with CERN, PSI, CNAO, ICTP</a:t>
            </a:r>
          </a:p>
        </p:txBody>
      </p:sp>
    </p:spTree>
    <p:extLst>
      <p:ext uri="{BB962C8B-B14F-4D97-AF65-F5344CB8AC3E}">
        <p14:creationId xmlns:p14="http://schemas.microsoft.com/office/powerpoint/2010/main" val="126154482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96" y="1124744"/>
            <a:ext cx="8915400" cy="547260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FF0000"/>
                </a:solidFill>
              </a:rPr>
              <a:t>Research is main mission of SEEIIST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Two very large experimental halls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High duty cycle linear accelerator (7 MeV/u) – radioisotopes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Irradiation of small and large animals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Most advanced accelerator technology</a:t>
            </a:r>
          </a:p>
          <a:p>
            <a:pPr marL="1200150" lvl="2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accent6"/>
                </a:solidFill>
              </a:rPr>
              <a:t>Dose delivery in single synchrotron cycle</a:t>
            </a:r>
          </a:p>
          <a:p>
            <a:pPr marL="1200150" lvl="2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accent6"/>
                </a:solidFill>
              </a:rPr>
              <a:t>Fast extraction and shaping of the beam – FLASH therapy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Large number of scientific and technical staff to support research activities of the external teams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At least 50% of the days + nights and weekends will be used for non-clinical research</a:t>
            </a:r>
          </a:p>
        </p:txBody>
      </p:sp>
    </p:spTree>
    <p:extLst>
      <p:ext uri="{BB962C8B-B14F-4D97-AF65-F5344CB8AC3E}">
        <p14:creationId xmlns:p14="http://schemas.microsoft.com/office/powerpoint/2010/main" val="359766790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04" y="1484784"/>
            <a:ext cx="8915400" cy="44644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FF0000"/>
                </a:solidFill>
              </a:rPr>
              <a:t>Clinical Trials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Patients will be enrolled in clinical trials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The first years – phase I/II trials with proton and Carbon ions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Later – phase III trials comparing C-ions with other ions and ions with conventional Intensity modulated Radiation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Trials extended to locations with high mortality – pancreas and lung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FLASH therapy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 smtClean="0">
              <a:solidFill>
                <a:srgbClr val="5462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6250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" y="1196752"/>
            <a:ext cx="8915400" cy="518457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FF0000"/>
                </a:solidFill>
              </a:rPr>
              <a:t>Radiobiology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New therapy solutions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Radio therapy with immunotherapy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Radio-genomics for personalized medicine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Ultra-high dose rate (FLASH therapy)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Mini-beam radiotherapy (MBRT)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Basic radiobiology</a:t>
            </a:r>
          </a:p>
          <a:p>
            <a:pPr marL="4000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FF0000"/>
                </a:solidFill>
              </a:rPr>
              <a:t>Animal studies</a:t>
            </a:r>
          </a:p>
          <a:p>
            <a:pPr marL="8572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6753FB"/>
                </a:solidFill>
              </a:rPr>
              <a:t>Animal models for the radiobiology studies - rodents</a:t>
            </a:r>
          </a:p>
          <a:p>
            <a:pPr marL="8572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6753FB"/>
                </a:solidFill>
              </a:rPr>
              <a:t>Treatment of large sick animals</a:t>
            </a:r>
          </a:p>
          <a:p>
            <a:pPr marL="8572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6753FB"/>
                </a:solidFill>
              </a:rPr>
              <a:t>Comparative trials in pets</a:t>
            </a:r>
          </a:p>
        </p:txBody>
      </p:sp>
    </p:spTree>
    <p:extLst>
      <p:ext uri="{BB962C8B-B14F-4D97-AF65-F5344CB8AC3E}">
        <p14:creationId xmlns:p14="http://schemas.microsoft.com/office/powerpoint/2010/main" val="296445880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04" y="1484784"/>
            <a:ext cx="8915400" cy="44644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FF0000"/>
                </a:solidFill>
              </a:rPr>
              <a:t>Medical Physics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Flash therapy of moving organs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Tomography with helium ions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Ion </a:t>
            </a:r>
            <a:r>
              <a:rPr lang="en-US" sz="2400" dirty="0" err="1" smtClean="0">
                <a:solidFill>
                  <a:srgbClr val="5462E2"/>
                </a:solidFill>
              </a:rPr>
              <a:t>acustic</a:t>
            </a:r>
            <a:r>
              <a:rPr lang="en-US" sz="2400" dirty="0" smtClean="0">
                <a:solidFill>
                  <a:srgbClr val="5462E2"/>
                </a:solidFill>
              </a:rPr>
              <a:t> imaging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In beam MRI – real-time information</a:t>
            </a:r>
            <a:endParaRPr lang="en-US" sz="2400" dirty="0">
              <a:solidFill>
                <a:srgbClr val="5462E2"/>
              </a:solidFill>
            </a:endParaRPr>
          </a:p>
          <a:p>
            <a:pPr marL="4000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FF0000"/>
                </a:solidFill>
              </a:rPr>
              <a:t>Material science</a:t>
            </a:r>
          </a:p>
          <a:p>
            <a:pPr marL="8572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6753FB"/>
                </a:solidFill>
              </a:rPr>
              <a:t>Test of radiation hardness of shielding materials</a:t>
            </a:r>
          </a:p>
          <a:p>
            <a:pPr marL="8572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6753FB"/>
                </a:solidFill>
              </a:rPr>
              <a:t>Space microelectronics</a:t>
            </a:r>
          </a:p>
          <a:p>
            <a:pPr marL="8572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6753FB"/>
                </a:solidFill>
              </a:rPr>
              <a:t>Production of nanotubes</a:t>
            </a:r>
          </a:p>
        </p:txBody>
      </p:sp>
    </p:spTree>
    <p:extLst>
      <p:ext uri="{BB962C8B-B14F-4D97-AF65-F5344CB8AC3E}">
        <p14:creationId xmlns:p14="http://schemas.microsoft.com/office/powerpoint/2010/main" val="386687246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SEEIIST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825" y="908050"/>
            <a:ext cx="3745111" cy="55451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Participants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Albania,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Bosnia and Herzegovina,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Bulgaria,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Greece,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Montenegro,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Croatia,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Kosovo,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Nord Macedonia,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Slovenia,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5462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Serbia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rgbClr val="CC66FF"/>
              </a:solidFill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68" y="1114005"/>
            <a:ext cx="4248472" cy="5133227"/>
          </a:xfrm>
          <a:prstGeom prst="rect">
            <a:avLst/>
          </a:prstGeom>
          <a:noFill/>
          <a:ln w="38100">
            <a:solidFill>
              <a:srgbClr val="0006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Invitation to participate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512" y="1052736"/>
            <a:ext cx="8915400" cy="4752528"/>
          </a:xfrm>
        </p:spPr>
        <p:txBody>
          <a:bodyPr/>
          <a:lstStyle/>
          <a:p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FF0000"/>
                </a:solidFill>
              </a:rPr>
              <a:t>HITRI+ - Heavy Ion Therapy Research Integration plus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rgbClr val="5462E2"/>
                </a:solidFill>
              </a:rPr>
              <a:t>HORIZON 2020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rgbClr val="5462E2"/>
                </a:solidFill>
              </a:rPr>
              <a:t>Coordinated by CNAO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rgbClr val="5462E2"/>
                </a:solidFill>
              </a:rPr>
              <a:t>18 </a:t>
            </a:r>
            <a:r>
              <a:rPr lang="en-US" altLang="en-US" sz="2000" dirty="0" smtClean="0">
                <a:solidFill>
                  <a:srgbClr val="5462E2"/>
                </a:solidFill>
              </a:rPr>
              <a:t>participating organizations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000" dirty="0" smtClean="0">
                <a:solidFill>
                  <a:srgbClr val="5462E2"/>
                </a:solidFill>
              </a:rPr>
              <a:t>Project in its first year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000" dirty="0" smtClean="0">
                <a:solidFill>
                  <a:srgbClr val="5462E2"/>
                </a:solidFill>
              </a:rPr>
              <a:t>Conceptual design of the accelerator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000" dirty="0" smtClean="0">
                <a:solidFill>
                  <a:srgbClr val="5462E2"/>
                </a:solidFill>
              </a:rPr>
              <a:t>Transnational access / </a:t>
            </a:r>
            <a:r>
              <a:rPr lang="en-US" dirty="0" err="1">
                <a:hlinkClick r:id="rId2"/>
              </a:rPr>
              <a:t>Transnational_Access_What_is_TNA</a:t>
            </a:r>
            <a:r>
              <a:rPr lang="en-US" dirty="0">
                <a:hlinkClick r:id="rId2"/>
              </a:rPr>
              <a:t> – </a:t>
            </a:r>
            <a:r>
              <a:rPr lang="en-US" dirty="0" err="1" smtClean="0">
                <a:hlinkClick r:id="rId2"/>
              </a:rPr>
              <a:t>HITRIplus</a:t>
            </a:r>
            <a:r>
              <a:rPr lang="en-US" sz="2000" dirty="0" smtClean="0"/>
              <a:t>/</a:t>
            </a:r>
            <a:endParaRPr lang="en-US" altLang="en-US" sz="2000" dirty="0" smtClean="0">
              <a:solidFill>
                <a:srgbClr val="5462E2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000" dirty="0" smtClean="0">
                <a:solidFill>
                  <a:srgbClr val="5462E2"/>
                </a:solidFill>
              </a:rPr>
              <a:t>Access at HIT, CNAO, </a:t>
            </a:r>
            <a:r>
              <a:rPr lang="en-US" altLang="en-US" sz="2000" dirty="0" err="1" smtClean="0">
                <a:solidFill>
                  <a:srgbClr val="5462E2"/>
                </a:solidFill>
              </a:rPr>
              <a:t>MedAustron</a:t>
            </a:r>
            <a:r>
              <a:rPr lang="en-US" altLang="en-US" sz="2000" dirty="0" smtClean="0">
                <a:solidFill>
                  <a:srgbClr val="5462E2"/>
                </a:solidFill>
              </a:rPr>
              <a:t>, GSI, and UKGM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rgbClr val="7030A0"/>
                </a:solidFill>
              </a:rPr>
              <a:t>C</a:t>
            </a:r>
            <a:r>
              <a:rPr lang="en-US" altLang="en-US" sz="2000" dirty="0" smtClean="0">
                <a:solidFill>
                  <a:srgbClr val="7030A0"/>
                </a:solidFill>
              </a:rPr>
              <a:t>linical access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en-US" sz="2000" dirty="0" smtClean="0">
                <a:solidFill>
                  <a:srgbClr val="7030A0"/>
                </a:solidFill>
              </a:rPr>
              <a:t>Research access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rgbClr val="7030A0"/>
                </a:solidFill>
              </a:rPr>
              <a:t>https://youtu.be/zxK1cRuKMLw</a:t>
            </a:r>
          </a:p>
        </p:txBody>
      </p:sp>
    </p:spTree>
    <p:extLst>
      <p:ext uri="{BB962C8B-B14F-4D97-AF65-F5344CB8AC3E}">
        <p14:creationId xmlns:p14="http://schemas.microsoft.com/office/powerpoint/2010/main" val="3808587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bg-BG" smtClean="0"/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bg-BG" dirty="0" smtClean="0"/>
          </a:p>
        </p:txBody>
      </p:sp>
      <p:sp>
        <p:nvSpPr>
          <p:cNvPr id="4" name="Rectangle 3"/>
          <p:cNvSpPr/>
          <p:nvPr/>
        </p:nvSpPr>
        <p:spPr>
          <a:xfrm>
            <a:off x="1045532" y="2996952"/>
            <a:ext cx="781496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</a:t>
            </a:r>
            <a:r>
              <a:rPr lang="en-US" sz="4800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attention!</a:t>
            </a:r>
            <a:endParaRPr lang="en-US" sz="4800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Accelerators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en-US" sz="2400" smtClean="0">
                <a:solidFill>
                  <a:srgbClr val="FF0000"/>
                </a:solidFill>
              </a:rPr>
              <a:t>Linear accelerators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5462E2"/>
                </a:solidFill>
              </a:rPr>
              <a:t>Electrons up to 20 MeV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5462E2"/>
                </a:solidFill>
              </a:rPr>
              <a:t>X-rays with multileaf collimator system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5462E2"/>
                </a:solidFill>
              </a:rPr>
              <a:t>3 GHz linac 230 MeV protons - LIGHT system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smtClean="0">
                <a:solidFill>
                  <a:srgbClr val="FF0000"/>
                </a:solidFill>
              </a:rPr>
              <a:t>Circular accelerators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5462E2"/>
                </a:solidFill>
              </a:rPr>
              <a:t>Cyclotrons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altLang="en-US" sz="2400" smtClean="0">
                <a:solidFill>
                  <a:srgbClr val="00B050"/>
                </a:solidFill>
              </a:rPr>
              <a:t>Protons with energy up to 250 MeV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5462E2"/>
                </a:solidFill>
              </a:rPr>
              <a:t>Synchrotrons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altLang="en-US" sz="2400" smtClean="0">
                <a:solidFill>
                  <a:srgbClr val="00B050"/>
                </a:solidFill>
              </a:rPr>
              <a:t>Protons with energy up to 250  ( 800) MeV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altLang="en-US" sz="2400" smtClean="0">
                <a:solidFill>
                  <a:srgbClr val="00B050"/>
                </a:solidFill>
              </a:rPr>
              <a:t>Light ions – up to 450 MeV/u</a:t>
            </a:r>
          </a:p>
        </p:txBody>
      </p:sp>
    </p:spTree>
    <p:extLst>
      <p:ext uri="{BB962C8B-B14F-4D97-AF65-F5344CB8AC3E}">
        <p14:creationId xmlns:p14="http://schemas.microsoft.com/office/powerpoint/2010/main" val="44193175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Cyclotrons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3789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125538"/>
            <a:ext cx="30591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992188"/>
            <a:ext cx="20161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805238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3790950"/>
            <a:ext cx="20066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Box 7"/>
          <p:cNvSpPr txBox="1">
            <a:spLocks noChangeArrowheads="1"/>
          </p:cNvSpPr>
          <p:nvPr/>
        </p:nvSpPr>
        <p:spPr bwMode="auto">
          <a:xfrm>
            <a:off x="3375025" y="1330325"/>
            <a:ext cx="20351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b="0">
                <a:solidFill>
                  <a:srgbClr val="FF0000"/>
                </a:solidFill>
              </a:rPr>
              <a:t>IBA (1996) , SHI</a:t>
            </a:r>
          </a:p>
          <a:p>
            <a:r>
              <a:rPr lang="en-US" altLang="en-US" b="0">
                <a:solidFill>
                  <a:srgbClr val="FF0000"/>
                </a:solidFill>
              </a:rPr>
              <a:t>250 Tons</a:t>
            </a:r>
          </a:p>
          <a:p>
            <a:r>
              <a:rPr lang="en-US" altLang="en-US" b="0">
                <a:solidFill>
                  <a:srgbClr val="FF0000"/>
                </a:solidFill>
              </a:rPr>
              <a:t>Isochronous</a:t>
            </a:r>
          </a:p>
          <a:p>
            <a:r>
              <a:rPr lang="en-US" altLang="en-US" b="0">
                <a:solidFill>
                  <a:srgbClr val="FF0000"/>
                </a:solidFill>
              </a:rPr>
              <a:t>Cyclotron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37897" name="TextBox 8"/>
          <p:cNvSpPr txBox="1">
            <a:spLocks noChangeArrowheads="1"/>
          </p:cNvSpPr>
          <p:nvPr/>
        </p:nvSpPr>
        <p:spPr bwMode="auto">
          <a:xfrm>
            <a:off x="3419475" y="3862388"/>
            <a:ext cx="17192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b="0">
                <a:solidFill>
                  <a:srgbClr val="5462E2"/>
                </a:solidFill>
              </a:rPr>
              <a:t>Varian (2005)</a:t>
            </a:r>
          </a:p>
          <a:p>
            <a:r>
              <a:rPr lang="en-US" altLang="en-US" b="0">
                <a:solidFill>
                  <a:srgbClr val="5462E2"/>
                </a:solidFill>
              </a:rPr>
              <a:t>90 Tons</a:t>
            </a:r>
          </a:p>
          <a:p>
            <a:r>
              <a:rPr lang="en-US" altLang="en-US" b="0">
                <a:solidFill>
                  <a:srgbClr val="5462E2"/>
                </a:solidFill>
              </a:rPr>
              <a:t>Isochronous</a:t>
            </a:r>
          </a:p>
          <a:p>
            <a:r>
              <a:rPr lang="en-US" altLang="en-US" b="0">
                <a:solidFill>
                  <a:srgbClr val="5462E2"/>
                </a:solidFill>
              </a:rPr>
              <a:t>Cyclotron</a:t>
            </a:r>
            <a:endParaRPr lang="en-US" altLang="en-US">
              <a:solidFill>
                <a:srgbClr val="5462E2"/>
              </a:solidFill>
            </a:endParaRPr>
          </a:p>
        </p:txBody>
      </p:sp>
      <p:sp>
        <p:nvSpPr>
          <p:cNvPr id="37898" name="TextBox 9"/>
          <p:cNvSpPr txBox="1">
            <a:spLocks noChangeArrowheads="1"/>
          </p:cNvSpPr>
          <p:nvPr/>
        </p:nvSpPr>
        <p:spPr bwMode="auto">
          <a:xfrm>
            <a:off x="7539038" y="1306513"/>
            <a:ext cx="236696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b="0">
                <a:solidFill>
                  <a:srgbClr val="5462E2"/>
                </a:solidFill>
              </a:rPr>
              <a:t>IBA (2018)</a:t>
            </a:r>
          </a:p>
          <a:p>
            <a:r>
              <a:rPr lang="en-US" altLang="en-US" b="0">
                <a:solidFill>
                  <a:srgbClr val="5462E2"/>
                </a:solidFill>
              </a:rPr>
              <a:t>60 Tons</a:t>
            </a:r>
          </a:p>
          <a:p>
            <a:r>
              <a:rPr lang="en-US" altLang="en-US">
                <a:solidFill>
                  <a:srgbClr val="5462E2"/>
                </a:solidFill>
              </a:rPr>
              <a:t>Synchrocyclotron</a:t>
            </a:r>
          </a:p>
        </p:txBody>
      </p:sp>
      <p:sp>
        <p:nvSpPr>
          <p:cNvPr id="37899" name="TextBox 10"/>
          <p:cNvSpPr txBox="1">
            <a:spLocks noChangeArrowheads="1"/>
          </p:cNvSpPr>
          <p:nvPr/>
        </p:nvSpPr>
        <p:spPr bwMode="auto">
          <a:xfrm>
            <a:off x="7605713" y="3844925"/>
            <a:ext cx="23669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b="0">
                <a:solidFill>
                  <a:srgbClr val="5462E2"/>
                </a:solidFill>
              </a:rPr>
              <a:t>MEVION (2013)</a:t>
            </a:r>
          </a:p>
          <a:p>
            <a:r>
              <a:rPr lang="en-US" altLang="en-US" b="0">
                <a:solidFill>
                  <a:srgbClr val="5462E2"/>
                </a:solidFill>
              </a:rPr>
              <a:t>15 Tons</a:t>
            </a:r>
          </a:p>
          <a:p>
            <a:r>
              <a:rPr lang="en-US" altLang="en-US">
                <a:solidFill>
                  <a:srgbClr val="5462E2"/>
                </a:solidFill>
              </a:rPr>
              <a:t>Synchrocyclotron</a:t>
            </a:r>
          </a:p>
        </p:txBody>
      </p:sp>
    </p:spTree>
    <p:extLst>
      <p:ext uri="{BB962C8B-B14F-4D97-AF65-F5344CB8AC3E}">
        <p14:creationId xmlns:p14="http://schemas.microsoft.com/office/powerpoint/2010/main" val="154351584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bg-BG" smtClean="0"/>
              <a:t>PSI</a:t>
            </a:r>
            <a:r>
              <a:rPr lang="bg-BG" altLang="bg-BG" smtClean="0"/>
              <a:t> -</a:t>
            </a:r>
            <a:r>
              <a:rPr lang="en-US" altLang="bg-BG" smtClean="0"/>
              <a:t> Swiserland</a:t>
            </a:r>
            <a:endParaRPr lang="en-GB" altLang="bg-BG" smtClean="0"/>
          </a:p>
        </p:txBody>
      </p:sp>
      <p:pic>
        <p:nvPicPr>
          <p:cNvPr id="38915" name="Picture 4" descr="PROSCAN_Lay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920750"/>
            <a:ext cx="8504238" cy="5892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 descr="PSI Gan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3275013"/>
            <a:ext cx="5359400" cy="32496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8" name="Picture 6" descr="PSI Cyclot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947738"/>
            <a:ext cx="5888038" cy="22653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38100" y="6381750"/>
            <a:ext cx="1171575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bg-BG" sz="1000"/>
              <a:t>Courtesy PSI</a:t>
            </a:r>
          </a:p>
        </p:txBody>
      </p:sp>
    </p:spTree>
    <p:extLst>
      <p:ext uri="{BB962C8B-B14F-4D97-AF65-F5344CB8AC3E}">
        <p14:creationId xmlns:p14="http://schemas.microsoft.com/office/powerpoint/2010/main" val="293617908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Loma Linda Medical Center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2216150" y="4797425"/>
            <a:ext cx="6049963" cy="161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sz="2400" smtClean="0">
                <a:solidFill>
                  <a:srgbClr val="FF0000"/>
                </a:solidFill>
              </a:rPr>
              <a:t>Synchrotron – up to 250 MeV</a:t>
            </a:r>
          </a:p>
          <a:p>
            <a:pPr marL="0" indent="0"/>
            <a:r>
              <a:rPr lang="en-US" altLang="en-US" sz="2400" smtClean="0">
                <a:solidFill>
                  <a:srgbClr val="FF0000"/>
                </a:solidFill>
              </a:rPr>
              <a:t>Three gantry rooms</a:t>
            </a:r>
          </a:p>
          <a:p>
            <a:pPr marL="0" indent="0"/>
            <a:r>
              <a:rPr lang="en-US" altLang="en-US" sz="2400" smtClean="0">
                <a:solidFill>
                  <a:srgbClr val="FF0000"/>
                </a:solidFill>
              </a:rPr>
              <a:t>One room with horizontal beam</a:t>
            </a:r>
          </a:p>
        </p:txBody>
      </p:sp>
      <p:pic>
        <p:nvPicPr>
          <p:cNvPr id="399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196975"/>
            <a:ext cx="846455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71497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Nagoya Proton Therapy Center, Japan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409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125538"/>
            <a:ext cx="7343775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9685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 smtClean="0"/>
              <a:t>Heidelberg ion beam therapy center</a:t>
            </a:r>
            <a:endParaRPr lang="bg-BG" altLang="bg-BG" smtClean="0"/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3585" r="3125" b="19489"/>
          <a:stretch>
            <a:fillRect/>
          </a:stretch>
        </p:blipFill>
        <p:spPr bwMode="auto">
          <a:xfrm>
            <a:off x="2903538" y="1628775"/>
            <a:ext cx="6945312" cy="43830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988" name="Content Placeholder 2"/>
          <p:cNvSpPr>
            <a:spLocks noGrp="1"/>
          </p:cNvSpPr>
          <p:nvPr>
            <p:ph idx="1"/>
          </p:nvPr>
        </p:nvSpPr>
        <p:spPr bwMode="auto">
          <a:xfrm>
            <a:off x="14288" y="1974850"/>
            <a:ext cx="3082925" cy="3975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bg-BG" sz="2400" smtClean="0">
                <a:solidFill>
                  <a:srgbClr val="FF0000"/>
                </a:solidFill>
              </a:rPr>
              <a:t>Compact synchrotron</a:t>
            </a:r>
          </a:p>
          <a:p>
            <a:r>
              <a:rPr lang="en-US" altLang="bg-BG" sz="2400" smtClean="0">
                <a:solidFill>
                  <a:srgbClr val="FF0000"/>
                </a:solidFill>
              </a:rPr>
              <a:t>Scanning Gantry</a:t>
            </a:r>
          </a:p>
          <a:p>
            <a:r>
              <a:rPr lang="en-US" altLang="bg-BG" sz="2400" smtClean="0">
                <a:solidFill>
                  <a:srgbClr val="FF0000"/>
                </a:solidFill>
              </a:rPr>
              <a:t>Two horizontal beams</a:t>
            </a:r>
          </a:p>
          <a:p>
            <a:r>
              <a:rPr lang="en-US" altLang="bg-BG" sz="2400" smtClean="0">
                <a:solidFill>
                  <a:srgbClr val="FF0000"/>
                </a:solidFill>
              </a:rPr>
              <a:t>p, He, C, O, …</a:t>
            </a:r>
          </a:p>
          <a:p>
            <a:r>
              <a:rPr lang="en-US" altLang="bg-BG" sz="2400" smtClean="0">
                <a:solidFill>
                  <a:srgbClr val="FF0000"/>
                </a:solidFill>
              </a:rPr>
              <a:t>E &lt; 430 MeV/n</a:t>
            </a:r>
          </a:p>
          <a:p>
            <a:r>
              <a:rPr lang="en-US" altLang="bg-BG" sz="2400" smtClean="0">
                <a:solidFill>
                  <a:srgbClr val="FF0000"/>
                </a:solidFill>
              </a:rPr>
              <a:t>30 cm beam range</a:t>
            </a:r>
          </a:p>
          <a:p>
            <a:r>
              <a:rPr lang="en-US" altLang="bg-BG" sz="2400" smtClean="0">
                <a:solidFill>
                  <a:srgbClr val="FF0000"/>
                </a:solidFill>
              </a:rPr>
              <a:t>1000  pacient/year</a:t>
            </a:r>
            <a:endParaRPr lang="bg-BG" altLang="bg-BG" sz="24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9353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 smtClean="0"/>
              <a:t>CNAO Pavia</a:t>
            </a:r>
            <a:endParaRPr lang="bg-BG" altLang="bg-BG" smtClean="0"/>
          </a:p>
        </p:txBody>
      </p:sp>
      <p:pic>
        <p:nvPicPr>
          <p:cNvPr id="46083" name="Picture 3" descr="IMG_00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1087438"/>
            <a:ext cx="7380287" cy="51117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23754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Towards flash therapy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 bwMode="auto">
          <a:xfrm>
            <a:off x="495300" y="1600200"/>
            <a:ext cx="31623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FF0000"/>
                </a:solidFill>
              </a:rPr>
              <a:t>What is flash therapy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5462E2"/>
                </a:solidFill>
              </a:rPr>
              <a:t>Ultra short irradiation time (&lt; 500 ms)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5462E2"/>
                </a:solidFill>
              </a:rPr>
              <a:t>Very high dose intensity 20 – 2000 Gy/s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FF0000"/>
                </a:solidFill>
              </a:rPr>
              <a:t>The healthy tissue is less affected</a:t>
            </a:r>
          </a:p>
          <a:p>
            <a:endParaRPr lang="en-US" altLang="en-US" smtClean="0"/>
          </a:p>
        </p:txBody>
      </p:sp>
      <p:pic>
        <p:nvPicPr>
          <p:cNvPr id="686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341438"/>
            <a:ext cx="6011863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4"/>
          <p:cNvSpPr txBox="1">
            <a:spLocks noChangeArrowheads="1"/>
          </p:cNvSpPr>
          <p:nvPr/>
        </p:nvSpPr>
        <p:spPr bwMode="auto">
          <a:xfrm>
            <a:off x="5049838" y="5926138"/>
            <a:ext cx="3457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Pulmonary fibrosis in mice</a:t>
            </a:r>
          </a:p>
        </p:txBody>
      </p:sp>
    </p:spTree>
    <p:extLst>
      <p:ext uri="{BB962C8B-B14F-4D97-AF65-F5344CB8AC3E}">
        <p14:creationId xmlns:p14="http://schemas.microsoft.com/office/powerpoint/2010/main" val="172857483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1828800" y="520700"/>
            <a:ext cx="581818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900" b="0" dirty="0">
                <a:solidFill>
                  <a:srgbClr val="0070C0"/>
                </a:solidFill>
              </a:rPr>
              <a:t>         </a:t>
            </a:r>
            <a:r>
              <a:rPr lang="en-US" altLang="en-US" sz="2900" b="0" dirty="0" smtClean="0">
                <a:solidFill>
                  <a:srgbClr val="0070C0"/>
                </a:solidFill>
              </a:rPr>
              <a:t>           </a:t>
            </a:r>
            <a:r>
              <a:rPr lang="en-US" altLang="en-US" sz="2900" b="0" dirty="0">
                <a:solidFill>
                  <a:srgbClr val="0070C0"/>
                </a:solidFill>
              </a:rPr>
              <a:t>Political </a:t>
            </a:r>
            <a:r>
              <a:rPr lang="en-US" altLang="en-US" sz="2900" b="0" dirty="0" smtClean="0">
                <a:solidFill>
                  <a:srgbClr val="0070C0"/>
                </a:solidFill>
              </a:rPr>
              <a:t>steps </a:t>
            </a:r>
            <a:endParaRPr lang="en-US" altLang="en-US" sz="2900" b="0" dirty="0">
              <a:solidFill>
                <a:srgbClr val="0070C0"/>
              </a:solidFill>
            </a:endParaRPr>
          </a:p>
        </p:txBody>
      </p:sp>
      <p:pic>
        <p:nvPicPr>
          <p:cNvPr id="4403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657600"/>
            <a:ext cx="49022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2"/>
          <a:stretch>
            <a:fillRect/>
          </a:stretch>
        </p:blipFill>
        <p:spPr bwMode="auto">
          <a:xfrm>
            <a:off x="512763" y="1838325"/>
            <a:ext cx="4897437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Box 1"/>
          <p:cNvSpPr txBox="1">
            <a:spLocks noChangeArrowheads="1"/>
          </p:cNvSpPr>
          <p:nvPr/>
        </p:nvSpPr>
        <p:spPr bwMode="auto">
          <a:xfrm>
            <a:off x="5638155" y="1783988"/>
            <a:ext cx="37338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FF0000"/>
                </a:solidFill>
              </a:rPr>
              <a:t>Signature of Declaration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FF0000"/>
                </a:solidFill>
              </a:rPr>
              <a:t>of Intent by SEE Ministers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FF0000"/>
                </a:solidFill>
              </a:rPr>
              <a:t>of Science/corresponding Ministers or their representatives at CERN </a:t>
            </a:r>
            <a:endParaRPr lang="en-US" altLang="en-US" sz="2400" b="0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 err="1" smtClean="0">
                <a:solidFill>
                  <a:srgbClr val="5462E2"/>
                </a:solidFill>
              </a:rPr>
              <a:t>DoI</a:t>
            </a:r>
            <a:r>
              <a:rPr lang="en-US" altLang="en-US" sz="2400" b="0" dirty="0" smtClean="0">
                <a:solidFill>
                  <a:srgbClr val="5462E2"/>
                </a:solidFill>
              </a:rPr>
              <a:t> – signed by 8 countries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 smtClean="0">
                <a:solidFill>
                  <a:srgbClr val="FF0000"/>
                </a:solidFill>
              </a:rPr>
              <a:t>Croatia</a:t>
            </a:r>
            <a:r>
              <a:rPr lang="en-US" altLang="en-US" sz="2400" b="0" dirty="0" smtClean="0">
                <a:solidFill>
                  <a:srgbClr val="5462E2"/>
                </a:solidFill>
              </a:rPr>
              <a:t> – ad referendum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 smtClean="0">
                <a:solidFill>
                  <a:srgbClr val="FF0000"/>
                </a:solidFill>
              </a:rPr>
              <a:t>Greece</a:t>
            </a:r>
            <a:r>
              <a:rPr lang="en-US" altLang="en-US" sz="2400" b="0" dirty="0" smtClean="0">
                <a:solidFill>
                  <a:srgbClr val="5462E2"/>
                </a:solidFill>
              </a:rPr>
              <a:t> – Observer,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 smtClean="0">
                <a:solidFill>
                  <a:srgbClr val="5462E2"/>
                </a:solidFill>
              </a:rPr>
              <a:t>signed 2021</a:t>
            </a:r>
            <a:endParaRPr lang="en-US" altLang="en-US" sz="2400" b="0" dirty="0">
              <a:solidFill>
                <a:srgbClr val="5462E2"/>
              </a:solidFill>
            </a:endParaRPr>
          </a:p>
        </p:txBody>
      </p:sp>
      <p:sp>
        <p:nvSpPr>
          <p:cNvPr id="44041" name="TextBox 10"/>
          <p:cNvSpPr txBox="1">
            <a:spLocks noChangeArrowheads="1"/>
          </p:cNvSpPr>
          <p:nvPr/>
        </p:nvSpPr>
        <p:spPr bwMode="auto">
          <a:xfrm>
            <a:off x="457200" y="26988"/>
            <a:ext cx="990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0">
                <a:solidFill>
                  <a:srgbClr val="FFD651"/>
                </a:solidFill>
              </a:rPr>
              <a:t>SEEIIST</a:t>
            </a:r>
          </a:p>
        </p:txBody>
      </p:sp>
      <p:sp>
        <p:nvSpPr>
          <p:cNvPr id="44043" name="TextBox 12"/>
          <p:cNvSpPr txBox="1">
            <a:spLocks noChangeArrowheads="1"/>
          </p:cNvSpPr>
          <p:nvPr/>
        </p:nvSpPr>
        <p:spPr bwMode="auto">
          <a:xfrm>
            <a:off x="558800" y="1062038"/>
            <a:ext cx="87884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900" b="0" dirty="0">
                <a:solidFill>
                  <a:srgbClr val="FF0000"/>
                </a:solidFill>
              </a:rPr>
              <a:t>Declaration of Intent signed at CERN on October 25, 2017</a:t>
            </a:r>
          </a:p>
        </p:txBody>
      </p:sp>
    </p:spTree>
    <p:extLst>
      <p:ext uri="{BB962C8B-B14F-4D97-AF65-F5344CB8AC3E}">
        <p14:creationId xmlns:p14="http://schemas.microsoft.com/office/powerpoint/2010/main" val="292497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Towards flash therapy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 bwMode="auto">
          <a:xfrm>
            <a:off x="495300" y="1600200"/>
            <a:ext cx="31623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FF0000"/>
                </a:solidFill>
              </a:rPr>
              <a:t>First patient treatment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5462E2"/>
                </a:solidFill>
              </a:rPr>
              <a:t>5.6 MeV linac electrons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5462E2"/>
                </a:solidFill>
              </a:rPr>
              <a:t>15 Gy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5462E2"/>
                </a:solidFill>
              </a:rPr>
              <a:t>10 fractions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5462E2"/>
                </a:solidFill>
              </a:rPr>
              <a:t>Pulses in 90 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5462E2"/>
                </a:solidFill>
              </a:rPr>
              <a:t>Multiresistant tumor</a:t>
            </a:r>
          </a:p>
          <a:p>
            <a:endParaRPr lang="en-US" altLang="en-US" smtClean="0"/>
          </a:p>
        </p:txBody>
      </p:sp>
      <p:pic>
        <p:nvPicPr>
          <p:cNvPr id="6963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1196975"/>
            <a:ext cx="3671888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2708275"/>
            <a:ext cx="4830762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68742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Towards flash therapy - protons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 bwMode="auto">
          <a:xfrm>
            <a:off x="631825" y="1412875"/>
            <a:ext cx="8418513" cy="2232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FF0000"/>
                </a:solidFill>
              </a:rPr>
              <a:t>Varian FlashForward Consortium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5462E2"/>
                </a:solidFill>
              </a:rPr>
              <a:t>17.5 Gy in flash mode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FF0000"/>
                </a:solidFill>
              </a:rPr>
              <a:t>25% reduction in fibrosis versus conventional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FF0000"/>
                </a:solidFill>
              </a:rPr>
              <a:t>35% reduction in dermatitis</a:t>
            </a:r>
          </a:p>
          <a:p>
            <a:endParaRPr lang="en-US" altLang="en-US" smtClean="0"/>
          </a:p>
        </p:txBody>
      </p:sp>
      <p:sp>
        <p:nvSpPr>
          <p:cNvPr id="70660" name="TextBox 4"/>
          <p:cNvSpPr txBox="1">
            <a:spLocks noChangeArrowheads="1"/>
          </p:cNvSpPr>
          <p:nvPr/>
        </p:nvSpPr>
        <p:spPr bwMode="auto">
          <a:xfrm>
            <a:off x="4305300" y="5765800"/>
            <a:ext cx="1949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Lung fibrosis </a:t>
            </a:r>
          </a:p>
        </p:txBody>
      </p:sp>
      <p:pic>
        <p:nvPicPr>
          <p:cNvPr id="7066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716338"/>
            <a:ext cx="64198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9719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Towards flash therapy - protons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 bwMode="auto">
          <a:xfrm>
            <a:off x="631825" y="1412875"/>
            <a:ext cx="4465638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FF0000"/>
                </a:solidFill>
              </a:rPr>
              <a:t>Varian FlashForward Consortium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5462E2"/>
                </a:solidFill>
              </a:rPr>
              <a:t>Flash reduces differential gene expression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>
                <a:solidFill>
                  <a:srgbClr val="FF0000"/>
                </a:solidFill>
              </a:rPr>
              <a:t>Flash protons – gene expression close to the non irradiated sample</a:t>
            </a:r>
          </a:p>
        </p:txBody>
      </p:sp>
      <p:sp>
        <p:nvSpPr>
          <p:cNvPr id="71684" name="TextBox 4"/>
          <p:cNvSpPr txBox="1">
            <a:spLocks noChangeArrowheads="1"/>
          </p:cNvSpPr>
          <p:nvPr/>
        </p:nvSpPr>
        <p:spPr bwMode="auto">
          <a:xfrm>
            <a:off x="4305300" y="5765800"/>
            <a:ext cx="1949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Lung fibrosis </a:t>
            </a:r>
          </a:p>
        </p:txBody>
      </p:sp>
      <p:pic>
        <p:nvPicPr>
          <p:cNvPr id="7168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1268413"/>
            <a:ext cx="3643313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86045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Cancer Statistics – mortality ratio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US" altLang="en-US" smtClean="0"/>
          </a:p>
        </p:txBody>
      </p:sp>
      <p:sp>
        <p:nvSpPr>
          <p:cNvPr id="26628" name="Content Placeholder 3"/>
          <p:cNvSpPr>
            <a:spLocks noGrp="1"/>
          </p:cNvSpPr>
          <p:nvPr>
            <p:ph sz="half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US" altLang="en-US" smtClean="0"/>
          </a:p>
        </p:txBody>
      </p:sp>
      <p:grpSp>
        <p:nvGrpSpPr>
          <p:cNvPr id="26629" name="Group 4"/>
          <p:cNvGrpSpPr>
            <a:grpSpLocks/>
          </p:cNvGrpSpPr>
          <p:nvPr/>
        </p:nvGrpSpPr>
        <p:grpSpPr bwMode="auto">
          <a:xfrm>
            <a:off x="577850" y="1435100"/>
            <a:ext cx="8839200" cy="4657725"/>
            <a:chOff x="152400" y="1662140"/>
            <a:chExt cx="8839200" cy="4658259"/>
          </a:xfrm>
        </p:grpSpPr>
        <p:sp>
          <p:nvSpPr>
            <p:cNvPr id="26630" name="TextBox 5"/>
            <p:cNvSpPr txBox="1">
              <a:spLocks noChangeArrowheads="1"/>
            </p:cNvSpPr>
            <p:nvPr/>
          </p:nvSpPr>
          <p:spPr bwMode="auto">
            <a:xfrm>
              <a:off x="152400" y="1676399"/>
              <a:ext cx="8839200" cy="46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aphicFrame>
          <p:nvGraphicFramePr>
            <p:cNvPr id="7" name="Chart 6"/>
            <p:cNvGraphicFramePr/>
            <p:nvPr/>
          </p:nvGraphicFramePr>
          <p:xfrm>
            <a:off x="340112" y="1662140"/>
            <a:ext cx="6822688" cy="29391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6632" name="TextBox 7"/>
            <p:cNvSpPr txBox="1">
              <a:spLocks noChangeArrowheads="1"/>
            </p:cNvSpPr>
            <p:nvPr/>
          </p:nvSpPr>
          <p:spPr bwMode="auto">
            <a:xfrm>
              <a:off x="304800" y="4818693"/>
              <a:ext cx="363110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Calibri" panose="020F0502020204030204" pitchFamily="34" charset="0"/>
                </a:rPr>
                <a:t>SEEU</a:t>
              </a:r>
            </a:p>
            <a:p>
              <a:r>
                <a:rPr lang="en-US" altLang="en-US" sz="1400">
                  <a:solidFill>
                    <a:srgbClr val="000000"/>
                  </a:solidFill>
                  <a:latin typeface="Calibri" panose="020F0502020204030204" pitchFamily="34" charset="0"/>
                </a:rPr>
                <a:t> The highest   74 % (BIH, ALB, MKD, MNG, GR )</a:t>
              </a:r>
              <a:endParaRPr lang="en-US" altLang="en-US" sz="1400" baseline="3000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r>
                <a:rPr lang="en-US" altLang="en-US" sz="1400">
                  <a:solidFill>
                    <a:srgbClr val="000000"/>
                  </a:solidFill>
                  <a:latin typeface="Calibri" panose="020F0502020204030204" pitchFamily="34" charset="0"/>
                </a:rPr>
                <a:t> The lowest    50% (SLO)</a:t>
              </a:r>
            </a:p>
            <a:p>
              <a:r>
                <a:rPr lang="en-US" alt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26633" name="TextBox 8"/>
            <p:cNvSpPr txBox="1">
              <a:spLocks noChangeArrowheads="1"/>
            </p:cNvSpPr>
            <p:nvPr/>
          </p:nvSpPr>
          <p:spPr bwMode="auto">
            <a:xfrm>
              <a:off x="3810000" y="4818693"/>
              <a:ext cx="3635841" cy="87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EU</a:t>
              </a:r>
            </a:p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The highest     64%  (Hungary, Lithuania)   </a:t>
              </a:r>
            </a:p>
            <a:p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The lowest      34%  (</a:t>
              </a:r>
              <a:r>
                <a:rPr lang="en-US" altLang="en-US" sz="1300">
                  <a:solidFill>
                    <a:srgbClr val="0000FF"/>
                  </a:solidFill>
                  <a:latin typeface="Calibri" panose="020F0502020204030204" pitchFamily="34" charset="0"/>
                </a:rPr>
                <a:t>Norway, Sweden, Switzerland</a:t>
              </a:r>
              <a:r>
                <a:rPr lang="en-US" altLang="en-US" sz="1300">
                  <a:solidFill>
                    <a:srgbClr val="000000"/>
                  </a:solidFill>
                  <a:latin typeface="Calibri" panose="020F0502020204030204" pitchFamily="34" charset="0"/>
                </a:rPr>
                <a:t>)</a:t>
              </a:r>
            </a:p>
            <a:p>
              <a:r>
                <a:rPr lang="en-US" alt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   </a:t>
              </a:r>
            </a:p>
          </p:txBody>
        </p:sp>
        <p:sp>
          <p:nvSpPr>
            <p:cNvPr id="26634" name="TextBox 9"/>
            <p:cNvSpPr txBox="1">
              <a:spLocks noChangeArrowheads="1"/>
            </p:cNvSpPr>
            <p:nvPr/>
          </p:nvSpPr>
          <p:spPr bwMode="auto">
            <a:xfrm>
              <a:off x="228600" y="5756702"/>
              <a:ext cx="8610600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 sz="70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>
                <a:buFont typeface="Wingdings" panose="05000000000000000000" pitchFamily="2" charset="2"/>
                <a:buChar char="ü"/>
              </a:pPr>
              <a:r>
                <a:rPr lang="en-US" alt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altLang="en-US" sz="1600">
                  <a:solidFill>
                    <a:srgbClr val="000000"/>
                  </a:solidFill>
                  <a:latin typeface="Calibri" panose="020F0502020204030204" pitchFamily="34" charset="0"/>
                </a:rPr>
                <a:t>Less imaging and treatment equipment – one of several factors for higher  Mortality/Incidence ratio</a:t>
              </a:r>
              <a:endParaRPr lang="mk-MK" altLang="en-US" sz="16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6635" name="Picture 2" descr="C:\Users\Vesna\Desktop\2018 - Ohrid medical physics workshop\Presentation\maps of countries\Norway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59"/>
            <a:stretch>
              <a:fillRect/>
            </a:stretch>
          </p:blipFill>
          <p:spPr bwMode="auto">
            <a:xfrm>
              <a:off x="7353321" y="2071678"/>
              <a:ext cx="1371535" cy="1214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6" name="Picture 3" descr="C:\Users\Vesna\Desktop\2018 - Ohrid medical physics workshop\Presentation\maps of countries\Swede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59"/>
            <a:stretch>
              <a:fillRect/>
            </a:stretch>
          </p:blipFill>
          <p:spPr bwMode="auto">
            <a:xfrm>
              <a:off x="7353320" y="3286125"/>
              <a:ext cx="1357322" cy="1201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7" name="Picture 2" descr="Image result for map of switzerland in Europ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98" r="1460" b="10437"/>
            <a:stretch>
              <a:fillRect/>
            </a:stretch>
          </p:blipFill>
          <p:spPr bwMode="auto">
            <a:xfrm>
              <a:off x="7353320" y="4572009"/>
              <a:ext cx="1357322" cy="113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Depth regulation – energy change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 bwMode="auto">
          <a:xfrm>
            <a:off x="3152775" y="981075"/>
            <a:ext cx="3384550" cy="465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solidFill>
                  <a:srgbClr val="5462E2"/>
                </a:solidFill>
              </a:rPr>
              <a:t>GEANT4   simulations in water</a:t>
            </a: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4076700"/>
            <a:ext cx="5116513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68413"/>
            <a:ext cx="4459288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1423988" y="3856038"/>
            <a:ext cx="1141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5462E2"/>
                </a:solidFill>
              </a:rPr>
              <a:t>protons</a:t>
            </a:r>
          </a:p>
        </p:txBody>
      </p:sp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4764088" y="3811588"/>
            <a:ext cx="1123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5462E2"/>
                </a:solidFill>
              </a:rPr>
              <a:t>C - ions</a:t>
            </a:r>
          </a:p>
        </p:txBody>
      </p:sp>
      <p:pic>
        <p:nvPicPr>
          <p:cNvPr id="3277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1127125"/>
            <a:ext cx="401637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Box 8"/>
          <p:cNvSpPr txBox="1">
            <a:spLocks noChangeArrowheads="1"/>
          </p:cNvSpPr>
          <p:nvPr/>
        </p:nvSpPr>
        <p:spPr bwMode="auto">
          <a:xfrm>
            <a:off x="6951663" y="3570288"/>
            <a:ext cx="2749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7030A0"/>
                </a:solidFill>
              </a:rPr>
              <a:t>Protons</a:t>
            </a:r>
            <a:r>
              <a:rPr lang="en-US" altLang="en-US">
                <a:solidFill>
                  <a:srgbClr val="5462E2"/>
                </a:solidFill>
              </a:rPr>
              <a:t> and C – ions</a:t>
            </a:r>
          </a:p>
          <a:p>
            <a:r>
              <a:rPr lang="en-US" altLang="en-US">
                <a:solidFill>
                  <a:srgbClr val="5462E2"/>
                </a:solidFill>
              </a:rPr>
              <a:t>at the same depth</a:t>
            </a:r>
          </a:p>
        </p:txBody>
      </p:sp>
    </p:spTree>
    <p:extLst>
      <p:ext uri="{BB962C8B-B14F-4D97-AF65-F5344CB8AC3E}">
        <p14:creationId xmlns:p14="http://schemas.microsoft.com/office/powerpoint/2010/main" val="201639373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Tumor irradiation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 bwMode="auto">
          <a:xfrm>
            <a:off x="4845050" y="5802313"/>
            <a:ext cx="5040313" cy="379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400" smtClean="0">
                <a:hlinkClick r:id="rId2"/>
              </a:rPr>
              <a:t>http://www.shi.co.jp/quantum/eng/product/proton/proton.html</a:t>
            </a:r>
            <a:endParaRPr lang="en-US" altLang="en-US" sz="1400" smtClean="0"/>
          </a:p>
        </p:txBody>
      </p:sp>
      <p:pic>
        <p:nvPicPr>
          <p:cNvPr id="33796" name="Picture 2" descr="http://www.shi.co.jp/quantum/eng/product/proton/img/SOB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014538"/>
            <a:ext cx="4462462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 descr="http://www.shi.co.jp/quantum/eng/product/proton/img/comparison_proton_Xr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2227263"/>
            <a:ext cx="51816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7"/>
          <p:cNvSpPr txBox="1">
            <a:spLocks noChangeArrowheads="1"/>
          </p:cNvSpPr>
          <p:nvPr/>
        </p:nvSpPr>
        <p:spPr bwMode="auto">
          <a:xfrm>
            <a:off x="866775" y="1163638"/>
            <a:ext cx="795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Spread out Bragg peak – uniform irradiation of the tumor cells</a:t>
            </a:r>
          </a:p>
        </p:txBody>
      </p:sp>
    </p:spTree>
    <p:extLst>
      <p:ext uri="{BB962C8B-B14F-4D97-AF65-F5344CB8AC3E}">
        <p14:creationId xmlns:p14="http://schemas.microsoft.com/office/powerpoint/2010/main" val="90771269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program and clinical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96" y="1124744"/>
            <a:ext cx="3946848" cy="41764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FF0000"/>
                </a:solidFill>
              </a:rPr>
              <a:t>Protons and ions (C)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5462E2"/>
                </a:solidFill>
              </a:rPr>
              <a:t>Clinical </a:t>
            </a:r>
            <a:r>
              <a:rPr lang="en-US" sz="2400" dirty="0">
                <a:solidFill>
                  <a:srgbClr val="5462E2"/>
                </a:solidFill>
              </a:rPr>
              <a:t>trials comparing </a:t>
            </a:r>
            <a:r>
              <a:rPr lang="en-US" sz="2400" dirty="0" smtClean="0">
                <a:solidFill>
                  <a:srgbClr val="5462E2"/>
                </a:solidFill>
              </a:rPr>
              <a:t>protons </a:t>
            </a:r>
            <a:r>
              <a:rPr lang="en-US" sz="2400" dirty="0">
                <a:solidFill>
                  <a:srgbClr val="5462E2"/>
                </a:solidFill>
              </a:rPr>
              <a:t>and </a:t>
            </a:r>
            <a:r>
              <a:rPr lang="en-US" sz="2400" dirty="0" smtClean="0">
                <a:solidFill>
                  <a:srgbClr val="5462E2"/>
                </a:solidFill>
              </a:rPr>
              <a:t>C-ions</a:t>
            </a:r>
            <a:endParaRPr lang="en-US" sz="2400" dirty="0">
              <a:solidFill>
                <a:srgbClr val="5462E2"/>
              </a:solidFill>
            </a:endParaRPr>
          </a:p>
          <a:p>
            <a:pPr marL="0" indent="0"/>
            <a:endParaRPr lang="en-US" sz="24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5462E2"/>
                </a:solidFill>
              </a:rPr>
              <a:t>Adenoid cystic carcinoma of the head and neck region</a:t>
            </a:r>
          </a:p>
          <a:p>
            <a:pPr marL="0" indent="0"/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44" y="980728"/>
            <a:ext cx="3336341" cy="54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4490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program and clinical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96" y="1124744"/>
            <a:ext cx="8627368" cy="5760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FF0000"/>
                </a:solidFill>
              </a:rPr>
              <a:t>Ongoing clinical trials</a:t>
            </a:r>
          </a:p>
          <a:p>
            <a:pPr marL="0" indent="0"/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24" y="1484784"/>
            <a:ext cx="741605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3008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program and clinical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96" y="1124744"/>
            <a:ext cx="8627368" cy="5760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FF0000"/>
                </a:solidFill>
              </a:rPr>
              <a:t>Ongoing clinical trials</a:t>
            </a:r>
          </a:p>
          <a:p>
            <a:pPr marL="0" indent="0"/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88" y="1124744"/>
            <a:ext cx="5400600" cy="537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6196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program and clinical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96" y="1124744"/>
            <a:ext cx="8627368" cy="5760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err="1" smtClean="0">
                <a:solidFill>
                  <a:srgbClr val="FF0000"/>
                </a:solidFill>
              </a:rPr>
              <a:t>Paediatric</a:t>
            </a:r>
            <a:r>
              <a:rPr lang="en-US" sz="2400" dirty="0" smtClean="0">
                <a:solidFill>
                  <a:srgbClr val="FF0000"/>
                </a:solidFill>
              </a:rPr>
              <a:t> patients</a:t>
            </a:r>
          </a:p>
          <a:p>
            <a:pPr marL="0" indent="0"/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9" y="2496074"/>
            <a:ext cx="4653079" cy="324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79" y="1196752"/>
            <a:ext cx="5285796" cy="58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8801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Box 1"/>
          <p:cNvSpPr txBox="1">
            <a:spLocks noChangeArrowheads="1"/>
          </p:cNvSpPr>
          <p:nvPr/>
        </p:nvSpPr>
        <p:spPr bwMode="auto">
          <a:xfrm>
            <a:off x="1208584" y="5960665"/>
            <a:ext cx="8401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FFFFFF"/>
                </a:solidFill>
              </a:rPr>
              <a:t>Signature of </a:t>
            </a:r>
            <a:r>
              <a:rPr lang="en-US" altLang="en-US" sz="2400" b="0" dirty="0" smtClean="0">
                <a:solidFill>
                  <a:srgbClr val="FF0000"/>
                </a:solidFill>
              </a:rPr>
              <a:t>the </a:t>
            </a:r>
            <a:r>
              <a:rPr lang="en-US" altLang="en-US" sz="2400" b="0" dirty="0">
                <a:solidFill>
                  <a:srgbClr val="FF0000"/>
                </a:solidFill>
              </a:rPr>
              <a:t>6</a:t>
            </a:r>
            <a:r>
              <a:rPr lang="en-US" altLang="en-US" sz="2400" b="0" baseline="30000" dirty="0">
                <a:solidFill>
                  <a:srgbClr val="FF0000"/>
                </a:solidFill>
              </a:rPr>
              <a:t>th</a:t>
            </a:r>
            <a:r>
              <a:rPr lang="en-US" altLang="en-US" sz="2400" b="0" dirty="0">
                <a:solidFill>
                  <a:srgbClr val="FF0000"/>
                </a:solidFill>
              </a:rPr>
              <a:t> Summit of the Berlin Process  </a:t>
            </a:r>
          </a:p>
        </p:txBody>
      </p:sp>
      <p:sp>
        <p:nvSpPr>
          <p:cNvPr id="48134" name="TextBox 10"/>
          <p:cNvSpPr txBox="1">
            <a:spLocks noChangeArrowheads="1"/>
          </p:cNvSpPr>
          <p:nvPr/>
        </p:nvSpPr>
        <p:spPr bwMode="auto">
          <a:xfrm>
            <a:off x="457200" y="26988"/>
            <a:ext cx="990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0">
                <a:solidFill>
                  <a:srgbClr val="FFD651"/>
                </a:solidFill>
              </a:rPr>
              <a:t>SEEIIST</a:t>
            </a:r>
          </a:p>
        </p:txBody>
      </p:sp>
      <p:sp>
        <p:nvSpPr>
          <p:cNvPr id="48135" name="TextBox 12"/>
          <p:cNvSpPr txBox="1">
            <a:spLocks noChangeArrowheads="1"/>
          </p:cNvSpPr>
          <p:nvPr/>
        </p:nvSpPr>
        <p:spPr bwMode="auto">
          <a:xfrm>
            <a:off x="704528" y="908921"/>
            <a:ext cx="8312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FF0000"/>
                </a:solidFill>
              </a:rPr>
              <a:t>Memorandum of Cooperation signed by six Prime Ministers of the SEE Region</a:t>
            </a:r>
          </a:p>
        </p:txBody>
      </p:sp>
      <p:grpSp>
        <p:nvGrpSpPr>
          <p:cNvPr id="48136" name="Group 2"/>
          <p:cNvGrpSpPr>
            <a:grpSpLocks/>
          </p:cNvGrpSpPr>
          <p:nvPr/>
        </p:nvGrpSpPr>
        <p:grpSpPr bwMode="auto">
          <a:xfrm>
            <a:off x="1045790" y="1844824"/>
            <a:ext cx="7867650" cy="4094162"/>
            <a:chOff x="1219200" y="1785045"/>
            <a:chExt cx="5565157" cy="3163801"/>
          </a:xfrm>
        </p:grpSpPr>
        <p:pic>
          <p:nvPicPr>
            <p:cNvPr id="48137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9" b="9322"/>
            <a:stretch>
              <a:fillRect/>
            </a:stretch>
          </p:blipFill>
          <p:spPr bwMode="auto">
            <a:xfrm>
              <a:off x="1219200" y="2299891"/>
              <a:ext cx="5565157" cy="2648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13"/>
            <a:stretch>
              <a:fillRect/>
            </a:stretch>
          </p:blipFill>
          <p:spPr bwMode="auto">
            <a:xfrm>
              <a:off x="1219200" y="1785045"/>
              <a:ext cx="5565157" cy="548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951509" y="395563"/>
            <a:ext cx="581818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900" b="0" dirty="0">
                <a:solidFill>
                  <a:srgbClr val="0070C0"/>
                </a:solidFill>
              </a:rPr>
              <a:t>         </a:t>
            </a:r>
            <a:r>
              <a:rPr lang="en-US" altLang="en-US" sz="2900" b="0" dirty="0" smtClean="0">
                <a:solidFill>
                  <a:srgbClr val="0070C0"/>
                </a:solidFill>
              </a:rPr>
              <a:t>           </a:t>
            </a:r>
            <a:r>
              <a:rPr lang="en-US" altLang="en-US" sz="2900" dirty="0">
                <a:solidFill>
                  <a:srgbClr val="0070C0"/>
                </a:solidFill>
              </a:rPr>
              <a:t>Political </a:t>
            </a:r>
            <a:r>
              <a:rPr lang="en-US" altLang="en-US" sz="2900" dirty="0" smtClean="0">
                <a:solidFill>
                  <a:srgbClr val="0070C0"/>
                </a:solidFill>
              </a:rPr>
              <a:t>steps </a:t>
            </a:r>
            <a:endParaRPr lang="en-US" altLang="en-US" sz="29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26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96" y="1124744"/>
            <a:ext cx="8627368" cy="51125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Types of tumors to be treated and their epidemiology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Highest priority protons and ions</a:t>
            </a:r>
          </a:p>
          <a:p>
            <a:pPr marL="0" indent="0"/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0" y="2063692"/>
            <a:ext cx="796578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3603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96" y="1124744"/>
            <a:ext cx="8627368" cy="51125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Types of tumors to be treated and their epidemiology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Indications of secondary priority for light ions therapy</a:t>
            </a:r>
          </a:p>
          <a:p>
            <a:pPr marL="0" indent="0"/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4" y="2420888"/>
            <a:ext cx="8928992" cy="29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2668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96" y="1124744"/>
            <a:ext cx="8627368" cy="51125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rgbClr val="FF0000"/>
                </a:solidFill>
              </a:rPr>
              <a:t>Hypofractionation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To reduce the number of fractions and to increase the dose per fraction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Stereotactic Body Radiation Therapy (SBRT) (1-3 fractions – 25-30 </a:t>
            </a:r>
            <a:r>
              <a:rPr lang="en-US" sz="2400" dirty="0" err="1" smtClean="0">
                <a:solidFill>
                  <a:srgbClr val="5462E2"/>
                </a:solidFill>
              </a:rPr>
              <a:t>Gy</a:t>
            </a:r>
            <a:r>
              <a:rPr lang="en-US" sz="2400" dirty="0" smtClean="0">
                <a:solidFill>
                  <a:srgbClr val="5462E2"/>
                </a:solidFill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Damage of vascular endothelial cells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Charged particles ide</a:t>
            </a:r>
            <a:r>
              <a:rPr lang="bg-BG" sz="2400" dirty="0" smtClean="0">
                <a:solidFill>
                  <a:srgbClr val="5462E2"/>
                </a:solidFill>
              </a:rPr>
              <a:t>а</a:t>
            </a:r>
            <a:r>
              <a:rPr lang="en-US" sz="2400" dirty="0" smtClean="0">
                <a:solidFill>
                  <a:srgbClr val="5462E2"/>
                </a:solidFill>
              </a:rPr>
              <a:t>l for this type of therapy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Very promising data with protons and ions</a:t>
            </a:r>
          </a:p>
        </p:txBody>
      </p:sp>
    </p:spTree>
    <p:extLst>
      <p:ext uri="{BB962C8B-B14F-4D97-AF65-F5344CB8AC3E}">
        <p14:creationId xmlns:p14="http://schemas.microsoft.com/office/powerpoint/2010/main" val="330295866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96" y="1124744"/>
            <a:ext cx="8627368" cy="51125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Hypoxia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5462E2"/>
                </a:solidFill>
              </a:rPr>
              <a:t>To reduce the Oxygen Enhancement ratio (OER)</a:t>
            </a:r>
          </a:p>
          <a:p>
            <a:pPr marL="457200" lvl="1" indent="0"/>
            <a:endParaRPr lang="en-US" sz="24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 smtClean="0">
              <a:solidFill>
                <a:srgbClr val="5462E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632" y="2132856"/>
            <a:ext cx="5976664" cy="420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8863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96" y="1124744"/>
            <a:ext cx="4306888" cy="51125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Combined treatments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Control of metastasis – combined radio therapy + chemotherapy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Investigation of </a:t>
            </a:r>
            <a:r>
              <a:rPr lang="en-US" sz="2000" dirty="0">
                <a:solidFill>
                  <a:srgbClr val="5462E2"/>
                </a:solidFill>
              </a:rPr>
              <a:t>synergistic interaction of the drugs and ion irradiations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Combination of particle therapy with immunotherapy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err="1" smtClean="0">
                <a:solidFill>
                  <a:srgbClr val="5462E2"/>
                </a:solidFill>
              </a:rPr>
              <a:t>Lymphopenia</a:t>
            </a:r>
            <a:r>
              <a:rPr lang="en-US" sz="2000" dirty="0" smtClean="0">
                <a:solidFill>
                  <a:srgbClr val="5462E2"/>
                </a:solidFill>
              </a:rPr>
              <a:t> </a:t>
            </a:r>
            <a:endParaRPr lang="bg-BG" sz="20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The </a:t>
            </a:r>
            <a:r>
              <a:rPr lang="en-US" sz="2000" dirty="0" err="1" smtClean="0">
                <a:solidFill>
                  <a:srgbClr val="5462E2"/>
                </a:solidFill>
              </a:rPr>
              <a:t>imunne</a:t>
            </a:r>
            <a:r>
              <a:rPr lang="en-US" sz="2000" dirty="0" smtClean="0">
                <a:solidFill>
                  <a:srgbClr val="5462E2"/>
                </a:solidFill>
              </a:rPr>
              <a:t> system suppression is reduced in the case of Protons </a:t>
            </a:r>
            <a:r>
              <a:rPr lang="en-US" sz="2400" dirty="0" smtClean="0">
                <a:solidFill>
                  <a:srgbClr val="5462E2"/>
                </a:solidFill>
              </a:rPr>
              <a:t>and C-ions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 smtClean="0">
              <a:solidFill>
                <a:srgbClr val="5462E2"/>
              </a:solidFill>
            </a:endParaRPr>
          </a:p>
          <a:p>
            <a:pPr marL="457200" lvl="1" indent="0"/>
            <a:endParaRPr lang="en-US" sz="24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 smtClean="0">
              <a:solidFill>
                <a:srgbClr val="5462E2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84" y="1988840"/>
            <a:ext cx="4660293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2422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4568" y="1340768"/>
            <a:ext cx="7920880" cy="44644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rgbClr val="FF0000"/>
                </a:solidFill>
              </a:rPr>
              <a:t>Radiogenomics</a:t>
            </a:r>
            <a:r>
              <a:rPr lang="en-US" sz="2000" dirty="0" smtClean="0">
                <a:solidFill>
                  <a:srgbClr val="FF0000"/>
                </a:solidFill>
              </a:rPr>
              <a:t> – personalized precise medicine</a:t>
            </a:r>
            <a:endParaRPr lang="en-US" sz="20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The goal is to develop genetic risk profile - individualization of radiation dose prescriptions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</a:rPr>
              <a:t>Genetic profile determines the </a:t>
            </a:r>
            <a:r>
              <a:rPr lang="en-US" sz="2000" dirty="0" err="1" smtClean="0">
                <a:solidFill>
                  <a:schemeClr val="accent2"/>
                </a:solidFill>
              </a:rPr>
              <a:t>radiosensetivity</a:t>
            </a:r>
            <a:endParaRPr lang="en-US" sz="2000" dirty="0" smtClean="0">
              <a:solidFill>
                <a:schemeClr val="accent2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</a:rPr>
              <a:t>Genetic mutations of DNA repair genes induce extreme </a:t>
            </a:r>
            <a:r>
              <a:rPr lang="en-US" sz="2000" dirty="0" err="1" smtClean="0">
                <a:solidFill>
                  <a:schemeClr val="accent2"/>
                </a:solidFill>
              </a:rPr>
              <a:t>radiosensetivity</a:t>
            </a:r>
            <a:endParaRPr lang="en-US" sz="2000" dirty="0" smtClean="0">
              <a:solidFill>
                <a:schemeClr val="accent2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</a:rPr>
              <a:t>An example – mutations in ATM protein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Participate in the DNA repair and cell cycle control (G1/S)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Tumor tissues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</a:rPr>
              <a:t>Biomarker signatures 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</a:rPr>
              <a:t>Response is highly variable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 smtClean="0">
              <a:solidFill>
                <a:srgbClr val="5462E2"/>
              </a:solidFill>
            </a:endParaRPr>
          </a:p>
          <a:p>
            <a:pPr marL="457200" lvl="1" indent="0"/>
            <a:endParaRPr lang="en-US" sz="24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 smtClean="0">
              <a:solidFill>
                <a:srgbClr val="5462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6935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4568" y="1340768"/>
            <a:ext cx="7920880" cy="44644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Therapy with other ions</a:t>
            </a:r>
            <a:endParaRPr lang="en-US" sz="20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Currently on protons and C-ions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</a:rPr>
              <a:t>He versus protons (less lateral scattering)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2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accent2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2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accent2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2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accent2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accent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 smtClean="0">
              <a:solidFill>
                <a:srgbClr val="5462E2"/>
              </a:solidFill>
            </a:endParaRPr>
          </a:p>
          <a:p>
            <a:pPr marL="457200" lvl="1" indent="0"/>
            <a:endParaRPr lang="en-US" sz="24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 smtClean="0">
              <a:solidFill>
                <a:srgbClr val="5462E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895" y="2605302"/>
            <a:ext cx="7684553" cy="19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6988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4568" y="1340768"/>
            <a:ext cx="7920880" cy="44644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Therapy with other ions</a:t>
            </a:r>
            <a:endParaRPr lang="en-US" sz="2000" dirty="0" smtClean="0">
              <a:solidFill>
                <a:srgbClr val="5462E2"/>
              </a:solidFill>
            </a:endParaRPr>
          </a:p>
          <a:p>
            <a:pPr marL="457200" lvl="1" indent="0"/>
            <a:endParaRPr lang="en-US" sz="2000" dirty="0" smtClean="0">
              <a:solidFill>
                <a:schemeClr val="accent2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2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accent2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2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accent2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2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accent2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accent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 smtClean="0">
              <a:solidFill>
                <a:srgbClr val="5462E2"/>
              </a:solidFill>
            </a:endParaRPr>
          </a:p>
          <a:p>
            <a:pPr marL="457200" lvl="1" indent="0"/>
            <a:endParaRPr lang="en-US" sz="24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 smtClean="0">
              <a:solidFill>
                <a:srgbClr val="5462E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861" y="1700808"/>
            <a:ext cx="694863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2575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Radiobiological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4568" y="1052736"/>
            <a:ext cx="7920880" cy="532859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In vitro and in vivo radiobiology</a:t>
            </a:r>
            <a:endParaRPr lang="en-US" sz="20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Increased proton RBE at the end of the range –should it be considered in the treatment planning?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Interplay between partial volume and RBE effects – requires in vivo investigation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Systematical study of combination with stimulation of the immune system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Stem cells </a:t>
            </a:r>
            <a:r>
              <a:rPr lang="en-US" sz="2000" dirty="0" err="1" smtClean="0">
                <a:solidFill>
                  <a:srgbClr val="5462E2"/>
                </a:solidFill>
              </a:rPr>
              <a:t>radiosensetivity</a:t>
            </a:r>
            <a:endParaRPr lang="en-US" sz="20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5462E2"/>
                </a:solidFill>
              </a:rPr>
              <a:t>D</a:t>
            </a:r>
            <a:r>
              <a:rPr lang="en-US" sz="2000" dirty="0" smtClean="0">
                <a:solidFill>
                  <a:srgbClr val="5462E2"/>
                </a:solidFill>
              </a:rPr>
              <a:t>rugs, nanoparticles and other agents modify the radiation response.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Influence of the radiation on cells migration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Experimental data for biophysical models used for therapy planning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Investigation of the probability for secondary cancer induction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FLASH therapy mechanism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rgbClr val="5462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1122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Radiobiological program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480" y="1628800"/>
            <a:ext cx="9472002" cy="16561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0552" y="980728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5462E2"/>
                </a:solidFill>
              </a:rPr>
              <a:t>Radioactive ion beams (beam visualization)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2" y="3284984"/>
            <a:ext cx="8117335" cy="320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7352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Some arguments for HT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 bwMode="auto">
          <a:xfrm>
            <a:off x="488950" y="1268413"/>
            <a:ext cx="8915400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000" smtClean="0">
                <a:solidFill>
                  <a:srgbClr val="FF0000"/>
                </a:solidFill>
              </a:rPr>
              <a:t>Tendency of increase of the new cancer cases and dead cases in the region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 algn="ctr"/>
            <a:r>
              <a:rPr lang="en-US" altLang="en-US" smtClean="0">
                <a:solidFill>
                  <a:srgbClr val="5462E2"/>
                </a:solidFill>
              </a:rPr>
              <a:t>Bulgarian data, to be normalized to the decreasing number of population</a:t>
            </a:r>
          </a:p>
        </p:txBody>
      </p:sp>
      <p:pic>
        <p:nvPicPr>
          <p:cNvPr id="6148" name="Picture 3" descr="dksmf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1700213"/>
            <a:ext cx="6221412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90456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Animal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4568" y="1052736"/>
            <a:ext cx="7920880" cy="532859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Animal facility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Small animals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xenografts models of tumors – small animals (</a:t>
            </a:r>
            <a:r>
              <a:rPr lang="en-US" sz="2000" dirty="0" err="1" smtClean="0">
                <a:solidFill>
                  <a:srgbClr val="5462E2"/>
                </a:solidFill>
              </a:rPr>
              <a:t>rodens</a:t>
            </a:r>
            <a:r>
              <a:rPr lang="en-US" sz="2000" dirty="0" smtClean="0">
                <a:solidFill>
                  <a:srgbClr val="5462E2"/>
                </a:solidFill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Suppressed immune reaction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Establish in- house small animal facility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Accept a small animals from outside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Investigate different protocols and trace short and long term effects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Animal facility close to the experimental area</a:t>
            </a: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Big animals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External veterinary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Dogs and cats with tumors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Swine – treatment of cardiac arrhythmias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rgbClr val="5462E2"/>
              </a:solidFill>
            </a:endParaRPr>
          </a:p>
          <a:p>
            <a:pPr marL="457200" lvl="1" indent="0"/>
            <a:endParaRPr lang="en-US" sz="2000" dirty="0" smtClean="0">
              <a:solidFill>
                <a:srgbClr val="5462E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047" y="4293096"/>
            <a:ext cx="4182621" cy="15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8843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physics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6576" y="1412776"/>
            <a:ext cx="7920880" cy="424847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Beam characterization</a:t>
            </a:r>
            <a:endParaRPr lang="en-US" sz="20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Stopping power and range measurement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Fragments cross sections measurement (</a:t>
            </a:r>
            <a:r>
              <a:rPr lang="en-US" sz="2000" dirty="0" err="1" smtClean="0">
                <a:solidFill>
                  <a:srgbClr val="5462E2"/>
                </a:solidFill>
              </a:rPr>
              <a:t>ToF</a:t>
            </a:r>
            <a:r>
              <a:rPr lang="en-US" sz="2000" dirty="0" smtClean="0">
                <a:solidFill>
                  <a:srgbClr val="5462E2"/>
                </a:solidFill>
              </a:rPr>
              <a:t> , </a:t>
            </a:r>
            <a:r>
              <a:rPr lang="en-US" sz="2000" dirty="0" err="1" smtClean="0">
                <a:solidFill>
                  <a:srgbClr val="5462E2"/>
                </a:solidFill>
              </a:rPr>
              <a:t>Medipix</a:t>
            </a:r>
            <a:r>
              <a:rPr lang="en-US" sz="2000" dirty="0" smtClean="0">
                <a:solidFill>
                  <a:srgbClr val="5462E2"/>
                </a:solidFill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Evolution of the beam spot size along the trajectory</a:t>
            </a:r>
          </a:p>
          <a:p>
            <a:pPr marL="40005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Dose delivery</a:t>
            </a:r>
            <a:endParaRPr lang="en-US" sz="2000" dirty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Scanning pencil beams require precise control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Moving organs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Flash therapy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Scanning micro beam </a:t>
            </a:r>
          </a:p>
        </p:txBody>
      </p:sp>
    </p:spTree>
    <p:extLst>
      <p:ext uri="{BB962C8B-B14F-4D97-AF65-F5344CB8AC3E}">
        <p14:creationId xmlns:p14="http://schemas.microsoft.com/office/powerpoint/2010/main" val="48784640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physics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4568" y="1340768"/>
            <a:ext cx="7920880" cy="4968552"/>
          </a:xfrm>
        </p:spPr>
        <p:txBody>
          <a:bodyPr/>
          <a:lstStyle/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Imaging Modalities, Motion Management and Quality Assurance </a:t>
            </a:r>
            <a:endParaRPr lang="en-US" sz="2000" dirty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5462E2"/>
                </a:solidFill>
              </a:rPr>
              <a:t>Measurement of leaving tissue stopping power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2"/>
                </a:solidFill>
              </a:rPr>
              <a:t>Proton or Helium tomography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5462E2"/>
                </a:solidFill>
              </a:rPr>
              <a:t>Accuracy of dose deposition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2"/>
                </a:solidFill>
              </a:rPr>
              <a:t>Gamma cameras, </a:t>
            </a:r>
            <a:r>
              <a:rPr lang="en-US" sz="2000" dirty="0" smtClean="0">
                <a:solidFill>
                  <a:schemeClr val="accent2"/>
                </a:solidFill>
              </a:rPr>
              <a:t>PET</a:t>
            </a:r>
          </a:p>
          <a:p>
            <a:pPr marL="800100" lvl="1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Tracking of moving organs</a:t>
            </a:r>
            <a:endParaRPr lang="en-US" sz="2000" dirty="0">
              <a:solidFill>
                <a:srgbClr val="5462E2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accent2"/>
                </a:solidFill>
              </a:rPr>
              <a:t>MRI, ultrasound scanners </a:t>
            </a:r>
            <a:endParaRPr lang="en-US" sz="2000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Biophysical modeling</a:t>
            </a:r>
            <a:endParaRPr lang="en-US" sz="20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At macroscopic and microscopic scale simulation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Development of clinical treatment planning systems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Big data analysis and development of new treatment protocols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Parallel processing and HPC, use of AI</a:t>
            </a:r>
          </a:p>
        </p:txBody>
      </p:sp>
    </p:spTree>
    <p:extLst>
      <p:ext uri="{BB962C8B-B14F-4D97-AF65-F5344CB8AC3E}">
        <p14:creationId xmlns:p14="http://schemas.microsoft.com/office/powerpoint/2010/main" val="4167238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science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2560" y="1052736"/>
            <a:ext cx="7920880" cy="5328592"/>
          </a:xfrm>
        </p:spPr>
        <p:txBody>
          <a:bodyPr/>
          <a:lstStyle/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Irradiation of materials under high pressure</a:t>
            </a:r>
            <a:endParaRPr lang="en-US" sz="2000" dirty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May cause drastic changes in the properties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5462E2"/>
              </a:solidFill>
            </a:endParaRPr>
          </a:p>
          <a:p>
            <a:pPr marL="457200" lvl="1" indent="0"/>
            <a:endParaRPr lang="en-US" sz="2000" dirty="0">
              <a:solidFill>
                <a:srgbClr val="5462E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rgbClr val="FF0000"/>
                </a:solidFill>
              </a:rPr>
              <a:t>Ionoacustic</a:t>
            </a:r>
            <a:r>
              <a:rPr lang="en-US" sz="2000" dirty="0" smtClean="0">
                <a:solidFill>
                  <a:srgbClr val="FF0000"/>
                </a:solidFill>
              </a:rPr>
              <a:t> phenomena</a:t>
            </a:r>
            <a:endParaRPr lang="en-US" sz="20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Energy deposed by the ion beam (at Bragg Peak) creates ultrasound waves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Obtain information on internal structure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Ion therapy – localize the </a:t>
            </a:r>
            <a:r>
              <a:rPr lang="en-US" sz="2000" dirty="0" err="1" smtClean="0">
                <a:solidFill>
                  <a:srgbClr val="5462E2"/>
                </a:solidFill>
              </a:rPr>
              <a:t>Bregg</a:t>
            </a:r>
            <a:r>
              <a:rPr lang="en-US" sz="2000" dirty="0" smtClean="0">
                <a:solidFill>
                  <a:srgbClr val="5462E2"/>
                </a:solidFill>
              </a:rPr>
              <a:t> peak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rgbClr val="5462E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08" y="1868709"/>
            <a:ext cx="6016296" cy="1462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488" y="5013176"/>
            <a:ext cx="4824536" cy="16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1725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science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2560" y="1052736"/>
            <a:ext cx="7920880" cy="5328592"/>
          </a:xfrm>
        </p:spPr>
        <p:txBody>
          <a:bodyPr/>
          <a:lstStyle/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Radiation hardness</a:t>
            </a:r>
            <a:endParaRPr lang="en-US" sz="2000" dirty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Shielding, beam dumps </a:t>
            </a:r>
            <a:r>
              <a:rPr lang="en-US" sz="2000" dirty="0" err="1" smtClean="0">
                <a:solidFill>
                  <a:srgbClr val="5462E2"/>
                </a:solidFill>
              </a:rPr>
              <a:t>etc</a:t>
            </a:r>
            <a:r>
              <a:rPr lang="en-US" sz="2000" dirty="0" smtClean="0">
                <a:solidFill>
                  <a:srgbClr val="5462E2"/>
                </a:solidFill>
              </a:rPr>
              <a:t> at new accelerators like FAIR, European Spallation Source (ESS), HL-LHC and FCC at CERN, fusion and fission reactors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Beam intercepting devices – collimators, beam dumps, production targets etc.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New materials – at extreme doses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5462E2"/>
                </a:solidFill>
              </a:rPr>
              <a:t>Thermal stress waves measurement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rgbClr val="5462E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5462E2"/>
              </a:solidFill>
            </a:endParaRPr>
          </a:p>
          <a:p>
            <a:pPr marL="457200" lvl="1" indent="0"/>
            <a:endParaRPr lang="en-US" sz="2000" dirty="0">
              <a:solidFill>
                <a:srgbClr val="5462E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696" y="3573016"/>
            <a:ext cx="5121321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2887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Radiotherapy</a:t>
            </a:r>
            <a:endParaRPr lang="bg-BG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762000">
              <a:lnSpc>
                <a:spcPct val="80000"/>
              </a:lnSpc>
              <a:spcAft>
                <a:spcPct val="15000"/>
              </a:spcAft>
              <a:buSzPct val="100000"/>
              <a:buFont typeface="Wingdings" pitchFamily="2" charset="2"/>
              <a:buChar char="q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Advantages</a:t>
            </a:r>
            <a:endParaRPr lang="bg-BG" sz="2400" dirty="0" smtClean="0">
              <a:solidFill>
                <a:srgbClr val="FF0000"/>
              </a:solidFill>
            </a:endParaRPr>
          </a:p>
          <a:p>
            <a:pPr defTabSz="762000">
              <a:lnSpc>
                <a:spcPct val="80000"/>
              </a:lnSpc>
              <a:spcAft>
                <a:spcPct val="15000"/>
              </a:spcAft>
              <a:buSzPct val="100000"/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The cheapest method for treatment</a:t>
            </a:r>
            <a:r>
              <a:rPr lang="bg-BG" sz="2400" dirty="0" smtClean="0">
                <a:solidFill>
                  <a:srgbClr val="0070C0"/>
                </a:solidFill>
              </a:rPr>
              <a:t> (5% </a:t>
            </a:r>
            <a:r>
              <a:rPr lang="en-US" sz="2400" dirty="0" smtClean="0">
                <a:solidFill>
                  <a:srgbClr val="0070C0"/>
                </a:solidFill>
              </a:rPr>
              <a:t>of total price</a:t>
            </a:r>
            <a:r>
              <a:rPr lang="bg-BG" sz="2400" dirty="0" smtClean="0">
                <a:solidFill>
                  <a:srgbClr val="0070C0"/>
                </a:solidFill>
              </a:rPr>
              <a:t>)</a:t>
            </a:r>
          </a:p>
          <a:p>
            <a:pPr defTabSz="762000">
              <a:lnSpc>
                <a:spcPct val="80000"/>
              </a:lnSpc>
              <a:spcAft>
                <a:spcPct val="15000"/>
              </a:spcAft>
              <a:buSzPct val="100000"/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Good efficiency</a:t>
            </a:r>
            <a:r>
              <a:rPr lang="bg-BG" sz="2400" dirty="0" smtClean="0">
                <a:solidFill>
                  <a:srgbClr val="0070C0"/>
                </a:solidFill>
              </a:rPr>
              <a:t> – 30 -40 % </a:t>
            </a:r>
          </a:p>
          <a:p>
            <a:pPr defTabSz="762000">
              <a:lnSpc>
                <a:spcPct val="80000"/>
              </a:lnSpc>
              <a:spcAft>
                <a:spcPct val="15000"/>
              </a:spcAft>
              <a:buSzPct val="100000"/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Noninvasive method, less lateral effects</a:t>
            </a:r>
            <a:endParaRPr lang="bg-BG" sz="2400" dirty="0" smtClean="0">
              <a:solidFill>
                <a:srgbClr val="0070C0"/>
              </a:solidFill>
            </a:endParaRPr>
          </a:p>
          <a:p>
            <a:pPr defTabSz="762000">
              <a:lnSpc>
                <a:spcPct val="80000"/>
              </a:lnSpc>
              <a:spcAft>
                <a:spcPct val="15000"/>
              </a:spcAft>
              <a:buSzPct val="100000"/>
              <a:buFont typeface="Wingdings" pitchFamily="2" charset="2"/>
              <a:buChar char="q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Limitations</a:t>
            </a:r>
            <a:endParaRPr lang="bg-BG" sz="2400" dirty="0" smtClean="0">
              <a:solidFill>
                <a:srgbClr val="FF0000"/>
              </a:solidFill>
            </a:endParaRPr>
          </a:p>
          <a:p>
            <a:pPr defTabSz="762000">
              <a:lnSpc>
                <a:spcPct val="80000"/>
              </a:lnSpc>
              <a:spcAft>
                <a:spcPct val="15000"/>
              </a:spcAft>
              <a:buSzPct val="100000"/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srgbClr val="0070C0"/>
                </a:solidFill>
              </a:rPr>
              <a:t>Maximal dose</a:t>
            </a:r>
            <a:endParaRPr lang="bg-BG" sz="2400" dirty="0" smtClean="0">
              <a:solidFill>
                <a:srgbClr val="0070C0"/>
              </a:solidFill>
            </a:endParaRPr>
          </a:p>
          <a:p>
            <a:pPr defTabSz="762000">
              <a:lnSpc>
                <a:spcPct val="80000"/>
              </a:lnSpc>
              <a:spcAft>
                <a:spcPct val="15000"/>
              </a:spcAft>
              <a:buSzPct val="100000"/>
              <a:buFont typeface="Wingdings" pitchFamily="2" charset="2"/>
              <a:buChar char="Ø"/>
              <a:defRPr/>
            </a:pPr>
            <a:r>
              <a:rPr lang="bg-BG" sz="2400" dirty="0" smtClean="0">
                <a:solidFill>
                  <a:srgbClr val="0070C0"/>
                </a:solidFill>
              </a:rPr>
              <a:t>30% </a:t>
            </a:r>
            <a:r>
              <a:rPr lang="en-US" sz="2400" dirty="0" smtClean="0">
                <a:solidFill>
                  <a:srgbClr val="0070C0"/>
                </a:solidFill>
              </a:rPr>
              <a:t>of patients are not effected </a:t>
            </a:r>
            <a:endParaRPr lang="bg-BG" sz="2400" dirty="0" smtClean="0">
              <a:solidFill>
                <a:srgbClr val="0070C0"/>
              </a:solidFill>
            </a:endParaRPr>
          </a:p>
          <a:p>
            <a:pPr defTabSz="762000">
              <a:lnSpc>
                <a:spcPct val="80000"/>
              </a:lnSpc>
              <a:spcAft>
                <a:spcPct val="15000"/>
              </a:spcAft>
              <a:buSzPct val="100000"/>
              <a:buFont typeface="Wingdings" pitchFamily="2" charset="2"/>
              <a:buChar char="Ø"/>
              <a:defRPr/>
            </a:pPr>
            <a:endParaRPr lang="bg-BG" sz="2400" dirty="0" smtClean="0">
              <a:solidFill>
                <a:srgbClr val="0070C0"/>
              </a:solidFill>
            </a:endParaRPr>
          </a:p>
          <a:p>
            <a:pPr marL="0" indent="0" defTabSz="762000">
              <a:lnSpc>
                <a:spcPct val="80000"/>
              </a:lnSpc>
              <a:spcAft>
                <a:spcPct val="15000"/>
              </a:spcAft>
              <a:buSzPct val="100000"/>
              <a:defRPr/>
            </a:pPr>
            <a:endParaRPr lang="en-GB" sz="2400" dirty="0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 smtClean="0"/>
              <a:t>Hadron Therapy</a:t>
            </a:r>
            <a:endParaRPr lang="bg-BG" altLang="bg-BG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 altLang="bg-BG" smtClean="0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1196752"/>
            <a:ext cx="9461500" cy="5040312"/>
          </a:xfrm>
          <a:prstGeom prst="rect">
            <a:avLst/>
          </a:prstGeom>
          <a:noFill/>
          <a:ln w="508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bg-BG" smtClean="0"/>
              <a:t>Treatment efficiency</a:t>
            </a:r>
            <a:endParaRPr lang="bg-BG" altLang="bg-BG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 bwMode="auto">
          <a:xfrm>
            <a:off x="495300" y="1600200"/>
            <a:ext cx="8921750" cy="456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 altLang="bg-BG" smtClean="0"/>
          </a:p>
        </p:txBody>
      </p:sp>
      <p:pic>
        <p:nvPicPr>
          <p:cNvPr id="32772" name="Picture 3" descr="ClinicalResul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1144588"/>
            <a:ext cx="9038281" cy="516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ntalkacat2002l">
  <a:themeElements>
    <a:clrScheme name="nntalkacat2002l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nntalkacat2002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nntalkacat2002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ntalkacat2002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ntalkacat2002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ntalkacat2002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ntalkacat2002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ntalkacat2002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ntalkacat2002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nntalkacat2002l</Template>
  <TotalTime>16536</TotalTime>
  <Words>2038</Words>
  <Application>Microsoft Office PowerPoint</Application>
  <PresentationFormat>A4 Paper (210x297 mm)</PresentationFormat>
  <Paragraphs>481</Paragraphs>
  <Slides>64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Calibri</vt:lpstr>
      <vt:lpstr>Courier New</vt:lpstr>
      <vt:lpstr>Helvetica</vt:lpstr>
      <vt:lpstr>Times</vt:lpstr>
      <vt:lpstr>Times New Roman</vt:lpstr>
      <vt:lpstr>Wingdings</vt:lpstr>
      <vt:lpstr>nntalkacat2002l</vt:lpstr>
      <vt:lpstr>PowerPoint Presentation</vt:lpstr>
      <vt:lpstr>SEEIIST</vt:lpstr>
      <vt:lpstr>SEEIIST</vt:lpstr>
      <vt:lpstr>PowerPoint Presentation</vt:lpstr>
      <vt:lpstr>PowerPoint Presentation</vt:lpstr>
      <vt:lpstr>Some arguments for HT</vt:lpstr>
      <vt:lpstr>Radiotherapy</vt:lpstr>
      <vt:lpstr>Hadron Therapy</vt:lpstr>
      <vt:lpstr>Treatment efficiency</vt:lpstr>
      <vt:lpstr>Some arguments for HT</vt:lpstr>
      <vt:lpstr>Patients treated with protons and C-ions </vt:lpstr>
      <vt:lpstr>Some additional arguments for HT</vt:lpstr>
      <vt:lpstr>Expected number of patients</vt:lpstr>
      <vt:lpstr>SEEIIST accelerator complex</vt:lpstr>
      <vt:lpstr>SEEIIST accelerator</vt:lpstr>
      <vt:lpstr>SEEIIST</vt:lpstr>
      <vt:lpstr>SEEIIST</vt:lpstr>
      <vt:lpstr>Center for ion therapy and biomedical research</vt:lpstr>
      <vt:lpstr>SEEIIST cost</vt:lpstr>
      <vt:lpstr>Running cost full operation</vt:lpstr>
      <vt:lpstr>Treatment cost </vt:lpstr>
      <vt:lpstr>Stages of the project</vt:lpstr>
      <vt:lpstr>Time scale</vt:lpstr>
      <vt:lpstr>Hubs and Networks</vt:lpstr>
      <vt:lpstr>Research Program</vt:lpstr>
      <vt:lpstr>Research Program</vt:lpstr>
      <vt:lpstr>Research Program</vt:lpstr>
      <vt:lpstr>Research Program</vt:lpstr>
      <vt:lpstr>Research Program</vt:lpstr>
      <vt:lpstr>Invitation to participate</vt:lpstr>
      <vt:lpstr>PowerPoint Presentation</vt:lpstr>
      <vt:lpstr>Accelerators</vt:lpstr>
      <vt:lpstr>Cyclotrons</vt:lpstr>
      <vt:lpstr>PSI - Swiserland</vt:lpstr>
      <vt:lpstr>Loma Linda Medical Center</vt:lpstr>
      <vt:lpstr>Nagoya Proton Therapy Center, Japan</vt:lpstr>
      <vt:lpstr>Heidelberg ion beam therapy center</vt:lpstr>
      <vt:lpstr>CNAO Pavia</vt:lpstr>
      <vt:lpstr>Towards flash therapy</vt:lpstr>
      <vt:lpstr>Towards flash therapy</vt:lpstr>
      <vt:lpstr>Towards flash therapy - protons</vt:lpstr>
      <vt:lpstr>Towards flash therapy - protons</vt:lpstr>
      <vt:lpstr>Cancer Statistics – mortality ratio</vt:lpstr>
      <vt:lpstr>Depth regulation – energy change</vt:lpstr>
      <vt:lpstr>Tumor irradiation</vt:lpstr>
      <vt:lpstr>Medical program and clinical research</vt:lpstr>
      <vt:lpstr>Medical program and clinical research</vt:lpstr>
      <vt:lpstr>Medical program and clinical research</vt:lpstr>
      <vt:lpstr>Medical program and clinical research</vt:lpstr>
      <vt:lpstr>Medical program</vt:lpstr>
      <vt:lpstr>Medical program</vt:lpstr>
      <vt:lpstr>Medical program</vt:lpstr>
      <vt:lpstr>Medical program</vt:lpstr>
      <vt:lpstr>Medical program</vt:lpstr>
      <vt:lpstr>Medical program</vt:lpstr>
      <vt:lpstr>Medical program</vt:lpstr>
      <vt:lpstr>Medical program</vt:lpstr>
      <vt:lpstr>Radiobiological program</vt:lpstr>
      <vt:lpstr>Radiobiological program</vt:lpstr>
      <vt:lpstr>Animal program</vt:lpstr>
      <vt:lpstr>Medical physics program</vt:lpstr>
      <vt:lpstr>Medical physics program</vt:lpstr>
      <vt:lpstr>Material science program</vt:lpstr>
      <vt:lpstr>Material science program</vt:lpstr>
    </vt:vector>
  </TitlesOfParts>
  <Company>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BULGARIAN PARTICIPATION IN THE SPS AND PS EXPERIMENTS</dc:title>
  <dc:creator>name</dc:creator>
  <cp:lastModifiedBy>Leandar Litov</cp:lastModifiedBy>
  <cp:revision>533</cp:revision>
  <cp:lastPrinted>2021-09-12T19:25:38Z</cp:lastPrinted>
  <dcterms:created xsi:type="dcterms:W3CDTF">2002-09-04T15:43:16Z</dcterms:created>
  <dcterms:modified xsi:type="dcterms:W3CDTF">2022-09-01T08:24:26Z</dcterms:modified>
</cp:coreProperties>
</file>