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9" r:id="rId5"/>
    <p:sldId id="260" r:id="rId6"/>
    <p:sldId id="262" r:id="rId7"/>
    <p:sldId id="268" r:id="rId8"/>
    <p:sldId id="263" r:id="rId9"/>
    <p:sldId id="264" r:id="rId10"/>
    <p:sldId id="273" r:id="rId11"/>
    <p:sldId id="265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94" autoAdjust="0"/>
    <p:restoredTop sz="88530" autoAdjust="0"/>
  </p:normalViewPr>
  <p:slideViewPr>
    <p:cSldViewPr>
      <p:cViewPr>
        <p:scale>
          <a:sx n="100" d="100"/>
          <a:sy n="100" d="100"/>
        </p:scale>
        <p:origin x="-7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720BD-2A9D-49E8-8F49-738B66D98C4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5D01-11E3-4B00-B6F9-98E9A4B44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5D01-11E3-4B00-B6F9-98E9A4B446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5D01-11E3-4B00-B6F9-98E9A4B446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5D01-11E3-4B00-B6F9-98E9A4B446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5D01-11E3-4B00-B6F9-98E9A4B446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5D01-11E3-4B00-B6F9-98E9A4B446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5D01-11E3-4B00-B6F9-98E9A4B446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5D01-11E3-4B00-B6F9-98E9A4B446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5D01-11E3-4B00-B6F9-98E9A4B446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65D01-11E3-4B00-B6F9-98E9A4B446F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E4E-23A9-49C0-A204-B52A00AFF58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4A18-DC17-40AC-AB81-FA34550F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E4E-23A9-49C0-A204-B52A00AFF58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4A18-DC17-40AC-AB81-FA34550F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E4E-23A9-49C0-A204-B52A00AFF58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4A18-DC17-40AC-AB81-FA34550F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E4E-23A9-49C0-A204-B52A00AFF58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4A18-DC17-40AC-AB81-FA34550F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E4E-23A9-49C0-A204-B52A00AFF58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4A18-DC17-40AC-AB81-FA34550F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E4E-23A9-49C0-A204-B52A00AFF58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4A18-DC17-40AC-AB81-FA34550F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E4E-23A9-49C0-A204-B52A00AFF58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4A18-DC17-40AC-AB81-FA34550F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E4E-23A9-49C0-A204-B52A00AFF58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4A18-DC17-40AC-AB81-FA34550F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E4E-23A9-49C0-A204-B52A00AFF58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4A18-DC17-40AC-AB81-FA34550F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E4E-23A9-49C0-A204-B52A00AFF58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4A18-DC17-40AC-AB81-FA34550F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6E4E-23A9-49C0-A204-B52A00AFF58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4A18-DC17-40AC-AB81-FA34550F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6E4E-23A9-49C0-A204-B52A00AFF58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4A18-DC17-40AC-AB81-FA34550F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ja\Desktop\2022\Konferencije_2022\slike\mark-eder-R9OS29xJb-8-unsplash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 r="10625"/>
          <a:stretch>
            <a:fillRect/>
          </a:stretch>
        </p:blipFill>
        <p:spPr bwMode="auto">
          <a:xfrm>
            <a:off x="0" y="0"/>
            <a:ext cx="919380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Mineral Dust Single Scattering </a:t>
            </a:r>
            <a:r>
              <a:rPr lang="en-US" dirty="0" err="1" smtClean="0"/>
              <a:t>Albedo</a:t>
            </a:r>
            <a:r>
              <a:rPr lang="en-US" dirty="0" smtClean="0"/>
              <a:t> and </a:t>
            </a:r>
            <a:r>
              <a:rPr lang="en-US" dirty="0" err="1" smtClean="0"/>
              <a:t>Radiative</a:t>
            </a:r>
            <a:r>
              <a:rPr lang="en-US" dirty="0" smtClean="0"/>
              <a:t> Effects Based on DREAM Model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305800" cy="2239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err="1" smtClean="0"/>
              <a:t>Maja</a:t>
            </a:r>
            <a:r>
              <a:rPr lang="en-US" sz="2400" b="1" dirty="0" smtClean="0"/>
              <a:t> Kuzmanoski</a:t>
            </a:r>
            <a:r>
              <a:rPr lang="en-US" sz="2400" b="1" baseline="30000" dirty="0" smtClean="0"/>
              <a:t>1,</a:t>
            </a:r>
            <a:r>
              <a:rPr lang="en-US" sz="2400" b="1" dirty="0" smtClean="0"/>
              <a:t>, Luka Ilić</a:t>
            </a:r>
            <a:r>
              <a:rPr lang="en-US" sz="2400" b="1" baseline="30000" dirty="0" smtClean="0"/>
              <a:t>1,2</a:t>
            </a:r>
            <a:r>
              <a:rPr lang="en-US" sz="2400" b="1" dirty="0" smtClean="0"/>
              <a:t> and</a:t>
            </a:r>
            <a:r>
              <a:rPr lang="sr-Latn-RS" sz="2400" b="1" dirty="0" smtClean="0"/>
              <a:t> </a:t>
            </a:r>
            <a:r>
              <a:rPr lang="en-US" sz="2400" b="1" dirty="0" smtClean="0"/>
              <a:t> Slobodan Ničković</a:t>
            </a:r>
            <a:r>
              <a:rPr lang="en-US" sz="2400" b="1" baseline="30000" dirty="0" smtClean="0"/>
              <a:t>3,1</a:t>
            </a:r>
            <a:endParaRPr lang="en-GB" sz="2400" dirty="0" smtClean="0"/>
          </a:p>
          <a:p>
            <a:pPr algn="ctr">
              <a:buNone/>
            </a:pPr>
            <a:r>
              <a:rPr lang="en-US" sz="2400" i="1" baseline="30000" dirty="0" smtClean="0"/>
              <a:t>1</a:t>
            </a:r>
            <a:r>
              <a:rPr lang="en-US" sz="2400" i="1" dirty="0" smtClean="0"/>
              <a:t>Institute of Physics Belgrade</a:t>
            </a:r>
            <a:endParaRPr lang="en-GB" sz="2400" dirty="0" smtClean="0"/>
          </a:p>
          <a:p>
            <a:pPr algn="ctr">
              <a:buNone/>
            </a:pPr>
            <a:r>
              <a:rPr lang="en-US" sz="2400" i="1" baseline="30000" dirty="0" smtClean="0"/>
              <a:t>2 </a:t>
            </a:r>
            <a:r>
              <a:rPr lang="en-US" sz="2400" i="1" dirty="0" smtClean="0"/>
              <a:t>Now at Barcelona Supercomputing Center, Barcelona, Spain</a:t>
            </a:r>
            <a:endParaRPr lang="en-GB" sz="2400" dirty="0" smtClean="0"/>
          </a:p>
          <a:p>
            <a:pPr algn="ctr">
              <a:buNone/>
            </a:pPr>
            <a:r>
              <a:rPr lang="en-US" sz="2400" i="1" baseline="30000" dirty="0" smtClean="0"/>
              <a:t>3</a:t>
            </a:r>
            <a:r>
              <a:rPr lang="en-US" sz="2400" dirty="0" smtClean="0"/>
              <a:t> </a:t>
            </a:r>
            <a:r>
              <a:rPr lang="en-US" sz="2400" i="1" dirty="0" smtClean="0"/>
              <a:t>Republic </a:t>
            </a:r>
            <a:r>
              <a:rPr lang="en-US" sz="2400" i="1" dirty="0" err="1" smtClean="0"/>
              <a:t>Hydrometeorological</a:t>
            </a:r>
            <a:r>
              <a:rPr lang="en-US" sz="2400" i="1" dirty="0" smtClean="0"/>
              <a:t> Service of Serbia (RHMSS)</a:t>
            </a:r>
            <a:endParaRPr lang="en-GB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Dust </a:t>
            </a:r>
            <a:r>
              <a:rPr lang="sr-Latn-RS" sz="4000" dirty="0" smtClean="0"/>
              <a:t>direct </a:t>
            </a:r>
            <a:r>
              <a:rPr lang="en-US" sz="4000" dirty="0" err="1" smtClean="0"/>
              <a:t>radiative</a:t>
            </a:r>
            <a:r>
              <a:rPr lang="en-US" sz="4000" dirty="0" smtClean="0"/>
              <a:t> effects (SW)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0574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SSA(440 nm):     0.94                     0.94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    </a:t>
            </a:r>
            <a:r>
              <a:rPr lang="en-US" sz="1400" b="1" dirty="0" smtClean="0">
                <a:solidFill>
                  <a:srgbClr val="FF0000"/>
                </a:solidFill>
              </a:rPr>
              <a:t>0.91</a:t>
            </a:r>
          </a:p>
          <a:p>
            <a:endParaRPr lang="en-US" sz="800" b="1" dirty="0" smtClean="0"/>
          </a:p>
          <a:p>
            <a:r>
              <a:rPr lang="en-US" sz="1400" b="1" dirty="0" smtClean="0"/>
              <a:t>        IGBP </a:t>
            </a:r>
          </a:p>
          <a:p>
            <a:r>
              <a:rPr lang="en-US" sz="1400" b="1" dirty="0" smtClean="0"/>
              <a:t>surface type:     water                  urban               </a:t>
            </a:r>
            <a:r>
              <a:rPr lang="en-US" sz="1400" b="1" dirty="0" smtClean="0"/>
              <a:t>   desert</a:t>
            </a:r>
            <a:endParaRPr lang="en-US" sz="1400" b="1" dirty="0" smtClean="0"/>
          </a:p>
          <a:p>
            <a:r>
              <a:rPr lang="en-US" sz="1400" dirty="0" smtClean="0"/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1430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24h-average </a:t>
            </a:r>
            <a:r>
              <a:rPr lang="en-US" dirty="0" smtClean="0"/>
              <a:t>SW (</a:t>
            </a:r>
            <a:r>
              <a:rPr lang="en-US" dirty="0" smtClean="0"/>
              <a:t>0.24-4.6 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en-US" dirty="0" smtClean="0">
                <a:latin typeface="Arial"/>
                <a:cs typeface="Arial"/>
              </a:rPr>
              <a:t>m</a:t>
            </a:r>
            <a:r>
              <a:rPr lang="en-US" dirty="0" smtClean="0"/>
              <a:t>) </a:t>
            </a:r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dirty="0" smtClean="0"/>
              <a:t>forcing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calculated using </a:t>
            </a:r>
            <a:r>
              <a:rPr lang="en-US" dirty="0" err="1" smtClean="0"/>
              <a:t>libradtran</a:t>
            </a:r>
            <a:r>
              <a:rPr lang="en-US" dirty="0" smtClean="0"/>
              <a:t> (Mayer and </a:t>
            </a:r>
            <a:r>
              <a:rPr lang="en-US" dirty="0" err="1" smtClean="0"/>
              <a:t>Kylling</a:t>
            </a:r>
            <a:r>
              <a:rPr lang="en-US" dirty="0" smtClean="0"/>
              <a:t>, ACP, 2005</a:t>
            </a:r>
            <a:r>
              <a:rPr lang="en-US" dirty="0" smtClean="0"/>
              <a:t>), RTE solver DISORT (</a:t>
            </a:r>
            <a:r>
              <a:rPr lang="en-US" dirty="0" err="1" smtClean="0"/>
              <a:t>Stamnes</a:t>
            </a:r>
            <a:r>
              <a:rPr lang="en-US" dirty="0" smtClean="0"/>
              <a:t> et al., 1988; 2000)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2898648"/>
            <a:ext cx="4953000" cy="32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895600"/>
            <a:ext cx="4800600" cy="323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62000" y="5715000"/>
            <a:ext cx="104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AOD</a:t>
            </a:r>
            <a:r>
              <a:rPr lang="en-US" sz="1200" baseline="-25000" dirty="0" smtClean="0"/>
              <a:t>550</a:t>
            </a:r>
            <a:r>
              <a:rPr lang="en-US" sz="1200" dirty="0" smtClean="0"/>
              <a:t> = 0.80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4648200"/>
            <a:ext cx="104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AOD</a:t>
            </a:r>
            <a:r>
              <a:rPr lang="en-US" sz="1200" baseline="-25000" dirty="0" smtClean="0"/>
              <a:t>550</a:t>
            </a:r>
            <a:r>
              <a:rPr lang="en-US" sz="1200" dirty="0" smtClean="0"/>
              <a:t> = 0.32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4876800"/>
            <a:ext cx="1045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AOD</a:t>
            </a:r>
            <a:r>
              <a:rPr lang="en-US" sz="1200" baseline="-25000" dirty="0" smtClean="0"/>
              <a:t>550</a:t>
            </a:r>
            <a:r>
              <a:rPr lang="en-US" sz="1200" dirty="0" smtClean="0"/>
              <a:t> = 0.55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cs typeface="Arial" pitchFamily="34" charset="0"/>
              </a:rPr>
              <a:t>Conclusions</a:t>
            </a:r>
            <a:endParaRPr lang="en-US" sz="40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33400" y="1524000"/>
            <a:ext cx="8077200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DREAM model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simulations showed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low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hematite mass fraction and low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spatial variability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of SSA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440 nm.</a:t>
            </a:r>
          </a:p>
          <a:p>
            <a:pPr algn="just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Assumption of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external mixture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resulted in l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arger modeled SSA values and weaker wavelength dependence in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comparison with AERONET measurements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assumption of internal mixture resulted in closer agreement with AERONET SSA values.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Fine anthropogenic particles could contribute to lower SSA based on AERONET measurements.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studied cases variability in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radiative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effects is mainly result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variability of AOD and surface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albedo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however, even relatively small SSA changes (0.03) over highly reflective surface significantly contribute to changes in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radiative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effects.</a:t>
            </a:r>
          </a:p>
          <a:p>
            <a:pPr algn="just">
              <a:spcAft>
                <a:spcPts val="600"/>
              </a:spcAft>
              <a:buNone/>
            </a:pPr>
            <a:endParaRPr lang="en-US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657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We would like to thank the AERONET network and the </a:t>
            </a:r>
            <a:r>
              <a:rPr lang="en-US" sz="2000" dirty="0" smtClean="0"/>
              <a:t>principal </a:t>
            </a:r>
            <a:r>
              <a:rPr lang="en-US" sz="2000" dirty="0" smtClean="0"/>
              <a:t>investigators, as well as their staff, for establishing and maintaining the AERONET sites used in this work. </a:t>
            </a: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Analysis </a:t>
            </a:r>
            <a:r>
              <a:rPr lang="en-US" sz="2000" dirty="0" smtClean="0"/>
              <a:t>and </a:t>
            </a:r>
            <a:r>
              <a:rPr lang="en-US" sz="2000" dirty="0" smtClean="0"/>
              <a:t>visualization of MODIS AOD data used </a:t>
            </a:r>
            <a:r>
              <a:rPr lang="en-US" sz="2000" dirty="0" smtClean="0"/>
              <a:t>in this </a:t>
            </a:r>
            <a:r>
              <a:rPr lang="en-US" sz="2000" dirty="0" smtClean="0"/>
              <a:t>presentation </a:t>
            </a:r>
            <a:r>
              <a:rPr lang="en-US" sz="2000" dirty="0" smtClean="0"/>
              <a:t>were produced with the Giovanni online data system, developed and maintained by the NASA GES DISC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Atmospheric mineral dust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8153400" cy="3810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Latn-R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of the most abundant aerosol types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Dust has impact on environmental processes </a:t>
            </a: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Important role in climate system </a:t>
            </a:r>
          </a:p>
          <a:p>
            <a:pPr lvl="2" algn="l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absorption and scattering of solar and terrestrial </a:t>
            </a:r>
          </a:p>
          <a:p>
            <a:pPr lvl="2" algn="l">
              <a:spcBef>
                <a:spcPts val="0"/>
              </a:spcBef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radiation</a:t>
            </a:r>
          </a:p>
          <a:p>
            <a:pPr lvl="2" algn="l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contributing to cloud processes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r-Latn-RS" sz="4000" dirty="0" smtClean="0"/>
              <a:t>Motivation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SSA is among key properties determining dust direct radiative effects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Dust SSA depends on particle mineral composition, which is determined by mineralogy of dust emission sources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Variability of dust mineral composition is not accounted for in models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At UV and visible wavelengths, the content of iron oxides is of particular importance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" y="3962400"/>
            <a:ext cx="9139047" cy="251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257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</a:t>
            </a:r>
            <a:r>
              <a:rPr lang="sr-Latn-RS" dirty="0" smtClean="0"/>
              <a:t>čković et al., ACP,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t="10526" b="26315"/>
          <a:stretch>
            <a:fillRect/>
          </a:stretch>
        </p:blipFill>
        <p:spPr bwMode="auto">
          <a:xfrm>
            <a:off x="5550408" y="0"/>
            <a:ext cx="3593592" cy="206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1722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Dust Regional Atmospheric </a:t>
            </a:r>
            <a:br>
              <a:rPr lang="en-US" sz="4000" dirty="0" smtClean="0"/>
            </a:br>
            <a:r>
              <a:rPr lang="en-US" sz="4000" dirty="0" smtClean="0"/>
              <a:t>Model (</a:t>
            </a:r>
            <a:r>
              <a:rPr lang="sr-Latn-RS" sz="4000" dirty="0" smtClean="0"/>
              <a:t>DREAM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33800"/>
          </a:xfrm>
        </p:spPr>
        <p:txBody>
          <a:bodyPr>
            <a:noAutofit/>
          </a:bodyPr>
          <a:lstStyle/>
          <a:p>
            <a:pPr algn="just"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DREAM model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simulates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atmospheric cycle of mineral dust aerosol (Ni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čković et al.,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JGR,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2001;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Ni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čković et al.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ACP,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It is embedded into the Eta atmospheric model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1000"/>
              </a:spcBef>
              <a:buFont typeface="Wingdings" pitchFamily="2" charset="2"/>
              <a:buChar char="ü"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Model domain covers Saharan and Middle East dust sources, as  well as a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large part of the European continent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Horizontal resolution of 1/5° (~ 30 km) and 28 vertical levels.</a:t>
            </a:r>
          </a:p>
          <a:p>
            <a:pPr lvl="0" algn="just">
              <a:spcBef>
                <a:spcPts val="1000"/>
              </a:spcBef>
              <a:buFont typeface="Wingdings" pitchFamily="2" charset="2"/>
              <a:buChar char="ü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article size distribution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described by 8 particle size bins with effective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radii of  0.15, 0.25, 0.45, 0.78, 1.3, 2.2, 3.8 and 7.1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μm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1000"/>
              </a:spcBef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this study dust and hematite concentrations in 8 particle size bins are used</a:t>
            </a:r>
          </a:p>
          <a:p>
            <a:pPr lvl="0" algn="just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4000" dirty="0" smtClean="0"/>
              <a:t>Dust episode</a:t>
            </a:r>
            <a:r>
              <a:rPr lang="en-US" sz="4000" dirty="0" smtClean="0"/>
              <a:t>,</a:t>
            </a:r>
            <a:r>
              <a:rPr lang="sr-Latn-RS" sz="4000" dirty="0" smtClean="0"/>
              <a:t> June 2010</a:t>
            </a:r>
            <a:endParaRPr lang="en-US" sz="4000" dirty="0"/>
          </a:p>
        </p:txBody>
      </p:sp>
      <p:pic>
        <p:nvPicPr>
          <p:cNvPr id="4" name="Picture 2" descr="C:\Users\maja\Downloads\GIOVANNI-outputWd6r_17o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4999" y="1095001"/>
            <a:ext cx="6324601" cy="40175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51816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AOD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550 nm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from Aqua MODIS sensor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June 13-15, 2010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Dust episode </a:t>
            </a:r>
            <a:r>
              <a:rPr lang="sr-Latn-RS" sz="4000" dirty="0" smtClean="0"/>
              <a:t>of</a:t>
            </a:r>
            <a:r>
              <a:rPr lang="sr-Latn-RS" dirty="0" smtClean="0"/>
              <a:t> June 2010 - DREAM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3822192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066800"/>
            <a:ext cx="3822192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b="8640"/>
          <a:stretch>
            <a:fillRect/>
          </a:stretch>
        </p:blipFill>
        <p:spPr bwMode="auto">
          <a:xfrm>
            <a:off x="838200" y="3505200"/>
            <a:ext cx="3822192" cy="31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/>
          <a:srcRect b="8640"/>
          <a:stretch>
            <a:fillRect/>
          </a:stretch>
        </p:blipFill>
        <p:spPr bwMode="auto">
          <a:xfrm>
            <a:off x="4419600" y="3505200"/>
            <a:ext cx="3822192" cy="31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228"/>
          <p:cNvGrpSpPr/>
          <p:nvPr/>
        </p:nvGrpSpPr>
        <p:grpSpPr>
          <a:xfrm>
            <a:off x="3352800" y="3886200"/>
            <a:ext cx="4648200" cy="1981200"/>
            <a:chOff x="152400" y="1447800"/>
            <a:chExt cx="4648200" cy="1981200"/>
          </a:xfrm>
        </p:grpSpPr>
        <p:grpSp>
          <p:nvGrpSpPr>
            <p:cNvPr id="4" name="Group 3"/>
            <p:cNvGrpSpPr/>
            <p:nvPr/>
          </p:nvGrpSpPr>
          <p:grpSpPr>
            <a:xfrm>
              <a:off x="152400" y="1905000"/>
              <a:ext cx="1905000" cy="1447800"/>
              <a:chOff x="1828800" y="4648200"/>
              <a:chExt cx="2057400" cy="1524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133600" y="5257800"/>
                <a:ext cx="228600" cy="2286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362200" y="4648200"/>
                <a:ext cx="304800" cy="301752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048000" y="47244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362200" y="5791200"/>
                <a:ext cx="304800" cy="301752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200400" y="5334000"/>
                <a:ext cx="301752" cy="3048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276600" y="6019800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667000" y="51054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895600" y="5715000"/>
                <a:ext cx="76200" cy="762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828800" y="5715000"/>
                <a:ext cx="152400" cy="1524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657600" y="5181600"/>
                <a:ext cx="228600" cy="2286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5000" y="4876800"/>
                <a:ext cx="304800" cy="30175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4" name="TextBox 283"/>
            <p:cNvSpPr txBox="1"/>
            <p:nvPr/>
          </p:nvSpPr>
          <p:spPr>
            <a:xfrm>
              <a:off x="304800" y="1447800"/>
              <a:ext cx="1733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>
                  <a:solidFill>
                    <a:schemeClr val="accent2"/>
                  </a:solidFill>
                </a:rPr>
                <a:t>External mixture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2819400" y="1447800"/>
              <a:ext cx="16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 smtClean="0">
                  <a:solidFill>
                    <a:schemeClr val="tx2"/>
                  </a:solidFill>
                </a:rPr>
                <a:t>Internal mixture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307" name="Group 306"/>
            <p:cNvGrpSpPr/>
            <p:nvPr/>
          </p:nvGrpSpPr>
          <p:grpSpPr>
            <a:xfrm>
              <a:off x="2667000" y="1828800"/>
              <a:ext cx="2133600" cy="1600200"/>
              <a:chOff x="2441448" y="2133600"/>
              <a:chExt cx="2054352" cy="167640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441448" y="2133600"/>
                <a:ext cx="2054352" cy="1676400"/>
                <a:chOff x="1831848" y="4495800"/>
                <a:chExt cx="2054352" cy="1676400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2133600" y="5257800"/>
                  <a:ext cx="228600" cy="2286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362200" y="4495800"/>
                  <a:ext cx="304800" cy="301752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048000" y="4724400"/>
                  <a:ext cx="152400" cy="1524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353056" y="5791200"/>
                  <a:ext cx="304800" cy="301752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200400" y="5334000"/>
                  <a:ext cx="301752" cy="3048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3276600" y="6019800"/>
                  <a:ext cx="152400" cy="1524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667000" y="5105400"/>
                  <a:ext cx="228600" cy="2286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883408" y="5715000"/>
                  <a:ext cx="304800" cy="301752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831848" y="5715000"/>
                  <a:ext cx="152400" cy="1524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657600" y="5181600"/>
                  <a:ext cx="228600" cy="2286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905000" y="4876800"/>
                  <a:ext cx="304800" cy="301752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2450592" y="3364992"/>
                <a:ext cx="137160" cy="128016"/>
                <a:chOff x="5205984" y="4212336"/>
                <a:chExt cx="137160" cy="128016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53340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269992" y="427634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315712" y="422148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257800" y="4212336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205984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251704" y="4331208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315712" y="432206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4" name="Group 163"/>
              <p:cNvGrpSpPr/>
              <p:nvPr/>
            </p:nvGrpSpPr>
            <p:grpSpPr>
              <a:xfrm>
                <a:off x="2523744" y="2514600"/>
                <a:ext cx="283464" cy="283464"/>
                <a:chOff x="5193792" y="4123944"/>
                <a:chExt cx="283464" cy="283464"/>
              </a:xfrm>
            </p:grpSpPr>
            <p:sp>
              <p:nvSpPr>
                <p:cNvPr id="165" name="Oval 164"/>
                <p:cNvSpPr/>
                <p:nvPr/>
              </p:nvSpPr>
              <p:spPr>
                <a:xfrm>
                  <a:off x="53340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52578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54102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53340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52578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54102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5321808" y="439826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5193792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5468112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53340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52578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54102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5349240" y="412394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3822192" y="2980944"/>
                <a:ext cx="283464" cy="283464"/>
                <a:chOff x="5193792" y="4123944"/>
                <a:chExt cx="283464" cy="283464"/>
              </a:xfrm>
            </p:grpSpPr>
            <p:sp>
              <p:nvSpPr>
                <p:cNvPr id="179" name="Oval 178"/>
                <p:cNvSpPr/>
                <p:nvPr/>
              </p:nvSpPr>
              <p:spPr>
                <a:xfrm>
                  <a:off x="53340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2578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54102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53340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52578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54102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5321808" y="439826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5193792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5468112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53340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52578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54102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5349240" y="412394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/>
              <p:cNvGrpSpPr/>
              <p:nvPr/>
            </p:nvGrpSpPr>
            <p:grpSpPr>
              <a:xfrm>
                <a:off x="2971800" y="3429000"/>
                <a:ext cx="283464" cy="283464"/>
                <a:chOff x="5193792" y="4123944"/>
                <a:chExt cx="283464" cy="283464"/>
              </a:xfrm>
            </p:grpSpPr>
            <p:sp>
              <p:nvSpPr>
                <p:cNvPr id="193" name="Oval 192"/>
                <p:cNvSpPr/>
                <p:nvPr/>
              </p:nvSpPr>
              <p:spPr>
                <a:xfrm>
                  <a:off x="53340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52578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54102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53340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52578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54102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5321808" y="439826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5193792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5468112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53340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52578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54102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5349240" y="412394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6" name="Group 205"/>
              <p:cNvGrpSpPr/>
              <p:nvPr/>
            </p:nvGrpSpPr>
            <p:grpSpPr>
              <a:xfrm>
                <a:off x="3505200" y="3352800"/>
                <a:ext cx="283464" cy="283464"/>
                <a:chOff x="5193792" y="4123944"/>
                <a:chExt cx="283464" cy="283464"/>
              </a:xfrm>
            </p:grpSpPr>
            <p:sp>
              <p:nvSpPr>
                <p:cNvPr id="207" name="Oval 206"/>
                <p:cNvSpPr/>
                <p:nvPr/>
              </p:nvSpPr>
              <p:spPr>
                <a:xfrm>
                  <a:off x="53340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52578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54102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53340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52578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54102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5321808" y="439826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5193792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5468112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53340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52578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Oval 217"/>
                <p:cNvSpPr/>
                <p:nvPr/>
              </p:nvSpPr>
              <p:spPr>
                <a:xfrm>
                  <a:off x="54102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5349240" y="412394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/>
              <p:cNvGrpSpPr/>
              <p:nvPr/>
            </p:nvGrpSpPr>
            <p:grpSpPr>
              <a:xfrm>
                <a:off x="4270248" y="2837688"/>
                <a:ext cx="207264" cy="207264"/>
                <a:chOff x="5212080" y="4191000"/>
                <a:chExt cx="207264" cy="207264"/>
              </a:xfrm>
            </p:grpSpPr>
            <p:sp>
              <p:nvSpPr>
                <p:cNvPr id="221" name="Oval 220"/>
                <p:cNvSpPr/>
                <p:nvPr/>
              </p:nvSpPr>
              <p:spPr>
                <a:xfrm>
                  <a:off x="53340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52578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54102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53340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>
                <a:xfrm>
                  <a:off x="5266944" y="4197096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5394960" y="421538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5321808" y="438912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5212080" y="429768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5334000" y="4334256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52578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54102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3895344" y="3666744"/>
                <a:ext cx="140208" cy="137160"/>
                <a:chOff x="5279136" y="4209288"/>
                <a:chExt cx="140208" cy="137160"/>
              </a:xfrm>
            </p:grpSpPr>
            <p:sp>
              <p:nvSpPr>
                <p:cNvPr id="235" name="Oval 234"/>
                <p:cNvSpPr/>
                <p:nvPr/>
              </p:nvSpPr>
              <p:spPr>
                <a:xfrm>
                  <a:off x="5343144" y="4273296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5279136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54102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5343144" y="4209288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5324856" y="433730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5388864" y="432816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/>
              <p:cNvGrpSpPr/>
              <p:nvPr/>
            </p:nvGrpSpPr>
            <p:grpSpPr>
              <a:xfrm>
                <a:off x="2980944" y="2139696"/>
                <a:ext cx="283464" cy="283464"/>
                <a:chOff x="5193792" y="4123944"/>
                <a:chExt cx="283464" cy="283464"/>
              </a:xfrm>
            </p:grpSpPr>
            <p:sp>
              <p:nvSpPr>
                <p:cNvPr id="249" name="Oval 248"/>
                <p:cNvSpPr/>
                <p:nvPr/>
              </p:nvSpPr>
              <p:spPr>
                <a:xfrm>
                  <a:off x="53340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52578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>
                <a:xfrm>
                  <a:off x="54102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>
                  <a:off x="53340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52578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54102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5321808" y="439826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5193792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5468112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53340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52578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Oval 259"/>
                <p:cNvSpPr/>
                <p:nvPr/>
              </p:nvSpPr>
              <p:spPr>
                <a:xfrm>
                  <a:off x="5410200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5349240" y="412394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2" name="Group 261"/>
              <p:cNvGrpSpPr/>
              <p:nvPr/>
            </p:nvGrpSpPr>
            <p:grpSpPr>
              <a:xfrm>
                <a:off x="3310128" y="2743200"/>
                <a:ext cx="161544" cy="219456"/>
                <a:chOff x="5257800" y="4123944"/>
                <a:chExt cx="161544" cy="219456"/>
              </a:xfrm>
            </p:grpSpPr>
            <p:sp>
              <p:nvSpPr>
                <p:cNvPr id="263" name="Oval 262"/>
                <p:cNvSpPr/>
                <p:nvPr/>
              </p:nvSpPr>
              <p:spPr>
                <a:xfrm>
                  <a:off x="53340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5257800" y="4279392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5410200" y="4279392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53340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52578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54102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5334000" y="4334256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5349240" y="412394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6" name="Group 275"/>
              <p:cNvGrpSpPr/>
              <p:nvPr/>
            </p:nvGrpSpPr>
            <p:grpSpPr>
              <a:xfrm>
                <a:off x="3666744" y="2368296"/>
                <a:ext cx="140208" cy="146304"/>
                <a:chOff x="5279136" y="4206240"/>
                <a:chExt cx="140208" cy="146304"/>
              </a:xfrm>
            </p:grpSpPr>
            <p:sp>
              <p:nvSpPr>
                <p:cNvPr id="277" name="Oval 276"/>
                <p:cNvSpPr/>
                <p:nvPr/>
              </p:nvSpPr>
              <p:spPr>
                <a:xfrm>
                  <a:off x="5343144" y="4279392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5279136" y="4279392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54102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Oval 279"/>
                <p:cNvSpPr/>
                <p:nvPr/>
              </p:nvSpPr>
              <p:spPr>
                <a:xfrm>
                  <a:off x="5334000" y="420624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5324856" y="43434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>
                  <a:off x="5388864" y="4325112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2770632" y="2895600"/>
                <a:ext cx="161544" cy="222504"/>
                <a:chOff x="5257800" y="4123944"/>
                <a:chExt cx="161544" cy="222504"/>
              </a:xfrm>
            </p:grpSpPr>
            <p:sp>
              <p:nvSpPr>
                <p:cNvPr id="291" name="Oval 290"/>
                <p:cNvSpPr/>
                <p:nvPr/>
              </p:nvSpPr>
              <p:spPr>
                <a:xfrm>
                  <a:off x="53340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Oval 291"/>
                <p:cNvSpPr/>
                <p:nvPr/>
              </p:nvSpPr>
              <p:spPr>
                <a:xfrm>
                  <a:off x="5257800" y="42672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Oval 292"/>
                <p:cNvSpPr/>
                <p:nvPr/>
              </p:nvSpPr>
              <p:spPr>
                <a:xfrm>
                  <a:off x="5410200" y="428244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53340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Oval 294"/>
                <p:cNvSpPr/>
                <p:nvPr/>
              </p:nvSpPr>
              <p:spPr>
                <a:xfrm>
                  <a:off x="52578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Oval 295"/>
                <p:cNvSpPr/>
                <p:nvPr/>
              </p:nvSpPr>
              <p:spPr>
                <a:xfrm>
                  <a:off x="5410200" y="4191000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>
                <a:xfrm>
                  <a:off x="5340096" y="433730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5349240" y="4123944"/>
                  <a:ext cx="9144" cy="914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0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839200" cy="2286000"/>
          </a:xfrm>
        </p:spPr>
        <p:txBody>
          <a:bodyPr>
            <a:normAutofit/>
          </a:bodyPr>
          <a:lstStyle/>
          <a:p>
            <a:pPr algn="just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SA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s calculated based on dust and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hematite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mass concentrations from model simulations</a:t>
            </a:r>
          </a:p>
          <a:p>
            <a:pPr algn="just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Apart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hematite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dust was assumed to consist of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illite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kaolinite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montmorillonite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quartz 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Balkanski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et al.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, ACP,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2007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Hematite refractive index values from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Longtin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al. (19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8)</a:t>
            </a:r>
          </a:p>
          <a:p>
            <a:pPr lvl="1" algn="just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Mineral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refractive indices from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Egan and Hilgeman (1979)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Longtin et al.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(1988)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for individual components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>
              <a:spcBef>
                <a:spcPts val="600"/>
              </a:spcBef>
              <a:buNone/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1" name="Picture 4"/>
          <p:cNvPicPr>
            <a:picLocks noChangeAspect="1" noChangeArrowheads="1"/>
          </p:cNvPicPr>
          <p:nvPr/>
        </p:nvPicPr>
        <p:blipFill>
          <a:blip r:embed="rId3"/>
          <a:srcRect l="24827" t="5523" r="26379" b="8285"/>
          <a:stretch>
            <a:fillRect/>
          </a:stretch>
        </p:blipFill>
        <p:spPr bwMode="auto">
          <a:xfrm>
            <a:off x="228600" y="3581400"/>
            <a:ext cx="2667000" cy="264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" name="TextBox 161"/>
          <p:cNvSpPr txBox="1"/>
          <p:nvPr/>
        </p:nvSpPr>
        <p:spPr>
          <a:xfrm>
            <a:off x="1524000" y="304800"/>
            <a:ext cx="6155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Dust single scattering </a:t>
            </a:r>
            <a:r>
              <a:rPr lang="en-US" sz="4000" dirty="0" err="1" smtClean="0"/>
              <a:t>albedo</a:t>
            </a:r>
            <a:endParaRPr lang="en-US" sz="4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72000" y="152400"/>
            <a:ext cx="3581400" cy="2819400"/>
            <a:chOff x="2057400" y="0"/>
            <a:chExt cx="4084078" cy="3352801"/>
          </a:xfrm>
        </p:grpSpPr>
        <p:pic>
          <p:nvPicPr>
            <p:cNvPr id="10247" name="Picture 7" descr="Map of the world or region of the world"/>
            <p:cNvPicPr>
              <a:picLocks noChangeAspect="1" noChangeArrowheads="1"/>
            </p:cNvPicPr>
            <p:nvPr/>
          </p:nvPicPr>
          <p:blipFill>
            <a:blip r:embed="rId3"/>
            <a:srcRect r="41739"/>
            <a:stretch>
              <a:fillRect/>
            </a:stretch>
          </p:blipFill>
          <p:spPr bwMode="auto">
            <a:xfrm>
              <a:off x="2057400" y="0"/>
              <a:ext cx="4084078" cy="3352801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3505200" y="2819400"/>
              <a:ext cx="9906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76600" y="2057400"/>
              <a:ext cx="10668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91000" y="914400"/>
              <a:ext cx="838200" cy="381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95800" y="3124200"/>
            <a:ext cx="4648200" cy="2895600"/>
            <a:chOff x="3187403" y="1600200"/>
            <a:chExt cx="4916788" cy="2971799"/>
          </a:xfrm>
        </p:grpSpPr>
        <p:pic>
          <p:nvPicPr>
            <p:cNvPr id="10249" name="Picture 9" descr="Map of the world or region of the world"/>
            <p:cNvPicPr>
              <a:picLocks noChangeAspect="1" noChangeArrowheads="1"/>
            </p:cNvPicPr>
            <p:nvPr/>
          </p:nvPicPr>
          <p:blipFill>
            <a:blip r:embed="rId4"/>
            <a:srcRect l="16957" r="3913"/>
            <a:stretch>
              <a:fillRect/>
            </a:stretch>
          </p:blipFill>
          <p:spPr bwMode="auto">
            <a:xfrm>
              <a:off x="3187403" y="1600200"/>
              <a:ext cx="4916788" cy="2971799"/>
            </a:xfrm>
            <a:prstGeom prst="rect">
              <a:avLst/>
            </a:prstGeom>
            <a:noFill/>
          </p:spPr>
        </p:pic>
        <p:sp>
          <p:nvSpPr>
            <p:cNvPr id="22" name="Rectangle 21"/>
            <p:cNvSpPr/>
            <p:nvPr/>
          </p:nvSpPr>
          <p:spPr>
            <a:xfrm>
              <a:off x="6096000" y="3581400"/>
              <a:ext cx="685800" cy="304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0" y="1905000"/>
              <a:ext cx="1295400" cy="304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4800" y="152400"/>
            <a:ext cx="3886200" cy="2819400"/>
            <a:chOff x="457279" y="-243845"/>
            <a:chExt cx="4084118" cy="2987046"/>
          </a:xfrm>
        </p:grpSpPr>
        <p:pic>
          <p:nvPicPr>
            <p:cNvPr id="10251" name="Picture 11" descr="Map of the world or region of the world"/>
            <p:cNvPicPr>
              <a:picLocks noChangeAspect="1" noChangeArrowheads="1"/>
            </p:cNvPicPr>
            <p:nvPr/>
          </p:nvPicPr>
          <p:blipFill>
            <a:blip r:embed="rId5"/>
            <a:srcRect l="6522" t="10909" r="35217"/>
            <a:stretch>
              <a:fillRect/>
            </a:stretch>
          </p:blipFill>
          <p:spPr bwMode="auto">
            <a:xfrm>
              <a:off x="457279" y="-243845"/>
              <a:ext cx="4084118" cy="2987046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1447800" y="1828800"/>
              <a:ext cx="838200" cy="304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86000" y="990600"/>
              <a:ext cx="838200" cy="304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24200" y="381000"/>
              <a:ext cx="1295400" cy="304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7800" y="-152400"/>
              <a:ext cx="1295400" cy="342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517076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 rot="-5400000">
            <a:off x="4778093" y="4392522"/>
            <a:ext cx="414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SSA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960438"/>
          </a:xfrm>
        </p:spPr>
        <p:txBody>
          <a:bodyPr>
            <a:normAutofit/>
          </a:bodyPr>
          <a:lstStyle/>
          <a:p>
            <a:r>
              <a:rPr lang="sr-Latn-RS" sz="4000" dirty="0" smtClean="0"/>
              <a:t>Comparison with AERONET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98836"/>
            <a:ext cx="4419600" cy="28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724400" cy="301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2400" y="3048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 smtClean="0">
                <a:latin typeface="Arial" pitchFamily="34" charset="0"/>
                <a:cs typeface="Arial" pitchFamily="34" charset="0"/>
              </a:rPr>
              <a:t>AERONET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datasets with 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Angstrom exponent </a:t>
            </a:r>
            <a:r>
              <a:rPr lang="sr-Latn-RS" sz="14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0.5 were considered</a:t>
            </a:r>
            <a:endParaRPr lang="en-GB" sz="1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105400" cy="1676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600" u="sng" dirty="0" smtClean="0"/>
              <a:t>AERONET </a:t>
            </a:r>
            <a:r>
              <a:rPr lang="en-US" sz="5600" u="sng" dirty="0" err="1" smtClean="0"/>
              <a:t>sunphotometers</a:t>
            </a:r>
            <a:endParaRPr lang="en-US" sz="5600" u="sng" dirty="0" smtClean="0"/>
          </a:p>
          <a:p>
            <a:pPr>
              <a:buFont typeface="Wingdings" pitchFamily="2" charset="2"/>
              <a:buChar char="ü"/>
            </a:pPr>
            <a:r>
              <a:rPr lang="en-US" sz="5600" dirty="0" smtClean="0"/>
              <a:t>Direct radiation measurements: AOD at eight wavelengths </a:t>
            </a:r>
          </a:p>
          <a:p>
            <a:pPr>
              <a:buNone/>
            </a:pPr>
            <a:r>
              <a:rPr lang="en-US" sz="5600" dirty="0" smtClean="0"/>
              <a:t>         in the range 340-1640 nm</a:t>
            </a:r>
          </a:p>
          <a:p>
            <a:pPr>
              <a:buFont typeface="Wingdings" pitchFamily="2" charset="2"/>
              <a:buChar char="ü"/>
            </a:pPr>
            <a:r>
              <a:rPr lang="en-US" sz="5600" dirty="0" smtClean="0"/>
              <a:t>Inversion of diffuse and direct radiation measurements: </a:t>
            </a:r>
          </a:p>
          <a:p>
            <a:pPr lvl="1"/>
            <a:r>
              <a:rPr lang="en-US" sz="5600" dirty="0" smtClean="0"/>
              <a:t>aerosol size distribution (0.05 – 15 µm radius range)</a:t>
            </a:r>
          </a:p>
          <a:p>
            <a:pPr lvl="1"/>
            <a:r>
              <a:rPr lang="en-US" sz="5600" dirty="0" smtClean="0"/>
              <a:t>aerosol refractive index (440, 675, 870, 1020 nm)</a:t>
            </a:r>
          </a:p>
          <a:p>
            <a:pPr lvl="1"/>
            <a:r>
              <a:rPr lang="en-US" sz="5600" dirty="0" smtClean="0">
                <a:solidFill>
                  <a:srgbClr val="FF0000"/>
                </a:solidFill>
              </a:rPr>
              <a:t>SSA (440, 675, 870, 1020 nm)         </a:t>
            </a:r>
            <a:endParaRPr lang="sr-Latn-RS" sz="56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7338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410200" y="12954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External mixture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38862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Internal mixture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5750</TotalTime>
  <Words>695</Words>
  <Application>Microsoft Office PowerPoint</Application>
  <PresentationFormat>On-screen Show (4:3)</PresentationFormat>
  <Paragraphs>82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Mineral Dust Single Scattering Albedo and Radiative Effects Based on DREAM Model</vt:lpstr>
      <vt:lpstr>Atmospheric mineral dust</vt:lpstr>
      <vt:lpstr>Motivation</vt:lpstr>
      <vt:lpstr>Dust Regional Atmospheric  Model (DREAM)</vt:lpstr>
      <vt:lpstr>Dust episode, June 2010</vt:lpstr>
      <vt:lpstr>Dust episode of June 2010 - DREAM</vt:lpstr>
      <vt:lpstr>Slide 7</vt:lpstr>
      <vt:lpstr>Slide 8</vt:lpstr>
      <vt:lpstr>Comparison with AERONET</vt:lpstr>
      <vt:lpstr>Dust direct radiative effects (SW)</vt:lpstr>
      <vt:lpstr>Conclusions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maja</dc:creator>
  <cp:lastModifiedBy>maja</cp:lastModifiedBy>
  <cp:revision>350</cp:revision>
  <dcterms:created xsi:type="dcterms:W3CDTF">2022-05-04T13:32:36Z</dcterms:created>
  <dcterms:modified xsi:type="dcterms:W3CDTF">2022-08-29T11:18:12Z</dcterms:modified>
</cp:coreProperties>
</file>