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1" r:id="rId3"/>
    <p:sldId id="262" r:id="rId4"/>
    <p:sldId id="264" r:id="rId5"/>
    <p:sldId id="265" r:id="rId6"/>
    <p:sldId id="263" r:id="rId7"/>
    <p:sldId id="270" r:id="rId8"/>
    <p:sldId id="274" r:id="rId9"/>
    <p:sldId id="272" r:id="rId10"/>
    <p:sldId id="273" r:id="rId11"/>
    <p:sldId id="271" r:id="rId12"/>
    <p:sldId id="266" r:id="rId13"/>
    <p:sldId id="277" r:id="rId14"/>
    <p:sldId id="268" r:id="rId15"/>
    <p:sldId id="269" r:id="rId16"/>
    <p:sldId id="276" r:id="rId17"/>
    <p:sldId id="275" r:id="rId18"/>
  </p:sldIdLst>
  <p:sldSz cx="12192000" cy="6858000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en-us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:pr="smNativeData" xmlns:p14="http://schemas.microsoft.com/office/powerpoint/2010/main" xmlns="" dt="1661808672" val="982" revOS="4"/>
      <pr:smFileRevision xmlns:pr="smNativeData" xmlns:p14="http://schemas.microsoft.com/office/powerpoint/2010/main" xmlns="" dt="1661808672" val="101"/>
      <pr:guideOptions xmlns:pr="smNativeData" xmlns:p14="http://schemas.microsoft.com/office/powerpoint/2010/main" xmlns="" dt="1661808672" snapToBorder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7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" d="100"/>
        <a:sy n="19" d="100"/>
      </p:scale>
      <p:origin x="0" y="0"/>
    </p:cViewPr>
  </p:sorterViewPr>
  <p:notesViewPr>
    <p:cSldViewPr snapToGrid="0">
      <p:cViewPr>
        <p:scale>
          <a:sx n="104" d="100"/>
          <a:sy n="104" d="100"/>
        </p:scale>
        <p:origin x="667" y="21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DE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w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gCQAA6AYAAKBBAACYFQAAEAAAACYAAAAIAAAAgYAAAAAAAAA="/>
              </a:ext>
            </a:extLst>
          </p:cNvSpPr>
          <p:nvPr>
            <p:ph type="ctrTitle"/>
          </p:nvPr>
        </p:nvSpPr>
        <p:spPr>
          <a:xfrm>
            <a:off x="1524000" y="1122680"/>
            <a:ext cx="9144000" cy="23876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ctr">
              <a:defRPr lang="en-us" sz="6000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gCQAAKRYAAKBBAABYIAAAEAAAACYAAAAIAAAAAYAAAAAAAAA="/>
              </a:ext>
            </a:extLst>
          </p:cNvSpPr>
          <p:nvPr>
            <p:ph type="subTitle" idx="1"/>
          </p:nvPr>
        </p:nvSpPr>
        <p:spPr>
          <a:xfrm>
            <a:off x="1524000" y="3602355"/>
            <a:ext cx="9144000" cy="1655445"/>
          </a:xfrm>
        </p:spPr>
        <p:txBody>
          <a:bodyPr/>
          <a:lstStyle>
            <a:lvl1pPr marL="0" indent="0" algn="ctr">
              <a:buNone/>
              <a:defRPr lang="en-us" sz="2400"/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>
              <a:defRPr lang="en-us"/>
            </a:pPr>
            <a:r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CcMw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0572A1E-50DD-02DC-93EF-A68964A165F3}" type="datetime1">
              <a:t>8/30/2022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C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0572C0D-43DD-02DA-93EF-B58F62A165E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DE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A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OwsAANhFAAAAJgAAEAAAACYAAAAIAAAAAgAAAAAAAAA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057658B-C5DD-0293-93EF-33C62BA16566}" type="datetime1">
              <a:t>8/30/2022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0574285-CBDD-02B4-93EF-3DE10CA1656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DE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sNQAAPwIAANhFAAAAJgAAEAAAACYAAAAIAAAAAwAAAAAAAAA="/>
              </a:ext>
            </a:extLst>
          </p:cNvSpPr>
          <p:nvPr>
            <p:ph type="title"/>
          </p:nvPr>
        </p:nvSpPr>
        <p:spPr>
          <a:xfrm>
            <a:off x="8724900" y="365125"/>
            <a:ext cx="2628900" cy="5812155"/>
          </a:xfrm>
        </p:spPr>
        <p:txBody>
          <a:bodyPr vert="vert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A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Lw0AAAAJgAAEAAAACYAAAAIAAAAAwAAAAAAAAA="/>
              </a:ext>
            </a:extLst>
          </p:cNvSpPr>
          <p:nvPr>
            <p:ph idx="1"/>
          </p:nvPr>
        </p:nvSpPr>
        <p:spPr>
          <a:xfrm>
            <a:off x="838200" y="365125"/>
            <a:ext cx="7734300" cy="5812155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05767CD-83DD-0291-93EF-75C429A16520}" type="datetime1">
              <a:t>8/30/2022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0575F5F-11DD-02A9-93EF-E7FC11A165B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DE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CLwg4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OwsAANhFAAAAJgAAEAAAACYAAAAIAAAAAAAAAAAAAAA=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fsSw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0575CCE-80DD-02AA-93EF-76FF12A16523}" type="datetime1">
              <a:t>8/30/2022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QAxW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cGZgc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0574680-CEDD-02B0-93EF-38E508A1656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DE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k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eBQAAhQoAAM5FAAARHAAAEAAAACYAAAAIAAAAgYAAAAAAAAA="/>
              </a:ext>
            </a:extLst>
          </p:cNvSpPr>
          <p:nvPr>
            <p:ph type="title"/>
          </p:nvPr>
        </p:nvSpPr>
        <p:spPr>
          <a:xfrm>
            <a:off x="831850" y="1710055"/>
            <a:ext cx="10515600" cy="285242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en-us" sz="6000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qceAc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eBQAAPBwAAM5FAAB2JQAAEAAAACYAAAAIAAAAAYAAAAAAAAA="/>
              </a:ext>
            </a:extLst>
          </p:cNvSpPr>
          <p:nvPr>
            <p:ph idx="1"/>
          </p:nvPr>
        </p:nvSpPr>
        <p:spPr>
          <a:xfrm>
            <a:off x="831850" y="4589780"/>
            <a:ext cx="10515600" cy="1499870"/>
          </a:xfrm>
        </p:spPr>
        <p:txBody>
          <a:bodyPr/>
          <a:lstStyle>
            <a:lvl1pPr marL="0" indent="0">
              <a:buNone/>
              <a:defRPr lang="en-us" sz="2400">
                <a:solidFill>
                  <a:srgbClr val="8C8C8C"/>
                </a:solidFill>
              </a:defRPr>
            </a:lvl1pPr>
            <a:lvl2pPr marL="457200" indent="0">
              <a:buNone/>
              <a:defRPr lang="en-us" sz="2000">
                <a:solidFill>
                  <a:srgbClr val="8C8C8C"/>
                </a:solidFill>
              </a:defRPr>
            </a:lvl2pPr>
            <a:lvl3pPr marL="914400" indent="0">
              <a:buNone/>
              <a:defRPr lang="en-us" sz="1800">
                <a:solidFill>
                  <a:srgbClr val="8C8C8C"/>
                </a:solidFill>
              </a:defRPr>
            </a:lvl3pPr>
            <a:lvl4pPr marL="1371600" indent="0">
              <a:buNone/>
              <a:defRPr lang="en-us" sz="1600">
                <a:solidFill>
                  <a:srgbClr val="8C8C8C"/>
                </a:solidFill>
              </a:defRPr>
            </a:lvl4pPr>
            <a:lvl5pPr marL="1828800" indent="0">
              <a:buNone/>
              <a:defRPr lang="en-us" sz="1600">
                <a:solidFill>
                  <a:srgbClr val="8C8C8C"/>
                </a:solidFill>
              </a:defRPr>
            </a:lvl5pPr>
            <a:lvl6pPr marL="2286000" indent="0">
              <a:buNone/>
              <a:defRPr lang="en-us" sz="1600">
                <a:solidFill>
                  <a:srgbClr val="8C8C8C"/>
                </a:solidFill>
              </a:defRPr>
            </a:lvl6pPr>
            <a:lvl7pPr marL="2743200" indent="0">
              <a:buNone/>
              <a:defRPr lang="en-us" sz="1600">
                <a:solidFill>
                  <a:srgbClr val="8C8C8C"/>
                </a:solidFill>
              </a:defRPr>
            </a:lvl7pPr>
            <a:lvl8pPr marL="3200400" indent="0">
              <a:buNone/>
              <a:defRPr lang="en-us" sz="1600">
                <a:solidFill>
                  <a:srgbClr val="8C8C8C"/>
                </a:solidFill>
              </a:defRPr>
            </a:lvl8pPr>
            <a:lvl9pPr marL="3657600" indent="0">
              <a:buNone/>
              <a:defRPr lang="en-us" sz="1600">
                <a:solidFill>
                  <a:srgbClr val="8C8C8C"/>
                </a:solidFill>
              </a:defRPr>
            </a:lvl9pPr>
          </a:lstStyle>
          <a:p>
            <a:pPr>
              <a:defRPr lang="en-us"/>
            </a:pPr>
            <a:r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057038C-C2DD-02F5-93EF-34A04DA16561}" type="datetime1">
              <a:t>8/30/2022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w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SpMw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0577E16-58DD-0288-93EF-AEDD30A165F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DE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qceAc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CGA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OwsAAAglAAAAJgAAEAAAACYAAAAIAAAAAQAAAAAAAAA="/>
              </a:ext>
            </a:extLst>
          </p:cNvSpPr>
          <p:nvPr>
            <p:ph idx="1"/>
          </p:nvPr>
        </p:nvSpPr>
        <p:spPr>
          <a:xfrm>
            <a:off x="838200" y="1825625"/>
            <a:ext cx="5181600" cy="4351655"/>
          </a:xfrm>
        </p:spPr>
        <p:txBody>
          <a:bodyPr/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4" name="Content Placeholder 3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LqMZ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JQAAOwsAANhFAAAAJgAAEAAAACYAAAAIAAAAAQAAAAAAAAA="/>
              </a:ext>
            </a:extLst>
          </p:cNvSpPr>
          <p:nvPr>
            <p:ph idx="2"/>
          </p:nvPr>
        </p:nvSpPr>
        <p:spPr>
          <a:xfrm>
            <a:off x="6172200" y="1825625"/>
            <a:ext cx="5181600" cy="4351655"/>
          </a:xfrm>
        </p:spPr>
        <p:txBody>
          <a:bodyPr/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4BGF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05724ED-A3DD-02D2-93EF-55876AA16500}" type="datetime1">
              <a:t>8/30/2022</a:t>
            </a:fld>
            <a:endParaRPr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rJT5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YybI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05708C8-86DD-02FE-93EF-70AB46A1652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FDE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A6Ly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PwIAANtFAABnCgAAEAAAACYAAAAIAAAAAQAAAAAAAAA="/>
              </a:ext>
            </a:extLst>
          </p:cNvSpPr>
          <p:nvPr>
            <p:ph type="title"/>
          </p:nvPr>
        </p:nvSpPr>
        <p:spPr>
          <a:xfrm>
            <a:off x="840105" y="365125"/>
            <a:ext cx="10515600" cy="1325880"/>
          </a:xfrm>
        </p:spPr>
        <p:txBody>
          <a:bodyPr/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8Ad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WAoAAOUkAABpDwAAEAAAACYAAAAIAAAAgYAAAAAAAAA="/>
              </a:ext>
            </a:extLst>
          </p:cNvSpPr>
          <p:nvPr>
            <p:ph idx="1"/>
          </p:nvPr>
        </p:nvSpPr>
        <p:spPr>
          <a:xfrm>
            <a:off x="840105" y="1681480"/>
            <a:ext cx="5157470" cy="8235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en-us" sz="2400" b="1"/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>
              <a:defRPr lang="en-us"/>
            </a:pPr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WVwP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aQ8AAOUkAAAUJgAAEAAAACYAAAAIAAAAAQAAAAAAAAA="/>
              </a:ext>
            </a:extLst>
          </p:cNvSpPr>
          <p:nvPr>
            <p:ph idx="2"/>
          </p:nvPr>
        </p:nvSpPr>
        <p:spPr>
          <a:xfrm>
            <a:off x="840105" y="2505075"/>
            <a:ext cx="5157470" cy="3684905"/>
          </a:xfrm>
        </p:spPr>
        <p:txBody>
          <a:bodyPr/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5" name="Text Placeholder 4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JQAAWAoAANtFAABpDwAAEAAAACYAAAAIAAAAgYAAAAAAAAA="/>
              </a:ext>
            </a:extLst>
          </p:cNvSpPr>
          <p:nvPr>
            <p:ph idx="3"/>
          </p:nvPr>
        </p:nvSpPr>
        <p:spPr>
          <a:xfrm>
            <a:off x="6172200" y="1681480"/>
            <a:ext cx="5183505" cy="8235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en-us" sz="2400" b="1"/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>
              <a:defRPr lang="en-us"/>
            </a:pPr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JQAAaQ8AANtFAAAUJgAAEAAAACYAAAAIAAAAAQAAAAAAAAA="/>
              </a:ext>
            </a:extLst>
          </p:cNvSpPr>
          <p:nvPr>
            <p:ph idx="4"/>
          </p:nvPr>
        </p:nvSpPr>
        <p:spPr>
          <a:xfrm>
            <a:off x="6172200" y="2505075"/>
            <a:ext cx="5183505" cy="3684905"/>
          </a:xfrm>
        </p:spPr>
        <p:txBody>
          <a:bodyPr/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0577AEA-A4DD-028C-93EF-52D934A16507}" type="datetime1">
              <a:t>8/30/2022</a:t>
            </a:fld>
            <a:endParaRPr/>
          </a:p>
        </p:txBody>
      </p:sp>
      <p:sp>
        <p:nvSpPr>
          <p:cNvPr id="8" name="Footer Placeholder 7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9" name="Slide Number Placeholder 8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05703AC-E2DD-02F5-93EF-14A04DA1654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DE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0577268-26DD-0284-93EF-D0D13CA16585}" type="datetime1">
              <a:t>8/30/2022</a:t>
            </a:fld>
            <a:endParaRPr/>
          </a:p>
        </p:txBody>
      </p:sp>
      <p:sp>
        <p:nvSpPr>
          <p:cNvPr id="4" name="Footer Placeholder 3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5" name="Slide Number Placeholder 4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05745B9-F7DD-02B3-93EF-01E60BA1655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DE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0571A2B-65DD-02EC-93EF-93B954A165C6}" type="datetime1">
              <a:t>8/30/2022</a:t>
            </a:fld>
            <a:endParaRPr/>
          </a:p>
        </p:txBody>
      </p:sp>
      <p:sp>
        <p:nvSpPr>
          <p:cNvPr id="3" name="Footer Placeholder 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05730F3-BDDD-02C6-93EF-4B937EA1651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FDE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0AIAAFsdAACoDAAAEAAAACYAAAAIAAAAgYAAAAAAAAA="/>
              </a:ext>
            </a:extLst>
          </p:cNvSpPr>
          <p:nvPr>
            <p:ph type="title"/>
          </p:nvPr>
        </p:nvSpPr>
        <p:spPr>
          <a:xfrm>
            <a:off x="840105" y="457200"/>
            <a:ext cx="3931920" cy="16002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en-us" sz="3200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jHwAAEwYAANtFAAAOJAAAEAAAACYAAAAIAAAAAYAAAAAAAAA="/>
              </a:ext>
            </a:extLst>
          </p:cNvSpPr>
          <p:nvPr>
            <p:ph idx="1"/>
          </p:nvPr>
        </p:nvSpPr>
        <p:spPr>
          <a:xfrm>
            <a:off x="5183505" y="987425"/>
            <a:ext cx="6172200" cy="4873625"/>
          </a:xfrm>
        </p:spPr>
        <p:txBody>
          <a:bodyPr/>
          <a:lstStyle>
            <a:lvl1pPr>
              <a:defRPr lang="en-us" sz="3200"/>
            </a:lvl1pPr>
            <a:lvl2pPr>
              <a:defRPr lang="en-us" sz="2800"/>
            </a:lvl2pPr>
            <a:lvl3pPr>
              <a:defRPr lang="en-us" sz="2400"/>
            </a:lvl3pPr>
            <a:lvl4pPr>
              <a:defRPr lang="en-us" sz="2000"/>
            </a:lvl4pPr>
            <a:lvl5pPr>
              <a:defRPr lang="en-us" sz="2000"/>
            </a:lvl5pPr>
            <a:lvl6pPr>
              <a:defRPr lang="en-us" sz="2000"/>
            </a:lvl6pPr>
            <a:lvl7pPr>
              <a:defRPr lang="en-us" sz="2000"/>
            </a:lvl7pPr>
            <a:lvl8pPr>
              <a:defRPr lang="en-us" sz="2000"/>
            </a:lvl8pPr>
            <a:lvl9pPr>
              <a:defRPr lang="en-us" sz="2000"/>
            </a:lvl9pPr>
          </a:lstStyle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4" name="Text Placeholder 3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qAwAAFsdAAAbJAAAEAAAACYAAAAIAAAAAYAAAAAAAAA="/>
              </a:ext>
            </a:extLst>
          </p:cNvSpPr>
          <p:nvPr>
            <p:ph idx="2"/>
          </p:nvPr>
        </p:nvSpPr>
        <p:spPr>
          <a:xfrm>
            <a:off x="840105" y="2057400"/>
            <a:ext cx="3931920" cy="3811905"/>
          </a:xfrm>
        </p:spPr>
        <p:txBody>
          <a:bodyPr/>
          <a:lstStyle>
            <a:lvl1pPr marL="0" indent="0">
              <a:buNone/>
              <a:defRPr lang="en-us" sz="1600"/>
            </a:lvl1pPr>
            <a:lvl2pPr marL="457200" indent="0">
              <a:buNone/>
              <a:defRPr lang="en-us" sz="1400"/>
            </a:lvl2pPr>
            <a:lvl3pPr marL="914400" indent="0">
              <a:buNone/>
              <a:defRPr lang="en-us" sz="1200"/>
            </a:lvl3pPr>
            <a:lvl4pPr marL="1371600" indent="0">
              <a:buNone/>
              <a:defRPr lang="en-us" sz="1000"/>
            </a:lvl4pPr>
            <a:lvl5pPr marL="1828800" indent="0">
              <a:buNone/>
              <a:defRPr lang="en-us" sz="1000"/>
            </a:lvl5pPr>
            <a:lvl6pPr marL="2286000" indent="0">
              <a:buNone/>
              <a:defRPr lang="en-us" sz="1000"/>
            </a:lvl6pPr>
            <a:lvl7pPr marL="2743200" indent="0">
              <a:buNone/>
              <a:defRPr lang="en-us" sz="1000"/>
            </a:lvl7pPr>
            <a:lvl8pPr marL="3200400" indent="0">
              <a:buNone/>
              <a:defRPr lang="en-us" sz="1000"/>
            </a:lvl8pPr>
            <a:lvl9pPr marL="3657600" indent="0">
              <a:buNone/>
              <a:defRPr lang="en-us" sz="1000"/>
            </a:lvl9pPr>
          </a:lstStyle>
          <a:p>
            <a:pPr>
              <a:defRPr lang="en-us"/>
            </a:pPr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0574DD6-98DD-02BB-93EF-6EEE03A1653B}" type="datetime1">
              <a:t>8/30/2022</a:t>
            </a:fld>
            <a:endParaRPr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0573424-6ADD-02C2-93EF-9C977AA165C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FDE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0AIAAFsdAACoDAAAEAAAACYAAAAIAAAAgYAAAAAAAAA="/>
              </a:ext>
            </a:extLst>
          </p:cNvSpPr>
          <p:nvPr>
            <p:ph type="title"/>
          </p:nvPr>
        </p:nvSpPr>
        <p:spPr>
          <a:xfrm>
            <a:off x="840105" y="457200"/>
            <a:ext cx="3931920" cy="16002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en-us" sz="3200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jHwAAEwYAANtFAAAOJAAAEAAAACYAAAAIAAAAAYAAAAAAAAA="/>
              </a:ext>
            </a:extLst>
          </p:cNvSpPr>
          <p:nvPr>
            <p:ph type="pic" idx="1"/>
          </p:nvPr>
        </p:nvSpPr>
        <p:spPr>
          <a:xfrm>
            <a:off x="5183505" y="987425"/>
            <a:ext cx="6172200" cy="4873625"/>
          </a:xfrm>
        </p:spPr>
        <p:txBody>
          <a:bodyPr/>
          <a:lstStyle>
            <a:lvl1pPr marL="0" indent="0">
              <a:buNone/>
              <a:defRPr lang="en-us" sz="3200"/>
            </a:lvl1pPr>
            <a:lvl2pPr marL="457200" indent="0">
              <a:buNone/>
              <a:defRPr lang="en-us" sz="2800"/>
            </a:lvl2pPr>
            <a:lvl3pPr marL="914400" indent="0">
              <a:buNone/>
              <a:defRPr lang="en-us" sz="2400"/>
            </a:lvl3pPr>
            <a:lvl4pPr marL="1371600" indent="0">
              <a:buNone/>
              <a:defRPr lang="en-us" sz="2000"/>
            </a:lvl4pPr>
            <a:lvl5pPr marL="1828800" indent="0">
              <a:buNone/>
              <a:defRPr lang="en-us" sz="2000"/>
            </a:lvl5pPr>
            <a:lvl6pPr marL="2286000" indent="0">
              <a:buNone/>
              <a:defRPr lang="en-us" sz="2000"/>
            </a:lvl6pPr>
            <a:lvl7pPr marL="2743200" indent="0">
              <a:buNone/>
              <a:defRPr lang="en-us" sz="2000"/>
            </a:lvl7pPr>
            <a:lvl8pPr marL="3200400" indent="0">
              <a:buNone/>
              <a:defRPr lang="en-us" sz="2000"/>
            </a:lvl8pPr>
            <a:lvl9pPr marL="3657600" indent="0">
              <a:buNone/>
              <a:defRPr lang="en-us" sz="2000"/>
            </a:lvl9pPr>
          </a:lstStyle>
          <a:p>
            <a:pPr>
              <a:defRPr lang="en-us"/>
            </a:pPr>
            <a:endParaRPr/>
          </a:p>
        </p:txBody>
      </p:sp>
      <p:sp>
        <p:nvSpPr>
          <p:cNvPr id="4" name="Text Placeholder 3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qAwAAFsdAAAbJAAAEAAAACYAAAAIAAAAAYAAAAAAAAA="/>
              </a:ext>
            </a:extLst>
          </p:cNvSpPr>
          <p:nvPr>
            <p:ph idx="2"/>
          </p:nvPr>
        </p:nvSpPr>
        <p:spPr>
          <a:xfrm>
            <a:off x="840105" y="2057400"/>
            <a:ext cx="3931920" cy="3811905"/>
          </a:xfrm>
        </p:spPr>
        <p:txBody>
          <a:bodyPr/>
          <a:lstStyle>
            <a:lvl1pPr marL="0" indent="0">
              <a:buNone/>
              <a:defRPr lang="en-us" sz="1600"/>
            </a:lvl1pPr>
            <a:lvl2pPr marL="457200" indent="0">
              <a:buNone/>
              <a:defRPr lang="en-us" sz="1400"/>
            </a:lvl2pPr>
            <a:lvl3pPr marL="914400" indent="0">
              <a:buNone/>
              <a:defRPr lang="en-us" sz="1200"/>
            </a:lvl3pPr>
            <a:lvl4pPr marL="1371600" indent="0">
              <a:buNone/>
              <a:defRPr lang="en-us" sz="1000"/>
            </a:lvl4pPr>
            <a:lvl5pPr marL="1828800" indent="0">
              <a:buNone/>
              <a:defRPr lang="en-us" sz="1000"/>
            </a:lvl5pPr>
            <a:lvl6pPr marL="2286000" indent="0">
              <a:buNone/>
              <a:defRPr lang="en-us" sz="1000"/>
            </a:lvl6pPr>
            <a:lvl7pPr marL="2743200" indent="0">
              <a:buNone/>
              <a:defRPr lang="en-us" sz="1000"/>
            </a:lvl7pPr>
            <a:lvl8pPr marL="3200400" indent="0">
              <a:buNone/>
              <a:defRPr lang="en-us" sz="1000"/>
            </a:lvl8pPr>
            <a:lvl9pPr marL="3657600" indent="0">
              <a:buNone/>
              <a:defRPr lang="en-us" sz="1000"/>
            </a:lvl9pPr>
          </a:lstStyle>
          <a:p>
            <a:pPr>
              <a:defRPr lang="en-us"/>
            </a:pPr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0575E2E-60DD-02A8-93EF-96FD10A165C3}" type="datetime1">
              <a:t>8/30/2022</a:t>
            </a:fld>
            <a:endParaRPr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057325A-14DD-02C4-93EF-E2917CA165B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PwIAANhFAABnCgAAEAAAACYAAAAIAAAAvy8AAAAAAAA="/>
              </a:ext>
            </a:extLst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en-us"/>
            </a:pPr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OwsAANhFAAAAJgAAEAAAACYAAAAIAAAAPy8AAAAAAAA="/>
              </a:ext>
            </a:extLst>
          </p:cNvSpPr>
          <p:nvPr>
            <p:ph type="body" idx="1"/>
          </p:nvPr>
        </p:nvSpPr>
        <p:spPr>
          <a:xfrm>
            <a:off x="838200" y="1825625"/>
            <a:ext cx="10515600" cy="4351655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EAAAACYAAAAIAAAAv48AAAAAAAA="/>
              </a:ext>
            </a:extLst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en-us" sz="1200">
                <a:solidFill>
                  <a:srgbClr val="8C8C8C"/>
                </a:solidFill>
              </a:defRPr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fld id="{30575930-7EDD-02AF-93EF-88FA17A165DD}" type="datetime1">
              <a:t>8/30/2022</a:t>
            </a:fld>
            <a:endParaRPr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EAAAACYAAAAIAAAAv48AAAAAAAA="/>
              </a:ext>
            </a:extLst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en-us" sz="1200">
                <a:solidFill>
                  <a:srgbClr val="8C8C8C"/>
                </a:solidFill>
              </a:defRPr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endParaRPr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QBTwE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EAAAACYAAAAIAAAAv48AAAAAAAA="/>
              </a:ext>
            </a:extLst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en-us" sz="1200">
                <a:solidFill>
                  <a:srgbClr val="8C8C8C"/>
                </a:solidFill>
              </a:defRPr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  <a:lvl6pPr>
              <a:defRPr lang="en-us"/>
            </a:lvl6pPr>
            <a:lvl7pPr>
              <a:defRPr lang="en-us"/>
            </a:lvl7pPr>
            <a:lvl8pPr>
              <a:defRPr lang="en-us"/>
            </a:lvl8pPr>
            <a:lvl9pPr>
              <a:defRPr lang="en-us"/>
            </a:lvl9pPr>
          </a:lstStyle>
          <a:p>
            <a:pPr>
              <a:defRPr lang="en-us"/>
            </a:pPr>
            <a:fld id="{30572BC5-8BDD-02DD-93EF-7D8865A16528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" spc="0" baseline="0">
          <a:solidFill>
            <a:schemeClr val="tx1"/>
          </a:solidFill>
          <a:effectLst/>
          <a:latin typeface="Calibri Light" pitchFamily="2" charset="0"/>
          <a:ea typeface="Calibri Light" pitchFamily="2" charset="0"/>
          <a:cs typeface="Calibri Light" pitchFamily="2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titleStyle>
    <p:bodyStyle>
      <a:lvl1pPr marL="228600" marR="0" indent="-228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itchFamily="2" charset="0"/>
        <a:buChar char="•"/>
        <a:tabLst/>
        <a:defRPr lang="en-us" sz="2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685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en-us" sz="2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1143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en-us"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600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20574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5146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971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429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886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ICAAAYwgAAMhAAAB3EwAAEAAAACYAAAAIAAAAASAAAAAAAAA="/>
              </a:ext>
            </a:extLst>
          </p:cNvSpPr>
          <p:nvPr>
            <p:ph type="ctrTitle"/>
          </p:nvPr>
        </p:nvSpPr>
        <p:spPr>
          <a:xfrm>
            <a:off x="1386840" y="1363345"/>
            <a:ext cx="9144000" cy="180086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 lang="en-us"/>
            </a:pPr>
            <a:r>
              <a:rPr lang="en-us" sz="4800">
                <a:latin typeface="Calibri" pitchFamily="2" charset="0"/>
                <a:ea typeface="Calibri" pitchFamily="2" charset="0"/>
                <a:cs typeface="Arial" pitchFamily="2" charset="0"/>
              </a:rPr>
              <a:t>Thermal radiation measurements in biophotonics</a:t>
            </a:r>
          </a:p>
        </p:txBody>
      </p:sp>
      <p:sp>
        <p:nvSpPr>
          <p:cNvPr id="3" name="Subtitle 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IDAN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gCQAAKRYAAKBBAABYIAAAAAAAACYAAAAIAAAAASAAAAAAAAA="/>
              </a:ext>
            </a:extLst>
          </p:cNvSpPr>
          <p:nvPr>
            <p:ph type="subTitle" idx="1"/>
          </p:nvPr>
        </p:nvSpPr>
        <p:spPr>
          <a:xfrm>
            <a:off x="1524000" y="3602355"/>
            <a:ext cx="9144000" cy="165544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920"/>
              </a:spcBef>
              <a:defRPr lang="en-us" sz="2210"/>
            </a:pPr>
            <a:r>
              <a:rPr lang="en-us"/>
              <a:t>Dejan V. Pantelić</a:t>
            </a:r>
            <a:r>
              <a:rPr lang="en-us" baseline="30000"/>
              <a:t>1</a:t>
            </a:r>
            <a:r>
              <a:rPr lang="en-us"/>
              <a:t>, Branislav Salatić</a:t>
            </a:r>
            <a:r>
              <a:rPr lang="en-us" baseline="30000"/>
              <a:t>2</a:t>
            </a:r>
            <a:r>
              <a:rPr lang="en-us"/>
              <a:t>, Danica Pavlović</a:t>
            </a:r>
            <a:r>
              <a:rPr lang="en-us" baseline="30000"/>
              <a:t>2</a:t>
            </a:r>
          </a:p>
          <a:p>
            <a:pPr>
              <a:lnSpc>
                <a:spcPct val="80000"/>
              </a:lnSpc>
              <a:spcBef>
                <a:spcPts val="920"/>
              </a:spcBef>
              <a:defRPr lang="en-us" sz="2210"/>
            </a:pPr>
            <a:br/>
            <a:r>
              <a:rPr lang="en-us" baseline="30000"/>
              <a:t>1</a:t>
            </a:r>
            <a:r>
              <a:rPr lang="en-us"/>
              <a:t>Senzor INFIZ, Pregrevica 118, 11080 Zemun, Belgrade, Serbia</a:t>
            </a:r>
            <a:br/>
            <a:r>
              <a:rPr lang="en-us" baseline="30000"/>
              <a:t>2 </a:t>
            </a:r>
            <a:r>
              <a:rPr lang="en-us"/>
              <a:t>Institute of Physics Belgrade, Pregrevica 118, 11080 Zemun, Belgrade, Serbia</a:t>
            </a:r>
          </a:p>
          <a:p>
            <a:pPr>
              <a:lnSpc>
                <a:spcPct val="80000"/>
              </a:lnSpc>
              <a:spcBef>
                <a:spcPts val="920"/>
              </a:spcBef>
              <a:defRPr lang="en-us" sz="2210"/>
            </a:pP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AAF4BF5-1FE4-8A1D-0831-7B0BF67E1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710" y="614891"/>
            <a:ext cx="2895600" cy="29527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B00C7A-6FE3-C05B-2F7C-7CFAF9A3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344" y="730268"/>
            <a:ext cx="1381125" cy="27146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4495F6-7FD4-E2BB-AFDC-880D45E54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942" y="3804709"/>
            <a:ext cx="6877050" cy="26860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7B5A786-4BFC-1B5B-8877-98057EB54277}"/>
              </a:ext>
            </a:extLst>
          </p:cNvPr>
          <p:cNvSpPr/>
          <p:nvPr/>
        </p:nvSpPr>
        <p:spPr>
          <a:xfrm>
            <a:off x="7679267" y="3801534"/>
            <a:ext cx="1007534" cy="338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22801B-0293-218B-05D0-D7D6673C1449}"/>
              </a:ext>
            </a:extLst>
          </p:cNvPr>
          <p:cNvSpPr/>
          <p:nvPr/>
        </p:nvSpPr>
        <p:spPr>
          <a:xfrm>
            <a:off x="5782734" y="5172076"/>
            <a:ext cx="1007534" cy="93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181A16-213C-DDF9-C911-98D455FFC7CC}"/>
              </a:ext>
            </a:extLst>
          </p:cNvPr>
          <p:cNvSpPr txBox="1"/>
          <p:nvPr/>
        </p:nvSpPr>
        <p:spPr>
          <a:xfrm>
            <a:off x="4597400" y="6498176"/>
            <a:ext cx="243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Wavelength [nm]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368AED-2BF7-B865-DE9C-E0DDD96D7DEA}"/>
              </a:ext>
            </a:extLst>
          </p:cNvPr>
          <p:cNvSpPr txBox="1"/>
          <p:nvPr/>
        </p:nvSpPr>
        <p:spPr>
          <a:xfrm rot="16200000">
            <a:off x="1043650" y="4961481"/>
            <a:ext cx="268922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Emissivity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9C6399-BFD5-368C-E5B5-CBB2DA0C4F31}"/>
              </a:ext>
            </a:extLst>
          </p:cNvPr>
          <p:cNvSpPr txBox="1"/>
          <p:nvPr/>
        </p:nvSpPr>
        <p:spPr>
          <a:xfrm>
            <a:off x="2785004" y="0"/>
            <a:ext cx="6621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Finite element model of infrared radiation emission</a:t>
            </a:r>
          </a:p>
        </p:txBody>
      </p:sp>
    </p:spTree>
    <p:extLst>
      <p:ext uri="{BB962C8B-B14F-4D97-AF65-F5344CB8AC3E}">
        <p14:creationId xmlns:p14="http://schemas.microsoft.com/office/powerpoint/2010/main" val="3083436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50894-6377-6278-6EA3-7F312471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37" y="1381125"/>
            <a:ext cx="8772525" cy="4095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BE32C5-87F5-85E2-D673-7D1B749E22B6}"/>
              </a:ext>
            </a:extLst>
          </p:cNvPr>
          <p:cNvSpPr txBox="1"/>
          <p:nvPr/>
        </p:nvSpPr>
        <p:spPr>
          <a:xfrm>
            <a:off x="3064404" y="0"/>
            <a:ext cx="5613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Thermal camera image of irradiated insect</a:t>
            </a:r>
          </a:p>
        </p:txBody>
      </p:sp>
    </p:spTree>
    <p:extLst>
      <p:ext uri="{BB962C8B-B14F-4D97-AF65-F5344CB8AC3E}">
        <p14:creationId xmlns:p14="http://schemas.microsoft.com/office/powerpoint/2010/main" val="3096484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1"/>
          <p:cNvSpPr txBox="1">
            <a:extLst>
              <a:ext uri="smNativeData">
                <pr:smNativeData xmlns:pr="smNativeData" xmlns:p14="http://schemas.microsoft.com/office/powerpoint/2010/main" xmlns="" val="SMDATA_13_IDANYxMAAAAlAAAAEgAAAE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EQE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VBAAAAAAAAO1BAAAQCAAAACAAACYAAAAIAAAA//////////8="/>
              </a:ext>
            </a:extLst>
          </p:cNvSpPr>
          <p:nvPr/>
        </p:nvSpPr>
        <p:spPr>
          <a:xfrm>
            <a:off x="330200" y="0"/>
            <a:ext cx="11607800" cy="1708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lang="en-us">
                <a:solidFill>
                  <a:srgbClr val="007F00"/>
                </a:solidFill>
              </a:defRPr>
            </a:pPr>
            <a:r>
              <a:rPr lang="en-us" sz="2800" i="1" dirty="0" err="1"/>
              <a:t>Morimus</a:t>
            </a:r>
            <a:r>
              <a:rPr lang="en-us" sz="2800" i="1" dirty="0"/>
              <a:t> </a:t>
            </a:r>
            <a:r>
              <a:rPr lang="en-us" sz="2800" i="1" dirty="0" err="1"/>
              <a:t>funereus</a:t>
            </a:r>
            <a:r>
              <a:rPr lang="en-us" sz="2800" dirty="0"/>
              <a:t> (</a:t>
            </a:r>
            <a:r>
              <a:rPr lang="en-us" sz="2800" dirty="0" err="1"/>
              <a:t>Mulsant</a:t>
            </a:r>
            <a:r>
              <a:rPr lang="en-us" sz="2800" dirty="0"/>
              <a:t>, 1863)</a:t>
            </a:r>
          </a:p>
          <a:p>
            <a:pPr>
              <a:defRPr lang="en-us" sz="2400">
                <a:solidFill>
                  <a:srgbClr val="007F00"/>
                </a:solidFill>
              </a:defRPr>
            </a:pPr>
            <a:r>
              <a:rPr dirty="0"/>
              <a:t>Grayish longicorn insect with dark black spots on its elytra </a:t>
            </a:r>
            <a:r>
              <a:rPr lang="en-US" sz="2400" dirty="0"/>
              <a:t>– hard armor around insect body</a:t>
            </a:r>
            <a:r>
              <a:rPr dirty="0"/>
              <a:t> </a:t>
            </a:r>
          </a:p>
          <a:p>
            <a:pPr>
              <a:defRPr lang="en-us" sz="2400">
                <a:solidFill>
                  <a:srgbClr val="007F00"/>
                </a:solidFill>
              </a:defRPr>
            </a:pPr>
            <a:r>
              <a:rPr dirty="0"/>
              <a:t>Appearance similar to Rosalia, but does not like sun; rudimentary nonflying wings</a:t>
            </a:r>
          </a:p>
        </p:txBody>
      </p:sp>
      <p:pic>
        <p:nvPicPr>
          <p:cNvPr id="3" name="Picture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DAN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pgMAALERAACQGgAArh8AAA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93090" y="2875915"/>
            <a:ext cx="3724910" cy="22739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DAN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Sgywq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sCYAACQIAAA0RgAAMCoAAA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6289040" y="1323340"/>
            <a:ext cx="5123180" cy="55346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Line1"/>
          <p:cNvSpPr>
            <a:extLst>
              <a:ext uri="smNativeData">
                <pr:smNativeData xmlns:pr="smNativeData" xmlns:p14="http://schemas.microsoft.com/office/powerpoint/2010/main" xmlns="" val="SMDATA_13_IDANYxMAAAAlAAAACgAAAA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AUAAAAAQAAABQAAAAUAAAAFAAAAAEAAAAAAAAAZAAAAGQAAAABAAAAlgAAAJY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8A/wAMAAAAEAAAAAAAAAAAAAAAAAAAAAAAAAAeAAAAaAAAAAAAAAAAAAAAAAAAAAAAAAAAAAAAECcAABAnAAAAAAAAAAAAAAAAAAAAAAAAAAAAAAAAAAAAAAAAAAAAABQAAAAAAAAAwMD/AAAAAABkAAAAMgAAAAAAAABkAAAAAAAAAH9/fwAKAAAAHwAAAFQAAABEcsQF////AQAAAAAAAAAAAAAAAAAAAAAAAAAAAAAAAAAAAAAAAAAA/wAAAH9/fwDn5uYDzMzMAMDA/wB/f38AAAAAAAAAAAAAAAAAAAAAAAAAAAAhAAAAGAAAABQAAADUDgAAKg8AAMoqAAC/FgAAAAAAACYAAAAIAAAA//////////8="/>
              </a:ext>
            </a:extLst>
          </p:cNvSpPr>
          <p:nvPr/>
        </p:nvSpPr>
        <p:spPr>
          <a:xfrm flipV="1">
            <a:off x="2410460" y="2465070"/>
            <a:ext cx="4545330" cy="1232535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headEnd type="none"/>
            <a:tailEnd type="stealth" w="lg" len="lg"/>
          </a:ln>
          <a:effectLst/>
        </p:spPr>
      </p:sp>
      <p:sp>
        <p:nvSpPr>
          <p:cNvPr id="6" name="Line2"/>
          <p:cNvSpPr>
            <a:extLst>
              <a:ext uri="smNativeData">
                <pr:smNativeData xmlns:pr="smNativeData" xmlns:p14="http://schemas.microsoft.com/office/powerpoint/2010/main" xmlns="" val="SMDATA_13_IDANYxMAAAAlAAAACgAAAA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AUAAAAAQAAABQAAAAUAAAAFAAAAAEAAAAAAAAAZAAAAGQAAAABAAAAlgAAAJY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AFAAAMAAAAEAAAAAAAAAAAAAAAAAAAAAAAAAAeAAAAaAAAAAAAAAAAAAAAAAAAAAAAAAAAAAAAECcAABAnAAAAAAAAAAAAAAAAAAAAAAAAAAAAAAAAAAAAAAAAAAAAABQAAAAAAAAAwMD/AAAAAABkAAAAMgAAAAAAAABkAAAAAAAAAH9/fwAKAAAAHwAAAFQAAABEcsQF////AQAAAAAAAAAAAAAAAAAAAAAAAAAAAAAAAAAAAAAAAAAA/wAAAH9/fwDn5uYDzMzMAMDA/wB/f38AAAAAAAAAAAAAAAAAAAAAAAAAAAAhAAAAGAAAABQAAABvDgAAthgAAI4pAAA/IQAAAAAAACYAAAAIAAAA//////////8="/>
              </a:ext>
            </a:extLst>
          </p:cNvSpPr>
          <p:nvPr/>
        </p:nvSpPr>
        <p:spPr>
          <a:xfrm>
            <a:off x="2346325" y="4017010"/>
            <a:ext cx="4408805" cy="1387475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headEnd type="none"/>
            <a:tailEnd type="stealth" w="lg" len="lg"/>
          </a:ln>
          <a:effectLst/>
        </p:spPr>
      </p:sp>
      <p:pic>
        <p:nvPicPr>
          <p:cNvPr id="7" name="Picture1">
            <a:extLst>
              <a:ext uri="{FF2B5EF4-FFF2-40B4-BE49-F238E27FC236}">
                <a16:creationId xmlns:a16="http://schemas.microsoft.com/office/drawing/2014/main" id="{8450260B-8DD6-0BB2-8343-2BE9042FEF93}"/>
              </a:ext>
            </a:extLst>
          </p:cNvPr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DAN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MgUAAOEGAABlEwAAQBMAAAAAAABkAAAAZAAAAAAAAAAjAAAABAAAAGQAAAAXAAAAFAAAAAAAAAAAAAAA/38AAP9/AAAAAAAACQAAAAQAAADY1MzU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AAAAAO8hAAB3DAAAMCoAABAAAAAmAAAACAAAAP//////////"/>
              </a:ext>
            </a:extLst>
          </p:cNvPicPr>
          <p:nvPr/>
        </p:nvPicPr>
        <p:blipFill>
          <a:blip r:embed="rId4"/>
          <a:srcRect l="13300" t="17610" r="49650" b="49280"/>
          <a:stretch>
            <a:fillRect/>
          </a:stretch>
        </p:blipFill>
        <p:spPr>
          <a:xfrm>
            <a:off x="0" y="5516245"/>
            <a:ext cx="2026285" cy="134175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2">
            <a:extLst>
              <a:ext uri="{FF2B5EF4-FFF2-40B4-BE49-F238E27FC236}">
                <a16:creationId xmlns:a16="http://schemas.microsoft.com/office/drawing/2014/main" id="{5BB9C3A2-B1A2-C1A8-9935-AA2453B02B78}"/>
              </a:ext>
            </a:extLst>
          </p:cNvPr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DAN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YawH2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Dh8AADsLAABISQAA3icAAA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194983" y="1296140"/>
            <a:ext cx="6864350" cy="465518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C7C9DB-5282-F59C-1889-E9B21E7A3AA9}"/>
              </a:ext>
            </a:extLst>
          </p:cNvPr>
          <p:cNvSpPr txBox="1"/>
          <p:nvPr/>
        </p:nvSpPr>
        <p:spPr>
          <a:xfrm>
            <a:off x="1481666" y="213268"/>
            <a:ext cx="7831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en-us">
                <a:solidFill>
                  <a:srgbClr val="007F00"/>
                </a:solidFill>
              </a:defRP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Overall anatomy of an insect as recorded by micro CT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27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DAN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E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jgAAAB0BAACrLgAArh8AAA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8275"/>
            <a:ext cx="6367145" cy="422049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DAN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ChMAADASAABCNwAAMCoAAA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571051" y="3191933"/>
            <a:ext cx="5302526" cy="351366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45DE50-9CC8-3D18-26B9-5B2D9A85DADA}"/>
              </a:ext>
            </a:extLst>
          </p:cNvPr>
          <p:cNvSpPr txBox="1"/>
          <p:nvPr/>
        </p:nvSpPr>
        <p:spPr>
          <a:xfrm>
            <a:off x="245533" y="209505"/>
            <a:ext cx="651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Underside of elytron with black body-like cavities</a:t>
            </a:r>
          </a:p>
        </p:txBody>
      </p:sp>
      <p:pic>
        <p:nvPicPr>
          <p:cNvPr id="5" name="Picture1">
            <a:extLst>
              <a:ext uri="{FF2B5EF4-FFF2-40B4-BE49-F238E27FC236}">
                <a16:creationId xmlns:a16="http://schemas.microsoft.com/office/drawing/2014/main" id="{08417FED-D489-8C83-65DB-5D9757C4BAE2}"/>
              </a:ext>
            </a:extLst>
          </p:cNvPr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DAN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jhQAALUDAACyNQAAGykAAAAAAAAmAAAACAAAAP//////////"/>
              </a:ext>
            </a:extLst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2942" t="50390" r="13508"/>
          <a:stretch/>
        </p:blipFill>
        <p:spPr>
          <a:xfrm>
            <a:off x="8119533" y="1683913"/>
            <a:ext cx="3962400" cy="30160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C56EE6-143E-A290-818C-C7969A7960BE}"/>
              </a:ext>
            </a:extLst>
          </p:cNvPr>
          <p:cNvSpPr txBox="1"/>
          <p:nvPr/>
        </p:nvSpPr>
        <p:spPr>
          <a:xfrm>
            <a:off x="8415867" y="266610"/>
            <a:ext cx="3153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Architecture of a cavity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9E8D58-99AB-2740-F3EE-FD9C03B4986D}"/>
              </a:ext>
            </a:extLst>
          </p:cNvPr>
          <p:cNvCxnSpPr/>
          <p:nvPr/>
        </p:nvCxnSpPr>
        <p:spPr>
          <a:xfrm>
            <a:off x="1617133" y="4478867"/>
            <a:ext cx="0" cy="8863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7B8CE92-534F-1B8D-DB96-5425C9F8D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358" y="5341408"/>
            <a:ext cx="971550" cy="971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987F6A-713E-89A3-627B-1C9E417BE496}"/>
              </a:ext>
            </a:extLst>
          </p:cNvPr>
          <p:cNvSpPr txBox="1"/>
          <p:nvPr/>
        </p:nvSpPr>
        <p:spPr>
          <a:xfrm>
            <a:off x="1131359" y="6336267"/>
            <a:ext cx="1078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Thorns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EAB381-66C6-FAB9-EE96-1D95CFF47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75249"/>
          <a:stretch/>
        </p:blipFill>
        <p:spPr>
          <a:xfrm>
            <a:off x="7832090" y="543347"/>
            <a:ext cx="3911176" cy="1505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C08271-A983-86AB-B918-D781E37D5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3" y="1159656"/>
            <a:ext cx="6934200" cy="4410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FBDDD3-DC65-0E6D-0DB6-4905D053811A}"/>
              </a:ext>
            </a:extLst>
          </p:cNvPr>
          <p:cNvSpPr txBox="1"/>
          <p:nvPr/>
        </p:nvSpPr>
        <p:spPr>
          <a:xfrm>
            <a:off x="931334" y="160114"/>
            <a:ext cx="471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Cross-sectional image of elytron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2F1A2-3F85-C9B2-9676-859B7A6C37FF}"/>
              </a:ext>
            </a:extLst>
          </p:cNvPr>
          <p:cNvSpPr txBox="1"/>
          <p:nvPr/>
        </p:nvSpPr>
        <p:spPr>
          <a:xfrm>
            <a:off x="8729132" y="73322"/>
            <a:ext cx="237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Optical model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3D9BC3-DA63-45B1-7AF3-E89E552F6B45}"/>
              </a:ext>
            </a:extLst>
          </p:cNvPr>
          <p:cNvCxnSpPr/>
          <p:nvPr/>
        </p:nvCxnSpPr>
        <p:spPr>
          <a:xfrm flipH="1">
            <a:off x="5401733" y="1515533"/>
            <a:ext cx="3564467" cy="2887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17D8EB-61E1-440E-E694-F3E913BA8C46}"/>
              </a:ext>
            </a:extLst>
          </p:cNvPr>
          <p:cNvCxnSpPr/>
          <p:nvPr/>
        </p:nvCxnSpPr>
        <p:spPr>
          <a:xfrm flipH="1">
            <a:off x="6239933" y="1397000"/>
            <a:ext cx="2362200" cy="821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C6A5070-04C9-E913-EE20-562FFDB67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62888"/>
          <a:stretch/>
        </p:blipFill>
        <p:spPr>
          <a:xfrm>
            <a:off x="7832090" y="2959100"/>
            <a:ext cx="3911176" cy="225750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EE69E-558C-37F7-6003-447367A22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404" y="4598988"/>
            <a:ext cx="4352925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E542A0-9BE3-243F-774E-7F5AB00BD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1401762"/>
            <a:ext cx="3933825" cy="2381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34E6AE-39DA-900A-F517-A19AD4662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887" y="1401762"/>
            <a:ext cx="6372225" cy="2600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6E6D88-4D23-1C43-5DCA-669AF9663CE9}"/>
              </a:ext>
            </a:extLst>
          </p:cNvPr>
          <p:cNvSpPr txBox="1"/>
          <p:nvPr/>
        </p:nvSpPr>
        <p:spPr>
          <a:xfrm>
            <a:off x="1134534" y="115128"/>
            <a:ext cx="9558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Hyper-uniform spatial distribution of thorns as a bandgap meta-material</a:t>
            </a:r>
          </a:p>
        </p:txBody>
      </p:sp>
    </p:spTree>
    <p:extLst>
      <p:ext uri="{BB962C8B-B14F-4D97-AF65-F5344CB8AC3E}">
        <p14:creationId xmlns:p14="http://schemas.microsoft.com/office/powerpoint/2010/main" val="1918269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D3D3B-119D-DD7D-9698-5C66D15A1EEF}"/>
              </a:ext>
            </a:extLst>
          </p:cNvPr>
          <p:cNvSpPr txBox="1"/>
          <p:nvPr/>
        </p:nvSpPr>
        <p:spPr>
          <a:xfrm>
            <a:off x="2455334" y="2378164"/>
            <a:ext cx="6646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57858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>
            <a:extLst>
              <a:ext uri="smNativeData">
                <pr:smNativeData xmlns:pr="smNativeData" xmlns:p14="http://schemas.microsoft.com/office/powerpoint/2010/main" xmlns="" val="SMDATA_13_IDAN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AAAAAAAAAAA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ApBQAArQQAAJhHAAD3JAAAAAAAACYAAAAIAAAA//////////8="/>
              </a:ext>
            </a:extLst>
          </p:cNvSpPr>
          <p:nvPr/>
        </p:nvSpPr>
        <p:spPr>
          <a:xfrm>
            <a:off x="779569" y="184362"/>
            <a:ext cx="10799445" cy="65720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n-us">
                <a:solidFill>
                  <a:srgbClr val="007F00"/>
                </a:solidFill>
              </a:defRPr>
            </a:pPr>
            <a:endParaRPr lang="en-us" sz="2800" dirty="0"/>
          </a:p>
          <a:p>
            <a:pPr>
              <a:defRPr lang="en-us">
                <a:solidFill>
                  <a:srgbClr val="007F00"/>
                </a:solidFill>
              </a:defRPr>
            </a:pPr>
            <a:r>
              <a:rPr lang="en-us" sz="2800" dirty="0">
                <a:solidFill>
                  <a:srgbClr val="00B050"/>
                </a:solidFill>
              </a:rPr>
              <a:t>- Thermal radiation in nature and its importance for life (IR atmospheric windows, radiative heating and passive cooling)</a:t>
            </a:r>
          </a:p>
          <a:p>
            <a:pPr>
              <a:defRPr lang="en-us">
                <a:solidFill>
                  <a:srgbClr val="007F00"/>
                </a:solidFill>
              </a:defRPr>
            </a:pPr>
            <a:endParaRPr lang="en-us" sz="2800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  <a:defRPr lang="en-us">
                <a:solidFill>
                  <a:srgbClr val="007F00"/>
                </a:solidFill>
              </a:defRPr>
            </a:pPr>
            <a:r>
              <a:rPr lang="en-us" sz="2800" dirty="0">
                <a:solidFill>
                  <a:srgbClr val="00B050"/>
                </a:solidFill>
              </a:rPr>
              <a:t>Thermal radiation measurement and imaging (principles, cameras)</a:t>
            </a:r>
          </a:p>
          <a:p>
            <a:pPr marL="285750" indent="-285750">
              <a:buFontTx/>
              <a:buChar char="-"/>
              <a:defRPr lang="en-us">
                <a:solidFill>
                  <a:srgbClr val="007F00"/>
                </a:solidFill>
              </a:defRPr>
            </a:pPr>
            <a:endParaRPr lang="en-us" sz="2800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  <a:defRPr lang="en-us">
                <a:solidFill>
                  <a:srgbClr val="007F00"/>
                </a:solidFill>
              </a:defRPr>
            </a:pPr>
            <a:r>
              <a:rPr lang="en-us" sz="2800" dirty="0">
                <a:solidFill>
                  <a:srgbClr val="00B050"/>
                </a:solidFill>
              </a:rPr>
              <a:t>Thermal management of insects, photonic structures in the infrared</a:t>
            </a:r>
          </a:p>
          <a:p>
            <a:pPr marL="285750" indent="-285750">
              <a:buFontTx/>
              <a:buChar char="-"/>
              <a:defRPr lang="en-us">
                <a:solidFill>
                  <a:srgbClr val="007F00"/>
                </a:solidFill>
              </a:defRPr>
            </a:pPr>
            <a:endParaRPr lang="en-us" sz="2800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  <a:defRPr lang="en-us">
                <a:solidFill>
                  <a:srgbClr val="007F00"/>
                </a:solidFill>
              </a:defRPr>
            </a:pPr>
            <a:r>
              <a:rPr lang="en-us" sz="2800" dirty="0">
                <a:solidFill>
                  <a:srgbClr val="00B050"/>
                </a:solidFill>
              </a:rPr>
              <a:t>A tale of few insects:</a:t>
            </a:r>
          </a:p>
          <a:p>
            <a:pPr>
              <a:defRPr lang="en-us">
                <a:solidFill>
                  <a:srgbClr val="007F00"/>
                </a:solidFill>
              </a:defRPr>
            </a:pPr>
            <a:r>
              <a:rPr lang="en-us" sz="2800" dirty="0">
                <a:solidFill>
                  <a:srgbClr val="00B050"/>
                </a:solidFill>
              </a:rPr>
              <a:t>	</a:t>
            </a:r>
            <a:r>
              <a:rPr lang="en-US" sz="2800" i="1" dirty="0">
                <a:solidFill>
                  <a:srgbClr val="00B050"/>
                </a:solidFill>
              </a:rPr>
              <a:t> </a:t>
            </a:r>
            <a:r>
              <a:rPr lang="en-US" sz="2800" i="1" dirty="0" err="1">
                <a:solidFill>
                  <a:srgbClr val="00B050"/>
                </a:solidFill>
              </a:rPr>
              <a:t>Cataglyphis</a:t>
            </a:r>
            <a:r>
              <a:rPr lang="en-US" sz="2800" i="1" dirty="0">
                <a:solidFill>
                  <a:srgbClr val="00B050"/>
                </a:solidFill>
              </a:rPr>
              <a:t> </a:t>
            </a:r>
            <a:r>
              <a:rPr lang="en-US" sz="2800" i="1" dirty="0" err="1">
                <a:solidFill>
                  <a:srgbClr val="00B050"/>
                </a:solidFill>
              </a:rPr>
              <a:t>bombycina</a:t>
            </a:r>
            <a:r>
              <a:rPr lang="en-US" sz="2800" dirty="0">
                <a:solidFill>
                  <a:srgbClr val="00B050"/>
                </a:solidFill>
              </a:rPr>
              <a:t> (Roger, 1859) </a:t>
            </a:r>
            <a:r>
              <a:rPr lang="en-us" sz="2800" dirty="0">
                <a:solidFill>
                  <a:srgbClr val="00B050"/>
                </a:solidFill>
              </a:rPr>
              <a:t>	</a:t>
            </a:r>
          </a:p>
          <a:p>
            <a:pPr>
              <a:defRPr lang="en-us">
                <a:solidFill>
                  <a:srgbClr val="007F00"/>
                </a:solidFill>
              </a:defRPr>
            </a:pPr>
            <a:endParaRPr lang="en-US" sz="2800" i="1" dirty="0">
              <a:solidFill>
                <a:srgbClr val="00B050"/>
              </a:solidFill>
            </a:endParaRPr>
          </a:p>
          <a:p>
            <a:pPr>
              <a:defRPr lang="en-us">
                <a:solidFill>
                  <a:srgbClr val="007F00"/>
                </a:solidFill>
              </a:defRPr>
            </a:pPr>
            <a:r>
              <a:rPr lang="en-US" sz="2800" i="1" dirty="0">
                <a:solidFill>
                  <a:srgbClr val="00B050"/>
                </a:solidFill>
              </a:rPr>
              <a:t>	</a:t>
            </a:r>
            <a:r>
              <a:rPr lang="en-us" sz="2800" i="1" dirty="0">
                <a:solidFill>
                  <a:srgbClr val="00B050"/>
                </a:solidFill>
              </a:rPr>
              <a:t>Rosalia </a:t>
            </a:r>
            <a:r>
              <a:rPr lang="en-us" sz="2800" i="1" dirty="0" err="1">
                <a:solidFill>
                  <a:srgbClr val="00B050"/>
                </a:solidFill>
              </a:rPr>
              <a:t>alpina</a:t>
            </a:r>
            <a:r>
              <a:rPr lang="en-us" sz="2800" dirty="0">
                <a:solidFill>
                  <a:srgbClr val="00B050"/>
                </a:solidFill>
              </a:rPr>
              <a:t> (Linnaeus, 1758) </a:t>
            </a:r>
          </a:p>
          <a:p>
            <a:pPr>
              <a:defRPr lang="en-us">
                <a:solidFill>
                  <a:srgbClr val="007F00"/>
                </a:solidFill>
              </a:defRPr>
            </a:pPr>
            <a:endParaRPr lang="en-us" sz="2800" dirty="0">
              <a:solidFill>
                <a:srgbClr val="00B050"/>
              </a:solidFill>
            </a:endParaRPr>
          </a:p>
          <a:p>
            <a:pPr>
              <a:defRPr lang="en-us">
                <a:solidFill>
                  <a:srgbClr val="007F00"/>
                </a:solidFill>
              </a:defRPr>
            </a:pPr>
            <a:r>
              <a:rPr lang="en-us" sz="2800" dirty="0">
                <a:solidFill>
                  <a:srgbClr val="00B050"/>
                </a:solidFill>
              </a:rPr>
              <a:t>	</a:t>
            </a:r>
            <a:r>
              <a:rPr lang="en-us" sz="2800" i="1" dirty="0" err="1">
                <a:solidFill>
                  <a:srgbClr val="00B050"/>
                </a:solidFill>
              </a:rPr>
              <a:t>Morimus</a:t>
            </a:r>
            <a:r>
              <a:rPr lang="en-us" sz="2800" i="1" dirty="0">
                <a:solidFill>
                  <a:srgbClr val="00B050"/>
                </a:solidFill>
              </a:rPr>
              <a:t> </a:t>
            </a:r>
            <a:r>
              <a:rPr lang="en-us" sz="2800" i="1" dirty="0" err="1">
                <a:solidFill>
                  <a:srgbClr val="00B050"/>
                </a:solidFill>
              </a:rPr>
              <a:t>funereus</a:t>
            </a:r>
            <a:r>
              <a:rPr lang="en-us" sz="2800" dirty="0">
                <a:solidFill>
                  <a:srgbClr val="00B050"/>
                </a:solidFill>
              </a:rPr>
              <a:t> (</a:t>
            </a:r>
            <a:r>
              <a:rPr lang="en-us" sz="2800" dirty="0" err="1">
                <a:solidFill>
                  <a:srgbClr val="00B050"/>
                </a:solidFill>
              </a:rPr>
              <a:t>Mulsant</a:t>
            </a:r>
            <a:r>
              <a:rPr lang="en-us" sz="2800" dirty="0">
                <a:solidFill>
                  <a:srgbClr val="00B050"/>
                </a:solidFill>
              </a:rPr>
              <a:t>, 1863)</a:t>
            </a:r>
          </a:p>
          <a:p>
            <a:pPr marL="285750" indent="-285750">
              <a:buFontTx/>
              <a:buChar char="-"/>
              <a:defRPr lang="en-us"/>
            </a:pPr>
            <a:endParaRPr lang="en-us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1"/>
          <p:cNvSpPr txBox="1">
            <a:extLst>
              <a:ext uri="smNativeData">
                <pr:smNativeData xmlns:pr="smNativeData" xmlns:p14="http://schemas.microsoft.com/office/powerpoint/2010/main" xmlns="" val="SMDATA_13_IDANYxMAAAAlAAAAEgAAAE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MQT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9GAAAMQIAAAMwAABhBQAAACAAACYAAAAIAAAA//////////8="/>
              </a:ext>
            </a:extLst>
          </p:cNvSpPr>
          <p:nvPr/>
        </p:nvSpPr>
        <p:spPr>
          <a:xfrm>
            <a:off x="4062095" y="356235"/>
            <a:ext cx="3742690" cy="5181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en-us" sz="2800"/>
            </a:pPr>
            <a:r>
              <a:t>Atmospheric windows</a:t>
            </a:r>
          </a:p>
        </p:txBody>
      </p:sp>
      <p:pic>
        <p:nvPicPr>
          <p:cNvPr id="3" name="Picture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DAN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Ug4AACMHAABnNQAAdBwAAA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327910" y="1160145"/>
            <a:ext cx="6353175" cy="346519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2"/>
          <p:cNvSpPr txBox="1">
            <a:extLst>
              <a:ext uri="smNativeData">
                <pr:smNativeData xmlns:pr="smNativeData" xmlns:p14="http://schemas.microsoft.com/office/powerpoint/2010/main" xmlns="" val="SMDATA_13_IDANYxMAAAAlAAAAEgAAAE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MQT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KAwAAbB0AANBGAAB8KAAAACAAACYAAAAIAAAA//////////8="/>
              </a:ext>
            </a:extLst>
          </p:cNvSpPr>
          <p:nvPr/>
        </p:nvSpPr>
        <p:spPr>
          <a:xfrm>
            <a:off x="575310" y="4782820"/>
            <a:ext cx="10935970" cy="1798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en-us" sz="2800"/>
            </a:pPr>
            <a:r>
              <a:t>Living organisms establish equilibrium with the environment through convection, conduction and radiation </a:t>
            </a:r>
          </a:p>
          <a:p>
            <a:pPr>
              <a:defRPr lang="en-us" sz="2800"/>
            </a:pPr>
            <a:endParaRPr/>
          </a:p>
          <a:p>
            <a:pPr>
              <a:defRPr lang="en-us" sz="2800"/>
            </a:pPr>
            <a:r>
              <a:t>Dominant mechanisms depends on the lifestyle and habitat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 descr="Figure 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DAN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HgIAAGIYAACrFQAAAAAAAAAAAABkAAAAZAAAAAAAAAAjAAAABAAAAGQAAAAXAAAAFAAAAAAAAAAAAAAA/38AAP9/AAAAAAAACQAAAAQAAACM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nAUAAGUUAACeHgAAuyUAABAAAAAmAAAACAAAAP//////////"/>
              </a:ext>
            </a:extLst>
          </p:cNvPicPr>
          <p:nvPr/>
        </p:nvPicPr>
        <p:blipFill>
          <a:blip r:embed="rId2"/>
          <a:srcRect l="5420" t="62420" r="55470"/>
          <a:stretch>
            <a:fillRect/>
          </a:stretch>
        </p:blipFill>
        <p:spPr>
          <a:xfrm>
            <a:off x="911860" y="3315335"/>
            <a:ext cx="4065270" cy="28181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Rectangle1"/>
          <p:cNvSpPr>
            <a:extLst>
              <a:ext uri="smNativeData">
                <pr:smNativeData xmlns:pr="smNativeData" xmlns:p14="http://schemas.microsoft.com/office/powerpoint/2010/main" xmlns="" val="SMDATA_13_IDANYx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fWpmg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DXAAAARSYAAJcnAACFKAAAACAAACYAAAAIAAAA//////////8="/>
              </a:ext>
            </a:extLst>
          </p:cNvSpPr>
          <p:nvPr/>
        </p:nvSpPr>
        <p:spPr>
          <a:xfrm>
            <a:off x="136525" y="6221095"/>
            <a:ext cx="629920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n-us"/>
            </a:pPr>
            <a:r>
              <a:t>Y. Wen, et al., Microsystems &amp; Nanoengineering </a:t>
            </a:r>
            <a:r>
              <a:rPr lang="en-us" b="1"/>
              <a:t>3</a:t>
            </a:r>
            <a:r>
              <a:t>, (2017) 17071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:p14="http://schemas.microsoft.com/office/powerpoint/2010/main" xmlns="" val="SMDATA_13_IDANYxMAAAAlAAAAEgAAAE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IYHAAD/fwAA/38AAAAAAAAJAAAABAAAAGKDke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CAAAAIQEAANhJAADxDwAAACAAACYAAAAIAAAA//////////8="/>
              </a:ext>
            </a:extLst>
          </p:cNvSpPr>
          <p:nvPr/>
        </p:nvSpPr>
        <p:spPr>
          <a:xfrm>
            <a:off x="82550" y="183515"/>
            <a:ext cx="11921490" cy="24079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lang="en-us" sz="2800"/>
            </a:pPr>
            <a:r>
              <a:rPr dirty="0"/>
              <a:t>Thermal radiation detection and imaging</a:t>
            </a:r>
          </a:p>
          <a:p>
            <a:pPr>
              <a:defRPr lang="en-us" sz="2800"/>
            </a:pPr>
            <a:endParaRPr dirty="0"/>
          </a:p>
          <a:p>
            <a:pPr>
              <a:defRPr lang="en-us" sz="2400"/>
            </a:pPr>
            <a:r>
              <a:rPr dirty="0"/>
              <a:t>Basic principles</a:t>
            </a:r>
          </a:p>
          <a:p>
            <a:pPr>
              <a:defRPr lang="en-us" sz="2400"/>
            </a:pPr>
            <a:r>
              <a:rPr dirty="0"/>
              <a:t>	Uncooled: bolometric, </a:t>
            </a:r>
            <a:r>
              <a:rPr dirty="0" err="1"/>
              <a:t>bimaterial</a:t>
            </a:r>
            <a:r>
              <a:rPr dirty="0"/>
              <a:t> bending, pyroelectric, photophoretic</a:t>
            </a:r>
          </a:p>
          <a:p>
            <a:pPr>
              <a:defRPr lang="en-us" sz="2400"/>
            </a:pPr>
            <a:endParaRPr dirty="0"/>
          </a:p>
          <a:p>
            <a:pPr>
              <a:defRPr lang="en-us" sz="2400"/>
            </a:pPr>
            <a:r>
              <a:rPr dirty="0"/>
              <a:t>	Cooled: photodetection with narrow bandgap semiconductors (</a:t>
            </a:r>
            <a:r>
              <a:rPr dirty="0" err="1"/>
              <a:t>InSb</a:t>
            </a:r>
            <a:r>
              <a:rPr dirty="0"/>
              <a:t>, </a:t>
            </a:r>
            <a:r>
              <a:rPr dirty="0" err="1"/>
              <a:t>InAs</a:t>
            </a:r>
            <a:r>
              <a:rPr dirty="0"/>
              <a:t>)</a:t>
            </a:r>
          </a:p>
        </p:txBody>
      </p:sp>
      <p:pic>
        <p:nvPicPr>
          <p:cNvPr id="5" name="Picture 2" descr="Combined image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DAN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RzkAAJMUAAAqSQAA4SUAAA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9311005" y="3344545"/>
            <a:ext cx="2582545" cy="28130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box2"/>
          <p:cNvSpPr txBox="1">
            <a:extLst>
              <a:ext uri="smNativeData">
                <pr:smNativeData xmlns:pr="smNativeData" xmlns:p14="http://schemas.microsoft.com/office/powerpoint/2010/main" xmlns="" val="SMDATA_13_IDANYxMAAAAlAAAAEgAAAA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z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7KQAAQCYAAHNJAAAwKgAAAAAAACYAAAAIAAAA//////////8="/>
              </a:ext>
            </a:extLst>
          </p:cNvSpPr>
          <p:nvPr/>
        </p:nvSpPr>
        <p:spPr>
          <a:xfrm>
            <a:off x="6702425" y="6217920"/>
            <a:ext cx="5237480" cy="6400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en-us"/>
            </a:pPr>
            <a:r>
              <a:t>D. Grujić, et al., Opt. Express 26, 14143-14158 (2018)</a:t>
            </a:r>
          </a:p>
        </p:txBody>
      </p:sp>
      <p:sp>
        <p:nvSpPr>
          <p:cNvPr id="7" name="Textbox3"/>
          <p:cNvSpPr txBox="1">
            <a:extLst>
              <a:ext uri="smNativeData">
                <pr:smNativeData xmlns:pr="smNativeData" xmlns:p14="http://schemas.microsoft.com/office/powerpoint/2010/main" xmlns="" val="SMDATA_13_IDANYxMAAAAlAAAAEgAAAE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CICAAD/fwAA/38AAAAAAAAJAAAABAAAAP/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ACgAA6RAAAIodAAApEwAAACAAACYAAAAIAAAA//////////8="/>
              </a:ext>
            </a:extLst>
          </p:cNvSpPr>
          <p:nvPr/>
        </p:nvSpPr>
        <p:spPr>
          <a:xfrm>
            <a:off x="1625600" y="2748915"/>
            <a:ext cx="317627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en-us"/>
            </a:pPr>
            <a:r>
              <a:t>Micromechanical cantilevers</a:t>
            </a:r>
          </a:p>
        </p:txBody>
      </p:sp>
      <p:sp>
        <p:nvSpPr>
          <p:cNvPr id="8" name="Textbox4"/>
          <p:cNvSpPr txBox="1">
            <a:extLst>
              <a:ext uri="smNativeData">
                <pr:smNativeData xmlns:pr="smNativeData" xmlns:p14="http://schemas.microsoft.com/office/powerpoint/2010/main" xmlns="" val="SMDATA_13_IDANYxMAAAAlAAAAEgAAAE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CICAAD/fwAA/38AAAAAAAAJAAAABAAAAFQMpwQ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JLwAA9xAAAGtGAAA3EwAAACAAACYAAAAIAAAA//////////8="/>
              </a:ext>
            </a:extLst>
          </p:cNvSpPr>
          <p:nvPr/>
        </p:nvSpPr>
        <p:spPr>
          <a:xfrm>
            <a:off x="7686675" y="2757805"/>
            <a:ext cx="376047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en-us"/>
            </a:pPr>
            <a:r>
              <a:t>Natural micromechanical cantilevers</a:t>
            </a:r>
          </a:p>
        </p:txBody>
      </p:sp>
      <p:grpSp>
        <p:nvGrpSpPr>
          <p:cNvPr id="9" name="Group1"/>
          <p:cNvGrpSpPr>
            <a:extLst>
              <a:ext uri="smNativeData">
                <pr:smNativeData xmlns:pr="smNativeData" xmlns:p14="http://schemas.microsoft.com/office/powerpoint/2010/main" xmlns="" val="SMDATA_7_IDANYxMAAAAlAAAAAQAAAA8BAAAAkAAAAEgAAACQAAAASAAAAAAAAAAAAAAAAAAAABcAAAAUAAAAAAAAAAAAAAD/fwAA/38AAAAAAAAJAAAABAAAAOD///8MAAAAEAAAAAAAAAAAAAAAAAAAAAAAAAAfAAAAVAAAAAAAAAAAAAAAAAAAAAAAAAAAAAAAAAAAAAAAAAAAAAAAAAAAAAAAAAAAAAAAAAAAAAAAAAAAAAAAAAAAAAAAAAAAAAAAAAAAAAAAAAAAAAAAAAAAACEAAAAYAAAAFAAAACgjAAD2FQAA/TcAAGokAAAQAAAAJgAAAAgAAAD/////AAAAAA=="/>
              </a:ext>
            </a:extLst>
          </p:cNvGrpSpPr>
          <p:nvPr/>
        </p:nvGrpSpPr>
        <p:grpSpPr>
          <a:xfrm>
            <a:off x="5715000" y="3569970"/>
            <a:ext cx="3386455" cy="2349500"/>
            <a:chOff x="5715000" y="3569970"/>
            <a:chExt cx="3386455" cy="2349500"/>
          </a:xfrm>
        </p:grpSpPr>
        <p:pic>
          <p:nvPicPr>
            <p:cNvPr id="12" name="Picture 3"/>
            <p:cNvPicPr>
              <a:picLocks noChangeAspect="1"/>
              <a:extLst>
                <a:ext uri="smNativeData">
                  <pr:smNativeData xmlns:pr="smNativeData" xmlns:p14="http://schemas.microsoft.com/office/powerpoint/2010/main" xmlns="" val="SMDATA_15_IDANYxMAAAAlAAAAEQAAAC0AAAAAkAAAAEgAAACQAAAASAAAAAAAAAAAAAAAAg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EA8AAPcRAADkCgAADwQ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KCMAAPYVAAD9NwAAaiQAAAAAAAAmAAAACAAAAP//////////"/>
                </a:ext>
              </a:extLst>
            </p:cNvPicPr>
            <p:nvPr/>
          </p:nvPicPr>
          <p:blipFill>
            <a:blip r:embed="rId4"/>
            <a:srcRect l="38560" t="45990" r="27880" b="10390"/>
            <a:stretch>
              <a:fillRect/>
            </a:stretch>
          </p:blipFill>
          <p:spPr>
            <a:xfrm rot="5400000" flipV="1">
              <a:off x="6233160" y="3051810"/>
              <a:ext cx="2349500" cy="338645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1" name="Straight Connector 9"/>
            <p:cNvSpPr>
              <a:extLst>
                <a:ext uri="smNativeData">
                  <pr:smNativeData xmlns:pr="smNativeData" xmlns:p14="http://schemas.microsoft.com/office/powerpoint/2010/main" xmlns="" val="SMDATA_13_IDANYxMAAAAlAAAACgAAAA0AAAAAkAAAAEgAAACQAAAASAAAAAAAAAAAAAAAAg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//AAA8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//8AAH9/fwDn5uYDzMzMAMDA/wB/f38AAAAAAAAAAAAAAAAAAAAAAAAAAAAhAAAAGAAAABQAAACqIwAAYiMAAEMsAAB0IwAAAAAAACYAAAAIAAAA//////////8="/>
                </a:ext>
              </a:extLst>
            </p:cNvSpPr>
            <p:nvPr/>
          </p:nvSpPr>
          <p:spPr>
            <a:xfrm flipV="1">
              <a:off x="5797550" y="5751830"/>
              <a:ext cx="1397635" cy="11430"/>
            </a:xfrm>
            <a:prstGeom prst="lin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headEnd type="none"/>
              <a:tailEnd type="none"/>
            </a:ln>
            <a:effectLst/>
          </p:spPr>
        </p:sp>
        <p:sp>
          <p:nvSpPr>
            <p:cNvPr id="10" name="TextBox 11"/>
            <p:cNvSpPr>
              <a:extLst>
                <a:ext uri="smNativeData">
                  <pr:smNativeData xmlns:pr="smNativeData" xmlns:p14="http://schemas.microsoft.com/office/powerpoint/2010/main" xmlns="" val="SMDATA_13_IDAN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BNJQAATCEAANErAABoIwAAACAAACYAAAAIAAAA//////////8="/>
                </a:ext>
              </a:extLst>
            </p:cNvSpPr>
            <p:nvPr/>
          </p:nvSpPr>
          <p:spPr>
            <a:xfrm>
              <a:off x="6063615" y="5412740"/>
              <a:ext cx="1059180" cy="3429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spcCol="215900" anchor="t"/>
            <a:lstStyle/>
            <a:p>
              <a:pPr>
                <a:defRPr lang="en-us"/>
              </a:pPr>
              <a:r>
                <a:rPr lang="en-us" sz="2400">
                  <a:solidFill>
                    <a:srgbClr val="FFFF00"/>
                  </a:solidFill>
                </a:rPr>
                <a:t>200 </a:t>
              </a:r>
              <a:r>
                <a:rPr lang="en-us" sz="2400">
                  <a:solidFill>
                    <a:srgbClr val="FFFF00"/>
                  </a:solidFill>
                  <a:latin typeface="Symbol" pitchFamily="1" charset="2"/>
                  <a:ea typeface="Calibri" pitchFamily="2" charset="0"/>
                  <a:cs typeface="Calibri" pitchFamily="2" charset="0"/>
                </a:rPr>
                <a:t>m</a:t>
              </a:r>
              <a:r>
                <a:rPr lang="en-us" sz="2400">
                  <a:solidFill>
                    <a:srgbClr val="FFFF00"/>
                  </a:solidFill>
                </a:rPr>
                <a:t>m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1"/>
          <p:cNvSpPr>
            <a:extLst>
              <a:ext uri="smNativeData">
                <pr:smNativeData xmlns:pr="smNativeData" xmlns:p14="http://schemas.microsoft.com/office/powerpoint/2010/main" xmlns="" val="SMDATA_13_IDAN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8Akw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DZBwAA6AkAAMVHAAD4IAAAACAAACYAAAAIAAAA//////////8="/>
              </a:ext>
            </a:extLst>
          </p:cNvSpPr>
          <p:nvPr/>
        </p:nvSpPr>
        <p:spPr>
          <a:xfrm>
            <a:off x="1275715" y="1610360"/>
            <a:ext cx="10391140" cy="37490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n-us" sz="2400"/>
            </a:pPr>
            <a:r>
              <a:rPr dirty="0"/>
              <a:t>Cooled – faster, more sensitive, more complex and expensive</a:t>
            </a:r>
          </a:p>
          <a:p>
            <a:pPr>
              <a:defRPr lang="en-us" sz="2400"/>
            </a:pPr>
            <a:r>
              <a:rPr dirty="0"/>
              <a:t>Uncooled – bolometer or microcantilever</a:t>
            </a:r>
          </a:p>
          <a:p>
            <a:pPr>
              <a:defRPr lang="en-us" sz="2400"/>
            </a:pPr>
            <a:endParaRPr dirty="0"/>
          </a:p>
          <a:p>
            <a:pPr>
              <a:defRPr lang="en-us" sz="2400"/>
            </a:pPr>
            <a:r>
              <a:rPr dirty="0"/>
              <a:t>Low-cost camera module:</a:t>
            </a:r>
          </a:p>
          <a:p>
            <a:pPr>
              <a:defRPr lang="en-us" sz="2400"/>
            </a:pPr>
            <a:r>
              <a:rPr dirty="0"/>
              <a:t>      LEPTON 3: </a:t>
            </a:r>
          </a:p>
          <a:p>
            <a:pPr>
              <a:defRPr lang="en-us" sz="2400"/>
            </a:pPr>
            <a:r>
              <a:rPr dirty="0"/>
              <a:t>         8 – 14 </a:t>
            </a:r>
            <a:r>
              <a:rPr lang="en-us" dirty="0">
                <a:latin typeface="Symbol" pitchFamily="1" charset="2"/>
                <a:ea typeface="Calibri" pitchFamily="2" charset="0"/>
                <a:cs typeface="Calibri" pitchFamily="2" charset="0"/>
              </a:rPr>
              <a:t>m</a:t>
            </a:r>
            <a:r>
              <a:rPr dirty="0"/>
              <a:t>m, 120 x 160 pixel, sensitivity &lt; 50 </a:t>
            </a:r>
            <a:r>
              <a:rPr dirty="0" err="1"/>
              <a:t>mK</a:t>
            </a:r>
            <a:r>
              <a:rPr dirty="0"/>
              <a:t>, 17 </a:t>
            </a:r>
            <a:r>
              <a:rPr lang="en-us" dirty="0">
                <a:latin typeface="Symbol" pitchFamily="1" charset="2"/>
                <a:ea typeface="Calibri" pitchFamily="2" charset="0"/>
                <a:cs typeface="Calibri" pitchFamily="2" charset="0"/>
              </a:rPr>
              <a:t>m</a:t>
            </a:r>
            <a:r>
              <a:rPr dirty="0"/>
              <a:t>m pixel size, 9 Hz, $259 </a:t>
            </a:r>
          </a:p>
          <a:p>
            <a:pPr>
              <a:defRPr lang="en-us" sz="2400"/>
            </a:pPr>
            <a:endParaRPr dirty="0"/>
          </a:p>
          <a:p>
            <a:pPr>
              <a:defRPr lang="en-us" sz="2400"/>
            </a:pPr>
            <a:r>
              <a:rPr dirty="0"/>
              <a:t>High-end cameras achieve 4 </a:t>
            </a:r>
            <a:r>
              <a:rPr dirty="0" err="1"/>
              <a:t>kPix</a:t>
            </a:r>
            <a:r>
              <a:rPr dirty="0"/>
              <a:t> resolution at several tens k$</a:t>
            </a:r>
          </a:p>
          <a:p>
            <a:pPr>
              <a:defRPr lang="en-us" sz="2400"/>
            </a:pPr>
            <a:endParaRPr dirty="0"/>
          </a:p>
          <a:p>
            <a:pPr>
              <a:defRPr lang="en-us" sz="2400"/>
            </a:pPr>
            <a:r>
              <a:rPr dirty="0"/>
              <a:t>Numerous applications in medicine, industry, surveillance and (regretfully) military</a:t>
            </a:r>
          </a:p>
        </p:txBody>
      </p:sp>
      <p:sp>
        <p:nvSpPr>
          <p:cNvPr id="3" name="Textbox1"/>
          <p:cNvSpPr txBox="1">
            <a:extLst>
              <a:ext uri="smNativeData">
                <pr:smNativeData xmlns:pr="smNativeData" xmlns:p14="http://schemas.microsoft.com/office/powerpoint/2010/main" xmlns="" val="SMDATA_13_IDANYxMAAAAlAAAAEgAAAE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IYHAAD/fwAA/38AAAAAAAAJAAAABAAAAAAAAP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CAAAAIQEAANhJAABRBAAAACAAACYAAAAIAAAA//////////8="/>
              </a:ext>
            </a:extLst>
          </p:cNvSpPr>
          <p:nvPr/>
        </p:nvSpPr>
        <p:spPr>
          <a:xfrm>
            <a:off x="82550" y="183515"/>
            <a:ext cx="11921490" cy="5181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lang="en-us" sz="2800"/>
            </a:pPr>
            <a:r>
              <a:t>Thermographic imaging and cameras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1"/>
          <p:cNvSpPr txBox="1">
            <a:extLst>
              <a:ext uri="smNativeData">
                <pr:smNativeData xmlns:pr="smNativeData" xmlns:p14="http://schemas.microsoft.com/office/powerpoint/2010/main" xmlns="" val="SMDATA_13_IDANYxMAAAAlAAAAEgAAAA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cCQAAIiYAACxAAAAwKgAAAAAAACYAAAAIAAAA//////////8="/>
              </a:ext>
            </a:extLst>
          </p:cNvSpPr>
          <p:nvPr/>
        </p:nvSpPr>
        <p:spPr>
          <a:xfrm>
            <a:off x="1480820" y="6198870"/>
            <a:ext cx="8950960" cy="6591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 lang="en-us"/>
            </a:pPr>
            <a:r>
              <a:rPr lang="en-us"/>
              <a:t>N. N. Shi, C-C. Tsai, F. Camino, G. D. Bernard, N. Yu, R. Wehner,</a:t>
            </a:r>
            <a:r>
              <a:rPr lang="en-us" i="1"/>
              <a:t> Keeping cool: Enhanced optical reflection and radiative heat dissipation in Saharan silver ants</a:t>
            </a:r>
            <a:r>
              <a:rPr lang="en-us"/>
              <a:t>, Science 349, (2015) 298 – 301</a:t>
            </a:r>
          </a:p>
        </p:txBody>
      </p:sp>
      <p:pic>
        <p:nvPicPr>
          <p:cNvPr id="3" name="Picture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DAN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PgZAADEDQ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rQYAAKIbAAAQIAAAwiQAAAAAAAAmAAAACAAAAP//////////"/>
              </a:ext>
            </a:extLst>
          </p:cNvPicPr>
          <p:nvPr/>
        </p:nvPicPr>
        <p:blipFill>
          <a:blip r:embed="rId2"/>
          <a:srcRect t="66480" r="35240"/>
          <a:stretch>
            <a:fillRect/>
          </a:stretch>
        </p:blipFill>
        <p:spPr>
          <a:xfrm>
            <a:off x="1085215" y="4491990"/>
            <a:ext cx="4126865" cy="14833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DAN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qyoAAIsDAAAXSQAA4SUAAA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6936105" y="575945"/>
            <a:ext cx="4945380" cy="55816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2"/>
          <p:cNvSpPr txBox="1">
            <a:extLst>
              <a:ext uri="smNativeData">
                <pr:smNativeData xmlns:pr="smNativeData" xmlns:p14="http://schemas.microsoft.com/office/powerpoint/2010/main" xmlns="" val="SMDATA_13_IDANYxMAAAAlAAAAEgAAAE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EQE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CCwAAdAAAAC06AABEAwAAACAAACYAAAAIAAAA//////////8="/>
              </a:ext>
            </a:extLst>
          </p:cNvSpPr>
          <p:nvPr/>
        </p:nvSpPr>
        <p:spPr>
          <a:xfrm>
            <a:off x="2262187" y="23495"/>
            <a:ext cx="766762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en-us" sz="2400"/>
            </a:pPr>
            <a:r>
              <a:rPr dirty="0">
                <a:solidFill>
                  <a:srgbClr val="00B050"/>
                </a:solidFill>
              </a:rPr>
              <a:t>Silver Saharan ant -</a:t>
            </a:r>
            <a:r>
              <a:rPr lang="en-us" i="1" dirty="0">
                <a:solidFill>
                  <a:srgbClr val="00B050"/>
                </a:solidFill>
              </a:rPr>
              <a:t> </a:t>
            </a:r>
            <a:r>
              <a:rPr lang="en-us" i="1" dirty="0" err="1">
                <a:solidFill>
                  <a:srgbClr val="00B050"/>
                </a:solidFill>
              </a:rPr>
              <a:t>Cataglyphis</a:t>
            </a:r>
            <a:r>
              <a:rPr lang="en-us" i="1" dirty="0">
                <a:solidFill>
                  <a:srgbClr val="00B050"/>
                </a:solidFill>
              </a:rPr>
              <a:t> </a:t>
            </a:r>
            <a:r>
              <a:rPr lang="en-us" i="1" dirty="0" err="1">
                <a:solidFill>
                  <a:srgbClr val="00B050"/>
                </a:solidFill>
              </a:rPr>
              <a:t>bombycina</a:t>
            </a:r>
            <a:r>
              <a:rPr dirty="0">
                <a:solidFill>
                  <a:srgbClr val="00B050"/>
                </a:solidFill>
              </a:rPr>
              <a:t> (Roger, 1859)</a:t>
            </a:r>
          </a:p>
        </p:txBody>
      </p:sp>
      <p:pic>
        <p:nvPicPr>
          <p:cNvPr id="6" name="Picture3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DAN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VgUAAAQFAAAYIgAAKxgAAAAAAAAmAAAACAAAAP//////////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867410" y="815340"/>
            <a:ext cx="4674870" cy="311340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CDBD8-DF5A-5987-DCB1-226F1766D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632" y="1876748"/>
            <a:ext cx="5177100" cy="2165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83E85A-9518-396E-2A32-44CFDE8A8FD6}"/>
              </a:ext>
            </a:extLst>
          </p:cNvPr>
          <p:cNvSpPr txBox="1"/>
          <p:nvPr/>
        </p:nvSpPr>
        <p:spPr>
          <a:xfrm>
            <a:off x="135468" y="137068"/>
            <a:ext cx="10414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00B050"/>
                </a:solidFill>
              </a:rPr>
              <a:t>Rosalia </a:t>
            </a:r>
            <a:r>
              <a:rPr lang="en-us" sz="2800" i="1" dirty="0" err="1">
                <a:solidFill>
                  <a:srgbClr val="00B050"/>
                </a:solidFill>
              </a:rPr>
              <a:t>alpina</a:t>
            </a:r>
            <a:r>
              <a:rPr lang="en-us" sz="2800" dirty="0">
                <a:solidFill>
                  <a:srgbClr val="00B050"/>
                </a:solidFill>
              </a:rPr>
              <a:t> (Linnaeus, 1758)</a:t>
            </a:r>
          </a:p>
          <a:p>
            <a:endParaRPr lang="en-us" sz="2800" dirty="0"/>
          </a:p>
          <a:p>
            <a:r>
              <a:rPr lang="en-us" sz="2800" dirty="0"/>
              <a:t>A longicorn insect with large black patches imitating those on trees</a:t>
            </a:r>
          </a:p>
          <a:p>
            <a:r>
              <a:rPr lang="en-US" sz="2800" dirty="0"/>
              <a:t>Insect has wings and flays; eggs grow under the diseased tree bark</a:t>
            </a:r>
            <a:endParaRPr lang="en-us" sz="2800" dirty="0"/>
          </a:p>
        </p:txBody>
      </p:sp>
      <p:pic>
        <p:nvPicPr>
          <p:cNvPr id="6" name="Picture2">
            <a:extLst>
              <a:ext uri="{FF2B5EF4-FFF2-40B4-BE49-F238E27FC236}">
                <a16:creationId xmlns:a16="http://schemas.microsoft.com/office/drawing/2014/main" id="{BF0DDF2B-57B8-A603-3A4F-1F4462BCD9E3}"/>
              </a:ext>
            </a:extLst>
          </p:cNvPr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IDAN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BMAAGATAAA/BQAAqgYAAAAAAABkAAAAZAAAAAAAAAAjAAAABAAAAGQAAAAXAAAAFAAAAAAAAAAAAAAA/38AAP9/AAAAAAAACQAAAAQAAAAAAAAADAAAABAAAAC0LzAag937P2YMlxcEwgR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lz4AAAAAAAAASwAATwgAABAAAAAmAAAACAAAAP//////////"/>
              </a:ext>
            </a:extLst>
          </p:cNvPicPr>
          <p:nvPr/>
        </p:nvPicPr>
        <p:blipFill>
          <a:blip r:embed="rId3"/>
          <a:srcRect l="49680" t="49600" r="13430" b="17060"/>
          <a:stretch>
            <a:fillRect/>
          </a:stretch>
        </p:blipFill>
        <p:spPr>
          <a:xfrm>
            <a:off x="10174605" y="0"/>
            <a:ext cx="2017395" cy="13506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0B82C7-C1EE-2C5B-26E1-A9BE75FE9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732" y="3302000"/>
            <a:ext cx="3574267" cy="355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CD14CC-BB60-E112-D322-DC0D93902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81590"/>
            <a:ext cx="3440632" cy="347641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4628C6-290A-C3B4-983F-7AC7DB13C02A}"/>
              </a:ext>
            </a:extLst>
          </p:cNvPr>
          <p:cNvCxnSpPr>
            <a:endCxn id="10" idx="3"/>
          </p:cNvCxnSpPr>
          <p:nvPr/>
        </p:nvCxnSpPr>
        <p:spPr>
          <a:xfrm flipH="1">
            <a:off x="3440632" y="2954867"/>
            <a:ext cx="1690168" cy="216492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F3DC9D6-2280-9BFA-111A-5B15612B23F0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6011333" y="3064933"/>
            <a:ext cx="2606399" cy="201506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AB71E36-935B-A8C5-B3CA-F2683C2B9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860246" y="1213542"/>
            <a:ext cx="124557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60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E7974C43-BE61-1B22-6468-112125321D27}"/>
              </a:ext>
            </a:extLst>
          </p:cNvPr>
          <p:cNvGrpSpPr/>
          <p:nvPr/>
        </p:nvGrpSpPr>
        <p:grpSpPr>
          <a:xfrm>
            <a:off x="3285594" y="1329786"/>
            <a:ext cx="4224339" cy="4655808"/>
            <a:chOff x="3979332" y="956734"/>
            <a:chExt cx="3471335" cy="382589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5731874-C6F1-EBF7-00C1-70B53B53B7A8}"/>
                </a:ext>
              </a:extLst>
            </p:cNvPr>
            <p:cNvGrpSpPr/>
            <p:nvPr/>
          </p:nvGrpSpPr>
          <p:grpSpPr>
            <a:xfrm>
              <a:off x="4242594" y="2075372"/>
              <a:ext cx="3013603" cy="2707255"/>
              <a:chOff x="4146020" y="2142067"/>
              <a:chExt cx="2686050" cy="241299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7A7CBC6-6921-9E9D-D0DD-F934808D2F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042" b="1"/>
              <a:stretch/>
            </p:blipFill>
            <p:spPr>
              <a:xfrm>
                <a:off x="4146020" y="2142067"/>
                <a:ext cx="1343025" cy="2412999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F0F9932-BB73-781F-DA38-A4C8005E9E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042" b="1"/>
              <a:stretch/>
            </p:blipFill>
            <p:spPr>
              <a:xfrm>
                <a:off x="5489045" y="2142067"/>
                <a:ext cx="1343025" cy="2412999"/>
              </a:xfrm>
              <a:prstGeom prst="rect">
                <a:avLst/>
              </a:prstGeom>
            </p:spPr>
          </p:pic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45DB45F-F0E9-1D6B-F63C-531D64259E98}"/>
                </a:ext>
              </a:extLst>
            </p:cNvPr>
            <p:cNvCxnSpPr/>
            <p:nvPr/>
          </p:nvCxnSpPr>
          <p:spPr>
            <a:xfrm flipH="1">
              <a:off x="5215467" y="956734"/>
              <a:ext cx="982134" cy="19134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3CA6A86-BD32-201B-050B-F008015D1C8B}"/>
                </a:ext>
              </a:extLst>
            </p:cNvPr>
            <p:cNvCxnSpPr>
              <a:cxnSpLocks/>
            </p:cNvCxnSpPr>
            <p:nvPr/>
          </p:nvCxnSpPr>
          <p:spPr>
            <a:xfrm>
              <a:off x="5207000" y="2878667"/>
              <a:ext cx="491067" cy="79586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FDFA1B3-1892-EC90-F5D3-C27A5939E202}"/>
                </a:ext>
              </a:extLst>
            </p:cNvPr>
            <p:cNvGrpSpPr/>
            <p:nvPr/>
          </p:nvGrpSpPr>
          <p:grpSpPr>
            <a:xfrm flipH="1">
              <a:off x="5232665" y="956734"/>
              <a:ext cx="982134" cy="2717800"/>
              <a:chOff x="7586133" y="983172"/>
              <a:chExt cx="982134" cy="2717800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96E5313-C7E9-979C-C712-FE5AB0ECC5C1}"/>
                  </a:ext>
                </a:extLst>
              </p:cNvPr>
              <p:cNvCxnSpPr/>
              <p:nvPr/>
            </p:nvCxnSpPr>
            <p:spPr>
              <a:xfrm flipH="1">
                <a:off x="7586133" y="983172"/>
                <a:ext cx="982134" cy="19134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FDECFE9F-458D-E61C-2589-F79F0D8A69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6133" y="2905105"/>
                <a:ext cx="491067" cy="79586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0751120-0964-71E1-CEAA-633B91D109F5}"/>
                </a:ext>
              </a:extLst>
            </p:cNvPr>
            <p:cNvCxnSpPr/>
            <p:nvPr/>
          </p:nvCxnSpPr>
          <p:spPr>
            <a:xfrm flipH="1">
              <a:off x="5164667" y="1498081"/>
              <a:ext cx="2286000" cy="129540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362A3D-78A3-5688-C97D-1E3E2A4CE44D}"/>
                </a:ext>
              </a:extLst>
            </p:cNvPr>
            <p:cNvCxnSpPr>
              <a:cxnSpLocks/>
            </p:cNvCxnSpPr>
            <p:nvPr/>
          </p:nvCxnSpPr>
          <p:spPr>
            <a:xfrm>
              <a:off x="5207000" y="2776547"/>
              <a:ext cx="990601" cy="40138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412F028-E851-CCEE-50D6-FF2D066450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7764" y="3186401"/>
              <a:ext cx="909837" cy="28812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41287AF-EDC6-C415-F800-731285D1A464}"/>
                </a:ext>
              </a:extLst>
            </p:cNvPr>
            <p:cNvGrpSpPr/>
            <p:nvPr/>
          </p:nvGrpSpPr>
          <p:grpSpPr>
            <a:xfrm flipH="1">
              <a:off x="3979332" y="1490134"/>
              <a:ext cx="2286000" cy="1976447"/>
              <a:chOff x="7993063" y="1891001"/>
              <a:chExt cx="2286000" cy="1976447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5F6314D-E263-5054-EA48-A4638CE00B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93063" y="1891001"/>
                <a:ext cx="2286000" cy="129540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6160968-C9C4-06E7-EBB5-D8B31AEDA3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3063" y="3186401"/>
                <a:ext cx="1032934" cy="384453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0321C37-3F2B-3E5F-CD84-73C9C37D25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16160" y="3579321"/>
                <a:ext cx="909837" cy="288127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2DA5FC3-1888-C85A-7DEE-3C6E0983BD30}"/>
                </a:ext>
              </a:extLst>
            </p:cNvPr>
            <p:cNvCxnSpPr/>
            <p:nvPr/>
          </p:nvCxnSpPr>
          <p:spPr>
            <a:xfrm>
              <a:off x="5287764" y="3466581"/>
              <a:ext cx="854471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6CD362-7BC7-F481-123E-732D6DFB22C7}"/>
              </a:ext>
            </a:extLst>
          </p:cNvPr>
          <p:cNvSpPr txBox="1"/>
          <p:nvPr/>
        </p:nvSpPr>
        <p:spPr>
          <a:xfrm>
            <a:off x="1461029" y="118563"/>
            <a:ext cx="85767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But there is a problem, black patches efficiently absorb visible light</a:t>
            </a:r>
          </a:p>
          <a:p>
            <a:pPr algn="ctr"/>
            <a:r>
              <a:rPr lang="en-US" sz="2400" dirty="0"/>
              <a:t>How to stay camouflaged without overheating?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1551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33099E-F4B0-D6F9-E354-8A183D317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33" y="614362"/>
            <a:ext cx="5403850" cy="584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5D8DAA-45E3-D0B6-D81B-80C799284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175" y="614362"/>
            <a:ext cx="2990850" cy="5629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A2D80-0BC3-686F-785B-27B08D66C002}"/>
              </a:ext>
            </a:extLst>
          </p:cNvPr>
          <p:cNvSpPr txBox="1"/>
          <p:nvPr/>
        </p:nvSpPr>
        <p:spPr>
          <a:xfrm>
            <a:off x="8437033" y="6246167"/>
            <a:ext cx="2937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400 nm          800 nm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AB12B-BD50-2FFA-F9FE-A43595F3AA34}"/>
              </a:ext>
            </a:extLst>
          </p:cNvPr>
          <p:cNvSpPr txBox="1"/>
          <p:nvPr/>
        </p:nvSpPr>
        <p:spPr>
          <a:xfrm>
            <a:off x="3000375" y="0"/>
            <a:ext cx="6621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Finite element model of visible light absorption</a:t>
            </a:r>
          </a:p>
        </p:txBody>
      </p:sp>
    </p:spTree>
    <p:extLst>
      <p:ext uri="{BB962C8B-B14F-4D97-AF65-F5344CB8AC3E}">
        <p14:creationId xmlns:p14="http://schemas.microsoft.com/office/powerpoint/2010/main" val="1026489413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tion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508</Words>
  <Application>Microsoft Office PowerPoint</Application>
  <PresentationFormat>Widescreen</PresentationFormat>
  <Paragraphs>67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Presentation</vt:lpstr>
      <vt:lpstr>Thermal radiation measurements in biophotonics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Thermal radiation measurements in biophotonics</dc:title>
  <dc:subject/>
  <dc:creator>Dejan</dc:creator>
  <cp:keywords/>
  <dc:description/>
  <cp:lastModifiedBy>Dejan</cp:lastModifiedBy>
  <cp:revision>21</cp:revision>
  <dcterms:created xsi:type="dcterms:W3CDTF">2022-08-29T08:20:44Z</dcterms:created>
  <dcterms:modified xsi:type="dcterms:W3CDTF">2022-08-30T08:44:23Z</dcterms:modified>
</cp:coreProperties>
</file>