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0" r:id="rId1"/>
    <p:sldMasterId id="2147484442" r:id="rId2"/>
  </p:sldMasterIdLst>
  <p:notesMasterIdLst>
    <p:notesMasterId r:id="rId26"/>
  </p:notesMasterIdLst>
  <p:handoutMasterIdLst>
    <p:handoutMasterId r:id="rId27"/>
  </p:handoutMasterIdLst>
  <p:sldIdLst>
    <p:sldId id="371" r:id="rId3"/>
    <p:sldId id="388" r:id="rId4"/>
    <p:sldId id="441" r:id="rId5"/>
    <p:sldId id="367" r:id="rId6"/>
    <p:sldId id="437" r:id="rId7"/>
    <p:sldId id="436" r:id="rId8"/>
    <p:sldId id="427" r:id="rId9"/>
    <p:sldId id="362" r:id="rId10"/>
    <p:sldId id="423" r:id="rId11"/>
    <p:sldId id="389" r:id="rId12"/>
    <p:sldId id="424" r:id="rId13"/>
    <p:sldId id="391" r:id="rId14"/>
    <p:sldId id="399" r:id="rId15"/>
    <p:sldId id="397" r:id="rId16"/>
    <p:sldId id="429" r:id="rId17"/>
    <p:sldId id="439" r:id="rId18"/>
    <p:sldId id="430" r:id="rId19"/>
    <p:sldId id="432" r:id="rId20"/>
    <p:sldId id="433" r:id="rId21"/>
    <p:sldId id="394" r:id="rId22"/>
    <p:sldId id="395" r:id="rId23"/>
    <p:sldId id="418" r:id="rId24"/>
    <p:sldId id="398"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9938" autoAdjust="0"/>
  </p:normalViewPr>
  <p:slideViewPr>
    <p:cSldViewPr snapToObjects="1">
      <p:cViewPr varScale="1">
        <p:scale>
          <a:sx n="83" d="100"/>
          <a:sy n="83" d="100"/>
        </p:scale>
        <p:origin x="869"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7B287F-11FA-4562-8B8F-397813E680C0}" type="datetimeFigureOut">
              <a:rPr lang="en-US"/>
              <a:pPr>
                <a:defRPr/>
              </a:pPr>
              <a:t>8/31/2022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1175D1F-447B-4059-8667-72C8C7ACC468}" type="slidenum">
              <a:rPr lang="en-US"/>
              <a:pPr>
                <a:defRPr/>
              </a:pPr>
              <a:t>‹#›</a:t>
            </a:fld>
            <a:endParaRPr lang="en-US"/>
          </a:p>
        </p:txBody>
      </p:sp>
    </p:spTree>
    <p:extLst>
      <p:ext uri="{BB962C8B-B14F-4D97-AF65-F5344CB8AC3E}">
        <p14:creationId xmlns:p14="http://schemas.microsoft.com/office/powerpoint/2010/main" val="4192867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0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9" charset="0"/>
              </a:defRPr>
            </a:lvl1pPr>
          </a:lstStyle>
          <a:p>
            <a:pPr>
              <a:defRPr/>
            </a:pPr>
            <a:fld id="{595E13BB-C53D-4FFC-8BF4-1F9C855E86EF}" type="datetime1">
              <a:rPr lang="en-US"/>
              <a:pPr>
                <a:defRPr/>
              </a:pPr>
              <a:t>8/31/2022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0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9" charset="0"/>
              </a:defRPr>
            </a:lvl1pPr>
          </a:lstStyle>
          <a:p>
            <a:pPr>
              <a:defRPr/>
            </a:pPr>
            <a:fld id="{5D0C275F-057B-4644-832B-C751C9FC75C3}" type="slidenum">
              <a:rPr lang="en-US"/>
              <a:pPr>
                <a:defRPr/>
              </a:pPr>
              <a:t>‹#›</a:t>
            </a:fld>
            <a:endParaRPr lang="en-US"/>
          </a:p>
        </p:txBody>
      </p:sp>
    </p:spTree>
    <p:extLst>
      <p:ext uri="{BB962C8B-B14F-4D97-AF65-F5344CB8AC3E}">
        <p14:creationId xmlns:p14="http://schemas.microsoft.com/office/powerpoint/2010/main" val="177858760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endParaRPr lang="en-US" dirty="0">
              <a:ea typeface="ＭＳ Ｐゴシック" pitchFamily="-109"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7378D4F4-C5BD-4401-9C35-28F0E617AEFD}" type="slidenum">
              <a:rPr lang="en-US" smtClean="0"/>
              <a:pPr/>
              <a:t>1</a:t>
            </a:fld>
            <a:endParaRPr lang="en-US"/>
          </a:p>
        </p:txBody>
      </p:sp>
    </p:spTree>
    <p:extLst>
      <p:ext uri="{BB962C8B-B14F-4D97-AF65-F5344CB8AC3E}">
        <p14:creationId xmlns:p14="http://schemas.microsoft.com/office/powerpoint/2010/main" val="279105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0C275F-057B-4644-832B-C751C9FC75C3}" type="slidenum">
              <a:rPr lang="en-US" smtClean="0"/>
              <a:pPr>
                <a:defRPr/>
              </a:pPr>
              <a:t>23</a:t>
            </a:fld>
            <a:endParaRPr lang="en-US"/>
          </a:p>
        </p:txBody>
      </p:sp>
    </p:spTree>
    <p:extLst>
      <p:ext uri="{BB962C8B-B14F-4D97-AF65-F5344CB8AC3E}">
        <p14:creationId xmlns:p14="http://schemas.microsoft.com/office/powerpoint/2010/main" val="366978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1D2B325-AF2E-457C-8D7D-BF9D819B067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6pPr>
            <a:lvl7pPr marL="29718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7pPr>
            <a:lvl8pPr marL="34290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8pPr>
            <a:lvl9pPr marL="38862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AEF760-ECCE-4B5B-AC6E-8339201FEA38}"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Times New Roman" panose="02020603050405020304" pitchFamily="18"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Times New Roman" panose="02020603050405020304" pitchFamily="18" charset="0"/>
            </a:endParaRPr>
          </a:p>
        </p:txBody>
      </p:sp>
      <p:sp>
        <p:nvSpPr>
          <p:cNvPr id="35843" name="Rectangle 2">
            <a:extLst>
              <a:ext uri="{FF2B5EF4-FFF2-40B4-BE49-F238E27FC236}">
                <a16:creationId xmlns:a16="http://schemas.microsoft.com/office/drawing/2014/main" id="{016F4D53-020F-4985-9462-851E74FD5E6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BB90CC6A-D1A3-408B-81A7-0726824203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700AC5D-49EC-412D-B86F-85CEB385F95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FD96D4-A735-4411-A04B-510BA3FCE39D}"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37891" name="Rectangle 2">
            <a:extLst>
              <a:ext uri="{FF2B5EF4-FFF2-40B4-BE49-F238E27FC236}">
                <a16:creationId xmlns:a16="http://schemas.microsoft.com/office/drawing/2014/main" id="{30DD0975-ED82-4261-92AA-56D406E757D1}"/>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5DFA17A3-0593-4E92-95D8-407EA22440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0C275F-057B-4644-832B-C751C9FC75C3}" type="slidenum">
              <a:rPr lang="en-US" smtClean="0"/>
              <a:pPr>
                <a:defRPr/>
              </a:pPr>
              <a:t>4</a:t>
            </a:fld>
            <a:endParaRPr lang="en-US"/>
          </a:p>
        </p:txBody>
      </p:sp>
    </p:spTree>
    <p:extLst>
      <p:ext uri="{BB962C8B-B14F-4D97-AF65-F5344CB8AC3E}">
        <p14:creationId xmlns:p14="http://schemas.microsoft.com/office/powerpoint/2010/main" val="350105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0C275F-057B-4644-832B-C751C9FC75C3}" type="slidenum">
              <a:rPr lang="en-US" smtClean="0"/>
              <a:pPr>
                <a:defRPr/>
              </a:pPr>
              <a:t>6</a:t>
            </a:fld>
            <a:endParaRPr lang="en-US"/>
          </a:p>
        </p:txBody>
      </p:sp>
    </p:spTree>
    <p:extLst>
      <p:ext uri="{BB962C8B-B14F-4D97-AF65-F5344CB8AC3E}">
        <p14:creationId xmlns:p14="http://schemas.microsoft.com/office/powerpoint/2010/main" val="378109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endParaRPr lang="en-US" dirty="0">
              <a:ea typeface="ＭＳ Ｐゴシック" pitchFamily="-109"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F4D8DA60-4A39-47B8-BBA8-6F5D836E4962}" type="slidenum">
              <a:rPr lang="en-US" smtClean="0"/>
              <a:pPr/>
              <a:t>7</a:t>
            </a:fld>
            <a:endParaRPr lang="en-US"/>
          </a:p>
        </p:txBody>
      </p:sp>
    </p:spTree>
    <p:extLst>
      <p:ext uri="{BB962C8B-B14F-4D97-AF65-F5344CB8AC3E}">
        <p14:creationId xmlns:p14="http://schemas.microsoft.com/office/powerpoint/2010/main" val="310377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0C275F-057B-4644-832B-C751C9FC75C3}" type="slidenum">
              <a:rPr lang="en-US" smtClean="0"/>
              <a:pPr>
                <a:defRPr/>
              </a:pPr>
              <a:t>9</a:t>
            </a:fld>
            <a:endParaRPr lang="en-US"/>
          </a:p>
        </p:txBody>
      </p:sp>
    </p:spTree>
    <p:extLst>
      <p:ext uri="{BB962C8B-B14F-4D97-AF65-F5344CB8AC3E}">
        <p14:creationId xmlns:p14="http://schemas.microsoft.com/office/powerpoint/2010/main" val="236904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0C275F-057B-4644-832B-C751C9FC75C3}" type="slidenum">
              <a:rPr lang="en-US" smtClean="0"/>
              <a:pPr>
                <a:defRPr/>
              </a:pPr>
              <a:t>10</a:t>
            </a:fld>
            <a:endParaRPr lang="en-US"/>
          </a:p>
        </p:txBody>
      </p:sp>
    </p:spTree>
    <p:extLst>
      <p:ext uri="{BB962C8B-B14F-4D97-AF65-F5344CB8AC3E}">
        <p14:creationId xmlns:p14="http://schemas.microsoft.com/office/powerpoint/2010/main" val="3027039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0C275F-057B-4644-832B-C751C9FC75C3}" type="slidenum">
              <a:rPr lang="en-US" smtClean="0"/>
              <a:pPr>
                <a:defRPr/>
              </a:pPr>
              <a:t>16</a:t>
            </a:fld>
            <a:endParaRPr lang="en-US"/>
          </a:p>
        </p:txBody>
      </p:sp>
    </p:spTree>
    <p:extLst>
      <p:ext uri="{BB962C8B-B14F-4D97-AF65-F5344CB8AC3E}">
        <p14:creationId xmlns:p14="http://schemas.microsoft.com/office/powerpoint/2010/main" val="143865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BA7E83A3-0318-4CA6-B7D0-07CFF388B0B9}" type="datetime1">
              <a:rPr lang="en-US" smtClean="0"/>
              <a:t>8/31/2022</a:t>
            </a:fld>
            <a:endParaRPr lang="en-US"/>
          </a:p>
        </p:txBody>
      </p:sp>
      <p:sp>
        <p:nvSpPr>
          <p:cNvPr id="7" name="Footer Placeholder 19"/>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8" name="Slide Number Placeholder 9"/>
          <p:cNvSpPr>
            <a:spLocks noGrp="1"/>
          </p:cNvSpPr>
          <p:nvPr>
            <p:ph type="sldNum" sz="quarter" idx="12"/>
          </p:nvPr>
        </p:nvSpPr>
        <p:spPr/>
        <p:txBody>
          <a:bodyPr/>
          <a:lstStyle>
            <a:lvl1pPr>
              <a:defRPr/>
            </a:lvl1pPr>
            <a:extLst/>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AFEC104D-3092-4646-B18C-2D99D88A6A37}" type="datetime1">
              <a:rPr lang="en-US" smtClean="0"/>
              <a:t>8/31/2022</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C0FE9F8F-AF5B-4C4C-8099-3030ADAF2A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FBF9D457-62A4-48B3-ADB6-2C3A9019E7ED}" type="datetime1">
              <a:rPr lang="en-US" smtClean="0"/>
              <a:t>8/31/2022</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9521ED21-B3DF-4685-B17F-9843FAD2D9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067E0B6-0BAD-4CD5-9133-7ED52A70E000}"/>
              </a:ext>
            </a:extLst>
          </p:cNvPr>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5" name="Oval 4">
            <a:extLst>
              <a:ext uri="{FF2B5EF4-FFF2-40B4-BE49-F238E27FC236}">
                <a16:creationId xmlns:a16="http://schemas.microsoft.com/office/drawing/2014/main" id="{39650E13-6934-4C4C-AA6E-B0D02AFA171E}"/>
              </a:ext>
            </a:extLst>
          </p:cNvPr>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a:extLst>
              <a:ext uri="{FF2B5EF4-FFF2-40B4-BE49-F238E27FC236}">
                <a16:creationId xmlns:a16="http://schemas.microsoft.com/office/drawing/2014/main" id="{3BB85D83-2CC1-443A-8F3A-0A50373F8E20}"/>
              </a:ext>
            </a:extLst>
          </p:cNvPr>
          <p:cNvSpPr>
            <a:spLocks noGrp="1"/>
          </p:cNvSpPr>
          <p:nvPr>
            <p:ph type="dt" sz="half" idx="10"/>
          </p:nvPr>
        </p:nvSpPr>
        <p:spPr/>
        <p:txBody>
          <a:bodyPr/>
          <a:lstStyle>
            <a:lvl1pPr>
              <a:defRPr/>
            </a:lvl1pPr>
            <a:extLst/>
          </a:lstStyle>
          <a:p>
            <a:pPr>
              <a:defRPr/>
            </a:pPr>
            <a:fld id="{E9178D0F-405D-404F-8C81-C5F0DF53FAC9}" type="datetime1">
              <a:rPr lang="en-US" smtClean="0"/>
              <a:t>8/31/2022</a:t>
            </a:fld>
            <a:endParaRPr lang="en-US"/>
          </a:p>
        </p:txBody>
      </p:sp>
      <p:sp>
        <p:nvSpPr>
          <p:cNvPr id="7" name="Footer Placeholder 19">
            <a:extLst>
              <a:ext uri="{FF2B5EF4-FFF2-40B4-BE49-F238E27FC236}">
                <a16:creationId xmlns:a16="http://schemas.microsoft.com/office/drawing/2014/main" id="{35930785-2D92-4A7B-9746-E60A474EABFB}"/>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8" name="Slide Number Placeholder 9">
            <a:extLst>
              <a:ext uri="{FF2B5EF4-FFF2-40B4-BE49-F238E27FC236}">
                <a16:creationId xmlns:a16="http://schemas.microsoft.com/office/drawing/2014/main" id="{3EF5FF89-B3F8-40F5-8E0F-FF09BF3EBB91}"/>
              </a:ext>
            </a:extLst>
          </p:cNvPr>
          <p:cNvSpPr>
            <a:spLocks noGrp="1"/>
          </p:cNvSpPr>
          <p:nvPr>
            <p:ph type="sldNum" sz="quarter" idx="12"/>
          </p:nvPr>
        </p:nvSpPr>
        <p:spPr/>
        <p:txBody>
          <a:bodyPr/>
          <a:lstStyle>
            <a:lvl1pPr>
              <a:defRPr/>
            </a:lvl1pPr>
            <a:extLst/>
          </a:lstStyle>
          <a:p>
            <a:pPr>
              <a:defRPr/>
            </a:pPr>
            <a:endParaRPr lang="en-US"/>
          </a:p>
        </p:txBody>
      </p:sp>
    </p:spTree>
    <p:extLst>
      <p:ext uri="{BB962C8B-B14F-4D97-AF65-F5344CB8AC3E}">
        <p14:creationId xmlns:p14="http://schemas.microsoft.com/office/powerpoint/2010/main" val="2080588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AB85-CC65-4A89-9D78-9827435BF679}"/>
              </a:ext>
            </a:extLst>
          </p:cNvPr>
          <p:cNvSpPr>
            <a:spLocks noGrp="1"/>
          </p:cNvSpPr>
          <p:nvPr>
            <p:ph type="dt" sz="half" idx="10"/>
          </p:nvPr>
        </p:nvSpPr>
        <p:spPr/>
        <p:txBody>
          <a:bodyPr/>
          <a:lstStyle>
            <a:lvl1pPr>
              <a:defRPr/>
            </a:lvl1pPr>
            <a:extLst/>
          </a:lstStyle>
          <a:p>
            <a:pPr>
              <a:defRPr/>
            </a:pPr>
            <a:fld id="{31386E96-7BBA-4B55-8EA1-7B1E7A56DE34}" type="datetime1">
              <a:rPr lang="en-US" smtClean="0"/>
              <a:t>8/31/2022</a:t>
            </a:fld>
            <a:endParaRPr lang="en-US"/>
          </a:p>
        </p:txBody>
      </p:sp>
      <p:sp>
        <p:nvSpPr>
          <p:cNvPr id="5" name="Footer Placeholder 4">
            <a:extLst>
              <a:ext uri="{FF2B5EF4-FFF2-40B4-BE49-F238E27FC236}">
                <a16:creationId xmlns:a16="http://schemas.microsoft.com/office/drawing/2014/main" id="{AE6C9DD6-5BA1-4531-94AA-5EB50AC3F1B4}"/>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a:extLst>
              <a:ext uri="{FF2B5EF4-FFF2-40B4-BE49-F238E27FC236}">
                <a16:creationId xmlns:a16="http://schemas.microsoft.com/office/drawing/2014/main" id="{FF129AE0-3164-4239-BA88-378D04BBC49D}"/>
              </a:ext>
            </a:extLst>
          </p:cNvPr>
          <p:cNvSpPr>
            <a:spLocks noGrp="1"/>
          </p:cNvSpPr>
          <p:nvPr>
            <p:ph type="sldNum" sz="quarter" idx="12"/>
          </p:nvPr>
        </p:nvSpPr>
        <p:spPr/>
        <p:txBody>
          <a:bodyPr/>
          <a:lstStyle>
            <a:lvl1pPr>
              <a:defRPr/>
            </a:lvl1pPr>
            <a:extLst/>
          </a:lstStyle>
          <a:p>
            <a:pPr>
              <a:defRPr/>
            </a:pPr>
            <a:fld id="{C32D2454-8D2C-44E0-9450-1344907BCF80}" type="slidenum">
              <a:rPr lang="en-US"/>
              <a:pPr>
                <a:defRPr/>
              </a:pPr>
              <a:t>‹#›</a:t>
            </a:fld>
            <a:endParaRPr lang="en-US"/>
          </a:p>
        </p:txBody>
      </p:sp>
    </p:spTree>
    <p:extLst>
      <p:ext uri="{BB962C8B-B14F-4D97-AF65-F5344CB8AC3E}">
        <p14:creationId xmlns:p14="http://schemas.microsoft.com/office/powerpoint/2010/main" val="413159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A533B-7144-42CE-A815-F8F142109157}"/>
              </a:ext>
            </a:extLst>
          </p:cNvPr>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27AF30B9-6B36-4CAB-9041-63AFA196C03B}"/>
              </a:ext>
            </a:extLst>
          </p:cNvPr>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3289123C-8E08-4E46-923C-72398E7CA43D}"/>
              </a:ext>
            </a:extLst>
          </p:cNvPr>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Oval 6">
            <a:extLst>
              <a:ext uri="{FF2B5EF4-FFF2-40B4-BE49-F238E27FC236}">
                <a16:creationId xmlns:a16="http://schemas.microsoft.com/office/drawing/2014/main" id="{D2E3E9BD-A543-4C19-8DBA-A470EA8BF48C}"/>
              </a:ext>
            </a:extLst>
          </p:cNvPr>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a:extLst>
              <a:ext uri="{FF2B5EF4-FFF2-40B4-BE49-F238E27FC236}">
                <a16:creationId xmlns:a16="http://schemas.microsoft.com/office/drawing/2014/main" id="{F73041DA-3A38-4EC8-8D47-7B0C9E19D797}"/>
              </a:ext>
            </a:extLst>
          </p:cNvPr>
          <p:cNvSpPr>
            <a:spLocks noGrp="1"/>
          </p:cNvSpPr>
          <p:nvPr>
            <p:ph type="dt" sz="half" idx="10"/>
          </p:nvPr>
        </p:nvSpPr>
        <p:spPr/>
        <p:txBody>
          <a:bodyPr/>
          <a:lstStyle>
            <a:lvl1pPr>
              <a:defRPr/>
            </a:lvl1pPr>
            <a:extLst/>
          </a:lstStyle>
          <a:p>
            <a:pPr>
              <a:defRPr/>
            </a:pPr>
            <a:fld id="{9F7CDC13-4219-40BE-9F25-460760931107}" type="datetime1">
              <a:rPr lang="en-US" smtClean="0"/>
              <a:t>8/31/2022</a:t>
            </a:fld>
            <a:endParaRPr lang="en-US"/>
          </a:p>
        </p:txBody>
      </p:sp>
      <p:sp>
        <p:nvSpPr>
          <p:cNvPr id="9" name="Footer Placeholder 4">
            <a:extLst>
              <a:ext uri="{FF2B5EF4-FFF2-40B4-BE49-F238E27FC236}">
                <a16:creationId xmlns:a16="http://schemas.microsoft.com/office/drawing/2014/main" id="{FCBBFB17-5EDB-457E-B24D-145A54EEFA66}"/>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5">
            <a:extLst>
              <a:ext uri="{FF2B5EF4-FFF2-40B4-BE49-F238E27FC236}">
                <a16:creationId xmlns:a16="http://schemas.microsoft.com/office/drawing/2014/main" id="{02AA0BA3-7700-442B-A7B7-557B2A6797D2}"/>
              </a:ext>
            </a:extLst>
          </p:cNvPr>
          <p:cNvSpPr>
            <a:spLocks noGrp="1"/>
          </p:cNvSpPr>
          <p:nvPr>
            <p:ph type="sldNum" sz="quarter" idx="12"/>
          </p:nvPr>
        </p:nvSpPr>
        <p:spPr/>
        <p:txBody>
          <a:bodyPr/>
          <a:lstStyle>
            <a:lvl1pPr>
              <a:defRPr/>
            </a:lvl1pPr>
            <a:extLst/>
          </a:lstStyle>
          <a:p>
            <a:pPr>
              <a:defRPr/>
            </a:pPr>
            <a:fld id="{3288F6E2-C898-4F9D-AAE2-2296BB7B38A4}" type="slidenum">
              <a:rPr lang="en-US"/>
              <a:pPr>
                <a:defRPr/>
              </a:pPr>
              <a:t>‹#›</a:t>
            </a:fld>
            <a:endParaRPr lang="en-US"/>
          </a:p>
        </p:txBody>
      </p:sp>
    </p:spTree>
    <p:extLst>
      <p:ext uri="{BB962C8B-B14F-4D97-AF65-F5344CB8AC3E}">
        <p14:creationId xmlns:p14="http://schemas.microsoft.com/office/powerpoint/2010/main" val="2121869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433ABC-1995-40E9-85F9-A99DC8C1FAFD}"/>
              </a:ext>
            </a:extLst>
          </p:cNvPr>
          <p:cNvSpPr>
            <a:spLocks noGrp="1"/>
          </p:cNvSpPr>
          <p:nvPr>
            <p:ph type="dt" sz="half" idx="10"/>
          </p:nvPr>
        </p:nvSpPr>
        <p:spPr/>
        <p:txBody>
          <a:bodyPr/>
          <a:lstStyle>
            <a:lvl1pPr>
              <a:defRPr/>
            </a:lvl1pPr>
            <a:extLst/>
          </a:lstStyle>
          <a:p>
            <a:pPr>
              <a:defRPr/>
            </a:pPr>
            <a:fld id="{69B406F6-B21F-44CE-8958-AF4FCB29A5D8}" type="datetime1">
              <a:rPr lang="en-US" smtClean="0"/>
              <a:t>8/31/2022</a:t>
            </a:fld>
            <a:endParaRPr lang="en-US"/>
          </a:p>
        </p:txBody>
      </p:sp>
      <p:sp>
        <p:nvSpPr>
          <p:cNvPr id="6" name="Footer Placeholder 5">
            <a:extLst>
              <a:ext uri="{FF2B5EF4-FFF2-40B4-BE49-F238E27FC236}">
                <a16:creationId xmlns:a16="http://schemas.microsoft.com/office/drawing/2014/main" id="{A26B1693-4F01-4DB2-9F34-53B206D0B49C}"/>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a:extLst>
              <a:ext uri="{FF2B5EF4-FFF2-40B4-BE49-F238E27FC236}">
                <a16:creationId xmlns:a16="http://schemas.microsoft.com/office/drawing/2014/main" id="{B8BA9179-6FF9-41E2-9A2F-256A4BC685BC}"/>
              </a:ext>
            </a:extLst>
          </p:cNvPr>
          <p:cNvSpPr>
            <a:spLocks noGrp="1"/>
          </p:cNvSpPr>
          <p:nvPr>
            <p:ph type="sldNum" sz="quarter" idx="12"/>
          </p:nvPr>
        </p:nvSpPr>
        <p:spPr/>
        <p:txBody>
          <a:bodyPr/>
          <a:lstStyle>
            <a:lvl1pPr>
              <a:defRPr/>
            </a:lvl1pPr>
            <a:extLst/>
          </a:lstStyle>
          <a:p>
            <a:pPr>
              <a:defRPr/>
            </a:pPr>
            <a:fld id="{822FFB53-EA23-4606-BBE9-DA59A15396DE}" type="slidenum">
              <a:rPr lang="en-US"/>
              <a:pPr>
                <a:defRPr/>
              </a:pPr>
              <a:t>‹#›</a:t>
            </a:fld>
            <a:endParaRPr lang="en-US"/>
          </a:p>
        </p:txBody>
      </p:sp>
    </p:spTree>
    <p:extLst>
      <p:ext uri="{BB962C8B-B14F-4D97-AF65-F5344CB8AC3E}">
        <p14:creationId xmlns:p14="http://schemas.microsoft.com/office/powerpoint/2010/main" val="160392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169873-B6F4-47AF-9FD8-B63A491BB3CF}"/>
              </a:ext>
            </a:extLst>
          </p:cNvPr>
          <p:cNvSpPr>
            <a:spLocks noGrp="1"/>
          </p:cNvSpPr>
          <p:nvPr>
            <p:ph type="dt" sz="half" idx="10"/>
          </p:nvPr>
        </p:nvSpPr>
        <p:spPr/>
        <p:txBody>
          <a:bodyPr/>
          <a:lstStyle>
            <a:lvl1pPr>
              <a:defRPr/>
            </a:lvl1pPr>
            <a:extLst/>
          </a:lstStyle>
          <a:p>
            <a:pPr>
              <a:defRPr/>
            </a:pPr>
            <a:fld id="{02F3274D-6CC2-4D82-B7CF-1F867390880C}" type="datetime1">
              <a:rPr lang="en-US" smtClean="0"/>
              <a:t>8/31/2022</a:t>
            </a:fld>
            <a:endParaRPr lang="en-US"/>
          </a:p>
        </p:txBody>
      </p:sp>
      <p:sp>
        <p:nvSpPr>
          <p:cNvPr id="8" name="Footer Placeholder 7">
            <a:extLst>
              <a:ext uri="{FF2B5EF4-FFF2-40B4-BE49-F238E27FC236}">
                <a16:creationId xmlns:a16="http://schemas.microsoft.com/office/drawing/2014/main" id="{C7C6BAC8-B7E1-4ECD-9AEC-2FED91D3389A}"/>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9" name="Slide Number Placeholder 8">
            <a:extLst>
              <a:ext uri="{FF2B5EF4-FFF2-40B4-BE49-F238E27FC236}">
                <a16:creationId xmlns:a16="http://schemas.microsoft.com/office/drawing/2014/main" id="{01DD2132-8579-495A-867D-0D7DCD3DA0A3}"/>
              </a:ext>
            </a:extLst>
          </p:cNvPr>
          <p:cNvSpPr>
            <a:spLocks noGrp="1"/>
          </p:cNvSpPr>
          <p:nvPr>
            <p:ph type="sldNum" sz="quarter" idx="12"/>
          </p:nvPr>
        </p:nvSpPr>
        <p:spPr/>
        <p:txBody>
          <a:bodyPr/>
          <a:lstStyle>
            <a:lvl1pPr>
              <a:defRPr/>
            </a:lvl1pPr>
            <a:extLst/>
          </a:lstStyle>
          <a:p>
            <a:pPr>
              <a:defRPr/>
            </a:pPr>
            <a:fld id="{D1A5EEBC-7A8A-47F5-A776-270BD0F11EB2}" type="slidenum">
              <a:rPr lang="en-US"/>
              <a:pPr>
                <a:defRPr/>
              </a:pPr>
              <a:t>‹#›</a:t>
            </a:fld>
            <a:endParaRPr lang="en-US"/>
          </a:p>
        </p:txBody>
      </p:sp>
    </p:spTree>
    <p:extLst>
      <p:ext uri="{BB962C8B-B14F-4D97-AF65-F5344CB8AC3E}">
        <p14:creationId xmlns:p14="http://schemas.microsoft.com/office/powerpoint/2010/main" val="2801745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ED72C708-D641-4AB0-A53B-E1AE2707F7FC}"/>
              </a:ext>
            </a:extLst>
          </p:cNvPr>
          <p:cNvSpPr>
            <a:spLocks noGrp="1"/>
          </p:cNvSpPr>
          <p:nvPr>
            <p:ph type="dt" sz="half" idx="10"/>
          </p:nvPr>
        </p:nvSpPr>
        <p:spPr/>
        <p:txBody>
          <a:bodyPr/>
          <a:lstStyle>
            <a:lvl1pPr>
              <a:defRPr/>
            </a:lvl1pPr>
            <a:extLst/>
          </a:lstStyle>
          <a:p>
            <a:pPr>
              <a:defRPr/>
            </a:pPr>
            <a:fld id="{0014AD5F-6A92-4277-A2DF-8FB42CA5DC68}" type="datetime1">
              <a:rPr lang="en-US" smtClean="0"/>
              <a:t>8/31/2022</a:t>
            </a:fld>
            <a:endParaRPr lang="en-US"/>
          </a:p>
        </p:txBody>
      </p:sp>
      <p:sp>
        <p:nvSpPr>
          <p:cNvPr id="4" name="Footer Placeholder 3">
            <a:extLst>
              <a:ext uri="{FF2B5EF4-FFF2-40B4-BE49-F238E27FC236}">
                <a16:creationId xmlns:a16="http://schemas.microsoft.com/office/drawing/2014/main" id="{B6E5FA90-8E6D-4FA6-8044-510ED732782F}"/>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5" name="Slide Number Placeholder 4">
            <a:extLst>
              <a:ext uri="{FF2B5EF4-FFF2-40B4-BE49-F238E27FC236}">
                <a16:creationId xmlns:a16="http://schemas.microsoft.com/office/drawing/2014/main" id="{0E6119C6-5EC3-41B1-98E3-11EF2A882CFC}"/>
              </a:ext>
            </a:extLst>
          </p:cNvPr>
          <p:cNvSpPr>
            <a:spLocks noGrp="1"/>
          </p:cNvSpPr>
          <p:nvPr>
            <p:ph type="sldNum" sz="quarter" idx="12"/>
          </p:nvPr>
        </p:nvSpPr>
        <p:spPr/>
        <p:txBody>
          <a:bodyPr/>
          <a:lstStyle>
            <a:lvl1pPr>
              <a:defRPr/>
            </a:lvl1pPr>
            <a:extLst/>
          </a:lstStyle>
          <a:p>
            <a:pPr>
              <a:defRPr/>
            </a:pPr>
            <a:fld id="{93B1D1D0-A29B-463A-BF0B-C16D588B080F}" type="slidenum">
              <a:rPr lang="en-US"/>
              <a:pPr>
                <a:defRPr/>
              </a:pPr>
              <a:t>‹#›</a:t>
            </a:fld>
            <a:endParaRPr lang="en-US"/>
          </a:p>
        </p:txBody>
      </p:sp>
    </p:spTree>
    <p:extLst>
      <p:ext uri="{BB962C8B-B14F-4D97-AF65-F5344CB8AC3E}">
        <p14:creationId xmlns:p14="http://schemas.microsoft.com/office/powerpoint/2010/main" val="284031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F20F1-E6DE-4D3D-A399-F34A3D581550}"/>
              </a:ext>
            </a:extLst>
          </p:cNvPr>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E8C4AFB5-0C70-4FFC-9A4C-B40F466B79D6}"/>
              </a:ext>
            </a:extLst>
          </p:cNvPr>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Date Placeholder 1">
            <a:extLst>
              <a:ext uri="{FF2B5EF4-FFF2-40B4-BE49-F238E27FC236}">
                <a16:creationId xmlns:a16="http://schemas.microsoft.com/office/drawing/2014/main" id="{3ADE0AE9-B6CC-4517-8E3E-413C0FED4EC3}"/>
              </a:ext>
            </a:extLst>
          </p:cNvPr>
          <p:cNvSpPr>
            <a:spLocks noGrp="1"/>
          </p:cNvSpPr>
          <p:nvPr>
            <p:ph type="dt" sz="half" idx="10"/>
          </p:nvPr>
        </p:nvSpPr>
        <p:spPr/>
        <p:txBody>
          <a:bodyPr/>
          <a:lstStyle>
            <a:lvl1pPr>
              <a:defRPr/>
            </a:lvl1pPr>
            <a:extLst/>
          </a:lstStyle>
          <a:p>
            <a:pPr>
              <a:defRPr/>
            </a:pPr>
            <a:fld id="{E987498E-5950-4387-A2BA-C5339AD2B491}" type="datetime1">
              <a:rPr lang="en-US" smtClean="0"/>
              <a:t>8/31/2022</a:t>
            </a:fld>
            <a:endParaRPr lang="en-US"/>
          </a:p>
        </p:txBody>
      </p:sp>
      <p:sp>
        <p:nvSpPr>
          <p:cNvPr id="5" name="Footer Placeholder 2">
            <a:extLst>
              <a:ext uri="{FF2B5EF4-FFF2-40B4-BE49-F238E27FC236}">
                <a16:creationId xmlns:a16="http://schemas.microsoft.com/office/drawing/2014/main" id="{011AEF9D-633F-41A4-9DF8-7FDE951BF7C8}"/>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3">
            <a:extLst>
              <a:ext uri="{FF2B5EF4-FFF2-40B4-BE49-F238E27FC236}">
                <a16:creationId xmlns:a16="http://schemas.microsoft.com/office/drawing/2014/main" id="{8A19027A-41BB-4491-A16F-FE06A01BA7CC}"/>
              </a:ext>
            </a:extLst>
          </p:cNvPr>
          <p:cNvSpPr>
            <a:spLocks noGrp="1"/>
          </p:cNvSpPr>
          <p:nvPr>
            <p:ph type="sldNum" sz="quarter" idx="12"/>
          </p:nvPr>
        </p:nvSpPr>
        <p:spPr/>
        <p:txBody>
          <a:bodyPr/>
          <a:lstStyle>
            <a:lvl1pPr>
              <a:defRPr/>
            </a:lvl1pPr>
            <a:extLst/>
          </a:lstStyle>
          <a:p>
            <a:pPr>
              <a:defRPr/>
            </a:pPr>
            <a:fld id="{A499A08C-1942-45BF-83EE-C6955C1E2305}" type="slidenum">
              <a:rPr lang="en-US"/>
              <a:pPr>
                <a:defRPr/>
              </a:pPr>
              <a:t>‹#›</a:t>
            </a:fld>
            <a:endParaRPr lang="en-US"/>
          </a:p>
        </p:txBody>
      </p:sp>
    </p:spTree>
    <p:extLst>
      <p:ext uri="{BB962C8B-B14F-4D97-AF65-F5344CB8AC3E}">
        <p14:creationId xmlns:p14="http://schemas.microsoft.com/office/powerpoint/2010/main" val="741526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A33F0-3A81-451A-8F91-E0C7C4F90F4A}"/>
              </a:ext>
            </a:extLst>
          </p:cNvPr>
          <p:cNvSpPr>
            <a:spLocks noGrp="1"/>
          </p:cNvSpPr>
          <p:nvPr>
            <p:ph type="dt" sz="half" idx="10"/>
          </p:nvPr>
        </p:nvSpPr>
        <p:spPr/>
        <p:txBody>
          <a:bodyPr/>
          <a:lstStyle>
            <a:lvl1pPr>
              <a:defRPr/>
            </a:lvl1pPr>
            <a:extLst/>
          </a:lstStyle>
          <a:p>
            <a:pPr>
              <a:defRPr/>
            </a:pPr>
            <a:fld id="{4CC62512-D500-429F-B155-AE8F4707E556}" type="datetime1">
              <a:rPr lang="en-US" smtClean="0"/>
              <a:t>8/31/2022</a:t>
            </a:fld>
            <a:endParaRPr lang="en-US"/>
          </a:p>
        </p:txBody>
      </p:sp>
      <p:sp>
        <p:nvSpPr>
          <p:cNvPr id="6" name="Footer Placeholder 5">
            <a:extLst>
              <a:ext uri="{FF2B5EF4-FFF2-40B4-BE49-F238E27FC236}">
                <a16:creationId xmlns:a16="http://schemas.microsoft.com/office/drawing/2014/main" id="{E81E50DA-B335-48CD-8E94-E4FE906CB493}"/>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a:extLst>
              <a:ext uri="{FF2B5EF4-FFF2-40B4-BE49-F238E27FC236}">
                <a16:creationId xmlns:a16="http://schemas.microsoft.com/office/drawing/2014/main" id="{F115738E-2D27-41C9-BCB8-80A2B95A26A5}"/>
              </a:ext>
            </a:extLst>
          </p:cNvPr>
          <p:cNvSpPr>
            <a:spLocks noGrp="1"/>
          </p:cNvSpPr>
          <p:nvPr>
            <p:ph type="sldNum" sz="quarter" idx="12"/>
          </p:nvPr>
        </p:nvSpPr>
        <p:spPr/>
        <p:txBody>
          <a:bodyPr/>
          <a:lstStyle>
            <a:lvl1pPr>
              <a:defRPr/>
            </a:lvl1pPr>
            <a:extLst/>
          </a:lstStyle>
          <a:p>
            <a:pPr>
              <a:defRPr/>
            </a:pPr>
            <a:fld id="{A8F0F5BF-D1E3-4F47-9D86-188AE597FCE6}" type="slidenum">
              <a:rPr lang="en-US"/>
              <a:pPr>
                <a:defRPr/>
              </a:pPr>
              <a:t>‹#›</a:t>
            </a:fld>
            <a:endParaRPr lang="en-US"/>
          </a:p>
        </p:txBody>
      </p:sp>
    </p:spTree>
    <p:extLst>
      <p:ext uri="{BB962C8B-B14F-4D97-AF65-F5344CB8AC3E}">
        <p14:creationId xmlns:p14="http://schemas.microsoft.com/office/powerpoint/2010/main" val="405752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pPr>
              <a:defRPr/>
            </a:pPr>
            <a:fld id="{72705573-3488-4E02-B821-D1EDEA7FA3D0}" type="datetime1">
              <a:rPr lang="en-US" smtClean="0"/>
              <a:t>8/31/2022</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B8485DC7-C049-4F58-B490-13CEAF11A4D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A1170-73F9-4069-A4EB-CCFEE5BCFC52}"/>
              </a:ext>
            </a:extLst>
          </p:cNvPr>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6" name="Flowchart: Process 5">
            <a:extLst>
              <a:ext uri="{FF2B5EF4-FFF2-40B4-BE49-F238E27FC236}">
                <a16:creationId xmlns:a16="http://schemas.microsoft.com/office/drawing/2014/main" id="{B8DACA5A-AA2B-4DBE-99F3-7F3BDA67CCA1}"/>
              </a:ext>
            </a:extLst>
          </p:cNvPr>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Flowchart: Process 6">
            <a:extLst>
              <a:ext uri="{FF2B5EF4-FFF2-40B4-BE49-F238E27FC236}">
                <a16:creationId xmlns:a16="http://schemas.microsoft.com/office/drawing/2014/main" id="{B11C2D3D-A652-4F61-B242-CB842C2ED119}"/>
              </a:ext>
            </a:extLst>
          </p:cNvPr>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a:extLst>
              <a:ext uri="{FF2B5EF4-FFF2-40B4-BE49-F238E27FC236}">
                <a16:creationId xmlns:a16="http://schemas.microsoft.com/office/drawing/2014/main" id="{CF89E930-45A9-499E-B285-D95CD769426F}"/>
              </a:ext>
            </a:extLst>
          </p:cNvPr>
          <p:cNvSpPr>
            <a:spLocks noGrp="1"/>
          </p:cNvSpPr>
          <p:nvPr>
            <p:ph type="dt" sz="half" idx="10"/>
          </p:nvPr>
        </p:nvSpPr>
        <p:spPr/>
        <p:txBody>
          <a:bodyPr/>
          <a:lstStyle>
            <a:lvl1pPr>
              <a:defRPr/>
            </a:lvl1pPr>
            <a:extLst/>
          </a:lstStyle>
          <a:p>
            <a:pPr>
              <a:defRPr/>
            </a:pPr>
            <a:fld id="{575C97AE-99A7-4E42-8FDD-2E70B1F6F249}" type="datetime1">
              <a:rPr lang="en-US" smtClean="0"/>
              <a:t>8/31/2022</a:t>
            </a:fld>
            <a:endParaRPr lang="en-US"/>
          </a:p>
        </p:txBody>
      </p:sp>
      <p:sp>
        <p:nvSpPr>
          <p:cNvPr id="9" name="Footer Placeholder 5">
            <a:extLst>
              <a:ext uri="{FF2B5EF4-FFF2-40B4-BE49-F238E27FC236}">
                <a16:creationId xmlns:a16="http://schemas.microsoft.com/office/drawing/2014/main" id="{6429EACD-D398-4108-9E04-5CF899FBAEE6}"/>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6">
            <a:extLst>
              <a:ext uri="{FF2B5EF4-FFF2-40B4-BE49-F238E27FC236}">
                <a16:creationId xmlns:a16="http://schemas.microsoft.com/office/drawing/2014/main" id="{06942808-11F8-4BD3-A78A-3475D3CAAFA7}"/>
              </a:ext>
            </a:extLst>
          </p:cNvPr>
          <p:cNvSpPr>
            <a:spLocks noGrp="1"/>
          </p:cNvSpPr>
          <p:nvPr>
            <p:ph type="sldNum" sz="quarter" idx="12"/>
          </p:nvPr>
        </p:nvSpPr>
        <p:spPr/>
        <p:txBody>
          <a:bodyPr/>
          <a:lstStyle>
            <a:lvl1pPr>
              <a:defRPr/>
            </a:lvl1pPr>
            <a:extLst/>
          </a:lstStyle>
          <a:p>
            <a:pPr>
              <a:defRPr/>
            </a:pPr>
            <a:fld id="{65CAD129-5538-4FF6-8118-E0D31DDBC36B}" type="slidenum">
              <a:rPr lang="en-US"/>
              <a:pPr>
                <a:defRPr/>
              </a:pPr>
              <a:t>‹#›</a:t>
            </a:fld>
            <a:endParaRPr lang="en-US"/>
          </a:p>
        </p:txBody>
      </p:sp>
    </p:spTree>
    <p:extLst>
      <p:ext uri="{BB962C8B-B14F-4D97-AF65-F5344CB8AC3E}">
        <p14:creationId xmlns:p14="http://schemas.microsoft.com/office/powerpoint/2010/main" val="315579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8E8B6-4E11-43FC-AFB2-22826ECFF8E0}"/>
              </a:ext>
            </a:extLst>
          </p:cNvPr>
          <p:cNvSpPr>
            <a:spLocks noGrp="1"/>
          </p:cNvSpPr>
          <p:nvPr>
            <p:ph type="dt" sz="half" idx="10"/>
          </p:nvPr>
        </p:nvSpPr>
        <p:spPr/>
        <p:txBody>
          <a:bodyPr/>
          <a:lstStyle>
            <a:lvl1pPr>
              <a:defRPr/>
            </a:lvl1pPr>
            <a:extLst/>
          </a:lstStyle>
          <a:p>
            <a:pPr>
              <a:defRPr/>
            </a:pPr>
            <a:fld id="{20601732-6601-4EFD-92AB-34C438BD5324}" type="datetime1">
              <a:rPr lang="en-US" smtClean="0"/>
              <a:t>8/31/2022</a:t>
            </a:fld>
            <a:endParaRPr lang="en-US"/>
          </a:p>
        </p:txBody>
      </p:sp>
      <p:sp>
        <p:nvSpPr>
          <p:cNvPr id="5" name="Footer Placeholder 4">
            <a:extLst>
              <a:ext uri="{FF2B5EF4-FFF2-40B4-BE49-F238E27FC236}">
                <a16:creationId xmlns:a16="http://schemas.microsoft.com/office/drawing/2014/main" id="{564DDBE0-7A66-40E4-9FA8-8B92E2CD62E7}"/>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a:extLst>
              <a:ext uri="{FF2B5EF4-FFF2-40B4-BE49-F238E27FC236}">
                <a16:creationId xmlns:a16="http://schemas.microsoft.com/office/drawing/2014/main" id="{F7041998-F85E-48E5-A82E-75724E9288CA}"/>
              </a:ext>
            </a:extLst>
          </p:cNvPr>
          <p:cNvSpPr>
            <a:spLocks noGrp="1"/>
          </p:cNvSpPr>
          <p:nvPr>
            <p:ph type="sldNum" sz="quarter" idx="12"/>
          </p:nvPr>
        </p:nvSpPr>
        <p:spPr/>
        <p:txBody>
          <a:bodyPr/>
          <a:lstStyle>
            <a:lvl1pPr>
              <a:defRPr/>
            </a:lvl1pPr>
            <a:extLst/>
          </a:lstStyle>
          <a:p>
            <a:pPr>
              <a:defRPr/>
            </a:pPr>
            <a:fld id="{20E7E5E3-6FDD-4CDB-88AC-CF68E7AA27DE}" type="slidenum">
              <a:rPr lang="en-US"/>
              <a:pPr>
                <a:defRPr/>
              </a:pPr>
              <a:t>‹#›</a:t>
            </a:fld>
            <a:endParaRPr lang="en-US"/>
          </a:p>
        </p:txBody>
      </p:sp>
    </p:spTree>
    <p:extLst>
      <p:ext uri="{BB962C8B-B14F-4D97-AF65-F5344CB8AC3E}">
        <p14:creationId xmlns:p14="http://schemas.microsoft.com/office/powerpoint/2010/main" val="641866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BDBB4-AB0A-48B1-A8A6-6B62E3E137B6}"/>
              </a:ext>
            </a:extLst>
          </p:cNvPr>
          <p:cNvSpPr>
            <a:spLocks noGrp="1"/>
          </p:cNvSpPr>
          <p:nvPr>
            <p:ph type="dt" sz="half" idx="10"/>
          </p:nvPr>
        </p:nvSpPr>
        <p:spPr/>
        <p:txBody>
          <a:bodyPr/>
          <a:lstStyle>
            <a:lvl1pPr>
              <a:defRPr/>
            </a:lvl1pPr>
            <a:extLst/>
          </a:lstStyle>
          <a:p>
            <a:pPr>
              <a:defRPr/>
            </a:pPr>
            <a:fld id="{E6B2F843-6DD5-4F16-990B-B78AED89FA47}" type="datetime1">
              <a:rPr lang="en-US" smtClean="0"/>
              <a:t>8/31/2022</a:t>
            </a:fld>
            <a:endParaRPr lang="en-US"/>
          </a:p>
        </p:txBody>
      </p:sp>
      <p:sp>
        <p:nvSpPr>
          <p:cNvPr id="5" name="Footer Placeholder 4">
            <a:extLst>
              <a:ext uri="{FF2B5EF4-FFF2-40B4-BE49-F238E27FC236}">
                <a16:creationId xmlns:a16="http://schemas.microsoft.com/office/drawing/2014/main" id="{4AEE70DF-890C-4F24-A86A-FB614E6EF39C}"/>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a:extLst>
              <a:ext uri="{FF2B5EF4-FFF2-40B4-BE49-F238E27FC236}">
                <a16:creationId xmlns:a16="http://schemas.microsoft.com/office/drawing/2014/main" id="{042465FC-2133-4307-88DF-16B9911FB491}"/>
              </a:ext>
            </a:extLst>
          </p:cNvPr>
          <p:cNvSpPr>
            <a:spLocks noGrp="1"/>
          </p:cNvSpPr>
          <p:nvPr>
            <p:ph type="sldNum" sz="quarter" idx="12"/>
          </p:nvPr>
        </p:nvSpPr>
        <p:spPr/>
        <p:txBody>
          <a:bodyPr/>
          <a:lstStyle>
            <a:lvl1pPr>
              <a:defRPr/>
            </a:lvl1pPr>
            <a:extLst/>
          </a:lstStyle>
          <a:p>
            <a:pPr>
              <a:defRPr/>
            </a:pPr>
            <a:fld id="{C3B938FB-8490-4D5E-9FDA-8761849BD4E3}" type="slidenum">
              <a:rPr lang="en-US"/>
              <a:pPr>
                <a:defRPr/>
              </a:pPr>
              <a:t>‹#›</a:t>
            </a:fld>
            <a:endParaRPr lang="en-US"/>
          </a:p>
        </p:txBody>
      </p:sp>
    </p:spTree>
    <p:extLst>
      <p:ext uri="{BB962C8B-B14F-4D97-AF65-F5344CB8AC3E}">
        <p14:creationId xmlns:p14="http://schemas.microsoft.com/office/powerpoint/2010/main" val="1323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EFD78A5F-2B56-40F7-BB14-A614E5E5A013}" type="datetime1">
              <a:rPr lang="en-US" smtClean="0"/>
              <a:t>8/31/2022</a:t>
            </a:fld>
            <a:endParaRPr lang="en-US"/>
          </a:p>
        </p:txBody>
      </p:sp>
      <p:sp>
        <p:nvSpPr>
          <p:cNvPr id="9"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4DBA09B9-A601-4517-9786-8B6C5DA0DA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661C5CBF-F531-4E7B-AF03-E5F3DDB27779}" type="datetime1">
              <a:rPr lang="en-US" smtClean="0"/>
              <a:t>8/31/2022</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74F3672D-F665-44E3-B567-B9DD00BECB6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1C92ED86-C931-497A-81BF-DF38E7D30E70}" type="datetime1">
              <a:rPr lang="en-US" smtClean="0"/>
              <a:t>8/31/2022</a:t>
            </a:fld>
            <a:endParaRPr lang="en-US"/>
          </a:p>
        </p:txBody>
      </p:sp>
      <p:sp>
        <p:nvSpPr>
          <p:cNvPr id="8" name="Footer Placeholder 7"/>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2C7B3DBA-5945-42EE-ADA4-DE65F800ABC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15ADD1B0-94C8-4C26-ACAE-7BE5C18BFF12}" type="datetime1">
              <a:rPr lang="en-US" smtClean="0"/>
              <a:t>8/31/2022</a:t>
            </a:fld>
            <a:endParaRPr lang="en-US"/>
          </a:p>
        </p:txBody>
      </p:sp>
      <p:sp>
        <p:nvSpPr>
          <p:cNvPr id="4" name="Footer Placeholder 3"/>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2FE8950-0A49-4D24-896C-C627A51CC6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Date Placeholder 1"/>
          <p:cNvSpPr>
            <a:spLocks noGrp="1"/>
          </p:cNvSpPr>
          <p:nvPr>
            <p:ph type="dt" sz="half" idx="10"/>
          </p:nvPr>
        </p:nvSpPr>
        <p:spPr/>
        <p:txBody>
          <a:bodyPr/>
          <a:lstStyle>
            <a:lvl1pPr>
              <a:defRPr/>
            </a:lvl1pPr>
            <a:extLst/>
          </a:lstStyle>
          <a:p>
            <a:pPr>
              <a:defRPr/>
            </a:pPr>
            <a:fld id="{06D07AF7-3692-4A06-A3B3-1A8E26817666}" type="datetime1">
              <a:rPr lang="en-US" smtClean="0"/>
              <a:t>8/31/2022</a:t>
            </a:fld>
            <a:endParaRPr lang="en-US"/>
          </a:p>
        </p:txBody>
      </p:sp>
      <p:sp>
        <p:nvSpPr>
          <p:cNvPr id="5" name="Footer Placeholder 2"/>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8897DBE0-F9B7-4C86-89E7-4B2102EA55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A49E0025-586D-450F-92E9-E898D5B89A1E}" type="datetime1">
              <a:rPr lang="en-US" smtClean="0"/>
              <a:t>8/31/2022</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D076B510-DB1D-473B-91D9-5DA2D757569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chemeClr val="accent1"/>
              </a:buClr>
              <a:buSzPct val="80000"/>
              <a:buFont typeface="Wingdings 2"/>
              <a:buNone/>
              <a:defRPr/>
            </a:pPr>
            <a:endParaRPr lang="en-US" sz="3200">
              <a:latin typeface="+mn-lt"/>
              <a:ea typeface="+mn-ea"/>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311CEB6E-6653-44B6-9260-3900623E4E58}" type="datetime1">
              <a:rPr lang="en-US" smtClean="0"/>
              <a:t>8/31/2022</a:t>
            </a:fld>
            <a:endParaRPr lang="en-US"/>
          </a:p>
        </p:txBody>
      </p:sp>
      <p:sp>
        <p:nvSpPr>
          <p:cNvPr id="9"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BF2C0F40-B3E5-4DD3-87BB-B53E4FE7C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p>
            <a:r>
              <a:rPr lang="en-US"/>
              <a:t>Click to edit Master title style</a:t>
            </a:r>
          </a:p>
        </p:txBody>
      </p:sp>
      <p:sp>
        <p:nvSpPr>
          <p:cNvPr id="7177"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8CFF7790-362D-4882-8AF8-C79934C5A1FC}" type="datetime1">
              <a:rPr lang="en-US" smtClean="0"/>
              <a:t>8/31/2022</a:t>
            </a:fld>
            <a:endParaRPr lang="en-US">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AA128DCA-51E8-44B8-9C23-F4B0D11FF053}" type="slidenum">
              <a:rPr lang="en-US"/>
              <a:pPr>
                <a:defRPr/>
              </a:pPr>
              <a:t>‹#›</a:t>
            </a:fld>
            <a:endParaRPr lang="en-US">
              <a:solidFill>
                <a:schemeClr val="bg2">
                  <a:shade val="50000"/>
                </a:schemeClr>
              </a:solidFill>
            </a:endParaRP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pic>
        <p:nvPicPr>
          <p:cNvPr id="7182" name="Picture 6" descr="primary_mark_Aggie_Maroon_Web.jpg"/>
          <p:cNvPicPr>
            <a:picLocks noChangeAspect="1"/>
          </p:cNvPicPr>
          <p:nvPr userDrawn="1"/>
        </p:nvPicPr>
        <p:blipFill>
          <a:blip r:embed="rId13"/>
          <a:srcRect/>
          <a:stretch>
            <a:fillRect/>
          </a:stretch>
        </p:blipFill>
        <p:spPr bwMode="auto">
          <a:xfrm>
            <a:off x="7315200" y="407988"/>
            <a:ext cx="1828800" cy="444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hf sldNum="0" hd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a:extLst>
              <a:ext uri="{FF2B5EF4-FFF2-40B4-BE49-F238E27FC236}">
                <a16:creationId xmlns:a16="http://schemas.microsoft.com/office/drawing/2014/main" id="{D82CE76B-4178-4D36-8E44-7FAA417533E1}"/>
              </a:ext>
            </a:extLst>
          </p:cNvPr>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DC730C34-F50C-492A-986F-6EF7B425F5A8}"/>
              </a:ext>
            </a:extLst>
          </p:cNvPr>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Donut 10">
            <a:extLst>
              <a:ext uri="{FF2B5EF4-FFF2-40B4-BE49-F238E27FC236}">
                <a16:creationId xmlns:a16="http://schemas.microsoft.com/office/drawing/2014/main" id="{23BC509D-536F-488D-88A9-A2C7FFF4452E}"/>
              </a:ext>
            </a:extLst>
          </p:cNvPr>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4ED9D920-408F-46D1-A05C-8E23C1BC2297}"/>
              </a:ext>
            </a:extLst>
          </p:cNvPr>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itle Placeholder 4">
            <a:extLst>
              <a:ext uri="{FF2B5EF4-FFF2-40B4-BE49-F238E27FC236}">
                <a16:creationId xmlns:a16="http://schemas.microsoft.com/office/drawing/2014/main" id="{12B2CAFC-4EA1-4649-A453-A723A0513374}"/>
              </a:ext>
            </a:extLst>
          </p:cNvPr>
          <p:cNvSpPr>
            <a:spLocks noGrp="1"/>
          </p:cNvSpPr>
          <p:nvPr>
            <p:ph type="title"/>
          </p:nvPr>
        </p:nvSpPr>
        <p:spPr>
          <a:xfrm>
            <a:off x="1435100" y="274638"/>
            <a:ext cx="7499350" cy="1143000"/>
          </a:xfrm>
          <a:prstGeom prst="rect">
            <a:avLst/>
          </a:prstGeom>
        </p:spPr>
        <p:txBody>
          <a:bodyPr anchor="ctr">
            <a:normAutofit/>
          </a:bodyPr>
          <a:lstStyle/>
          <a:p>
            <a:r>
              <a:rPr lang="en-US"/>
              <a:t>Click to edit Master title style</a:t>
            </a:r>
          </a:p>
        </p:txBody>
      </p:sp>
      <p:sp>
        <p:nvSpPr>
          <p:cNvPr id="3081" name="Text Placeholder 8">
            <a:extLst>
              <a:ext uri="{FF2B5EF4-FFF2-40B4-BE49-F238E27FC236}">
                <a16:creationId xmlns:a16="http://schemas.microsoft.com/office/drawing/2014/main" id="{FA737089-6326-4AEE-8BAA-7753E0B29029}"/>
              </a:ext>
            </a:extLst>
          </p:cNvPr>
          <p:cNvSpPr>
            <a:spLocks noGrp="1" noChangeArrowheads="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E20571AA-0B2F-47AC-BBEB-14618405BEB6}"/>
              </a:ext>
            </a:extLst>
          </p:cNvPr>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4AF057F6-793F-464B-85AC-5EFBA6B7F301}" type="datetime1">
              <a:rPr lang="en-US" smtClean="0"/>
              <a:t>8/31/2022</a:t>
            </a:fld>
            <a:endParaRPr lang="en-US">
              <a:solidFill>
                <a:schemeClr val="bg2">
                  <a:shade val="50000"/>
                </a:schemeClr>
              </a:solidFill>
            </a:endParaRPr>
          </a:p>
        </p:txBody>
      </p:sp>
      <p:sp>
        <p:nvSpPr>
          <p:cNvPr id="10" name="Footer Placeholder 9">
            <a:extLst>
              <a:ext uri="{FF2B5EF4-FFF2-40B4-BE49-F238E27FC236}">
                <a16:creationId xmlns:a16="http://schemas.microsoft.com/office/drawing/2014/main" id="{6136014E-9224-45BC-A7F7-36EE557F63AD}"/>
              </a:ext>
            </a:extLst>
          </p:cNvPr>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chemeClr>
                </a:solidFill>
                <a:effectLst/>
              </a:defRPr>
            </a:lvl1pPr>
            <a:extLst/>
          </a:lstStyle>
          <a:p>
            <a:pPr>
              <a:defRPr/>
            </a:pPr>
            <a:endParaRPr lang="en-US"/>
          </a:p>
        </p:txBody>
      </p:sp>
      <p:sp>
        <p:nvSpPr>
          <p:cNvPr id="22" name="Slide Number Placeholder 21">
            <a:extLst>
              <a:ext uri="{FF2B5EF4-FFF2-40B4-BE49-F238E27FC236}">
                <a16:creationId xmlns:a16="http://schemas.microsoft.com/office/drawing/2014/main" id="{F439124F-73DC-42D4-B0F2-4BA701FD121F}"/>
              </a:ext>
            </a:extLst>
          </p:cNvPr>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4D77CB81-5058-4AAA-A78F-AA77B35A07D3}" type="slidenum">
              <a:rPr lang="en-US"/>
              <a:pPr>
                <a:defRPr/>
              </a:pPr>
              <a:t>‹#›</a:t>
            </a:fld>
            <a:endParaRPr lang="en-US">
              <a:solidFill>
                <a:schemeClr val="bg2">
                  <a:shade val="50000"/>
                </a:schemeClr>
              </a:solidFill>
            </a:endParaRPr>
          </a:p>
        </p:txBody>
      </p:sp>
      <p:sp>
        <p:nvSpPr>
          <p:cNvPr id="15" name="Rectangle 14">
            <a:extLst>
              <a:ext uri="{FF2B5EF4-FFF2-40B4-BE49-F238E27FC236}">
                <a16:creationId xmlns:a16="http://schemas.microsoft.com/office/drawing/2014/main" id="{AB523FD3-B550-4C09-8854-D5FF889AD5DA}"/>
              </a:ext>
            </a:extLst>
          </p:cNvPr>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pic>
        <p:nvPicPr>
          <p:cNvPr id="3086" name="Picture 6" descr="primary_mark_Aggie_Maroon_Web.jpg">
            <a:extLst>
              <a:ext uri="{FF2B5EF4-FFF2-40B4-BE49-F238E27FC236}">
                <a16:creationId xmlns:a16="http://schemas.microsoft.com/office/drawing/2014/main" id="{4C43FAD0-404F-4317-BFCB-937813A87F8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07988"/>
            <a:ext cx="1828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798708"/>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hf sldNum="0" hd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png"/><Relationship Id="rId5" Type="http://schemas.openxmlformats.org/officeDocument/2006/relationships/hyperlink" Target="http://en.wikipedia.org/wiki/Diffraction_grating" TargetMode="External"/><Relationship Id="rId4" Type="http://schemas.openxmlformats.org/officeDocument/2006/relationships/hyperlink" Target="http://en.wikipedia.org/wiki/Henry_Fox_Talbo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8.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62.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4.m4a"/><Relationship Id="rId7" Type="http://schemas.openxmlformats.org/officeDocument/2006/relationships/image" Target="../media/image1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18.xml"/><Relationship Id="rId10" Type="http://schemas.openxmlformats.org/officeDocument/2006/relationships/image" Target="../media/image5.png"/><Relationship Id="rId4" Type="http://schemas.openxmlformats.org/officeDocument/2006/relationships/audio" Target="../media/media4.m4a"/><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4.bin"/><Relationship Id="rId3" Type="http://schemas.openxmlformats.org/officeDocument/2006/relationships/audio" Target="../media/media8.m4a"/><Relationship Id="rId7" Type="http://schemas.openxmlformats.org/officeDocument/2006/relationships/oleObject" Target="../embeddings/oleObject1.bin"/><Relationship Id="rId12" Type="http://schemas.openxmlformats.org/officeDocument/2006/relationships/image" Target="../media/image21.wmf"/><Relationship Id="rId2" Type="http://schemas.microsoft.com/office/2007/relationships/media" Target="../media/media8.m4a"/><Relationship Id="rId16" Type="http://schemas.openxmlformats.org/officeDocument/2006/relationships/image" Target="../media/image5.png"/><Relationship Id="rId1" Type="http://schemas.openxmlformats.org/officeDocument/2006/relationships/vmlDrawing" Target="../drawings/vmlDrawing1.vml"/><Relationship Id="rId6" Type="http://schemas.openxmlformats.org/officeDocument/2006/relationships/image" Target="../media/image23.jpeg"/><Relationship Id="rId11" Type="http://schemas.openxmlformats.org/officeDocument/2006/relationships/oleObject" Target="../embeddings/oleObject3.bin"/><Relationship Id="rId5" Type="http://schemas.openxmlformats.org/officeDocument/2006/relationships/notesSlide" Target="../notesSlides/notesSlide6.xml"/><Relationship Id="rId15" Type="http://schemas.openxmlformats.org/officeDocument/2006/relationships/image" Target="../media/image24.emf"/><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2.bin"/><Relationship Id="rId14" Type="http://schemas.openxmlformats.org/officeDocument/2006/relationships/image" Target="../media/image22.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notesSlide" Target="../notesSlides/notesSlide7.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76200" y="243391"/>
            <a:ext cx="9038216" cy="1691771"/>
          </a:xfrm>
        </p:spPr>
        <p:txBody>
          <a:bodyPr>
            <a:normAutofit/>
          </a:bodyPr>
          <a:lstStyle/>
          <a:p>
            <a:pPr marL="0" marR="0" algn="ctr">
              <a:spcBef>
                <a:spcPts val="600"/>
              </a:spcBef>
              <a:spcAft>
                <a:spcPts val="600"/>
              </a:spcAft>
            </a:pPr>
            <a:r>
              <a:rPr lang="en-US" sz="5400" b="1" dirty="0">
                <a:effectLst/>
                <a:latin typeface="Times New Roman" panose="02020603050405020304" pitchFamily="18" charset="0"/>
                <a:ea typeface="Times New Roman" panose="02020603050405020304" pitchFamily="18" charset="0"/>
              </a:rPr>
              <a:t>­­­</a:t>
            </a:r>
            <a:r>
              <a:rPr lang="en-US" sz="4400" b="1" u="sng" dirty="0">
                <a:solidFill>
                  <a:srgbClr val="FF0000"/>
                </a:solidFill>
                <a:effectLst/>
                <a:latin typeface="Times New Roman" panose="02020603050405020304" pitchFamily="18" charset="0"/>
                <a:ea typeface="Times New Roman" panose="02020603050405020304" pitchFamily="18" charset="0"/>
              </a:rPr>
              <a:t>On the nature of optical rogue wave­­­s</a:t>
            </a:r>
            <a:br>
              <a:rPr lang="en-US" sz="4400" u="sng" dirty="0">
                <a:solidFill>
                  <a:srgbClr val="FF0000"/>
                </a:solidFill>
                <a:effectLst/>
                <a:latin typeface="Times New Roman" panose="02020603050405020304" pitchFamily="18" charset="0"/>
                <a:ea typeface="Times New Roman" panose="02020603050405020304" pitchFamily="18" charset="0"/>
              </a:rPr>
            </a:br>
            <a:br>
              <a:rPr lang="en-US" sz="2400" b="1" u="sng" cap="small" dirty="0">
                <a:solidFill>
                  <a:srgbClr val="FF0000"/>
                </a:solidFill>
                <a:latin typeface="Cambria" pitchFamily="18" charset="0"/>
              </a:rPr>
            </a:br>
            <a:endParaRPr lang="en-US" sz="2400" u="sng" dirty="0">
              <a:solidFill>
                <a:srgbClr val="FF0000"/>
              </a:solidFill>
              <a:latin typeface="Arial" charset="0"/>
              <a:ea typeface="ＭＳ Ｐゴシック" pitchFamily="-109" charset="-128"/>
              <a:cs typeface="Arial" charset="0"/>
            </a:endParaRPr>
          </a:p>
        </p:txBody>
      </p:sp>
      <p:sp>
        <p:nvSpPr>
          <p:cNvPr id="3" name="TextBox 2"/>
          <p:cNvSpPr txBox="1"/>
          <p:nvPr/>
        </p:nvSpPr>
        <p:spPr>
          <a:xfrm>
            <a:off x="381000" y="1216908"/>
            <a:ext cx="8881101" cy="830997"/>
          </a:xfrm>
          <a:prstGeom prst="rect">
            <a:avLst/>
          </a:prstGeom>
          <a:noFill/>
        </p:spPr>
        <p:txBody>
          <a:bodyPr wrap="square">
            <a:spAutoFit/>
          </a:bodyPr>
          <a:lstStyle/>
          <a:p>
            <a:pPr algn="ctr"/>
            <a:r>
              <a:rPr lang="en-US" sz="2400" b="1" cap="small" dirty="0">
                <a:latin typeface="Cambria" pitchFamily="18" charset="0"/>
              </a:rPr>
              <a:t>	</a:t>
            </a:r>
            <a:r>
              <a:rPr lang="en-US" sz="2400" b="1" dirty="0"/>
              <a:t>M.R. Belić, S. </a:t>
            </a:r>
            <a:r>
              <a:rPr lang="en-US" sz="2400" b="1" dirty="0" err="1"/>
              <a:t>Nikolić</a:t>
            </a:r>
            <a:r>
              <a:rPr lang="en-US" sz="2400" b="1" dirty="0"/>
              <a:t>, O. Ashour, N. </a:t>
            </a:r>
            <a:r>
              <a:rPr lang="en-US" sz="2400" b="1" dirty="0" err="1"/>
              <a:t>Aleksić</a:t>
            </a:r>
            <a:r>
              <a:rPr lang="en-US" sz="2400" b="1" dirty="0"/>
              <a:t>, </a:t>
            </a:r>
            <a:endParaRPr lang="en-US" sz="2400" dirty="0"/>
          </a:p>
          <a:p>
            <a:pPr algn="ctr">
              <a:defRPr/>
            </a:pPr>
            <a:r>
              <a:rPr lang="en-US" sz="2400" dirty="0">
                <a:solidFill>
                  <a:srgbClr val="0070C0"/>
                </a:solidFill>
              </a:rPr>
              <a:t>Texas A&amp;M University at Qatar, 23874 Doha, Qatar</a:t>
            </a:r>
            <a:endParaRPr lang="en-US" sz="2400" b="1" cap="small" dirty="0">
              <a:solidFill>
                <a:srgbClr val="0070C0"/>
              </a:solidFill>
              <a:latin typeface="Cambria" pitchFamily="18" charset="0"/>
            </a:endParaRPr>
          </a:p>
        </p:txBody>
      </p:sp>
      <p:pic>
        <p:nvPicPr>
          <p:cNvPr id="108546" name="Picture 2" descr="https://thumbs.dreamstime.com/z/texas-m-university-doha-qatar-nov-achieve-writing-education-city-november-middle-east-643972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678" y="2047905"/>
            <a:ext cx="7467600" cy="5348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49460" y="6248400"/>
            <a:ext cx="7467600" cy="461665"/>
          </a:xfrm>
          <a:prstGeom prst="rect">
            <a:avLst/>
          </a:prstGeom>
          <a:noFill/>
        </p:spPr>
        <p:txBody>
          <a:bodyPr wrap="square" rtlCol="0">
            <a:spAutoFit/>
          </a:bodyPr>
          <a:lstStyle/>
          <a:p>
            <a:r>
              <a:rPr lang="en-US" sz="2400" b="1" dirty="0">
                <a:solidFill>
                  <a:srgbClr val="002060"/>
                </a:solidFill>
              </a:rPr>
              <a:t>BPU11 Congress, Belgrade, Serbia, August 2022</a:t>
            </a:r>
          </a:p>
        </p:txBody>
      </p:sp>
      <p:sp>
        <p:nvSpPr>
          <p:cNvPr id="5" name="TextBox 4"/>
          <p:cNvSpPr txBox="1"/>
          <p:nvPr/>
        </p:nvSpPr>
        <p:spPr>
          <a:xfrm>
            <a:off x="2295478" y="2215326"/>
            <a:ext cx="5334000" cy="400110"/>
          </a:xfrm>
          <a:prstGeom prst="rect">
            <a:avLst/>
          </a:prstGeom>
          <a:noFill/>
        </p:spPr>
        <p:txBody>
          <a:bodyPr wrap="square" rtlCol="0">
            <a:spAutoFit/>
          </a:bodyPr>
          <a:lstStyle/>
          <a:p>
            <a:r>
              <a:rPr lang="en-US" sz="2000" b="1" dirty="0">
                <a:solidFill>
                  <a:srgbClr val="7030A0"/>
                </a:solidFill>
              </a:rPr>
              <a:t>Funded by Qatar National Research Fund</a:t>
            </a:r>
          </a:p>
        </p:txBody>
      </p:sp>
      <p:sp>
        <p:nvSpPr>
          <p:cNvPr id="6" name="TextBox 5"/>
          <p:cNvSpPr txBox="1"/>
          <p:nvPr/>
        </p:nvSpPr>
        <p:spPr>
          <a:xfrm>
            <a:off x="2631876" y="2895600"/>
            <a:ext cx="5057475" cy="523220"/>
          </a:xfrm>
          <a:prstGeom prst="rect">
            <a:avLst/>
          </a:prstGeom>
          <a:noFill/>
        </p:spPr>
        <p:txBody>
          <a:bodyPr wrap="none" rtlCol="0">
            <a:spAutoFit/>
          </a:bodyPr>
          <a:lstStyle/>
          <a:p>
            <a:r>
              <a:rPr lang="en-US" sz="2800" dirty="0">
                <a:solidFill>
                  <a:srgbClr val="7030A0"/>
                </a:solidFill>
              </a:rPr>
              <a:t>Texas A&amp;M University at Qatar</a:t>
            </a:r>
          </a:p>
        </p:txBody>
      </p:sp>
      <p:sp>
        <p:nvSpPr>
          <p:cNvPr id="8" name="Footer Placeholder 7">
            <a:extLst>
              <a:ext uri="{FF2B5EF4-FFF2-40B4-BE49-F238E27FC236}">
                <a16:creationId xmlns:a16="http://schemas.microsoft.com/office/drawing/2014/main" id="{43C5F06A-B6F4-4C4F-A742-FD5F01C6CC4D}"/>
              </a:ext>
            </a:extLst>
          </p:cNvPr>
          <p:cNvSpPr>
            <a:spLocks noGrp="1"/>
          </p:cNvSpPr>
          <p:nvPr>
            <p:ph type="ftr" sz="quarter" idx="11"/>
          </p:nvPr>
        </p:nvSpPr>
        <p:spPr/>
        <p:txBody>
          <a:bodyPr/>
          <a:lstStyle/>
          <a:p>
            <a:pPr>
              <a:defRPr/>
            </a:pPr>
            <a:endParaRPr lang="en-US" dirty="0"/>
          </a:p>
        </p:txBody>
      </p:sp>
      <p:pic>
        <p:nvPicPr>
          <p:cNvPr id="9" name="Recorded Sound">
            <a:hlinkClick r:id="" action="ppaction://media"/>
            <a:extLst>
              <a:ext uri="{FF2B5EF4-FFF2-40B4-BE49-F238E27FC236}">
                <a16:creationId xmlns:a16="http://schemas.microsoft.com/office/drawing/2014/main" id="{A159FD7B-C203-412B-BB14-EF1F61784E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6903" y="3337492"/>
            <a:ext cx="487363" cy="487363"/>
          </a:xfrm>
          <a:prstGeom prst="rect">
            <a:avLst/>
          </a:prstGeom>
        </p:spPr>
      </p:pic>
    </p:spTree>
    <p:extLst>
      <p:ext uri="{BB962C8B-B14F-4D97-AF65-F5344CB8AC3E}">
        <p14:creationId xmlns:p14="http://schemas.microsoft.com/office/powerpoint/2010/main" val="26543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34450" cy="1143000"/>
          </a:xfrm>
        </p:spPr>
        <p:txBody>
          <a:bodyPr>
            <a:normAutofit/>
          </a:bodyPr>
          <a:lstStyle/>
          <a:p>
            <a:r>
              <a:rPr lang="en-US" u="sng" dirty="0">
                <a:solidFill>
                  <a:srgbClr val="FF0000"/>
                </a:solidFill>
              </a:rPr>
              <a:t>The problem:</a:t>
            </a:r>
            <a:r>
              <a:rPr lang="en-US" dirty="0">
                <a:solidFill>
                  <a:srgbClr val="FF0000"/>
                </a:solidFill>
              </a:rPr>
              <a:t> Modulation Instability </a:t>
            </a:r>
          </a:p>
        </p:txBody>
      </p:sp>
      <p:sp>
        <p:nvSpPr>
          <p:cNvPr id="3" name="Content Placeholder 2"/>
          <p:cNvSpPr>
            <a:spLocks noGrp="1"/>
          </p:cNvSpPr>
          <p:nvPr>
            <p:ph idx="1"/>
          </p:nvPr>
        </p:nvSpPr>
        <p:spPr>
          <a:xfrm>
            <a:off x="0" y="990600"/>
            <a:ext cx="9144000" cy="5791200"/>
          </a:xfrm>
        </p:spPr>
        <p:txBody>
          <a:bodyPr/>
          <a:lstStyle/>
          <a:p>
            <a:r>
              <a:rPr lang="en-US" dirty="0"/>
              <a:t>Basic nonlinear optical process </a:t>
            </a:r>
            <a:r>
              <a:rPr lang="de-DE" dirty="0"/>
              <a:t>in which a weak perturbation of the </a:t>
            </a:r>
            <a:r>
              <a:rPr lang="en-US" dirty="0"/>
              <a:t>background</a:t>
            </a:r>
            <a:r>
              <a:rPr lang="de-DE" dirty="0"/>
              <a:t> wave produces an exponential growth of spectral sidebands</a:t>
            </a:r>
            <a:r>
              <a:rPr lang="en-US" dirty="0"/>
              <a:t> that constructively interfere to build RWs. </a:t>
            </a:r>
          </a:p>
          <a:p>
            <a:r>
              <a:rPr lang="en-US" dirty="0"/>
              <a:t> Relevant for the generation of RWs from </a:t>
            </a:r>
            <a:r>
              <a:rPr lang="en-US" dirty="0" err="1"/>
              <a:t>ABs.</a:t>
            </a:r>
            <a:endParaRPr lang="en-US" dirty="0"/>
          </a:p>
          <a:p>
            <a:r>
              <a:rPr lang="en-US" u="sng" dirty="0"/>
              <a:t>Key effect</a:t>
            </a:r>
            <a:r>
              <a:rPr lang="en-US" dirty="0"/>
              <a:t>: Homoclinic chaos caused by MI of </a:t>
            </a:r>
            <a:r>
              <a:rPr lang="en-US" dirty="0" err="1"/>
              <a:t>ABs.</a:t>
            </a:r>
            <a:endParaRPr lang="en-US" dirty="0"/>
          </a:p>
          <a:p>
            <a:r>
              <a:rPr lang="en-US" u="sng" dirty="0"/>
              <a:t>Key question</a:t>
            </a:r>
            <a:r>
              <a:rPr lang="en-US" dirty="0"/>
              <a:t>: How observable RWs with MI are?</a:t>
            </a:r>
          </a:p>
          <a:p>
            <a:pPr marL="82550" indent="0" algn="ctr">
              <a:buNone/>
            </a:pPr>
            <a:r>
              <a:rPr lang="en-US" b="1" u="sng" dirty="0">
                <a:solidFill>
                  <a:srgbClr val="FF0000"/>
                </a:solidFill>
              </a:rPr>
              <a:t>Major difficulty</a:t>
            </a:r>
            <a:r>
              <a:rPr lang="en-US" b="1" dirty="0">
                <a:solidFill>
                  <a:srgbClr val="FF0000"/>
                </a:solidFill>
              </a:rPr>
              <a:t>: How to distinguish RWs from numerical artefacts!</a:t>
            </a:r>
          </a:p>
          <a:p>
            <a:pPr marL="82550" indent="0">
              <a:buNone/>
            </a:pPr>
            <a:r>
              <a:rPr lang="en-US" sz="2400" dirty="0">
                <a:solidFill>
                  <a:srgbClr val="7030A0"/>
                </a:solidFill>
              </a:rPr>
              <a:t>M. J.  </a:t>
            </a:r>
            <a:r>
              <a:rPr lang="en-US" sz="2400" dirty="0" err="1">
                <a:solidFill>
                  <a:srgbClr val="7030A0"/>
                </a:solidFill>
              </a:rPr>
              <a:t>Ablowitz</a:t>
            </a:r>
            <a:r>
              <a:rPr lang="en-US" sz="2400" dirty="0">
                <a:solidFill>
                  <a:srgbClr val="7030A0"/>
                </a:solidFill>
              </a:rPr>
              <a:t> </a:t>
            </a:r>
            <a:r>
              <a:rPr lang="en-US" sz="2400" i="1" dirty="0">
                <a:solidFill>
                  <a:srgbClr val="7030A0"/>
                </a:solidFill>
              </a:rPr>
              <a:t>et al., </a:t>
            </a:r>
            <a:r>
              <a:rPr lang="en-US" sz="2400" dirty="0">
                <a:solidFill>
                  <a:srgbClr val="7030A0"/>
                </a:solidFill>
              </a:rPr>
              <a:t>SIAM J.  Appl. Math. 50, 339 (1990)</a:t>
            </a:r>
          </a:p>
          <a:p>
            <a:pPr marL="82550" indent="0">
              <a:buNone/>
            </a:pPr>
            <a:r>
              <a:rPr lang="en-US" sz="2400" dirty="0">
                <a:solidFill>
                  <a:srgbClr val="7030A0"/>
                </a:solidFill>
              </a:rPr>
              <a:t>S.A. Chin et al, Phys. Lett.  A380, 3625 (2016)</a:t>
            </a:r>
          </a:p>
        </p:txBody>
      </p:sp>
      <p:sp>
        <p:nvSpPr>
          <p:cNvPr id="4" name="Footer Placeholder 3"/>
          <p:cNvSpPr>
            <a:spLocks noGrp="1"/>
          </p:cNvSpPr>
          <p:nvPr>
            <p:ph type="ftr" sz="quarter" idx="11"/>
          </p:nvPr>
        </p:nvSpPr>
        <p:spPr>
          <a:xfrm>
            <a:off x="6705600" y="6381750"/>
            <a:ext cx="2438400" cy="476250"/>
          </a:xfrm>
        </p:spPr>
        <p:txBody>
          <a:bodyPr/>
          <a:lstStyle/>
          <a:p>
            <a:endParaRPr lang="en-US" sz="2000" dirty="0"/>
          </a:p>
        </p:txBody>
      </p:sp>
      <p:pic>
        <p:nvPicPr>
          <p:cNvPr id="5" name="Recorded Sound">
            <a:hlinkClick r:id="" action="ppaction://media"/>
            <a:extLst>
              <a:ext uri="{FF2B5EF4-FFF2-40B4-BE49-F238E27FC236}">
                <a16:creationId xmlns:a16="http://schemas.microsoft.com/office/drawing/2014/main" id="{134840A2-1E24-4AB5-93A0-1F1A8209ED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1118" y="5486400"/>
            <a:ext cx="487363" cy="487363"/>
          </a:xfrm>
          <a:prstGeom prst="rect">
            <a:avLst/>
          </a:prstGeom>
        </p:spPr>
      </p:pic>
    </p:spTree>
    <p:extLst>
      <p:ext uri="{BB962C8B-B14F-4D97-AF65-F5344CB8AC3E}">
        <p14:creationId xmlns:p14="http://schemas.microsoft.com/office/powerpoint/2010/main" val="2028892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99350" cy="914400"/>
          </a:xfrm>
        </p:spPr>
        <p:txBody>
          <a:bodyPr>
            <a:normAutofit fontScale="90000"/>
          </a:bodyPr>
          <a:lstStyle/>
          <a:p>
            <a:r>
              <a:rPr lang="en-US" sz="6000" u="sng" dirty="0" err="1">
                <a:solidFill>
                  <a:srgbClr val="FF0000"/>
                </a:solidFill>
              </a:rPr>
              <a:t>Homoclinic</a:t>
            </a:r>
            <a:r>
              <a:rPr lang="en-US" sz="6000" u="sng" dirty="0">
                <a:solidFill>
                  <a:srgbClr val="FF0000"/>
                </a:solidFill>
              </a:rPr>
              <a:t> chaos</a:t>
            </a:r>
          </a:p>
        </p:txBody>
      </p:sp>
      <p:sp>
        <p:nvSpPr>
          <p:cNvPr id="3" name="Content Placeholder 2"/>
          <p:cNvSpPr>
            <a:spLocks noGrp="1"/>
          </p:cNvSpPr>
          <p:nvPr>
            <p:ph idx="1"/>
          </p:nvPr>
        </p:nvSpPr>
        <p:spPr>
          <a:xfrm>
            <a:off x="0" y="990600"/>
            <a:ext cx="9144000" cy="5638800"/>
          </a:xfrm>
        </p:spPr>
        <p:txBody>
          <a:bodyPr/>
          <a:lstStyle/>
          <a:p>
            <a:r>
              <a:rPr lang="en-US" sz="2800" dirty="0"/>
              <a:t>Dynamically, optical RWs represent homoclinic orbits of unstable sideband modes that, due to MI, generate homoclinic chaos. </a:t>
            </a:r>
          </a:p>
          <a:p>
            <a:r>
              <a:rPr lang="en-US" sz="2800" dirty="0"/>
              <a:t>Chaos brings sensitive </a:t>
            </a:r>
          </a:p>
          <a:p>
            <a:pPr marL="82550" indent="0">
              <a:buNone/>
            </a:pPr>
            <a:r>
              <a:rPr lang="en-US" sz="2800" dirty="0"/>
              <a:t>dependence on initial and </a:t>
            </a:r>
          </a:p>
          <a:p>
            <a:pPr marL="82550" indent="0">
              <a:buNone/>
            </a:pPr>
            <a:r>
              <a:rPr lang="en-US" sz="2800" dirty="0"/>
              <a:t>boundary conditions  </a:t>
            </a:r>
          </a:p>
          <a:p>
            <a:pPr marL="82550" indent="0">
              <a:buNone/>
            </a:pPr>
            <a:r>
              <a:rPr lang="en-US" sz="2800" dirty="0">
                <a:solidFill>
                  <a:srgbClr val="0070C0"/>
                </a:solidFill>
              </a:rPr>
              <a:t>•</a:t>
            </a:r>
            <a:r>
              <a:rPr lang="en-US" sz="2800" dirty="0"/>
              <a:t> </a:t>
            </a:r>
            <a:r>
              <a:rPr lang="en-US" sz="2800" dirty="0" err="1"/>
              <a:t>Init’l</a:t>
            </a:r>
            <a:r>
              <a:rPr lang="en-US" sz="2800" dirty="0"/>
              <a:t> </a:t>
            </a:r>
            <a:r>
              <a:rPr lang="en-US" sz="2800" dirty="0" err="1"/>
              <a:t>cond’s</a:t>
            </a:r>
            <a:r>
              <a:rPr lang="en-US" sz="2800" dirty="0"/>
              <a:t> are found </a:t>
            </a:r>
          </a:p>
          <a:p>
            <a:pPr marL="82550" indent="0">
              <a:buNone/>
            </a:pPr>
            <a:r>
              <a:rPr lang="en-US" sz="2800" dirty="0"/>
              <a:t>using DT, followed by </a:t>
            </a:r>
          </a:p>
          <a:p>
            <a:pPr marL="82550" indent="0">
              <a:buNone/>
            </a:pPr>
            <a:r>
              <a:rPr lang="en-US" sz="2800" dirty="0"/>
              <a:t>numerical integration.</a:t>
            </a:r>
          </a:p>
          <a:p>
            <a:pPr marL="82550" indent="0">
              <a:buNone/>
            </a:pPr>
            <a:r>
              <a:rPr lang="en-US" dirty="0">
                <a:solidFill>
                  <a:srgbClr val="FF0000"/>
                </a:solidFill>
              </a:rPr>
              <a:t>Numerical integration</a:t>
            </a:r>
          </a:p>
          <a:p>
            <a:pPr marL="82550" indent="0">
              <a:buNone/>
            </a:pPr>
            <a:r>
              <a:rPr lang="en-US" dirty="0">
                <a:solidFill>
                  <a:srgbClr val="FF0000"/>
                </a:solidFill>
              </a:rPr>
              <a:t>   leads to problems!</a:t>
            </a:r>
          </a:p>
          <a:p>
            <a:pPr marL="82550" indent="0">
              <a:buNone/>
            </a:pPr>
            <a:endParaRPr lang="en-US" dirty="0"/>
          </a:p>
          <a:p>
            <a:pPr marL="82550" indent="0">
              <a:buNone/>
            </a:pPr>
            <a:endParaRPr lang="en-US" dirty="0"/>
          </a:p>
          <a:p>
            <a:pPr marL="82550" indent="0">
              <a:buNone/>
            </a:pPr>
            <a:endParaRPr lang="en-US" dirty="0"/>
          </a:p>
          <a:p>
            <a:endParaRPr lang="en-US" dirty="0"/>
          </a:p>
        </p:txBody>
      </p:sp>
      <p:sp>
        <p:nvSpPr>
          <p:cNvPr id="4" name="Footer Placeholder 3"/>
          <p:cNvSpPr>
            <a:spLocks noGrp="1"/>
          </p:cNvSpPr>
          <p:nvPr>
            <p:ph type="ftr" sz="quarter" idx="11"/>
          </p:nvPr>
        </p:nvSpPr>
        <p:spPr>
          <a:xfrm>
            <a:off x="6310256" y="6391276"/>
            <a:ext cx="2819400" cy="476250"/>
          </a:xfrm>
        </p:spPr>
        <p:txBody>
          <a:bodyPr/>
          <a:lstStyle/>
          <a:p>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133600"/>
            <a:ext cx="5243456" cy="4309912"/>
          </a:xfrm>
          <a:prstGeom prst="rect">
            <a:avLst/>
          </a:prstGeom>
        </p:spPr>
      </p:pic>
      <p:sp>
        <p:nvSpPr>
          <p:cNvPr id="5" name="TextBox 4">
            <a:extLst>
              <a:ext uri="{FF2B5EF4-FFF2-40B4-BE49-F238E27FC236}">
                <a16:creationId xmlns:a16="http://schemas.microsoft.com/office/drawing/2014/main" id="{7795A42A-9E4B-4534-A16B-1586DA8EF3FD}"/>
              </a:ext>
            </a:extLst>
          </p:cNvPr>
          <p:cNvSpPr txBox="1"/>
          <p:nvPr/>
        </p:nvSpPr>
        <p:spPr>
          <a:xfrm>
            <a:off x="3839529" y="2329934"/>
            <a:ext cx="1645919" cy="369332"/>
          </a:xfrm>
          <a:prstGeom prst="rect">
            <a:avLst/>
          </a:prstGeom>
          <a:noFill/>
        </p:spPr>
        <p:txBody>
          <a:bodyPr wrap="square" rtlCol="0">
            <a:spAutoFit/>
          </a:bodyPr>
          <a:lstStyle/>
          <a:p>
            <a:r>
              <a:rPr lang="en-US" dirty="0"/>
              <a:t>Saddle points</a:t>
            </a:r>
          </a:p>
        </p:txBody>
      </p:sp>
      <p:pic>
        <p:nvPicPr>
          <p:cNvPr id="6" name="Recorded Sound">
            <a:hlinkClick r:id="" action="ppaction://media"/>
            <a:extLst>
              <a:ext uri="{FF2B5EF4-FFF2-40B4-BE49-F238E27FC236}">
                <a16:creationId xmlns:a16="http://schemas.microsoft.com/office/drawing/2014/main" id="{C0ECF53B-7051-4467-A2A7-63DD2FD4B8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1576" y="2699266"/>
            <a:ext cx="487363" cy="487363"/>
          </a:xfrm>
          <a:prstGeom prst="rect">
            <a:avLst/>
          </a:prstGeom>
        </p:spPr>
      </p:pic>
    </p:spTree>
    <p:extLst>
      <p:ext uri="{BB962C8B-B14F-4D97-AF65-F5344CB8AC3E}">
        <p14:creationId xmlns:p14="http://schemas.microsoft.com/office/powerpoint/2010/main" val="34123877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34450" cy="868362"/>
          </a:xfrm>
        </p:spPr>
        <p:txBody>
          <a:bodyPr>
            <a:normAutofit/>
          </a:bodyPr>
          <a:lstStyle/>
          <a:p>
            <a:r>
              <a:rPr lang="en-US" u="sng" dirty="0">
                <a:solidFill>
                  <a:srgbClr val="FF0000"/>
                </a:solidFill>
              </a:rPr>
              <a:t>Numerical Instabilities and Chaos</a:t>
            </a:r>
          </a:p>
        </p:txBody>
      </p:sp>
      <p:sp>
        <p:nvSpPr>
          <p:cNvPr id="3" name="Content Placeholder 2"/>
          <p:cNvSpPr>
            <a:spLocks noGrp="1"/>
          </p:cNvSpPr>
          <p:nvPr>
            <p:ph idx="1"/>
          </p:nvPr>
        </p:nvSpPr>
        <p:spPr>
          <a:xfrm>
            <a:off x="0" y="762000"/>
            <a:ext cx="9144000" cy="2286000"/>
          </a:xfrm>
        </p:spPr>
        <p:txBody>
          <a:bodyPr/>
          <a:lstStyle/>
          <a:p>
            <a:r>
              <a:rPr lang="en-US" dirty="0"/>
              <a:t>Round-off errors grow</a:t>
            </a:r>
          </a:p>
          <a:p>
            <a:r>
              <a:rPr lang="en-US" dirty="0"/>
              <a:t>Instabilities develop in numerical solutions</a:t>
            </a:r>
          </a:p>
          <a:p>
            <a:r>
              <a:rPr lang="en-US" dirty="0"/>
              <a:t>Spurious RWs appear </a:t>
            </a:r>
          </a:p>
          <a:p>
            <a:r>
              <a:rPr lang="en-US" dirty="0">
                <a:solidFill>
                  <a:srgbClr val="FF0000"/>
                </a:solidFill>
              </a:rPr>
              <a:t>Are the RWs seen part of the model or </a:t>
            </a:r>
            <a:r>
              <a:rPr lang="en-US" dirty="0" err="1">
                <a:solidFill>
                  <a:srgbClr val="FF0000"/>
                </a:solidFill>
              </a:rPr>
              <a:t>numerics</a:t>
            </a:r>
            <a:r>
              <a:rPr lang="en-US" dirty="0">
                <a:solidFill>
                  <a:srgbClr val="FF0000"/>
                </a:solidFill>
              </a:rPr>
              <a:t>?</a:t>
            </a:r>
          </a:p>
          <a:p>
            <a:endParaRPr lang="en-US" dirty="0"/>
          </a:p>
        </p:txBody>
      </p:sp>
      <p:sp>
        <p:nvSpPr>
          <p:cNvPr id="4" name="Footer Placeholder 3"/>
          <p:cNvSpPr>
            <a:spLocks noGrp="1"/>
          </p:cNvSpPr>
          <p:nvPr>
            <p:ph type="ftr" sz="quarter" idx="11"/>
          </p:nvPr>
        </p:nvSpPr>
        <p:spPr/>
        <p:txBody>
          <a:bodyPr/>
          <a:lstStyle/>
          <a:p>
            <a:pPr>
              <a:defRPr/>
            </a:pP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0"/>
            <a:ext cx="3276600" cy="381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602" y="3048000"/>
            <a:ext cx="3219722" cy="3816179"/>
          </a:xfrm>
          <a:prstGeom prst="rect">
            <a:avLst/>
          </a:prstGeom>
        </p:spPr>
      </p:pic>
      <p:pic>
        <p:nvPicPr>
          <p:cNvPr id="7" name="Picture 6" descr="alg=6S initcnd=4 a=0.375 nx=2048 t1=0 t2=100 dt=0.0001 A1=0.jpg"/>
          <p:cNvPicPr/>
          <p:nvPr/>
        </p:nvPicPr>
        <p:blipFill>
          <a:blip r:embed="rId6"/>
          <a:stretch>
            <a:fillRect/>
          </a:stretch>
        </p:blipFill>
        <p:spPr>
          <a:xfrm>
            <a:off x="5759278" y="3048000"/>
            <a:ext cx="3352800" cy="3810000"/>
          </a:xfrm>
          <a:prstGeom prst="rect">
            <a:avLst/>
          </a:prstGeom>
        </p:spPr>
      </p:pic>
      <p:sp>
        <p:nvSpPr>
          <p:cNvPr id="9" name="TextBox 8"/>
          <p:cNvSpPr txBox="1"/>
          <p:nvPr/>
        </p:nvSpPr>
        <p:spPr>
          <a:xfrm>
            <a:off x="152400" y="6096000"/>
            <a:ext cx="2863541" cy="400110"/>
          </a:xfrm>
          <a:prstGeom prst="rect">
            <a:avLst/>
          </a:prstGeom>
          <a:noFill/>
        </p:spPr>
        <p:txBody>
          <a:bodyPr wrap="none" rtlCol="0">
            <a:spAutoFit/>
          </a:bodyPr>
          <a:lstStyle/>
          <a:p>
            <a:r>
              <a:rPr lang="en-US" sz="2000" dirty="0">
                <a:solidFill>
                  <a:srgbClr val="FF0000"/>
                </a:solidFill>
              </a:rPr>
              <a:t>PRA 80, 043818 (2009)</a:t>
            </a:r>
          </a:p>
        </p:txBody>
      </p:sp>
      <p:sp>
        <p:nvSpPr>
          <p:cNvPr id="10" name="TextBox 9"/>
          <p:cNvSpPr txBox="1"/>
          <p:nvPr/>
        </p:nvSpPr>
        <p:spPr>
          <a:xfrm>
            <a:off x="3335705" y="6053086"/>
            <a:ext cx="2417650" cy="400110"/>
          </a:xfrm>
          <a:prstGeom prst="rect">
            <a:avLst/>
          </a:prstGeom>
          <a:noFill/>
        </p:spPr>
        <p:txBody>
          <a:bodyPr wrap="none" rtlCol="0">
            <a:spAutoFit/>
          </a:bodyPr>
          <a:lstStyle/>
          <a:p>
            <a:r>
              <a:rPr lang="en-US" sz="2000" dirty="0">
                <a:solidFill>
                  <a:srgbClr val="FF0000"/>
                </a:solidFill>
              </a:rPr>
              <a:t>2</a:t>
            </a:r>
            <a:r>
              <a:rPr lang="en-US" sz="2000" baseline="30000" dirty="0">
                <a:solidFill>
                  <a:srgbClr val="FF0000"/>
                </a:solidFill>
              </a:rPr>
              <a:t>nd</a:t>
            </a:r>
            <a:r>
              <a:rPr lang="en-US" sz="2000" dirty="0">
                <a:solidFill>
                  <a:srgbClr val="FF0000"/>
                </a:solidFill>
              </a:rPr>
              <a:t> BPM;  halved </a:t>
            </a:r>
            <a:r>
              <a:rPr lang="el-GR" sz="2000" i="1" dirty="0">
                <a:solidFill>
                  <a:srgbClr val="FF0000"/>
                </a:solidFill>
                <a:latin typeface="Times New Roman" panose="02020603050405020304" pitchFamily="18" charset="0"/>
                <a:cs typeface="Times New Roman" panose="02020603050405020304" pitchFamily="18" charset="0"/>
              </a:rPr>
              <a:t>Δ</a:t>
            </a:r>
            <a:r>
              <a:rPr lang="en-US" sz="2000" dirty="0">
                <a:solidFill>
                  <a:srgbClr val="FF0000"/>
                </a:solidFill>
                <a:latin typeface="Times New Roman" panose="02020603050405020304" pitchFamily="18" charset="0"/>
                <a:cs typeface="Times New Roman" panose="02020603050405020304" pitchFamily="18" charset="0"/>
              </a:rPr>
              <a:t>t</a:t>
            </a:r>
            <a:endParaRPr lang="en-US" sz="2000" dirty="0">
              <a:solidFill>
                <a:srgbClr val="FF0000"/>
              </a:solidFill>
            </a:endParaRPr>
          </a:p>
        </p:txBody>
      </p:sp>
      <p:sp>
        <p:nvSpPr>
          <p:cNvPr id="11" name="TextBox 10"/>
          <p:cNvSpPr txBox="1"/>
          <p:nvPr/>
        </p:nvSpPr>
        <p:spPr>
          <a:xfrm>
            <a:off x="6222688" y="6050281"/>
            <a:ext cx="2432190" cy="400110"/>
          </a:xfrm>
          <a:prstGeom prst="rect">
            <a:avLst/>
          </a:prstGeom>
          <a:noFill/>
        </p:spPr>
        <p:txBody>
          <a:bodyPr wrap="square" rtlCol="0">
            <a:spAutoFit/>
          </a:bodyPr>
          <a:lstStyle/>
          <a:p>
            <a:r>
              <a:rPr lang="en-US" sz="2000" dirty="0">
                <a:solidFill>
                  <a:srgbClr val="FF0000"/>
                </a:solidFill>
              </a:rPr>
              <a:t>6</a:t>
            </a:r>
            <a:r>
              <a:rPr lang="en-US" sz="2000" baseline="30000" dirty="0">
                <a:solidFill>
                  <a:srgbClr val="FF0000"/>
                </a:solidFill>
              </a:rPr>
              <a:t>th</a:t>
            </a:r>
            <a:r>
              <a:rPr lang="en-US" sz="2000" dirty="0">
                <a:solidFill>
                  <a:srgbClr val="FF0000"/>
                </a:solidFill>
              </a:rPr>
              <a:t> order </a:t>
            </a:r>
            <a:r>
              <a:rPr lang="en-US" sz="2000" dirty="0" err="1">
                <a:solidFill>
                  <a:srgbClr val="FF0000"/>
                </a:solidFill>
              </a:rPr>
              <a:t>symplectic</a:t>
            </a:r>
            <a:endParaRPr lang="en-US" sz="2000" dirty="0">
              <a:solidFill>
                <a:srgbClr val="FF0000"/>
              </a:solidFill>
            </a:endParaRPr>
          </a:p>
        </p:txBody>
      </p:sp>
      <p:sp>
        <p:nvSpPr>
          <p:cNvPr id="8" name="Down Arrow 7"/>
          <p:cNvSpPr/>
          <p:nvPr/>
        </p:nvSpPr>
        <p:spPr>
          <a:xfrm rot="10800000">
            <a:off x="4224909" y="5867399"/>
            <a:ext cx="484632" cy="990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16EFF95-31EC-419A-835D-14FD4C63EE7B}"/>
              </a:ext>
            </a:extLst>
          </p:cNvPr>
          <p:cNvSpPr txBox="1"/>
          <p:nvPr/>
        </p:nvSpPr>
        <p:spPr>
          <a:xfrm>
            <a:off x="4744177" y="2023030"/>
            <a:ext cx="4267707" cy="400110"/>
          </a:xfrm>
          <a:prstGeom prst="rect">
            <a:avLst/>
          </a:prstGeom>
          <a:noFill/>
        </p:spPr>
        <p:txBody>
          <a:bodyPr wrap="none" rtlCol="0">
            <a:spAutoFit/>
          </a:bodyPr>
          <a:lstStyle/>
          <a:p>
            <a:r>
              <a:rPr lang="en-US" sz="2000" dirty="0">
                <a:solidFill>
                  <a:srgbClr val="7030A0"/>
                </a:solidFill>
              </a:rPr>
              <a:t>Belic </a:t>
            </a:r>
            <a:r>
              <a:rPr lang="en-US" sz="2000" i="1" dirty="0">
                <a:solidFill>
                  <a:srgbClr val="7030A0"/>
                </a:solidFill>
              </a:rPr>
              <a:t>et al</a:t>
            </a:r>
            <a:r>
              <a:rPr lang="en-US" sz="2000" dirty="0">
                <a:solidFill>
                  <a:srgbClr val="7030A0"/>
                </a:solidFill>
              </a:rPr>
              <a:t>., NODY 108, 1655 (2022)</a:t>
            </a:r>
          </a:p>
        </p:txBody>
      </p:sp>
      <p:pic>
        <p:nvPicPr>
          <p:cNvPr id="14" name="Recorded Sound">
            <a:hlinkClick r:id="" action="ppaction://media"/>
            <a:extLst>
              <a:ext uri="{FF2B5EF4-FFF2-40B4-BE49-F238E27FC236}">
                <a16:creationId xmlns:a16="http://schemas.microsoft.com/office/drawing/2014/main" id="{5A328CCF-1420-43B6-82D5-FEFD9A8856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4675187"/>
            <a:ext cx="487363" cy="487363"/>
          </a:xfrm>
          <a:prstGeom prst="rect">
            <a:avLst/>
          </a:prstGeom>
        </p:spPr>
      </p:pic>
    </p:spTree>
    <p:extLst>
      <p:ext uri="{BB962C8B-B14F-4D97-AF65-F5344CB8AC3E}">
        <p14:creationId xmlns:p14="http://schemas.microsoft.com/office/powerpoint/2010/main" val="3933686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79709" cy="656968"/>
          </a:xfrm>
        </p:spPr>
        <p:txBody>
          <a:bodyPr>
            <a:noAutofit/>
          </a:bodyPr>
          <a:lstStyle/>
          <a:p>
            <a:r>
              <a:rPr lang="en-US" sz="3600" u="sng" dirty="0">
                <a:solidFill>
                  <a:srgbClr val="FF0000"/>
                </a:solidFill>
              </a:rPr>
              <a:t>Different algorithms lead to different chaos!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endParaRPr lang="en-US"/>
          </a:p>
        </p:txBody>
      </p:sp>
      <p:pic>
        <p:nvPicPr>
          <p:cNvPr id="6" name="Picture 5"/>
          <p:cNvPicPr>
            <a:picLocks noChangeAspect="1"/>
          </p:cNvPicPr>
          <p:nvPr/>
        </p:nvPicPr>
        <p:blipFill>
          <a:blip r:embed="rId4"/>
          <a:stretch>
            <a:fillRect/>
          </a:stretch>
        </p:blipFill>
        <p:spPr>
          <a:xfrm>
            <a:off x="0" y="1295399"/>
            <a:ext cx="9174892" cy="5562601"/>
          </a:xfrm>
          <a:prstGeom prst="rect">
            <a:avLst/>
          </a:prstGeom>
        </p:spPr>
      </p:pic>
      <p:pic>
        <p:nvPicPr>
          <p:cNvPr id="8" name="Picture 7"/>
          <p:cNvPicPr>
            <a:picLocks noChangeAspect="1"/>
          </p:cNvPicPr>
          <p:nvPr/>
        </p:nvPicPr>
        <p:blipFill>
          <a:blip r:embed="rId5"/>
          <a:stretch>
            <a:fillRect/>
          </a:stretch>
        </p:blipFill>
        <p:spPr>
          <a:xfrm>
            <a:off x="30891" y="807310"/>
            <a:ext cx="9144001" cy="488090"/>
          </a:xfrm>
          <a:prstGeom prst="rect">
            <a:avLst/>
          </a:prstGeom>
        </p:spPr>
      </p:pic>
      <p:sp>
        <p:nvSpPr>
          <p:cNvPr id="5" name="Down Arrow 4"/>
          <p:cNvSpPr/>
          <p:nvPr/>
        </p:nvSpPr>
        <p:spPr>
          <a:xfrm rot="10800000">
            <a:off x="3505199" y="5836905"/>
            <a:ext cx="304800"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8880FF76-3B3A-49DE-BBE1-EEFDA52F4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9236" y="4648200"/>
            <a:ext cx="487363" cy="487363"/>
          </a:xfrm>
          <a:prstGeom prst="rect">
            <a:avLst/>
          </a:prstGeom>
        </p:spPr>
      </p:pic>
    </p:spTree>
    <p:extLst>
      <p:ext uri="{BB962C8B-B14F-4D97-AF65-F5344CB8AC3E}">
        <p14:creationId xmlns:p14="http://schemas.microsoft.com/office/powerpoint/2010/main" val="12652498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96706"/>
          </a:xfrm>
        </p:spPr>
        <p:txBody>
          <a:bodyPr>
            <a:noAutofit/>
          </a:bodyPr>
          <a:lstStyle/>
          <a:p>
            <a:r>
              <a:rPr lang="en-US" sz="4000" u="sng" dirty="0">
                <a:solidFill>
                  <a:srgbClr val="FF0000"/>
                </a:solidFill>
              </a:rPr>
              <a:t>How to trust RW generation from noise?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endParaRPr lang="en-US"/>
          </a:p>
        </p:txBody>
      </p:sp>
      <p:pic>
        <p:nvPicPr>
          <p:cNvPr id="5" name="Picture 4"/>
          <p:cNvPicPr>
            <a:picLocks noChangeAspect="1"/>
          </p:cNvPicPr>
          <p:nvPr/>
        </p:nvPicPr>
        <p:blipFill>
          <a:blip r:embed="rId4"/>
          <a:stretch>
            <a:fillRect/>
          </a:stretch>
        </p:blipFill>
        <p:spPr>
          <a:xfrm>
            <a:off x="0" y="1089741"/>
            <a:ext cx="9144000" cy="5751694"/>
          </a:xfrm>
          <a:prstGeom prst="rect">
            <a:avLst/>
          </a:prstGeom>
        </p:spPr>
      </p:pic>
      <p:sp>
        <p:nvSpPr>
          <p:cNvPr id="6" name="TextBox 5"/>
          <p:cNvSpPr txBox="1"/>
          <p:nvPr/>
        </p:nvSpPr>
        <p:spPr>
          <a:xfrm>
            <a:off x="1364866" y="620029"/>
            <a:ext cx="5797934" cy="461665"/>
          </a:xfrm>
          <a:prstGeom prst="rect">
            <a:avLst/>
          </a:prstGeom>
          <a:noFill/>
        </p:spPr>
        <p:txBody>
          <a:bodyPr wrap="none" rtlCol="0">
            <a:spAutoFit/>
          </a:bodyPr>
          <a:lstStyle/>
          <a:p>
            <a:r>
              <a:rPr lang="en-US" sz="2400" dirty="0" err="1">
                <a:solidFill>
                  <a:srgbClr val="7030A0"/>
                </a:solidFill>
              </a:rPr>
              <a:t>Toenger</a:t>
            </a:r>
            <a:r>
              <a:rPr lang="en-US" sz="2400" dirty="0">
                <a:solidFill>
                  <a:srgbClr val="7030A0"/>
                </a:solidFill>
              </a:rPr>
              <a:t> et al., Sci. Reps. 5,10380 (2015)</a:t>
            </a:r>
          </a:p>
        </p:txBody>
      </p:sp>
      <p:sp>
        <p:nvSpPr>
          <p:cNvPr id="7" name="Down Arrow 6"/>
          <p:cNvSpPr/>
          <p:nvPr/>
        </p:nvSpPr>
        <p:spPr>
          <a:xfrm rot="10800000">
            <a:off x="4876800" y="5879592"/>
            <a:ext cx="381000"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8063D2-13EC-4B3A-A12D-BDC519213E9C}"/>
              </a:ext>
            </a:extLst>
          </p:cNvPr>
          <p:cNvSpPr txBox="1"/>
          <p:nvPr/>
        </p:nvSpPr>
        <p:spPr>
          <a:xfrm>
            <a:off x="2259070" y="5802868"/>
            <a:ext cx="2121158" cy="369332"/>
          </a:xfrm>
          <a:prstGeom prst="rect">
            <a:avLst/>
          </a:prstGeom>
          <a:noFill/>
        </p:spPr>
        <p:txBody>
          <a:bodyPr wrap="none" rtlCol="0">
            <a:spAutoFit/>
          </a:bodyPr>
          <a:lstStyle/>
          <a:p>
            <a:r>
              <a:rPr lang="en-US" dirty="0">
                <a:solidFill>
                  <a:srgbClr val="FFFF00"/>
                </a:solidFill>
              </a:rPr>
              <a:t>Temporal evolution</a:t>
            </a:r>
          </a:p>
        </p:txBody>
      </p:sp>
      <p:sp>
        <p:nvSpPr>
          <p:cNvPr id="9" name="TextBox 8">
            <a:extLst>
              <a:ext uri="{FF2B5EF4-FFF2-40B4-BE49-F238E27FC236}">
                <a16:creationId xmlns:a16="http://schemas.microsoft.com/office/drawing/2014/main" id="{713DC32A-BE1F-4461-904F-DAF59D8FD569}"/>
              </a:ext>
            </a:extLst>
          </p:cNvPr>
          <p:cNvSpPr txBox="1"/>
          <p:nvPr/>
        </p:nvSpPr>
        <p:spPr>
          <a:xfrm>
            <a:off x="5876476" y="5824367"/>
            <a:ext cx="2262158" cy="369332"/>
          </a:xfrm>
          <a:prstGeom prst="rect">
            <a:avLst/>
          </a:prstGeom>
          <a:noFill/>
        </p:spPr>
        <p:txBody>
          <a:bodyPr wrap="none" rtlCol="0">
            <a:spAutoFit/>
          </a:bodyPr>
          <a:lstStyle/>
          <a:p>
            <a:r>
              <a:rPr lang="en-US" dirty="0">
                <a:solidFill>
                  <a:srgbClr val="FFFF00"/>
                </a:solidFill>
              </a:rPr>
              <a:t>Frequency evolution</a:t>
            </a:r>
          </a:p>
        </p:txBody>
      </p:sp>
      <p:pic>
        <p:nvPicPr>
          <p:cNvPr id="10" name="Recorded Sound">
            <a:hlinkClick r:id="" action="ppaction://media"/>
            <a:extLst>
              <a:ext uri="{FF2B5EF4-FFF2-40B4-BE49-F238E27FC236}">
                <a16:creationId xmlns:a16="http://schemas.microsoft.com/office/drawing/2014/main" id="{ED260554-B90D-478B-8349-299434BFA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9247" y="5308429"/>
            <a:ext cx="487363" cy="487363"/>
          </a:xfrm>
          <a:prstGeom prst="rect">
            <a:avLst/>
          </a:prstGeom>
        </p:spPr>
      </p:pic>
    </p:spTree>
    <p:extLst>
      <p:ext uri="{BB962C8B-B14F-4D97-AF65-F5344CB8AC3E}">
        <p14:creationId xmlns:p14="http://schemas.microsoft.com/office/powerpoint/2010/main" val="2897630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58" y="72889"/>
            <a:ext cx="7499350" cy="847765"/>
          </a:xfrm>
        </p:spPr>
        <p:txBody>
          <a:bodyPr>
            <a:normAutofit fontScale="90000"/>
          </a:bodyPr>
          <a:lstStyle/>
          <a:p>
            <a:r>
              <a:rPr lang="en-US" sz="4000" u="sng" dirty="0">
                <a:solidFill>
                  <a:srgbClr val="FF0000"/>
                </a:solidFill>
              </a:rPr>
              <a:t>Our RW generation from white noise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endParaRPr lang="en-US" dirty="0"/>
          </a:p>
        </p:txBody>
      </p:sp>
      <p:pic>
        <p:nvPicPr>
          <p:cNvPr id="10957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96219"/>
            <a:ext cx="4648199" cy="5333182"/>
          </a:xfrm>
          <a:prstGeom prst="rect">
            <a:avLst/>
          </a:prstGeom>
          <a:noFill/>
          <a:extLst>
            <a:ext uri="{909E8E84-426E-40DD-AFC4-6F175D3DCCD1}">
              <a14:hiddenFill xmlns:a14="http://schemas.microsoft.com/office/drawing/2010/main">
                <a:solidFill>
                  <a:srgbClr val="FFFFFF"/>
                </a:solidFill>
              </a14:hiddenFill>
            </a:ext>
          </a:extLst>
        </p:spPr>
      </p:pic>
      <p:pic>
        <p:nvPicPr>
          <p:cNvPr id="10956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184" y="1295399"/>
            <a:ext cx="4553816" cy="5257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851099"/>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dirty="0">
                <a:solidFill>
                  <a:srgbClr val="7030A0"/>
                </a:solidFill>
              </a:rPr>
              <a:t>2</a:t>
            </a:r>
            <a:r>
              <a:rPr lang="en-US" sz="2200" baseline="30000" dirty="0">
                <a:solidFill>
                  <a:srgbClr val="7030A0"/>
                </a:solidFill>
              </a:rPr>
              <a:t>nd</a:t>
            </a:r>
            <a:r>
              <a:rPr lang="en-US" sz="2200" dirty="0">
                <a:solidFill>
                  <a:srgbClr val="7030A0"/>
                </a:solidFill>
              </a:rPr>
              <a:t>-order beam propagation method      4</a:t>
            </a:r>
            <a:r>
              <a:rPr lang="en-US" sz="2200" baseline="30000" dirty="0">
                <a:solidFill>
                  <a:srgbClr val="7030A0"/>
                </a:solidFill>
              </a:rPr>
              <a:t>th</a:t>
            </a:r>
            <a:r>
              <a:rPr lang="en-US" sz="2200" dirty="0">
                <a:solidFill>
                  <a:srgbClr val="7030A0"/>
                </a:solidFill>
              </a:rPr>
              <a:t>-order </a:t>
            </a:r>
            <a:r>
              <a:rPr lang="en-US" sz="2200" dirty="0" err="1">
                <a:solidFill>
                  <a:srgbClr val="7030A0"/>
                </a:solidFill>
              </a:rPr>
              <a:t>symplectic</a:t>
            </a:r>
            <a:r>
              <a:rPr lang="en-US" sz="2200" dirty="0">
                <a:solidFill>
                  <a:srgbClr val="7030A0"/>
                </a:solidFill>
              </a:rPr>
              <a:t> algorithm</a:t>
            </a:r>
          </a:p>
        </p:txBody>
      </p:sp>
      <p:sp>
        <p:nvSpPr>
          <p:cNvPr id="6" name="Rectangle 4"/>
          <p:cNvSpPr>
            <a:spLocks noChangeArrowheads="1"/>
          </p:cNvSpPr>
          <p:nvPr/>
        </p:nvSpPr>
        <p:spPr bwMode="auto">
          <a:xfrm>
            <a:off x="152400" y="3046173"/>
            <a:ext cx="1346661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Courier New" panose="02070309020205020404" pitchFamily="49" charset="0"/>
                <a:ea typeface="Times New Roman" panose="02020603050405020304" pitchFamily="18" charset="0"/>
                <a:cs typeface="Courier New" panose="02070309020205020404" pitchFamily="49"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p:cNvSpPr txBox="1"/>
          <p:nvPr/>
        </p:nvSpPr>
        <p:spPr>
          <a:xfrm>
            <a:off x="-80646" y="6334811"/>
            <a:ext cx="9341660" cy="646331"/>
          </a:xfrm>
          <a:prstGeom prst="rect">
            <a:avLst/>
          </a:prstGeom>
          <a:noFill/>
        </p:spPr>
        <p:txBody>
          <a:bodyPr wrap="none" rtlCol="0">
            <a:spAutoFit/>
          </a:bodyPr>
          <a:lstStyle/>
          <a:p>
            <a:r>
              <a:rPr lang="en-US" sz="3600" dirty="0">
                <a:solidFill>
                  <a:srgbClr val="FF0000"/>
                </a:solidFill>
              </a:rPr>
              <a:t>Different algorithms offer different evolutions!</a:t>
            </a:r>
            <a:endParaRPr lang="en-US" dirty="0"/>
          </a:p>
        </p:txBody>
      </p:sp>
      <p:pic>
        <p:nvPicPr>
          <p:cNvPr id="9" name="Recorded Sound">
            <a:hlinkClick r:id="" action="ppaction://media"/>
            <a:extLst>
              <a:ext uri="{FF2B5EF4-FFF2-40B4-BE49-F238E27FC236}">
                <a16:creationId xmlns:a16="http://schemas.microsoft.com/office/drawing/2014/main" id="{DD9855D4-694F-4703-9BFF-39D53222D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6918" y="5562601"/>
            <a:ext cx="487363" cy="534180"/>
          </a:xfrm>
          <a:prstGeom prst="rect">
            <a:avLst/>
          </a:prstGeom>
        </p:spPr>
      </p:pic>
    </p:spTree>
    <p:extLst>
      <p:ext uri="{BB962C8B-B14F-4D97-AF65-F5344CB8AC3E}">
        <p14:creationId xmlns:p14="http://schemas.microsoft.com/office/powerpoint/2010/main" val="36283643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 y="1"/>
            <a:ext cx="7499350" cy="667278"/>
          </a:xfrm>
        </p:spPr>
        <p:txBody>
          <a:bodyPr>
            <a:normAutofit fontScale="90000"/>
          </a:bodyPr>
          <a:lstStyle/>
          <a:p>
            <a:r>
              <a:rPr lang="en-US" sz="4400" u="sng" dirty="0">
                <a:solidFill>
                  <a:srgbClr val="FF0000"/>
                </a:solidFill>
                <a:effectLst/>
              </a:rPr>
              <a:t>Statistics of high intensity peaks</a:t>
            </a:r>
            <a:endParaRPr lang="en-US" sz="4400" u="sng" dirty="0">
              <a:solidFill>
                <a:srgbClr val="FF0000"/>
              </a:solidFill>
            </a:endParaRPr>
          </a:p>
        </p:txBody>
      </p:sp>
      <p:sp>
        <p:nvSpPr>
          <p:cNvPr id="3" name="Content Placeholder 2"/>
          <p:cNvSpPr>
            <a:spLocks noGrp="1"/>
          </p:cNvSpPr>
          <p:nvPr>
            <p:ph idx="1"/>
          </p:nvPr>
        </p:nvSpPr>
        <p:spPr>
          <a:xfrm>
            <a:off x="8763" y="962897"/>
            <a:ext cx="9135237" cy="2977911"/>
          </a:xfrm>
        </p:spPr>
        <p:txBody>
          <a:bodyPr/>
          <a:lstStyle/>
          <a:p>
            <a:r>
              <a:rPr lang="en-US" sz="2400" dirty="0">
                <a:solidFill>
                  <a:srgbClr val="0070C0"/>
                </a:solidFill>
              </a:rPr>
              <a:t>The number of peaks, the maximum of intensity, and the slope of distributions, among other things, are different.</a:t>
            </a:r>
          </a:p>
          <a:p>
            <a:r>
              <a:rPr lang="en-US" sz="2400" dirty="0">
                <a:solidFill>
                  <a:srgbClr val="0070C0"/>
                </a:solidFill>
              </a:rPr>
              <a:t>The intensity scale starts from the intensity of Peregrine soliton </a:t>
            </a:r>
            <a:r>
              <a:rPr lang="en-US" sz="2400" i="1" dirty="0">
                <a:solidFill>
                  <a:srgbClr val="0070C0"/>
                </a:solidFill>
              </a:rPr>
              <a:t>I</a:t>
            </a:r>
            <a:r>
              <a:rPr lang="en-US" sz="2400" i="1" baseline="-25000" dirty="0">
                <a:solidFill>
                  <a:srgbClr val="0070C0"/>
                </a:solidFill>
              </a:rPr>
              <a:t>PS</a:t>
            </a:r>
            <a:r>
              <a:rPr lang="en-US" sz="2400" dirty="0">
                <a:solidFill>
                  <a:srgbClr val="0070C0"/>
                </a:solidFill>
              </a:rPr>
              <a:t>=9. </a:t>
            </a:r>
          </a:p>
          <a:p>
            <a:r>
              <a:rPr lang="en-US" sz="2400" dirty="0">
                <a:solidFill>
                  <a:srgbClr val="0070C0"/>
                </a:solidFill>
              </a:rPr>
              <a:t>6.5x10</a:t>
            </a:r>
            <a:r>
              <a:rPr lang="en-US" sz="2400" baseline="30000" dirty="0">
                <a:solidFill>
                  <a:srgbClr val="0070C0"/>
                </a:solidFill>
              </a:rPr>
              <a:t>6</a:t>
            </a:r>
            <a:r>
              <a:rPr lang="en-US" sz="2400" dirty="0">
                <a:solidFill>
                  <a:srgbClr val="0070C0"/>
                </a:solidFill>
              </a:rPr>
              <a:t>x2048 grid points and more than 10</a:t>
            </a:r>
            <a:r>
              <a:rPr lang="en-US" sz="2400" baseline="30000" dirty="0">
                <a:solidFill>
                  <a:srgbClr val="0070C0"/>
                </a:solidFill>
              </a:rPr>
              <a:t>6</a:t>
            </a:r>
            <a:r>
              <a:rPr lang="en-US" sz="2400" dirty="0">
                <a:solidFill>
                  <a:srgbClr val="0070C0"/>
                </a:solidFill>
              </a:rPr>
              <a:t> peaks above </a:t>
            </a:r>
            <a:r>
              <a:rPr lang="en-US" sz="2400" i="1" dirty="0">
                <a:solidFill>
                  <a:srgbClr val="0070C0"/>
                </a:solidFill>
              </a:rPr>
              <a:t>I</a:t>
            </a:r>
            <a:r>
              <a:rPr lang="en-US" sz="2400" i="1" baseline="-25000" dirty="0">
                <a:solidFill>
                  <a:srgbClr val="0070C0"/>
                </a:solidFill>
              </a:rPr>
              <a:t>TH</a:t>
            </a:r>
            <a:r>
              <a:rPr lang="en-US" sz="2400" dirty="0">
                <a:solidFill>
                  <a:srgbClr val="0070C0"/>
                </a:solidFill>
              </a:rPr>
              <a:t>=2.</a:t>
            </a:r>
          </a:p>
          <a:p>
            <a:r>
              <a:rPr lang="en-US" sz="2400" dirty="0">
                <a:solidFill>
                  <a:srgbClr val="0070C0"/>
                </a:solidFill>
              </a:rPr>
              <a:t>There are 2346 RW peaks on the left and 2643 on the right.</a:t>
            </a:r>
          </a:p>
        </p:txBody>
      </p:sp>
      <p:sp>
        <p:nvSpPr>
          <p:cNvPr id="4" name="Footer Placeholder 3"/>
          <p:cNvSpPr>
            <a:spLocks noGrp="1"/>
          </p:cNvSpPr>
          <p:nvPr>
            <p:ph type="ftr" sz="quarter" idx="11"/>
          </p:nvPr>
        </p:nvSpPr>
        <p:spPr/>
        <p:txBody>
          <a:bodyPr/>
          <a:lstStyle/>
          <a:p>
            <a:pPr>
              <a:defRPr/>
            </a:pPr>
            <a:endParaRPr lang="en-US" dirty="0"/>
          </a:p>
        </p:txBody>
      </p:sp>
      <p:sp>
        <p:nvSpPr>
          <p:cNvPr id="5" name="Rectangle 3"/>
          <p:cNvSpPr>
            <a:spLocks noChangeArrowheads="1"/>
          </p:cNvSpPr>
          <p:nvPr/>
        </p:nvSpPr>
        <p:spPr bwMode="auto">
          <a:xfrm>
            <a:off x="76200" y="6350913"/>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dirty="0">
                <a:solidFill>
                  <a:srgbClr val="7030A0"/>
                </a:solidFill>
              </a:rPr>
              <a:t>2</a:t>
            </a:r>
            <a:r>
              <a:rPr lang="en-US" sz="2200" baseline="30000" dirty="0">
                <a:solidFill>
                  <a:srgbClr val="7030A0"/>
                </a:solidFill>
              </a:rPr>
              <a:t>nd</a:t>
            </a:r>
            <a:r>
              <a:rPr lang="en-US" sz="2200" dirty="0">
                <a:solidFill>
                  <a:srgbClr val="7030A0"/>
                </a:solidFill>
              </a:rPr>
              <a:t>-order beam propagation method      4</a:t>
            </a:r>
            <a:r>
              <a:rPr lang="en-US" sz="2200" baseline="30000" dirty="0">
                <a:solidFill>
                  <a:srgbClr val="7030A0"/>
                </a:solidFill>
              </a:rPr>
              <a:t>th</a:t>
            </a:r>
            <a:r>
              <a:rPr lang="en-US" sz="2200" dirty="0">
                <a:solidFill>
                  <a:srgbClr val="7030A0"/>
                </a:solidFill>
              </a:rPr>
              <a:t>-order </a:t>
            </a:r>
            <a:r>
              <a:rPr lang="en-US" sz="2200" dirty="0" err="1">
                <a:solidFill>
                  <a:srgbClr val="7030A0"/>
                </a:solidFill>
              </a:rPr>
              <a:t>symplectic</a:t>
            </a:r>
            <a:r>
              <a:rPr lang="en-US" sz="2200" dirty="0">
                <a:solidFill>
                  <a:srgbClr val="7030A0"/>
                </a:solidFill>
              </a:rPr>
              <a:t> algorithm</a:t>
            </a:r>
          </a:p>
        </p:txBody>
      </p:sp>
      <p:sp>
        <p:nvSpPr>
          <p:cNvPr id="7" name="Rectangle 5"/>
          <p:cNvSpPr>
            <a:spLocks noChangeArrowheads="1"/>
          </p:cNvSpPr>
          <p:nvPr/>
        </p:nvSpPr>
        <p:spPr bwMode="auto">
          <a:xfrm>
            <a:off x="152400" y="4943474"/>
            <a:ext cx="134666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2590800" y="6211669"/>
            <a:ext cx="184731" cy="369332"/>
          </a:xfrm>
          <a:prstGeom prst="rect">
            <a:avLst/>
          </a:prstGeom>
          <a:noFill/>
        </p:spPr>
        <p:txBody>
          <a:bodyPr wrap="none" rtlCol="0">
            <a:spAutoFit/>
          </a:bodyPr>
          <a:lstStyle/>
          <a:p>
            <a:endParaRPr lang="en-US"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2" y="3733801"/>
            <a:ext cx="454245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109" y="3657600"/>
            <a:ext cx="4267200" cy="272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EB87721-6A76-48D5-9876-0AECF1E99469}"/>
              </a:ext>
            </a:extLst>
          </p:cNvPr>
          <p:cNvSpPr txBox="1"/>
          <p:nvPr/>
        </p:nvSpPr>
        <p:spPr>
          <a:xfrm>
            <a:off x="135118" y="3060414"/>
            <a:ext cx="9000119" cy="584775"/>
          </a:xfrm>
          <a:prstGeom prst="rect">
            <a:avLst/>
          </a:prstGeom>
          <a:noFill/>
        </p:spPr>
        <p:txBody>
          <a:bodyPr wrap="square" rtlCol="0">
            <a:spAutoFit/>
          </a:bodyPr>
          <a:lstStyle/>
          <a:p>
            <a:r>
              <a:rPr lang="en-US" sz="3200" dirty="0">
                <a:solidFill>
                  <a:srgbClr val="FF0000"/>
                </a:solidFill>
              </a:rPr>
              <a:t>Different algorithms lead to different statistics!</a:t>
            </a:r>
          </a:p>
        </p:txBody>
      </p:sp>
      <p:sp>
        <p:nvSpPr>
          <p:cNvPr id="6" name="Rectangle 5">
            <a:extLst>
              <a:ext uri="{FF2B5EF4-FFF2-40B4-BE49-F238E27FC236}">
                <a16:creationId xmlns:a16="http://schemas.microsoft.com/office/drawing/2014/main" id="{CCB19DD3-2F97-45B4-8C7D-85DAD7D92539}"/>
              </a:ext>
            </a:extLst>
          </p:cNvPr>
          <p:cNvSpPr/>
          <p:nvPr/>
        </p:nvSpPr>
        <p:spPr>
          <a:xfrm>
            <a:off x="3124200" y="678352"/>
            <a:ext cx="4267707" cy="400110"/>
          </a:xfrm>
          <a:prstGeom prst="rect">
            <a:avLst/>
          </a:prstGeom>
        </p:spPr>
        <p:txBody>
          <a:bodyPr wrap="none">
            <a:spAutoFit/>
          </a:bodyPr>
          <a:lstStyle/>
          <a:p>
            <a:pPr lvl="0"/>
            <a:r>
              <a:rPr lang="en-US" sz="2000" dirty="0">
                <a:solidFill>
                  <a:srgbClr val="7030A0"/>
                </a:solidFill>
              </a:rPr>
              <a:t>Belic </a:t>
            </a:r>
            <a:r>
              <a:rPr lang="en-US" sz="2000" i="1" dirty="0">
                <a:solidFill>
                  <a:srgbClr val="7030A0"/>
                </a:solidFill>
              </a:rPr>
              <a:t>et al</a:t>
            </a:r>
            <a:r>
              <a:rPr lang="en-US" sz="2000" dirty="0">
                <a:solidFill>
                  <a:srgbClr val="7030A0"/>
                </a:solidFill>
              </a:rPr>
              <a:t>., NODY 108, 1655 (2022)</a:t>
            </a:r>
          </a:p>
        </p:txBody>
      </p:sp>
      <p:pic>
        <p:nvPicPr>
          <p:cNvPr id="11" name="Recorded Sound">
            <a:hlinkClick r:id="" action="ppaction://media"/>
            <a:extLst>
              <a:ext uri="{FF2B5EF4-FFF2-40B4-BE49-F238E27FC236}">
                <a16:creationId xmlns:a16="http://schemas.microsoft.com/office/drawing/2014/main" id="{7064500F-4631-4B98-B108-F5759B94F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0722" y="4012745"/>
            <a:ext cx="487363" cy="487363"/>
          </a:xfrm>
          <a:prstGeom prst="rect">
            <a:avLst/>
          </a:prstGeom>
        </p:spPr>
      </p:pic>
    </p:spTree>
    <p:extLst>
      <p:ext uri="{BB962C8B-B14F-4D97-AF65-F5344CB8AC3E}">
        <p14:creationId xmlns:p14="http://schemas.microsoft.com/office/powerpoint/2010/main" val="34176990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534400" cy="769938"/>
          </a:xfrm>
        </p:spPr>
        <p:txBody>
          <a:bodyPr>
            <a:noAutofit/>
          </a:bodyPr>
          <a:lstStyle/>
          <a:p>
            <a:pPr>
              <a:defRPr/>
            </a:pPr>
            <a:r>
              <a:rPr lang="en-US" sz="4800" u="sng" cap="small" dirty="0">
                <a:solidFill>
                  <a:srgbClr val="FF0000"/>
                </a:solidFill>
                <a:latin typeface="Cambria" pitchFamily="18" charset="0"/>
              </a:rPr>
              <a:t>Fallout</a:t>
            </a:r>
            <a:r>
              <a:rPr lang="en-US" sz="4800" cap="small" dirty="0">
                <a:solidFill>
                  <a:srgbClr val="FF0000"/>
                </a:solidFill>
                <a:latin typeface="Cambria" pitchFamily="18" charset="0"/>
              </a:rPr>
              <a:t>: Talbot Effect of RWs</a:t>
            </a:r>
            <a:endParaRPr lang="en-US" sz="4800" dirty="0">
              <a:solidFill>
                <a:srgbClr val="FF0000"/>
              </a:solidFill>
              <a:latin typeface="Cambria" pitchFamily="18" charset="0"/>
            </a:endParaRPr>
          </a:p>
        </p:txBody>
      </p:sp>
      <p:sp>
        <p:nvSpPr>
          <p:cNvPr id="23555" name="Content Placeholder 2"/>
          <p:cNvSpPr>
            <a:spLocks noGrp="1"/>
          </p:cNvSpPr>
          <p:nvPr>
            <p:ph idx="1"/>
          </p:nvPr>
        </p:nvSpPr>
        <p:spPr>
          <a:xfrm>
            <a:off x="0" y="775278"/>
            <a:ext cx="9144000" cy="3016059"/>
          </a:xfrm>
        </p:spPr>
        <p:txBody>
          <a:bodyPr/>
          <a:lstStyle/>
          <a:p>
            <a:pPr algn="just">
              <a:buNone/>
            </a:pPr>
            <a:r>
              <a:rPr lang="en-US" sz="2400" u="sng" dirty="0">
                <a:solidFill>
                  <a:srgbClr val="C00000"/>
                </a:solidFill>
              </a:rPr>
              <a:t>Wikipedia</a:t>
            </a:r>
            <a:r>
              <a:rPr lang="en-US" sz="1800" dirty="0"/>
              <a:t>: </a:t>
            </a:r>
            <a:r>
              <a:rPr lang="en-US" sz="2000" b="1" dirty="0"/>
              <a:t>Talbot effect</a:t>
            </a:r>
            <a:r>
              <a:rPr lang="en-US" sz="2000" dirty="0"/>
              <a:t> is a </a:t>
            </a:r>
            <a:r>
              <a:rPr lang="en-US" sz="2000" dirty="0">
                <a:solidFill>
                  <a:srgbClr val="FF0000"/>
                </a:solidFill>
              </a:rPr>
              <a:t>near-field</a:t>
            </a:r>
            <a:r>
              <a:rPr lang="en-US" sz="2000" dirty="0"/>
              <a:t> diffraction effect observed in 1836 by</a:t>
            </a:r>
            <a:r>
              <a:rPr lang="en-US" sz="2000" dirty="0">
                <a:solidFill>
                  <a:srgbClr val="7030A0"/>
                </a:solidFill>
              </a:rPr>
              <a:t> </a:t>
            </a:r>
            <a:r>
              <a:rPr lang="en-US" sz="2000" dirty="0">
                <a:solidFill>
                  <a:srgbClr val="7030A0"/>
                </a:solidFill>
                <a:hlinkClick r:id="rId4" tooltip="Henry Fox Talbot">
                  <a:extLst>
                    <a:ext uri="{A12FA001-AC4F-418D-AE19-62706E023703}">
                      <ahyp:hlinkClr xmlns:ahyp="http://schemas.microsoft.com/office/drawing/2018/hyperlinkcolor" val="tx"/>
                    </a:ext>
                  </a:extLst>
                </a:hlinkClick>
              </a:rPr>
              <a:t>Henry Fox Talbot</a:t>
            </a:r>
            <a:r>
              <a:rPr lang="en-US" sz="2000" dirty="0">
                <a:solidFill>
                  <a:srgbClr val="7030A0"/>
                </a:solidFill>
              </a:rPr>
              <a:t>.</a:t>
            </a:r>
            <a:r>
              <a:rPr lang="en-US" sz="2000" baseline="30000" dirty="0"/>
              <a:t> </a:t>
            </a:r>
            <a:r>
              <a:rPr lang="en-US" sz="2000" dirty="0"/>
              <a:t> When a plane wave is incident upon a periodic </a:t>
            </a:r>
            <a:r>
              <a:rPr lang="en-US" sz="2000" dirty="0">
                <a:solidFill>
                  <a:srgbClr val="7030A0"/>
                </a:solidFill>
                <a:hlinkClick r:id="rId5" tooltip="Diffraction grating">
                  <a:extLst>
                    <a:ext uri="{A12FA001-AC4F-418D-AE19-62706E023703}">
                      <ahyp:hlinkClr xmlns:ahyp="http://schemas.microsoft.com/office/drawing/2018/hyperlinkcolor" val="tx"/>
                    </a:ext>
                  </a:extLst>
                </a:hlinkClick>
              </a:rPr>
              <a:t>diffraction grating</a:t>
            </a:r>
            <a:r>
              <a:rPr lang="en-US" sz="2000" dirty="0"/>
              <a:t>, the image of the grating is repeated at regular distances away from the grating plane. The regular distance is called the Talbot length, and the repeated images are called self-images or Talbot images. At half the Talbot length, a self-image also occurs, but phase-shifted by half a period.  At smaller regular fractions of the Talbot length, sub-images can also be observed. </a:t>
            </a:r>
            <a:r>
              <a:rPr lang="en-US" sz="1800" dirty="0"/>
              <a:t> </a:t>
            </a:r>
            <a:r>
              <a:rPr lang="en-US" sz="2000" dirty="0">
                <a:solidFill>
                  <a:srgbClr val="FF0000"/>
                </a:solidFill>
              </a:rPr>
              <a:t>The overall image is known as the Talbot carpet.</a:t>
            </a:r>
            <a:r>
              <a:rPr lang="en-US" sz="2000" dirty="0"/>
              <a:t>           </a:t>
            </a:r>
          </a:p>
          <a:p>
            <a:pPr algn="just">
              <a:buNone/>
            </a:pPr>
            <a:r>
              <a:rPr lang="en-US" sz="1800" dirty="0"/>
              <a:t>            				</a:t>
            </a:r>
            <a:r>
              <a:rPr lang="en-US" sz="2000" u="sng" dirty="0">
                <a:solidFill>
                  <a:srgbClr val="0070C0"/>
                </a:solidFill>
              </a:rPr>
              <a:t>Talbot carpet</a:t>
            </a:r>
          </a:p>
          <a:p>
            <a:pPr>
              <a:buNone/>
            </a:pPr>
            <a:endParaRPr lang="en-US" sz="1400" u="sng" dirty="0">
              <a:latin typeface="Cambria" pitchFamily="18" charset="0"/>
            </a:endParaRPr>
          </a:p>
        </p:txBody>
      </p:sp>
      <p:sp>
        <p:nvSpPr>
          <p:cNvPr id="4" name="Title 1"/>
          <p:cNvSpPr txBox="1">
            <a:spLocks/>
          </p:cNvSpPr>
          <p:nvPr/>
        </p:nvSpPr>
        <p:spPr>
          <a:xfrm>
            <a:off x="2286000" y="152400"/>
            <a:ext cx="5029200" cy="838200"/>
          </a:xfrm>
          <a:prstGeom prst="rect">
            <a:avLst/>
          </a:prstGeom>
        </p:spPr>
        <p:txBody>
          <a:bodyPr anchor="ctr">
            <a:normAutofit/>
          </a:bodyPr>
          <a:lstStyle/>
          <a:p>
            <a:pPr defTabSz="914400" fontAlgn="auto">
              <a:spcAft>
                <a:spcPts val="0"/>
              </a:spcAft>
              <a:defRPr/>
            </a:pPr>
            <a:endParaRPr lang="en-US" sz="4800" u="sng" cap="small" dirty="0">
              <a:solidFill>
                <a:srgbClr val="7030A0"/>
              </a:solidFill>
              <a:effectLst>
                <a:outerShdw blurRad="50000" dist="30000" dir="5400000" algn="tl" rotWithShape="0">
                  <a:srgbClr val="000000">
                    <a:alpha val="30000"/>
                  </a:srgbClr>
                </a:outerShdw>
              </a:effectLst>
              <a:latin typeface="Cambria" pitchFamily="18" charset="0"/>
              <a:ea typeface="+mj-ea"/>
              <a:cs typeface="+mj-cs"/>
            </a:endParaRPr>
          </a:p>
        </p:txBody>
      </p:sp>
      <p:pic>
        <p:nvPicPr>
          <p:cNvPr id="3" name="Picture 2"/>
          <p:cNvPicPr>
            <a:picLocks noChangeAspect="1"/>
          </p:cNvPicPr>
          <p:nvPr/>
        </p:nvPicPr>
        <p:blipFill>
          <a:blip r:embed="rId6"/>
          <a:stretch>
            <a:fillRect/>
          </a:stretch>
        </p:blipFill>
        <p:spPr>
          <a:xfrm>
            <a:off x="6070384" y="3048000"/>
            <a:ext cx="3073616" cy="3810000"/>
          </a:xfrm>
          <a:prstGeom prst="rect">
            <a:avLst/>
          </a:prstGeom>
        </p:spPr>
      </p:pic>
      <p:pic>
        <p:nvPicPr>
          <p:cNvPr id="5" name="Picture 4"/>
          <p:cNvPicPr>
            <a:picLocks noChangeAspect="1"/>
          </p:cNvPicPr>
          <p:nvPr/>
        </p:nvPicPr>
        <p:blipFill>
          <a:blip r:embed="rId7"/>
          <a:stretch>
            <a:fillRect/>
          </a:stretch>
        </p:blipFill>
        <p:spPr>
          <a:xfrm>
            <a:off x="856" y="3445267"/>
            <a:ext cx="6121824" cy="3571875"/>
          </a:xfrm>
          <a:prstGeom prst="rect">
            <a:avLst/>
          </a:prstGeom>
        </p:spPr>
      </p:pic>
      <p:sp>
        <p:nvSpPr>
          <p:cNvPr id="6" name="Footer Placeholder 5"/>
          <p:cNvSpPr>
            <a:spLocks noGrp="1"/>
          </p:cNvSpPr>
          <p:nvPr>
            <p:ph type="ftr" sz="quarter" idx="11"/>
          </p:nvPr>
        </p:nvSpPr>
        <p:spPr>
          <a:xfrm>
            <a:off x="6934200" y="6305550"/>
            <a:ext cx="2057400" cy="476250"/>
          </a:xfrm>
        </p:spPr>
        <p:txBody>
          <a:bodyPr/>
          <a:lstStyle/>
          <a:p>
            <a:endParaRPr lang="en-US" sz="1600" dirty="0"/>
          </a:p>
        </p:txBody>
      </p:sp>
      <p:sp>
        <p:nvSpPr>
          <p:cNvPr id="7" name="TextBox 6">
            <a:extLst>
              <a:ext uri="{FF2B5EF4-FFF2-40B4-BE49-F238E27FC236}">
                <a16:creationId xmlns:a16="http://schemas.microsoft.com/office/drawing/2014/main" id="{DFE1D554-AF73-4CF2-ACE4-E67F5CCBE6BF}"/>
              </a:ext>
            </a:extLst>
          </p:cNvPr>
          <p:cNvSpPr txBox="1"/>
          <p:nvPr/>
        </p:nvSpPr>
        <p:spPr>
          <a:xfrm>
            <a:off x="7066971" y="5975266"/>
            <a:ext cx="1924629" cy="369332"/>
          </a:xfrm>
          <a:prstGeom prst="rect">
            <a:avLst/>
          </a:prstGeom>
          <a:noFill/>
        </p:spPr>
        <p:txBody>
          <a:bodyPr wrap="none" rtlCol="0">
            <a:spAutoFit/>
          </a:bodyPr>
          <a:lstStyle/>
          <a:p>
            <a:r>
              <a:rPr lang="en-US" dirty="0">
                <a:solidFill>
                  <a:srgbClr val="FFFF00"/>
                </a:solidFill>
              </a:rPr>
              <a:t>Henry Fox Talbot</a:t>
            </a:r>
          </a:p>
        </p:txBody>
      </p:sp>
      <p:pic>
        <p:nvPicPr>
          <p:cNvPr id="8" name="Recorded Sound">
            <a:hlinkClick r:id="" action="ppaction://media"/>
            <a:extLst>
              <a:ext uri="{FF2B5EF4-FFF2-40B4-BE49-F238E27FC236}">
                <a16:creationId xmlns:a16="http://schemas.microsoft.com/office/drawing/2014/main" id="{783BF3D5-526E-4DFD-9289-5192210116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85603" y="5587447"/>
            <a:ext cx="487363" cy="487363"/>
          </a:xfrm>
          <a:prstGeom prst="rect">
            <a:avLst/>
          </a:prstGeom>
        </p:spPr>
      </p:pic>
    </p:spTree>
    <p:extLst>
      <p:ext uri="{BB962C8B-B14F-4D97-AF65-F5344CB8AC3E}">
        <p14:creationId xmlns:p14="http://schemas.microsoft.com/office/powerpoint/2010/main" val="355483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690563"/>
          </a:xfrm>
        </p:spPr>
        <p:txBody>
          <a:bodyPr>
            <a:noAutofit/>
          </a:bodyPr>
          <a:lstStyle/>
          <a:p>
            <a:r>
              <a:rPr lang="en-US" sz="4400" u="sng" dirty="0">
                <a:solidFill>
                  <a:srgbClr val="FF0000"/>
                </a:solidFill>
              </a:rPr>
              <a:t>Current research on Talbot carpets</a:t>
            </a:r>
          </a:p>
        </p:txBody>
      </p:sp>
      <p:pic>
        <p:nvPicPr>
          <p:cNvPr id="5" name="Content Placeholder 4"/>
          <p:cNvPicPr>
            <a:picLocks noGrp="1" noChangeAspect="1"/>
          </p:cNvPicPr>
          <p:nvPr>
            <p:ph idx="1"/>
          </p:nvPr>
        </p:nvPicPr>
        <p:blipFill>
          <a:blip r:embed="rId4"/>
          <a:stretch>
            <a:fillRect/>
          </a:stretch>
        </p:blipFill>
        <p:spPr>
          <a:xfrm>
            <a:off x="2209800" y="3895725"/>
            <a:ext cx="2395538" cy="2962275"/>
          </a:xfrm>
          <a:prstGeom prst="rect">
            <a:avLst/>
          </a:prstGeom>
        </p:spPr>
      </p:pic>
      <p:pic>
        <p:nvPicPr>
          <p:cNvPr id="4" name="Picture 3"/>
          <p:cNvPicPr>
            <a:picLocks noChangeAspect="1"/>
          </p:cNvPicPr>
          <p:nvPr/>
        </p:nvPicPr>
        <p:blipFill>
          <a:blip r:embed="rId5"/>
          <a:stretch>
            <a:fillRect/>
          </a:stretch>
        </p:blipFill>
        <p:spPr>
          <a:xfrm rot="5400000">
            <a:off x="-133349" y="1314451"/>
            <a:ext cx="2857498" cy="2590800"/>
          </a:xfrm>
          <a:prstGeom prst="rect">
            <a:avLst/>
          </a:prstGeom>
        </p:spPr>
      </p:pic>
      <p:pic>
        <p:nvPicPr>
          <p:cNvPr id="6" name="Picture 5"/>
          <p:cNvPicPr>
            <a:picLocks noChangeAspect="1"/>
          </p:cNvPicPr>
          <p:nvPr/>
        </p:nvPicPr>
        <p:blipFill>
          <a:blip r:embed="rId6"/>
          <a:stretch>
            <a:fillRect/>
          </a:stretch>
        </p:blipFill>
        <p:spPr>
          <a:xfrm rot="5400000">
            <a:off x="2030033" y="1246567"/>
            <a:ext cx="3276600" cy="2459866"/>
          </a:xfrm>
          <a:prstGeom prst="rect">
            <a:avLst/>
          </a:prstGeom>
        </p:spPr>
      </p:pic>
      <p:pic>
        <p:nvPicPr>
          <p:cNvPr id="7" name="Picture 6"/>
          <p:cNvPicPr>
            <a:picLocks noChangeAspect="1"/>
          </p:cNvPicPr>
          <p:nvPr/>
        </p:nvPicPr>
        <p:blipFill>
          <a:blip r:embed="rId7"/>
          <a:stretch>
            <a:fillRect/>
          </a:stretch>
        </p:blipFill>
        <p:spPr>
          <a:xfrm>
            <a:off x="4876800" y="1181101"/>
            <a:ext cx="2112133" cy="3162299"/>
          </a:xfrm>
          <a:prstGeom prst="rect">
            <a:avLst/>
          </a:prstGeom>
        </p:spPr>
      </p:pic>
      <p:pic>
        <p:nvPicPr>
          <p:cNvPr id="8" name="Picture 7"/>
          <p:cNvPicPr>
            <a:picLocks noChangeAspect="1"/>
          </p:cNvPicPr>
          <p:nvPr/>
        </p:nvPicPr>
        <p:blipFill>
          <a:blip r:embed="rId8"/>
          <a:stretch>
            <a:fillRect/>
          </a:stretch>
        </p:blipFill>
        <p:spPr>
          <a:xfrm>
            <a:off x="-228600" y="4038600"/>
            <a:ext cx="2286000" cy="2819400"/>
          </a:xfrm>
          <a:prstGeom prst="rect">
            <a:avLst/>
          </a:prstGeom>
        </p:spPr>
      </p:pic>
      <p:pic>
        <p:nvPicPr>
          <p:cNvPr id="9" name="Picture 8"/>
          <p:cNvPicPr>
            <a:picLocks noChangeAspect="1"/>
          </p:cNvPicPr>
          <p:nvPr/>
        </p:nvPicPr>
        <p:blipFill>
          <a:blip r:embed="rId9"/>
          <a:stretch>
            <a:fillRect/>
          </a:stretch>
        </p:blipFill>
        <p:spPr>
          <a:xfrm rot="5400000">
            <a:off x="4361116" y="4208718"/>
            <a:ext cx="2886075" cy="2412492"/>
          </a:xfrm>
          <a:prstGeom prst="rect">
            <a:avLst/>
          </a:prstGeom>
        </p:spPr>
      </p:pic>
      <p:pic>
        <p:nvPicPr>
          <p:cNvPr id="10" name="Picture 9"/>
          <p:cNvPicPr>
            <a:picLocks noChangeAspect="1"/>
          </p:cNvPicPr>
          <p:nvPr/>
        </p:nvPicPr>
        <p:blipFill>
          <a:blip r:embed="rId10"/>
          <a:stretch>
            <a:fillRect/>
          </a:stretch>
        </p:blipFill>
        <p:spPr>
          <a:xfrm>
            <a:off x="7010400" y="1219200"/>
            <a:ext cx="2164846" cy="2743200"/>
          </a:xfrm>
          <a:prstGeom prst="rect">
            <a:avLst/>
          </a:prstGeom>
        </p:spPr>
      </p:pic>
      <p:pic>
        <p:nvPicPr>
          <p:cNvPr id="11" name="Picture 10"/>
          <p:cNvPicPr>
            <a:picLocks noChangeAspect="1"/>
          </p:cNvPicPr>
          <p:nvPr/>
        </p:nvPicPr>
        <p:blipFill>
          <a:blip r:embed="rId11"/>
          <a:stretch>
            <a:fillRect/>
          </a:stretch>
        </p:blipFill>
        <p:spPr>
          <a:xfrm>
            <a:off x="7010400" y="4038600"/>
            <a:ext cx="2133600" cy="2709862"/>
          </a:xfrm>
          <a:prstGeom prst="rect">
            <a:avLst/>
          </a:prstGeom>
        </p:spPr>
      </p:pic>
      <p:sp>
        <p:nvSpPr>
          <p:cNvPr id="12" name="TextBox 11"/>
          <p:cNvSpPr txBox="1"/>
          <p:nvPr/>
        </p:nvSpPr>
        <p:spPr>
          <a:xfrm>
            <a:off x="0" y="849868"/>
            <a:ext cx="9144000" cy="369332"/>
          </a:xfrm>
          <a:prstGeom prst="rect">
            <a:avLst/>
          </a:prstGeom>
          <a:noFill/>
        </p:spPr>
        <p:txBody>
          <a:bodyPr wrap="square" rtlCol="0">
            <a:spAutoFit/>
          </a:bodyPr>
          <a:lstStyle/>
          <a:p>
            <a:r>
              <a:rPr lang="en-US" dirty="0">
                <a:solidFill>
                  <a:schemeClr val="accent4">
                    <a:lumMod val="75000"/>
                  </a:schemeClr>
                </a:solidFill>
              </a:rPr>
              <a:t>SPP from drilled nanoholes    SPP on silver        SPP experimental      Discrete Talbot</a:t>
            </a:r>
          </a:p>
        </p:txBody>
      </p:sp>
      <p:sp>
        <p:nvSpPr>
          <p:cNvPr id="13" name="TextBox 12"/>
          <p:cNvSpPr txBox="1"/>
          <p:nvPr/>
        </p:nvSpPr>
        <p:spPr>
          <a:xfrm>
            <a:off x="5146357" y="4191000"/>
            <a:ext cx="1568954" cy="369332"/>
          </a:xfrm>
          <a:prstGeom prst="rect">
            <a:avLst/>
          </a:prstGeom>
          <a:noFill/>
        </p:spPr>
        <p:txBody>
          <a:bodyPr wrap="square" rtlCol="0">
            <a:spAutoFit/>
          </a:bodyPr>
          <a:lstStyle/>
          <a:p>
            <a:r>
              <a:rPr lang="en-US" dirty="0">
                <a:solidFill>
                  <a:schemeClr val="bg1"/>
                </a:solidFill>
              </a:rPr>
              <a:t>Lithography</a:t>
            </a:r>
          </a:p>
        </p:txBody>
      </p:sp>
      <p:sp>
        <p:nvSpPr>
          <p:cNvPr id="3" name="Footer Placeholder 2"/>
          <p:cNvSpPr>
            <a:spLocks noGrp="1"/>
          </p:cNvSpPr>
          <p:nvPr>
            <p:ph type="ftr" sz="quarter" idx="11"/>
          </p:nvPr>
        </p:nvSpPr>
        <p:spPr>
          <a:xfrm>
            <a:off x="5257800" y="6248400"/>
            <a:ext cx="2971800" cy="476250"/>
          </a:xfrm>
        </p:spPr>
        <p:txBody>
          <a:bodyPr/>
          <a:lstStyle/>
          <a:p>
            <a:endParaRPr lang="en-US" sz="1400" dirty="0"/>
          </a:p>
        </p:txBody>
      </p:sp>
      <p:pic>
        <p:nvPicPr>
          <p:cNvPr id="14" name="Recorded Sound">
            <a:hlinkClick r:id="" action="ppaction://media"/>
            <a:extLst>
              <a:ext uri="{FF2B5EF4-FFF2-40B4-BE49-F238E27FC236}">
                <a16:creationId xmlns:a16="http://schemas.microsoft.com/office/drawing/2014/main" id="{D2AF4881-B35E-4831-9E69-3D200AABDD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26303" y="2565400"/>
            <a:ext cx="487363" cy="487363"/>
          </a:xfrm>
          <a:prstGeom prst="rect">
            <a:avLst/>
          </a:prstGeom>
        </p:spPr>
      </p:pic>
    </p:spTree>
    <p:extLst>
      <p:ext uri="{BB962C8B-B14F-4D97-AF65-F5344CB8AC3E}">
        <p14:creationId xmlns:p14="http://schemas.microsoft.com/office/powerpoint/2010/main" val="665187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05850" cy="1295400"/>
          </a:xfrm>
        </p:spPr>
        <p:txBody>
          <a:bodyPr>
            <a:noAutofit/>
          </a:bodyPr>
          <a:lstStyle/>
          <a:p>
            <a:r>
              <a:rPr lang="en-US" sz="4800" u="sng" dirty="0">
                <a:solidFill>
                  <a:srgbClr val="FF0000"/>
                </a:solidFill>
              </a:rPr>
              <a:t>Bring the two together: </a:t>
            </a:r>
            <a:br>
              <a:rPr lang="en-US" sz="4800" u="sng" dirty="0">
                <a:solidFill>
                  <a:srgbClr val="FF0000"/>
                </a:solidFill>
              </a:rPr>
            </a:br>
            <a:r>
              <a:rPr lang="en-US" sz="4800" dirty="0">
                <a:solidFill>
                  <a:srgbClr val="FF0000"/>
                </a:solidFill>
              </a:rPr>
              <a:t>Talbot Carpets by RWs</a:t>
            </a:r>
          </a:p>
        </p:txBody>
      </p:sp>
      <p:sp>
        <p:nvSpPr>
          <p:cNvPr id="3" name="Content Placeholder 2"/>
          <p:cNvSpPr>
            <a:spLocks noGrp="1"/>
          </p:cNvSpPr>
          <p:nvPr>
            <p:ph idx="1"/>
          </p:nvPr>
        </p:nvSpPr>
        <p:spPr>
          <a:xfrm>
            <a:off x="0" y="1447800"/>
            <a:ext cx="9144000" cy="5257800"/>
          </a:xfrm>
        </p:spPr>
        <p:txBody>
          <a:bodyPr/>
          <a:lstStyle/>
          <a:p>
            <a:r>
              <a:rPr lang="en-US" sz="2800" u="sng" dirty="0"/>
              <a:t>An expected phenomenon seen</a:t>
            </a:r>
            <a:r>
              <a:rPr lang="en-US" sz="2800" dirty="0"/>
              <a:t>:</a:t>
            </a:r>
          </a:p>
          <a:p>
            <a:pPr marL="82550" indent="0">
              <a:buNone/>
            </a:pPr>
            <a:r>
              <a:rPr lang="en-US" sz="2800" dirty="0"/>
              <a:t>Stable doubly-periodic Akhmediev </a:t>
            </a:r>
          </a:p>
          <a:p>
            <a:pPr marL="82550" indent="0">
              <a:buNone/>
            </a:pPr>
            <a:r>
              <a:rPr lang="en-US" sz="2800" dirty="0"/>
              <a:t>Breather as a Talbot carpet</a:t>
            </a:r>
          </a:p>
          <a:p>
            <a:r>
              <a:rPr lang="en-US" sz="2800" u="sng" dirty="0"/>
              <a:t>An unexpected phenomenon seen</a:t>
            </a:r>
            <a:r>
              <a:rPr lang="en-US" dirty="0"/>
              <a:t>:</a:t>
            </a:r>
          </a:p>
          <a:p>
            <a:pPr marL="82550" indent="0">
              <a:buNone/>
            </a:pPr>
            <a:r>
              <a:rPr lang="en-US" sz="2800" dirty="0"/>
              <a:t>Unstable propagation of the Peregrine wave:  </a:t>
            </a:r>
          </a:p>
          <a:p>
            <a:pPr marL="82550" indent="0">
              <a:buNone/>
            </a:pPr>
            <a:r>
              <a:rPr lang="en-US" sz="2800" dirty="0"/>
              <a:t>It depends on the algorithm!</a:t>
            </a:r>
            <a:endParaRPr lang="en-US" sz="1800" dirty="0"/>
          </a:p>
          <a:p>
            <a:pPr marL="82550" indent="0">
              <a:buNone/>
            </a:pPr>
            <a:endParaRPr lang="en-US" dirty="0"/>
          </a:p>
          <a:p>
            <a:pPr marL="82550" indent="0">
              <a:buNone/>
            </a:pPr>
            <a:endParaRPr lang="en-US" dirty="0"/>
          </a:p>
        </p:txBody>
      </p:sp>
      <p:pic>
        <p:nvPicPr>
          <p:cNvPr id="4" name="Picture 3"/>
          <p:cNvPicPr>
            <a:picLocks noChangeAspect="1"/>
          </p:cNvPicPr>
          <p:nvPr/>
        </p:nvPicPr>
        <p:blipFill>
          <a:blip r:embed="rId4"/>
          <a:stretch>
            <a:fillRect/>
          </a:stretch>
        </p:blipFill>
        <p:spPr>
          <a:xfrm>
            <a:off x="289262" y="4419599"/>
            <a:ext cx="3782507" cy="2438401"/>
          </a:xfrm>
          <a:prstGeom prst="rect">
            <a:avLst/>
          </a:prstGeom>
        </p:spPr>
      </p:pic>
      <p:pic>
        <p:nvPicPr>
          <p:cNvPr id="9" name="Picture 8"/>
          <p:cNvPicPr>
            <a:picLocks noChangeAspect="1"/>
          </p:cNvPicPr>
          <p:nvPr/>
        </p:nvPicPr>
        <p:blipFill>
          <a:blip r:embed="rId5"/>
          <a:stretch>
            <a:fillRect/>
          </a:stretch>
        </p:blipFill>
        <p:spPr>
          <a:xfrm>
            <a:off x="5486400" y="1219199"/>
            <a:ext cx="3657600" cy="2362201"/>
          </a:xfrm>
          <a:prstGeom prst="rect">
            <a:avLst/>
          </a:prstGeom>
        </p:spPr>
      </p:pic>
      <p:sp>
        <p:nvSpPr>
          <p:cNvPr id="5" name="TextBox 4">
            <a:extLst>
              <a:ext uri="{FF2B5EF4-FFF2-40B4-BE49-F238E27FC236}">
                <a16:creationId xmlns:a16="http://schemas.microsoft.com/office/drawing/2014/main" id="{1F721D62-7D48-4813-9990-41B0ADDF26C4}"/>
              </a:ext>
            </a:extLst>
          </p:cNvPr>
          <p:cNvSpPr txBox="1"/>
          <p:nvPr/>
        </p:nvSpPr>
        <p:spPr>
          <a:xfrm>
            <a:off x="914400" y="6096000"/>
            <a:ext cx="1649811" cy="369332"/>
          </a:xfrm>
          <a:prstGeom prst="rect">
            <a:avLst/>
          </a:prstGeom>
          <a:noFill/>
        </p:spPr>
        <p:txBody>
          <a:bodyPr wrap="none" rtlCol="0">
            <a:spAutoFit/>
          </a:bodyPr>
          <a:lstStyle/>
          <a:p>
            <a:r>
              <a:rPr lang="en-US" dirty="0">
                <a:solidFill>
                  <a:srgbClr val="FFFF00"/>
                </a:solidFill>
              </a:rPr>
              <a:t>2</a:t>
            </a:r>
            <a:r>
              <a:rPr lang="en-US" baseline="30000" dirty="0">
                <a:solidFill>
                  <a:srgbClr val="FFFF00"/>
                </a:solidFill>
              </a:rPr>
              <a:t>nd</a:t>
            </a:r>
            <a:r>
              <a:rPr lang="en-US" dirty="0">
                <a:solidFill>
                  <a:srgbClr val="FFFF00"/>
                </a:solidFill>
              </a:rPr>
              <a:t> order BPM</a:t>
            </a:r>
          </a:p>
        </p:txBody>
      </p:sp>
      <p:pic>
        <p:nvPicPr>
          <p:cNvPr id="10" name="Picture 9">
            <a:extLst>
              <a:ext uri="{FF2B5EF4-FFF2-40B4-BE49-F238E27FC236}">
                <a16:creationId xmlns:a16="http://schemas.microsoft.com/office/drawing/2014/main" id="{121F5C0F-7E5A-466A-A793-0B9C20E61964}"/>
              </a:ext>
            </a:extLst>
          </p:cNvPr>
          <p:cNvPicPr>
            <a:picLocks noChangeAspect="1"/>
          </p:cNvPicPr>
          <p:nvPr/>
        </p:nvPicPr>
        <p:blipFill>
          <a:blip r:embed="rId6"/>
          <a:stretch>
            <a:fillRect/>
          </a:stretch>
        </p:blipFill>
        <p:spPr>
          <a:xfrm>
            <a:off x="4409522" y="4286250"/>
            <a:ext cx="4524928" cy="2419350"/>
          </a:xfrm>
          <a:prstGeom prst="rect">
            <a:avLst/>
          </a:prstGeom>
        </p:spPr>
      </p:pic>
      <p:sp>
        <p:nvSpPr>
          <p:cNvPr id="11" name="TextBox 10">
            <a:extLst>
              <a:ext uri="{FF2B5EF4-FFF2-40B4-BE49-F238E27FC236}">
                <a16:creationId xmlns:a16="http://schemas.microsoft.com/office/drawing/2014/main" id="{1E4CBB30-7C6B-4A06-9A56-AA1948C780ED}"/>
              </a:ext>
            </a:extLst>
          </p:cNvPr>
          <p:cNvSpPr txBox="1"/>
          <p:nvPr/>
        </p:nvSpPr>
        <p:spPr>
          <a:xfrm>
            <a:off x="5193145" y="6107729"/>
            <a:ext cx="2514600" cy="400110"/>
          </a:xfrm>
          <a:prstGeom prst="rect">
            <a:avLst/>
          </a:prstGeom>
          <a:noFill/>
        </p:spPr>
        <p:txBody>
          <a:bodyPr wrap="square" rtlCol="0">
            <a:spAutoFit/>
          </a:bodyPr>
          <a:lstStyle/>
          <a:p>
            <a:r>
              <a:rPr lang="en-US" sz="2000" dirty="0">
                <a:solidFill>
                  <a:srgbClr val="FFFF00"/>
                </a:solidFill>
              </a:rPr>
              <a:t>4</a:t>
            </a:r>
            <a:r>
              <a:rPr lang="en-US" sz="2000" baseline="30000" dirty="0">
                <a:solidFill>
                  <a:srgbClr val="FFFF00"/>
                </a:solidFill>
              </a:rPr>
              <a:t>th</a:t>
            </a:r>
            <a:r>
              <a:rPr lang="en-US" sz="2000" dirty="0">
                <a:solidFill>
                  <a:srgbClr val="FFFF00"/>
                </a:solidFill>
              </a:rPr>
              <a:t> order </a:t>
            </a:r>
            <a:r>
              <a:rPr lang="en-US" sz="2000" dirty="0" err="1">
                <a:solidFill>
                  <a:srgbClr val="FFFF00"/>
                </a:solidFill>
              </a:rPr>
              <a:t>symplectic</a:t>
            </a:r>
            <a:endParaRPr lang="en-US" sz="2000" dirty="0">
              <a:solidFill>
                <a:srgbClr val="FFFF00"/>
              </a:solidFill>
            </a:endParaRPr>
          </a:p>
        </p:txBody>
      </p:sp>
      <p:sp>
        <p:nvSpPr>
          <p:cNvPr id="12" name="Footer Placeholder 11">
            <a:extLst>
              <a:ext uri="{FF2B5EF4-FFF2-40B4-BE49-F238E27FC236}">
                <a16:creationId xmlns:a16="http://schemas.microsoft.com/office/drawing/2014/main" id="{8BFE68E1-41B7-4F26-B019-C3FD56F0A055}"/>
              </a:ext>
            </a:extLst>
          </p:cNvPr>
          <p:cNvSpPr>
            <a:spLocks noGrp="1"/>
          </p:cNvSpPr>
          <p:nvPr>
            <p:ph type="ftr" sz="quarter" idx="11"/>
          </p:nvPr>
        </p:nvSpPr>
        <p:spPr/>
        <p:txBody>
          <a:bodyPr/>
          <a:lstStyle/>
          <a:p>
            <a:pPr>
              <a:defRPr/>
            </a:pPr>
            <a:endParaRPr lang="en-US"/>
          </a:p>
        </p:txBody>
      </p:sp>
      <p:sp>
        <p:nvSpPr>
          <p:cNvPr id="6" name="TextBox 5">
            <a:extLst>
              <a:ext uri="{FF2B5EF4-FFF2-40B4-BE49-F238E27FC236}">
                <a16:creationId xmlns:a16="http://schemas.microsoft.com/office/drawing/2014/main" id="{D473BE44-B6DC-4352-A6AD-B5CE6A5317B9}"/>
              </a:ext>
            </a:extLst>
          </p:cNvPr>
          <p:cNvSpPr txBox="1"/>
          <p:nvPr/>
        </p:nvSpPr>
        <p:spPr>
          <a:xfrm>
            <a:off x="4876800" y="4050267"/>
            <a:ext cx="3954929" cy="369332"/>
          </a:xfrm>
          <a:prstGeom prst="rect">
            <a:avLst/>
          </a:prstGeom>
          <a:noFill/>
        </p:spPr>
        <p:txBody>
          <a:bodyPr wrap="none" rtlCol="0">
            <a:spAutoFit/>
          </a:bodyPr>
          <a:lstStyle/>
          <a:p>
            <a:r>
              <a:rPr lang="en-US" dirty="0">
                <a:solidFill>
                  <a:srgbClr val="7030A0"/>
                </a:solidFill>
              </a:rPr>
              <a:t>Zhang </a:t>
            </a:r>
            <a:r>
              <a:rPr lang="en-US" i="1" dirty="0">
                <a:solidFill>
                  <a:srgbClr val="7030A0"/>
                </a:solidFill>
              </a:rPr>
              <a:t>et al</a:t>
            </a:r>
            <a:r>
              <a:rPr lang="en-US" dirty="0">
                <a:solidFill>
                  <a:srgbClr val="7030A0"/>
                </a:solidFill>
              </a:rPr>
              <a:t>., PRE 89, 032902 (2014</a:t>
            </a:r>
            <a:r>
              <a:rPr lang="en-US" dirty="0"/>
              <a:t>)</a:t>
            </a:r>
          </a:p>
        </p:txBody>
      </p:sp>
      <p:pic>
        <p:nvPicPr>
          <p:cNvPr id="7" name="Recorded Sound">
            <a:hlinkClick r:id="" action="ppaction://media"/>
            <a:extLst>
              <a:ext uri="{FF2B5EF4-FFF2-40B4-BE49-F238E27FC236}">
                <a16:creationId xmlns:a16="http://schemas.microsoft.com/office/drawing/2014/main" id="{437894E6-0D63-49F2-9884-9C93B2A86F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6763" y="4571999"/>
            <a:ext cx="487363" cy="487363"/>
          </a:xfrm>
          <a:prstGeom prst="rect">
            <a:avLst/>
          </a:prstGeom>
        </p:spPr>
      </p:pic>
    </p:spTree>
    <p:extLst>
      <p:ext uri="{BB962C8B-B14F-4D97-AF65-F5344CB8AC3E}">
        <p14:creationId xmlns:p14="http://schemas.microsoft.com/office/powerpoint/2010/main" val="2152214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6E5AF58-3565-4C1D-827F-13C5F1E49322}"/>
              </a:ext>
            </a:extLst>
          </p:cNvPr>
          <p:cNvSpPr>
            <a:spLocks noGrp="1" noChangeArrowheads="1"/>
          </p:cNvSpPr>
          <p:nvPr>
            <p:ph type="title" idx="4294967295"/>
          </p:nvPr>
        </p:nvSpPr>
        <p:spPr>
          <a:xfrm>
            <a:off x="4953000" y="0"/>
            <a:ext cx="3975100" cy="836613"/>
          </a:xfrm>
        </p:spPr>
        <p:txBody>
          <a:bodyPr>
            <a:noAutofit/>
          </a:bodyPr>
          <a:lstStyle/>
          <a:p>
            <a:pPr eaLnBrk="1" hangingPunct="1">
              <a:defRPr/>
            </a:pPr>
            <a:r>
              <a:rPr lang="en-US" altLang="en-US" sz="5400" u="sng" dirty="0">
                <a:solidFill>
                  <a:srgbClr val="FF0000"/>
                </a:solidFill>
              </a:rPr>
              <a:t>Doha, Qatar</a:t>
            </a:r>
          </a:p>
        </p:txBody>
      </p:sp>
      <p:pic>
        <p:nvPicPr>
          <p:cNvPr id="34819" name="Picture 7" descr="atthebeach">
            <a:extLst>
              <a:ext uri="{FF2B5EF4-FFF2-40B4-BE49-F238E27FC236}">
                <a16:creationId xmlns:a16="http://schemas.microsoft.com/office/drawing/2014/main" id="{93D27CE1-B7D5-4F25-B3B2-1844E4130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238" y="3862388"/>
            <a:ext cx="4957762"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10">
            <a:extLst>
              <a:ext uri="{FF2B5EF4-FFF2-40B4-BE49-F238E27FC236}">
                <a16:creationId xmlns:a16="http://schemas.microsoft.com/office/drawing/2014/main" id="{903614CE-A723-4DB8-9C3C-00E626CC5F39}"/>
              </a:ext>
            </a:extLst>
          </p:cNvPr>
          <p:cNvSpPr txBox="1">
            <a:spLocks noChangeArrowheads="1"/>
          </p:cNvSpPr>
          <p:nvPr/>
        </p:nvSpPr>
        <p:spPr bwMode="auto">
          <a:xfrm>
            <a:off x="7643813" y="3886200"/>
            <a:ext cx="14382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6pPr>
            <a:lvl7pPr marL="29718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7pPr>
            <a:lvl8pPr marL="34290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8pPr>
            <a:lvl9pPr marL="38862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9" charset="-128"/>
                <a:cs typeface="Times New Roman" panose="02020603050405020304" pitchFamily="18" charset="0"/>
              </a:rPr>
              <a:t>My beach:</a:t>
            </a: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cs typeface="Times New Roman" panose="02020603050405020304" pitchFamily="18" charset="0"/>
              </a:rPr>
              <a:t>My secret</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9" charset="-128"/>
              <a:cs typeface="Times New Roman" panose="02020603050405020304" pitchFamily="18" charset="0"/>
            </a:endParaRPr>
          </a:p>
        </p:txBody>
      </p:sp>
      <p:pic>
        <p:nvPicPr>
          <p:cNvPr id="34821" name="Picture 11" descr="DSC00968.JPG">
            <a:extLst>
              <a:ext uri="{FF2B5EF4-FFF2-40B4-BE49-F238E27FC236}">
                <a16:creationId xmlns:a16="http://schemas.microsoft.com/office/drawing/2014/main" id="{F78A3505-B164-459F-A1EB-038CBA6BAB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65550"/>
            <a:ext cx="41227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2">
            <a:extLst>
              <a:ext uri="{FF2B5EF4-FFF2-40B4-BE49-F238E27FC236}">
                <a16:creationId xmlns:a16="http://schemas.microsoft.com/office/drawing/2014/main" id="{9ADBEBA4-E3F1-4378-87F2-B1E2241AD7E9}"/>
              </a:ext>
            </a:extLst>
          </p:cNvPr>
          <p:cNvSpPr txBox="1">
            <a:spLocks noChangeArrowheads="1"/>
          </p:cNvSpPr>
          <p:nvPr/>
        </p:nvSpPr>
        <p:spPr bwMode="auto">
          <a:xfrm>
            <a:off x="0" y="3733800"/>
            <a:ext cx="26468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6pPr>
            <a:lvl7pPr marL="29718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7pPr>
            <a:lvl8pPr marL="34290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8pPr>
            <a:lvl9pPr marL="3886200" indent="-228600" algn="just" eaLnBrk="0" fontAlgn="base" hangingPunct="0">
              <a:spcBef>
                <a:spcPct val="20000"/>
              </a:spcBef>
              <a:spcAft>
                <a:spcPct val="0"/>
              </a:spcAft>
              <a:buClr>
                <a:schemeClr val="folHlink"/>
              </a:buClr>
              <a:buSzPct val="60000"/>
              <a:buFont typeface="Wingdings" panose="05000000000000000000" pitchFamily="2" charset="2"/>
              <a:buChar char="n"/>
              <a:defRPr sz="1600" b="1">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9" charset="-128"/>
                <a:cs typeface="Times New Roman" panose="02020603050405020304" pitchFamily="18" charset="0"/>
              </a:rPr>
              <a:t>My supermarket: </a:t>
            </a: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cs typeface="Times New Roman" panose="02020603050405020304" pitchFamily="18" charset="0"/>
              </a:rPr>
              <a:t>The City Center Mall</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9" charset="-128"/>
              <a:cs typeface="Times New Roman" panose="02020603050405020304" pitchFamily="18" charset="0"/>
            </a:endParaRPr>
          </a:p>
        </p:txBody>
      </p:sp>
      <p:pic>
        <p:nvPicPr>
          <p:cNvPr id="34823" name="Picture 2" descr="Image result for doha">
            <a:extLst>
              <a:ext uri="{FF2B5EF4-FFF2-40B4-BE49-F238E27FC236}">
                <a16:creationId xmlns:a16="http://schemas.microsoft.com/office/drawing/2014/main" id="{DF4A1733-46E0-4D21-B92A-00A671B472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152400"/>
            <a:ext cx="475297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descr="Related image">
            <a:extLst>
              <a:ext uri="{FF2B5EF4-FFF2-40B4-BE49-F238E27FC236}">
                <a16:creationId xmlns:a16="http://schemas.microsoft.com/office/drawing/2014/main" id="{0503349F-3AF5-41ED-8D5B-78BB82270A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563" y="914400"/>
            <a:ext cx="42624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E1A3CC1-26C1-47AE-8CB7-529145754FBC}"/>
              </a:ext>
            </a:extLst>
          </p:cNvPr>
          <p:cNvSpPr txBox="1"/>
          <p:nvPr/>
        </p:nvSpPr>
        <p:spPr>
          <a:xfrm>
            <a:off x="2438400" y="228600"/>
            <a:ext cx="2279791" cy="707886"/>
          </a:xfrm>
          <a:prstGeom prst="rect">
            <a:avLst/>
          </a:prstGeom>
          <a:noFill/>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09" charset="-128"/>
                <a:cs typeface="Times New Roman" panose="02020603050405020304" pitchFamily="18" charset="0"/>
              </a:rPr>
              <a:t>Downtown Doha:</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000" b="1" dirty="0">
                <a:solidFill>
                  <a:srgbClr val="FF0000"/>
                </a:solidFill>
                <a:cs typeface="Times New Roman" panose="02020603050405020304" pitchFamily="18" charset="0"/>
              </a:rPr>
              <a:t>A real photo</a:t>
            </a:r>
            <a:endParaRPr kumimoji="0" lang="en-US" sz="2000" b="1" i="0" u="none" strike="noStrike" kern="1200" cap="none" spc="0" normalizeH="0" baseline="0" noProof="0" dirty="0">
              <a:ln>
                <a:noFill/>
              </a:ln>
              <a:solidFill>
                <a:srgbClr val="FF0000"/>
              </a:solidFill>
              <a:effectLst/>
              <a:uLnTx/>
              <a:uFillTx/>
              <a:latin typeface="Arial" charset="0"/>
              <a:ea typeface="ＭＳ Ｐゴシック" pitchFamily="-109" charset="-128"/>
              <a:cs typeface="Times New Roman" panose="02020603050405020304" pitchFamily="18" charset="0"/>
            </a:endParaRPr>
          </a:p>
        </p:txBody>
      </p:sp>
      <p:sp>
        <p:nvSpPr>
          <p:cNvPr id="3" name="TextBox 2">
            <a:extLst>
              <a:ext uri="{FF2B5EF4-FFF2-40B4-BE49-F238E27FC236}">
                <a16:creationId xmlns:a16="http://schemas.microsoft.com/office/drawing/2014/main" id="{0BD71499-8BE6-4ADB-8F30-4B8298A924FC}"/>
              </a:ext>
            </a:extLst>
          </p:cNvPr>
          <p:cNvSpPr txBox="1"/>
          <p:nvPr/>
        </p:nvSpPr>
        <p:spPr>
          <a:xfrm>
            <a:off x="4876800" y="838200"/>
            <a:ext cx="2576513" cy="400050"/>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09" charset="-128"/>
                <a:cs typeface="Times New Roman" panose="02020603050405020304" pitchFamily="18" charset="0"/>
              </a:rPr>
              <a:t>My place: The Pearl</a:t>
            </a:r>
          </a:p>
        </p:txBody>
      </p:sp>
      <p:sp>
        <p:nvSpPr>
          <p:cNvPr id="4" name="Footer Placeholder 3">
            <a:extLst>
              <a:ext uri="{FF2B5EF4-FFF2-40B4-BE49-F238E27FC236}">
                <a16:creationId xmlns:a16="http://schemas.microsoft.com/office/drawing/2014/main" id="{32B641F5-1AA2-47A6-8005-441A5EE76943}"/>
              </a:ext>
            </a:extLst>
          </p:cNvPr>
          <p:cNvSpPr>
            <a:spLocks noGrp="1"/>
          </p:cNvSpPr>
          <p:nvPr>
            <p:ph type="ftr" sz="quarter" idx="11"/>
          </p:nvPr>
        </p:nvSpPr>
        <p:spPr/>
        <p:txBody>
          <a:bodyPr/>
          <a:lstStyle/>
          <a:p>
            <a:pPr>
              <a:defRPr/>
            </a:pPr>
            <a:endParaRPr lang="en-US"/>
          </a:p>
        </p:txBody>
      </p:sp>
      <p:pic>
        <p:nvPicPr>
          <p:cNvPr id="8" name="Recorded Sound">
            <a:hlinkClick r:id="" action="ppaction://media"/>
            <a:extLst>
              <a:ext uri="{FF2B5EF4-FFF2-40B4-BE49-F238E27FC236}">
                <a16:creationId xmlns:a16="http://schemas.microsoft.com/office/drawing/2014/main" id="{ED2320FF-6D7D-409B-8F38-7174BE2174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5228" y="5889625"/>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23028" cy="849190"/>
          </a:xfrm>
        </p:spPr>
        <p:txBody>
          <a:bodyPr>
            <a:normAutofit/>
          </a:bodyPr>
          <a:lstStyle/>
          <a:p>
            <a:r>
              <a:rPr lang="en-US" u="sng" dirty="0">
                <a:solidFill>
                  <a:srgbClr val="FF0000"/>
                </a:solidFill>
              </a:rPr>
              <a:t>RW Carpets: </a:t>
            </a:r>
            <a:r>
              <a:rPr lang="en-US" dirty="0">
                <a:solidFill>
                  <a:srgbClr val="FF0000"/>
                </a:solidFill>
              </a:rPr>
              <a:t>How to suppress MI</a:t>
            </a:r>
          </a:p>
        </p:txBody>
      </p:sp>
      <p:sp>
        <p:nvSpPr>
          <p:cNvPr id="3" name="Content Placeholder 2"/>
          <p:cNvSpPr>
            <a:spLocks noGrp="1"/>
          </p:cNvSpPr>
          <p:nvPr>
            <p:ph idx="1"/>
          </p:nvPr>
        </p:nvSpPr>
        <p:spPr>
          <a:xfrm>
            <a:off x="228600" y="838200"/>
            <a:ext cx="8915400" cy="1817810"/>
          </a:xfrm>
        </p:spPr>
        <p:txBody>
          <a:bodyPr/>
          <a:lstStyle/>
          <a:p>
            <a:r>
              <a:rPr lang="en-US" dirty="0"/>
              <a:t>Stabilization by mode pruning</a:t>
            </a:r>
          </a:p>
          <a:p>
            <a:r>
              <a:rPr lang="en-US" dirty="0"/>
              <a:t>Perfect carpets from “random” RWs</a:t>
            </a:r>
          </a:p>
          <a:p>
            <a:r>
              <a:rPr lang="en-US" i="1" dirty="0"/>
              <a:t>Second order RW carpets</a:t>
            </a:r>
          </a:p>
        </p:txBody>
      </p:sp>
      <p:sp>
        <p:nvSpPr>
          <p:cNvPr id="4" name="Footer Placeholder 3"/>
          <p:cNvSpPr>
            <a:spLocks noGrp="1"/>
          </p:cNvSpPr>
          <p:nvPr>
            <p:ph type="ftr" sz="quarter" idx="11"/>
          </p:nvPr>
        </p:nvSpPr>
        <p:spPr>
          <a:xfrm>
            <a:off x="7416972" y="6381750"/>
            <a:ext cx="1727028" cy="476250"/>
          </a:xfrm>
        </p:spPr>
        <p:txBody>
          <a:bodyPr/>
          <a:lstStyle/>
          <a:p>
            <a:endParaRPr lang="en-US" sz="1400" dirty="0"/>
          </a:p>
        </p:txBody>
      </p:sp>
      <p:pic>
        <p:nvPicPr>
          <p:cNvPr id="9" name="Picture 8"/>
          <p:cNvPicPr>
            <a:picLocks noChangeAspect="1"/>
          </p:cNvPicPr>
          <p:nvPr/>
        </p:nvPicPr>
        <p:blipFill>
          <a:blip r:embed="rId4"/>
          <a:stretch>
            <a:fillRect/>
          </a:stretch>
        </p:blipFill>
        <p:spPr>
          <a:xfrm>
            <a:off x="4682795" y="2514600"/>
            <a:ext cx="4562475" cy="4038600"/>
          </a:xfrm>
          <a:prstGeom prst="rect">
            <a:avLst/>
          </a:prstGeom>
        </p:spPr>
      </p:pic>
      <p:pic>
        <p:nvPicPr>
          <p:cNvPr id="10" name="Picture 9"/>
          <p:cNvPicPr>
            <a:picLocks noChangeAspect="1"/>
          </p:cNvPicPr>
          <p:nvPr/>
        </p:nvPicPr>
        <p:blipFill>
          <a:blip r:embed="rId5"/>
          <a:stretch>
            <a:fillRect/>
          </a:stretch>
        </p:blipFill>
        <p:spPr>
          <a:xfrm>
            <a:off x="361583" y="2514600"/>
            <a:ext cx="4467225" cy="3962400"/>
          </a:xfrm>
          <a:prstGeom prst="rect">
            <a:avLst/>
          </a:prstGeom>
        </p:spPr>
      </p:pic>
      <p:sp>
        <p:nvSpPr>
          <p:cNvPr id="11" name="TextBox 10"/>
          <p:cNvSpPr txBox="1"/>
          <p:nvPr/>
        </p:nvSpPr>
        <p:spPr>
          <a:xfrm>
            <a:off x="533400" y="6243935"/>
            <a:ext cx="7696200" cy="461665"/>
          </a:xfrm>
          <a:prstGeom prst="rect">
            <a:avLst/>
          </a:prstGeom>
          <a:noFill/>
        </p:spPr>
        <p:txBody>
          <a:bodyPr wrap="square" rtlCol="0">
            <a:spAutoFit/>
          </a:bodyPr>
          <a:lstStyle/>
          <a:p>
            <a:r>
              <a:rPr lang="en-US" sz="2400" dirty="0">
                <a:solidFill>
                  <a:srgbClr val="FF0000"/>
                </a:solidFill>
              </a:rPr>
              <a:t>Without stabilization						Stabilized</a:t>
            </a:r>
          </a:p>
        </p:txBody>
      </p:sp>
      <p:sp>
        <p:nvSpPr>
          <p:cNvPr id="5" name="Down Arrow 4"/>
          <p:cNvSpPr/>
          <p:nvPr/>
        </p:nvSpPr>
        <p:spPr>
          <a:xfrm rot="10800000">
            <a:off x="4546716" y="5867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FC9A1E-EFE4-46B4-8E02-1F3069FDE50D}"/>
              </a:ext>
            </a:extLst>
          </p:cNvPr>
          <p:cNvSpPr txBox="1"/>
          <p:nvPr/>
        </p:nvSpPr>
        <p:spPr>
          <a:xfrm>
            <a:off x="4981208" y="2156258"/>
            <a:ext cx="4010391" cy="369332"/>
          </a:xfrm>
          <a:prstGeom prst="rect">
            <a:avLst/>
          </a:prstGeom>
          <a:noFill/>
        </p:spPr>
        <p:txBody>
          <a:bodyPr wrap="square" rtlCol="0">
            <a:spAutoFit/>
          </a:bodyPr>
          <a:lstStyle/>
          <a:p>
            <a:r>
              <a:rPr lang="en-US" dirty="0">
                <a:solidFill>
                  <a:srgbClr val="7030A0"/>
                </a:solidFill>
              </a:rPr>
              <a:t>Nikolic </a:t>
            </a:r>
            <a:r>
              <a:rPr lang="en-US" i="1" dirty="0">
                <a:solidFill>
                  <a:srgbClr val="7030A0"/>
                </a:solidFill>
              </a:rPr>
              <a:t>et al</a:t>
            </a:r>
            <a:r>
              <a:rPr lang="en-US" dirty="0">
                <a:solidFill>
                  <a:srgbClr val="7030A0"/>
                </a:solidFill>
              </a:rPr>
              <a:t>., NODY 97, 1215 (2019)</a:t>
            </a:r>
          </a:p>
        </p:txBody>
      </p:sp>
      <p:pic>
        <p:nvPicPr>
          <p:cNvPr id="8" name="Recorded Sound">
            <a:hlinkClick r:id="" action="ppaction://media"/>
            <a:extLst>
              <a:ext uri="{FF2B5EF4-FFF2-40B4-BE49-F238E27FC236}">
                <a16:creationId xmlns:a16="http://schemas.microsoft.com/office/drawing/2014/main" id="{AF9CAF11-0D82-46E3-8386-3E1D6DB8D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5056" y="4674691"/>
            <a:ext cx="487363" cy="487363"/>
          </a:xfrm>
          <a:prstGeom prst="rect">
            <a:avLst/>
          </a:prstGeom>
        </p:spPr>
      </p:pic>
    </p:spTree>
    <p:extLst>
      <p:ext uri="{BB962C8B-B14F-4D97-AF65-F5344CB8AC3E}">
        <p14:creationId xmlns:p14="http://schemas.microsoft.com/office/powerpoint/2010/main" val="1610844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99350" cy="1143000"/>
          </a:xfrm>
        </p:spPr>
        <p:txBody>
          <a:bodyPr>
            <a:normAutofit fontScale="90000"/>
          </a:bodyPr>
          <a:lstStyle/>
          <a:p>
            <a:r>
              <a:rPr lang="en-US" sz="6000" u="sng" dirty="0">
                <a:solidFill>
                  <a:srgbClr val="FF0000"/>
                </a:solidFill>
              </a:rPr>
              <a:t>Carpets elsewhere</a:t>
            </a:r>
            <a:r>
              <a:rPr lang="en-US" sz="6000" dirty="0">
                <a:solidFill>
                  <a:srgbClr val="FF0000"/>
                </a:solidFill>
              </a:rPr>
              <a:t>: </a:t>
            </a:r>
            <a:r>
              <a:rPr lang="en-US" sz="6000" dirty="0" err="1">
                <a:solidFill>
                  <a:srgbClr val="FF0000"/>
                </a:solidFill>
              </a:rPr>
              <a:t>Hirota</a:t>
            </a:r>
            <a:endParaRPr lang="en-US" sz="6000" dirty="0">
              <a:solidFill>
                <a:srgbClr val="FF0000"/>
              </a:solidFill>
            </a:endParaRPr>
          </a:p>
        </p:txBody>
      </p:sp>
      <p:sp>
        <p:nvSpPr>
          <p:cNvPr id="3" name="Content Placeholder 2"/>
          <p:cNvSpPr>
            <a:spLocks noGrp="1"/>
          </p:cNvSpPr>
          <p:nvPr>
            <p:ph idx="1"/>
          </p:nvPr>
        </p:nvSpPr>
        <p:spPr>
          <a:xfrm>
            <a:off x="894373" y="2286000"/>
            <a:ext cx="7716227" cy="609600"/>
          </a:xfrm>
        </p:spPr>
        <p:txBody>
          <a:bodyPr/>
          <a:lstStyle/>
          <a:p>
            <a:r>
              <a:rPr lang="en-US" dirty="0">
                <a:solidFill>
                  <a:srgbClr val="7030A0"/>
                </a:solidFill>
              </a:rPr>
              <a:t>With stabilization   	    Without stabilization</a:t>
            </a:r>
          </a:p>
        </p:txBody>
      </p:sp>
      <p:sp>
        <p:nvSpPr>
          <p:cNvPr id="4" name="Footer Placeholder 3"/>
          <p:cNvSpPr>
            <a:spLocks noGrp="1"/>
          </p:cNvSpPr>
          <p:nvPr>
            <p:ph type="ftr" sz="quarter" idx="11"/>
          </p:nvPr>
        </p:nvSpPr>
        <p:spPr>
          <a:xfrm>
            <a:off x="4953000" y="6391275"/>
            <a:ext cx="4191000" cy="476250"/>
          </a:xfrm>
        </p:spPr>
        <p:txBody>
          <a:bodyPr/>
          <a:lstStyle/>
          <a:p>
            <a:pPr>
              <a:defRPr/>
            </a:pPr>
            <a:endParaRPr lang="en-US" sz="2000" dirty="0"/>
          </a:p>
        </p:txBody>
      </p:sp>
      <p:pic>
        <p:nvPicPr>
          <p:cNvPr id="5" name="Picture 4"/>
          <p:cNvPicPr>
            <a:picLocks noChangeAspect="1"/>
          </p:cNvPicPr>
          <p:nvPr/>
        </p:nvPicPr>
        <p:blipFill>
          <a:blip r:embed="rId4"/>
          <a:stretch>
            <a:fillRect/>
          </a:stretch>
        </p:blipFill>
        <p:spPr>
          <a:xfrm>
            <a:off x="1" y="2816658"/>
            <a:ext cx="9144000" cy="4050867"/>
          </a:xfrm>
          <a:prstGeom prst="rect">
            <a:avLst/>
          </a:prstGeom>
        </p:spPr>
      </p:pic>
      <p:pic>
        <p:nvPicPr>
          <p:cNvPr id="7" name="Picture 6"/>
          <p:cNvPicPr>
            <a:picLocks noChangeAspect="1"/>
          </p:cNvPicPr>
          <p:nvPr/>
        </p:nvPicPr>
        <p:blipFill>
          <a:blip r:embed="rId5"/>
          <a:stretch>
            <a:fillRect/>
          </a:stretch>
        </p:blipFill>
        <p:spPr>
          <a:xfrm>
            <a:off x="3048000" y="1143000"/>
            <a:ext cx="5715000" cy="848139"/>
          </a:xfrm>
          <a:prstGeom prst="rect">
            <a:avLst/>
          </a:prstGeom>
        </p:spPr>
      </p:pic>
      <p:sp>
        <p:nvSpPr>
          <p:cNvPr id="8" name="TextBox 7"/>
          <p:cNvSpPr txBox="1"/>
          <p:nvPr/>
        </p:nvSpPr>
        <p:spPr>
          <a:xfrm>
            <a:off x="0" y="1264416"/>
            <a:ext cx="2763898" cy="523220"/>
          </a:xfrm>
          <a:prstGeom prst="rect">
            <a:avLst/>
          </a:prstGeom>
          <a:noFill/>
        </p:spPr>
        <p:txBody>
          <a:bodyPr wrap="none" rtlCol="0">
            <a:spAutoFit/>
          </a:bodyPr>
          <a:lstStyle/>
          <a:p>
            <a:r>
              <a:rPr lang="en-US" sz="2800" dirty="0" err="1">
                <a:solidFill>
                  <a:srgbClr val="FF0000"/>
                </a:solidFill>
              </a:rPr>
              <a:t>Hirota</a:t>
            </a:r>
            <a:r>
              <a:rPr lang="en-US" sz="2800" dirty="0">
                <a:solidFill>
                  <a:srgbClr val="FF0000"/>
                </a:solidFill>
              </a:rPr>
              <a:t> Equation:</a:t>
            </a:r>
          </a:p>
        </p:txBody>
      </p:sp>
      <p:sp>
        <p:nvSpPr>
          <p:cNvPr id="6" name="Down Arrow 5"/>
          <p:cNvSpPr/>
          <p:nvPr/>
        </p:nvSpPr>
        <p:spPr>
          <a:xfrm rot="10800000">
            <a:off x="4544568" y="580339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82F5FA-36A8-4920-A361-0D5F3FDDA9F7}"/>
              </a:ext>
            </a:extLst>
          </p:cNvPr>
          <p:cNvSpPr/>
          <p:nvPr/>
        </p:nvSpPr>
        <p:spPr>
          <a:xfrm>
            <a:off x="2830738" y="1932815"/>
            <a:ext cx="3912289" cy="369332"/>
          </a:xfrm>
          <a:prstGeom prst="rect">
            <a:avLst/>
          </a:prstGeom>
        </p:spPr>
        <p:txBody>
          <a:bodyPr wrap="none">
            <a:spAutoFit/>
          </a:bodyPr>
          <a:lstStyle/>
          <a:p>
            <a:r>
              <a:rPr lang="en-US" dirty="0">
                <a:solidFill>
                  <a:srgbClr val="7030A0"/>
                </a:solidFill>
              </a:rPr>
              <a:t>Nikolic </a:t>
            </a:r>
            <a:r>
              <a:rPr lang="en-US" i="1" dirty="0">
                <a:solidFill>
                  <a:srgbClr val="7030A0"/>
                </a:solidFill>
              </a:rPr>
              <a:t>et al</a:t>
            </a:r>
            <a:r>
              <a:rPr lang="en-US" dirty="0">
                <a:solidFill>
                  <a:srgbClr val="7030A0"/>
                </a:solidFill>
              </a:rPr>
              <a:t>., NODY 97, 1215 (2019)</a:t>
            </a:r>
          </a:p>
        </p:txBody>
      </p:sp>
      <p:pic>
        <p:nvPicPr>
          <p:cNvPr id="10" name="Recorded Sound">
            <a:hlinkClick r:id="" action="ppaction://media"/>
            <a:extLst>
              <a:ext uri="{FF2B5EF4-FFF2-40B4-BE49-F238E27FC236}">
                <a16:creationId xmlns:a16="http://schemas.microsoft.com/office/drawing/2014/main" id="{C4BE043F-384A-49D5-A6E8-2E7020B6D8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1206" y="5099175"/>
            <a:ext cx="487363" cy="487363"/>
          </a:xfrm>
          <a:prstGeom prst="rect">
            <a:avLst/>
          </a:prstGeom>
        </p:spPr>
      </p:pic>
    </p:spTree>
    <p:extLst>
      <p:ext uri="{BB962C8B-B14F-4D97-AF65-F5344CB8AC3E}">
        <p14:creationId xmlns:p14="http://schemas.microsoft.com/office/powerpoint/2010/main" val="3649517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34450" cy="1143000"/>
          </a:xfrm>
        </p:spPr>
        <p:txBody>
          <a:bodyPr>
            <a:normAutofit/>
          </a:bodyPr>
          <a:lstStyle/>
          <a:p>
            <a:r>
              <a:rPr lang="en-US" b="1" u="sng" dirty="0">
                <a:solidFill>
                  <a:srgbClr val="FF0000"/>
                </a:solidFill>
              </a:rPr>
              <a:t>Carpets in fractional </a:t>
            </a:r>
            <a:r>
              <a:rPr lang="en-US" b="1" u="sng" dirty="0" err="1">
                <a:solidFill>
                  <a:srgbClr val="FF0000"/>
                </a:solidFill>
              </a:rPr>
              <a:t>Schr</a:t>
            </a:r>
            <a:r>
              <a:rPr lang="en-US" b="1" u="sng" dirty="0" err="1">
                <a:solidFill>
                  <a:srgbClr val="FF0000"/>
                </a:solidFill>
                <a:latin typeface="Times New Roman" panose="02020603050405020304" pitchFamily="18" charset="0"/>
                <a:cs typeface="Times New Roman" panose="02020603050405020304" pitchFamily="18" charset="0"/>
              </a:rPr>
              <a:t>ȍ</a:t>
            </a:r>
            <a:r>
              <a:rPr lang="en-US" b="1" u="sng" dirty="0" err="1">
                <a:solidFill>
                  <a:srgbClr val="FF0000"/>
                </a:solidFill>
              </a:rPr>
              <a:t>dinger</a:t>
            </a:r>
            <a:endParaRPr lang="en-US" b="1" u="sng" dirty="0">
              <a:solidFill>
                <a:srgbClr val="FF0000"/>
              </a:solidFill>
            </a:endParaRPr>
          </a:p>
        </p:txBody>
      </p:sp>
      <p:pic>
        <p:nvPicPr>
          <p:cNvPr id="6" name="Content Placeholder 5"/>
          <p:cNvPicPr>
            <a:picLocks noGrp="1" noChangeAspect="1"/>
          </p:cNvPicPr>
          <p:nvPr>
            <p:ph idx="1"/>
          </p:nvPr>
        </p:nvPicPr>
        <p:blipFill>
          <a:blip r:embed="rId4"/>
          <a:stretch>
            <a:fillRect/>
          </a:stretch>
        </p:blipFill>
        <p:spPr>
          <a:xfrm>
            <a:off x="1431479" y="1274132"/>
            <a:ext cx="5616575" cy="1062595"/>
          </a:xfrm>
          <a:prstGeom prst="rect">
            <a:avLst/>
          </a:prstGeom>
        </p:spPr>
      </p:pic>
      <p:sp>
        <p:nvSpPr>
          <p:cNvPr id="4" name="Footer Placeholder 3"/>
          <p:cNvSpPr>
            <a:spLocks noGrp="1"/>
          </p:cNvSpPr>
          <p:nvPr>
            <p:ph type="ftr" sz="quarter" idx="11"/>
          </p:nvPr>
        </p:nvSpPr>
        <p:spPr>
          <a:xfrm>
            <a:off x="6781800" y="6381750"/>
            <a:ext cx="2362200" cy="476250"/>
          </a:xfrm>
        </p:spPr>
        <p:txBody>
          <a:bodyPr/>
          <a:lstStyle/>
          <a:p>
            <a:endParaRPr lang="en-US" sz="1800" dirty="0"/>
          </a:p>
        </p:txBody>
      </p:sp>
      <p:pic>
        <p:nvPicPr>
          <p:cNvPr id="5" name="Picture 4"/>
          <p:cNvPicPr>
            <a:picLocks noChangeAspect="1"/>
          </p:cNvPicPr>
          <p:nvPr/>
        </p:nvPicPr>
        <p:blipFill>
          <a:blip r:embed="rId5"/>
          <a:stretch>
            <a:fillRect/>
          </a:stretch>
        </p:blipFill>
        <p:spPr>
          <a:xfrm>
            <a:off x="65039" y="2514600"/>
            <a:ext cx="9078961" cy="4019550"/>
          </a:xfrm>
          <a:prstGeom prst="rect">
            <a:avLst/>
          </a:prstGeom>
        </p:spPr>
      </p:pic>
      <p:sp>
        <p:nvSpPr>
          <p:cNvPr id="7" name="Down Arrow 6"/>
          <p:cNvSpPr/>
          <p:nvPr/>
        </p:nvSpPr>
        <p:spPr>
          <a:xfrm rot="10800000">
            <a:off x="4239768" y="580339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F0353B-C281-4CD0-84D2-D2D5FD4468AC}"/>
              </a:ext>
            </a:extLst>
          </p:cNvPr>
          <p:cNvSpPr txBox="1"/>
          <p:nvPr/>
        </p:nvSpPr>
        <p:spPr>
          <a:xfrm>
            <a:off x="5007600" y="2190750"/>
            <a:ext cx="4006225" cy="369332"/>
          </a:xfrm>
          <a:prstGeom prst="rect">
            <a:avLst/>
          </a:prstGeom>
          <a:noFill/>
        </p:spPr>
        <p:txBody>
          <a:bodyPr wrap="none" rtlCol="0">
            <a:spAutoFit/>
          </a:bodyPr>
          <a:lstStyle/>
          <a:p>
            <a:r>
              <a:rPr lang="en-US" dirty="0">
                <a:solidFill>
                  <a:srgbClr val="7030A0"/>
                </a:solidFill>
              </a:rPr>
              <a:t>Zhang </a:t>
            </a:r>
            <a:r>
              <a:rPr lang="en-US" i="1" dirty="0">
                <a:solidFill>
                  <a:srgbClr val="7030A0"/>
                </a:solidFill>
              </a:rPr>
              <a:t>et al</a:t>
            </a:r>
            <a:r>
              <a:rPr lang="en-US" dirty="0">
                <a:solidFill>
                  <a:srgbClr val="7030A0"/>
                </a:solidFill>
              </a:rPr>
              <a:t>., SREPS 6, 23645 (2016)</a:t>
            </a:r>
          </a:p>
        </p:txBody>
      </p:sp>
      <p:pic>
        <p:nvPicPr>
          <p:cNvPr id="9" name="Recorded Sound">
            <a:hlinkClick r:id="" action="ppaction://media"/>
            <a:extLst>
              <a:ext uri="{FF2B5EF4-FFF2-40B4-BE49-F238E27FC236}">
                <a16:creationId xmlns:a16="http://schemas.microsoft.com/office/drawing/2014/main" id="{B7EBB2AB-464A-4AF0-A195-D06A9ED5E5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505200"/>
            <a:ext cx="487363" cy="487363"/>
          </a:xfrm>
          <a:prstGeom prst="rect">
            <a:avLst/>
          </a:prstGeom>
        </p:spPr>
      </p:pic>
    </p:spTree>
    <p:extLst>
      <p:ext uri="{BB962C8B-B14F-4D97-AF65-F5344CB8AC3E}">
        <p14:creationId xmlns:p14="http://schemas.microsoft.com/office/powerpoint/2010/main" val="3447033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650" y="0"/>
            <a:ext cx="7499350" cy="762000"/>
          </a:xfrm>
        </p:spPr>
        <p:txBody>
          <a:bodyPr>
            <a:noAutofit/>
          </a:bodyPr>
          <a:lstStyle/>
          <a:p>
            <a:r>
              <a:rPr lang="en-US" sz="6600" u="sng" dirty="0">
                <a:solidFill>
                  <a:srgbClr val="FF0000"/>
                </a:solidFill>
              </a:rPr>
              <a:t>Summary</a:t>
            </a:r>
          </a:p>
        </p:txBody>
      </p:sp>
      <p:sp>
        <p:nvSpPr>
          <p:cNvPr id="3" name="Content Placeholder 2"/>
          <p:cNvSpPr>
            <a:spLocks noGrp="1"/>
          </p:cNvSpPr>
          <p:nvPr>
            <p:ph idx="1"/>
          </p:nvPr>
        </p:nvSpPr>
        <p:spPr>
          <a:xfrm>
            <a:off x="-11545" y="952500"/>
            <a:ext cx="9144000" cy="5353050"/>
          </a:xfrm>
        </p:spPr>
        <p:txBody>
          <a:bodyPr/>
          <a:lstStyle/>
          <a:p>
            <a:r>
              <a:rPr lang="en-US" sz="2800" cap="small" dirty="0"/>
              <a:t>Utilized the simple NLSE as the paraxial WE in optics </a:t>
            </a:r>
            <a:endParaRPr lang="en-US" sz="2800" dirty="0"/>
          </a:p>
          <a:p>
            <a:r>
              <a:rPr lang="en-US" sz="2800" dirty="0"/>
              <a:t>Generated RWs as finite-background solutions of NLSE</a:t>
            </a:r>
          </a:p>
          <a:p>
            <a:r>
              <a:rPr lang="en-US" sz="2800" dirty="0"/>
              <a:t>Established RWs as NL, deterministic and physical in nature</a:t>
            </a:r>
          </a:p>
          <a:p>
            <a:r>
              <a:rPr lang="en-US" sz="2800" dirty="0"/>
              <a:t>Driven RWs to HC chaos by modulation instability</a:t>
            </a:r>
          </a:p>
          <a:p>
            <a:r>
              <a:rPr lang="en-US" sz="2700" dirty="0"/>
              <a:t>Shown that statistics of RWs depend on numerical algorithm </a:t>
            </a:r>
          </a:p>
          <a:p>
            <a:r>
              <a:rPr lang="en-US" sz="2800" dirty="0"/>
              <a:t>Formed Talbot carpets by RWs</a:t>
            </a:r>
          </a:p>
          <a:p>
            <a:r>
              <a:rPr lang="en-US" sz="2800" dirty="0"/>
              <a:t>Stabilized carpets by mode pruning</a:t>
            </a:r>
          </a:p>
          <a:p>
            <a:pPr marL="82550" indent="0">
              <a:buNone/>
            </a:pPr>
            <a:r>
              <a:rPr lang="en-US" sz="3600" u="sng" dirty="0">
                <a:solidFill>
                  <a:srgbClr val="FF0000"/>
                </a:solidFill>
              </a:rPr>
              <a:t>Basic question</a:t>
            </a:r>
            <a:r>
              <a:rPr lang="en-US" sz="3600" dirty="0">
                <a:solidFill>
                  <a:srgbClr val="FF0000"/>
                </a:solidFill>
              </a:rPr>
              <a:t>:  </a:t>
            </a:r>
            <a:r>
              <a:rPr lang="en-US" sz="3600" dirty="0">
                <a:solidFill>
                  <a:srgbClr val="7030A0"/>
                </a:solidFill>
              </a:rPr>
              <a:t>Are these effects </a:t>
            </a:r>
          </a:p>
          <a:p>
            <a:pPr marL="82550" indent="0">
              <a:buNone/>
            </a:pPr>
            <a:r>
              <a:rPr lang="en-US" sz="3600" dirty="0">
                <a:solidFill>
                  <a:srgbClr val="7030A0"/>
                </a:solidFill>
              </a:rPr>
              <a:t>real or just numerical artefacts?</a:t>
            </a:r>
          </a:p>
          <a:p>
            <a:endParaRPr lang="en-US" dirty="0"/>
          </a:p>
        </p:txBody>
      </p:sp>
      <p:sp>
        <p:nvSpPr>
          <p:cNvPr id="4" name="Footer Placeholder 3"/>
          <p:cNvSpPr>
            <a:spLocks noGrp="1"/>
          </p:cNvSpPr>
          <p:nvPr>
            <p:ph type="ftr" sz="quarter" idx="11"/>
          </p:nvPr>
        </p:nvSpPr>
        <p:spPr>
          <a:xfrm>
            <a:off x="2438400" y="6305550"/>
            <a:ext cx="5181600" cy="476250"/>
          </a:xfrm>
        </p:spPr>
        <p:txBody>
          <a:bodyPr/>
          <a:lstStyle/>
          <a:p>
            <a:endParaRPr lang="en-US" sz="2000" dirty="0"/>
          </a:p>
        </p:txBody>
      </p:sp>
      <p:pic>
        <p:nvPicPr>
          <p:cNvPr id="5" name="Picture 4">
            <a:extLst>
              <a:ext uri="{FF2B5EF4-FFF2-40B4-BE49-F238E27FC236}">
                <a16:creationId xmlns:a16="http://schemas.microsoft.com/office/drawing/2014/main" id="{822DA1EA-848D-424E-B8D4-FB622DC210CB}"/>
              </a:ext>
            </a:extLst>
          </p:cNvPr>
          <p:cNvPicPr>
            <a:picLocks noChangeAspect="1"/>
          </p:cNvPicPr>
          <p:nvPr/>
        </p:nvPicPr>
        <p:blipFill>
          <a:blip r:embed="rId5"/>
          <a:stretch>
            <a:fillRect/>
          </a:stretch>
        </p:blipFill>
        <p:spPr>
          <a:xfrm>
            <a:off x="6361257" y="3733800"/>
            <a:ext cx="2752725" cy="2971800"/>
          </a:xfrm>
          <a:prstGeom prst="rect">
            <a:avLst/>
          </a:prstGeom>
        </p:spPr>
      </p:pic>
      <p:sp>
        <p:nvSpPr>
          <p:cNvPr id="7" name="TextBox 6">
            <a:extLst>
              <a:ext uri="{FF2B5EF4-FFF2-40B4-BE49-F238E27FC236}">
                <a16:creationId xmlns:a16="http://schemas.microsoft.com/office/drawing/2014/main" id="{06395730-D6F0-472C-B78F-5F4995C1C78D}"/>
              </a:ext>
            </a:extLst>
          </p:cNvPr>
          <p:cNvSpPr txBox="1"/>
          <p:nvPr/>
        </p:nvSpPr>
        <p:spPr>
          <a:xfrm flipH="1">
            <a:off x="6361257" y="6020485"/>
            <a:ext cx="2752725" cy="646331"/>
          </a:xfrm>
          <a:prstGeom prst="rect">
            <a:avLst/>
          </a:prstGeom>
          <a:noFill/>
        </p:spPr>
        <p:txBody>
          <a:bodyPr wrap="square" rtlCol="0">
            <a:spAutoFit/>
          </a:bodyPr>
          <a:lstStyle/>
          <a:p>
            <a:r>
              <a:rPr lang="en-US" sz="3600" b="1" i="1" dirty="0">
                <a:solidFill>
                  <a:srgbClr val="FF0000"/>
                </a:solidFill>
              </a:rPr>
              <a:t>Thank you!</a:t>
            </a:r>
          </a:p>
        </p:txBody>
      </p:sp>
      <p:pic>
        <p:nvPicPr>
          <p:cNvPr id="8" name="Recorded Sound">
            <a:hlinkClick r:id="" action="ppaction://media"/>
            <a:extLst>
              <a:ext uri="{FF2B5EF4-FFF2-40B4-BE49-F238E27FC236}">
                <a16:creationId xmlns:a16="http://schemas.microsoft.com/office/drawing/2014/main" id="{8221CAB7-EF2E-4BF1-BB63-157727DF7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0" y="5745830"/>
            <a:ext cx="487363" cy="487363"/>
          </a:xfrm>
          <a:prstGeom prst="rect">
            <a:avLst/>
          </a:prstGeom>
        </p:spPr>
      </p:pic>
    </p:spTree>
    <p:extLst>
      <p:ext uri="{BB962C8B-B14F-4D97-AF65-F5344CB8AC3E}">
        <p14:creationId xmlns:p14="http://schemas.microsoft.com/office/powerpoint/2010/main" val="118393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0472C1C-53F5-4220-81C2-CE7C90B537B3}"/>
              </a:ext>
            </a:extLst>
          </p:cNvPr>
          <p:cNvSpPr>
            <a:spLocks noGrp="1" noChangeArrowheads="1"/>
          </p:cNvSpPr>
          <p:nvPr>
            <p:ph type="title" idx="4294967295"/>
          </p:nvPr>
        </p:nvSpPr>
        <p:spPr>
          <a:xfrm>
            <a:off x="304800" y="340773"/>
            <a:ext cx="3960813" cy="838200"/>
          </a:xfrm>
        </p:spPr>
        <p:txBody>
          <a:bodyPr>
            <a:normAutofit fontScale="90000"/>
          </a:bodyPr>
          <a:lstStyle/>
          <a:p>
            <a:pPr eaLnBrk="1" hangingPunct="1">
              <a:defRPr/>
            </a:pPr>
            <a:r>
              <a:rPr lang="en-US" altLang="en-US" sz="4000" b="1" u="sng" dirty="0">
                <a:solidFill>
                  <a:srgbClr val="FF0000"/>
                </a:solidFill>
              </a:rPr>
              <a:t>Education </a:t>
            </a:r>
            <a:br>
              <a:rPr lang="en-US" altLang="en-US" sz="4000" b="1" u="sng" dirty="0">
                <a:solidFill>
                  <a:srgbClr val="FF0000"/>
                </a:solidFill>
              </a:rPr>
            </a:br>
            <a:r>
              <a:rPr lang="en-US" altLang="en-US" sz="4000" b="1" u="sng" dirty="0">
                <a:solidFill>
                  <a:srgbClr val="FF0000"/>
                </a:solidFill>
              </a:rPr>
              <a:t>city </a:t>
            </a:r>
            <a:br>
              <a:rPr lang="en-US" altLang="en-US" sz="4000" b="1" dirty="0">
                <a:solidFill>
                  <a:srgbClr val="FF0000"/>
                </a:solidFill>
              </a:rPr>
            </a:br>
            <a:endParaRPr lang="en-US" altLang="en-US" sz="4000" b="1" dirty="0">
              <a:solidFill>
                <a:srgbClr val="FF0000"/>
              </a:solidFill>
            </a:endParaRPr>
          </a:p>
        </p:txBody>
      </p:sp>
      <p:sp>
        <p:nvSpPr>
          <p:cNvPr id="36867" name="Rectangle 3">
            <a:extLst>
              <a:ext uri="{FF2B5EF4-FFF2-40B4-BE49-F238E27FC236}">
                <a16:creationId xmlns:a16="http://schemas.microsoft.com/office/drawing/2014/main" id="{6657B5F8-145C-4FC5-822A-9A428980AC52}"/>
              </a:ext>
            </a:extLst>
          </p:cNvPr>
          <p:cNvSpPr>
            <a:spLocks noGrp="1" noChangeArrowheads="1"/>
          </p:cNvSpPr>
          <p:nvPr>
            <p:ph type="body" idx="4294967295"/>
          </p:nvPr>
        </p:nvSpPr>
        <p:spPr>
          <a:xfrm>
            <a:off x="0" y="949325"/>
            <a:ext cx="3960813" cy="3546475"/>
          </a:xfrm>
        </p:spPr>
        <p:txBody>
          <a:bodyPr/>
          <a:lstStyle/>
          <a:p>
            <a:pPr eaLnBrk="1" hangingPunct="1">
              <a:buFont typeface="Wingdings" panose="05000000000000000000" pitchFamily="2" charset="2"/>
              <a:buNone/>
            </a:pPr>
            <a:r>
              <a:rPr lang="en-US" altLang="en-US" sz="2400" dirty="0"/>
              <a:t>    </a:t>
            </a:r>
            <a:r>
              <a:rPr lang="en-US" altLang="en-US" sz="2400" dirty="0">
                <a:solidFill>
                  <a:srgbClr val="6600CC"/>
                </a:solidFill>
              </a:rPr>
              <a:t>Member Schools</a:t>
            </a:r>
          </a:p>
          <a:p>
            <a:pPr eaLnBrk="1" hangingPunct="1"/>
            <a:r>
              <a:rPr lang="en-US" altLang="en-US" sz="2400" dirty="0"/>
              <a:t>VCU</a:t>
            </a:r>
          </a:p>
          <a:p>
            <a:pPr eaLnBrk="1" hangingPunct="1"/>
            <a:r>
              <a:rPr lang="en-US" altLang="en-US" sz="2400" dirty="0"/>
              <a:t>Weil Cornell</a:t>
            </a:r>
          </a:p>
          <a:p>
            <a:pPr eaLnBrk="1" hangingPunct="1"/>
            <a:r>
              <a:rPr lang="en-US" altLang="en-US" sz="2400" dirty="0"/>
              <a:t>TAMU</a:t>
            </a:r>
          </a:p>
          <a:p>
            <a:pPr eaLnBrk="1" hangingPunct="1"/>
            <a:r>
              <a:rPr lang="en-US" altLang="en-US" sz="2400" dirty="0"/>
              <a:t>Carnegie-Mellon</a:t>
            </a:r>
          </a:p>
          <a:p>
            <a:pPr eaLnBrk="1" hangingPunct="1"/>
            <a:r>
              <a:rPr lang="en-US" altLang="en-US" sz="2400" dirty="0"/>
              <a:t>Georgetown</a:t>
            </a:r>
          </a:p>
          <a:p>
            <a:pPr eaLnBrk="1" hangingPunct="1"/>
            <a:r>
              <a:rPr lang="en-US" altLang="en-US" sz="2400" dirty="0"/>
              <a:t>Northwestern</a:t>
            </a:r>
          </a:p>
          <a:p>
            <a:pPr eaLnBrk="1" hangingPunct="1"/>
            <a:r>
              <a:rPr lang="en-US" altLang="en-US" sz="2400" dirty="0"/>
              <a:t>Hamad bin Khalifa Univ.</a:t>
            </a:r>
          </a:p>
          <a:p>
            <a:pPr eaLnBrk="1" hangingPunct="1">
              <a:buFont typeface="Wingdings" panose="05000000000000000000" pitchFamily="2" charset="2"/>
              <a:buNone/>
            </a:pPr>
            <a:endParaRPr lang="en-US" altLang="en-US" sz="2400" dirty="0"/>
          </a:p>
        </p:txBody>
      </p:sp>
      <p:pic>
        <p:nvPicPr>
          <p:cNvPr id="36868" name="Picture 4" descr="Scan0010">
            <a:extLst>
              <a:ext uri="{FF2B5EF4-FFF2-40B4-BE49-F238E27FC236}">
                <a16:creationId xmlns:a16="http://schemas.microsoft.com/office/drawing/2014/main" id="{0FD91A0E-D6BE-474B-8D22-9A25DC44D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838" y="0"/>
            <a:ext cx="4983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a:extLst>
              <a:ext uri="{FF2B5EF4-FFF2-40B4-BE49-F238E27FC236}">
                <a16:creationId xmlns:a16="http://schemas.microsoft.com/office/drawing/2014/main" id="{26B0BDBE-42E3-4F5D-A5FC-D08CBEA09C6E}"/>
              </a:ext>
            </a:extLst>
          </p:cNvPr>
          <p:cNvSpPr txBox="1">
            <a:spLocks noChangeArrowheads="1"/>
          </p:cNvSpPr>
          <p:nvPr/>
        </p:nvSpPr>
        <p:spPr bwMode="auto">
          <a:xfrm>
            <a:off x="3128963" y="2179097"/>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TAMUQ</a:t>
            </a:r>
          </a:p>
        </p:txBody>
      </p:sp>
      <p:pic>
        <p:nvPicPr>
          <p:cNvPr id="2" name="Picture 1">
            <a:extLst>
              <a:ext uri="{FF2B5EF4-FFF2-40B4-BE49-F238E27FC236}">
                <a16:creationId xmlns:a16="http://schemas.microsoft.com/office/drawing/2014/main" id="{812618E1-148A-4D44-AC87-42488B469842}"/>
              </a:ext>
            </a:extLst>
          </p:cNvPr>
          <p:cNvPicPr>
            <a:picLocks noChangeAspect="1"/>
          </p:cNvPicPr>
          <p:nvPr/>
        </p:nvPicPr>
        <p:blipFill>
          <a:blip r:embed="rId8"/>
          <a:stretch>
            <a:fillRect/>
          </a:stretch>
        </p:blipFill>
        <p:spPr>
          <a:xfrm>
            <a:off x="1030288" y="4717257"/>
            <a:ext cx="3086100" cy="2078831"/>
          </a:xfrm>
          <a:prstGeom prst="rect">
            <a:avLst/>
          </a:prstGeom>
        </p:spPr>
      </p:pic>
      <p:pic>
        <p:nvPicPr>
          <p:cNvPr id="4" name="Picture 3">
            <a:extLst>
              <a:ext uri="{FF2B5EF4-FFF2-40B4-BE49-F238E27FC236}">
                <a16:creationId xmlns:a16="http://schemas.microsoft.com/office/drawing/2014/main" id="{4A777477-0E11-4317-8273-032A56AB79D3}"/>
              </a:ext>
            </a:extLst>
          </p:cNvPr>
          <p:cNvPicPr>
            <a:picLocks noChangeAspect="1"/>
          </p:cNvPicPr>
          <p:nvPr/>
        </p:nvPicPr>
        <p:blipFill>
          <a:blip r:embed="rId9"/>
          <a:stretch>
            <a:fillRect/>
          </a:stretch>
        </p:blipFill>
        <p:spPr>
          <a:xfrm>
            <a:off x="2590800" y="0"/>
            <a:ext cx="2963236" cy="2205037"/>
          </a:xfrm>
          <a:prstGeom prst="rect">
            <a:avLst/>
          </a:prstGeom>
        </p:spPr>
      </p:pic>
      <p:sp>
        <p:nvSpPr>
          <p:cNvPr id="5" name="TextBox 4">
            <a:extLst>
              <a:ext uri="{FF2B5EF4-FFF2-40B4-BE49-F238E27FC236}">
                <a16:creationId xmlns:a16="http://schemas.microsoft.com/office/drawing/2014/main" id="{9C650760-1CFD-4469-B540-C3AC22121759}"/>
              </a:ext>
            </a:extLst>
          </p:cNvPr>
          <p:cNvSpPr txBox="1"/>
          <p:nvPr/>
        </p:nvSpPr>
        <p:spPr>
          <a:xfrm>
            <a:off x="0" y="5602069"/>
            <a:ext cx="1095172" cy="646331"/>
          </a:xfrm>
          <a:prstGeom prst="rect">
            <a:avLst/>
          </a:prstGeom>
          <a:noFill/>
        </p:spPr>
        <p:txBody>
          <a:bodyPr wrap="none" rtlCol="0">
            <a:spAutoFit/>
          </a:bodyPr>
          <a:lstStyle/>
          <a:p>
            <a:r>
              <a:rPr lang="en-US" b="1" dirty="0">
                <a:solidFill>
                  <a:srgbClr val="00B0F0"/>
                </a:solidFill>
              </a:rPr>
              <a:t>Ed City</a:t>
            </a:r>
          </a:p>
          <a:p>
            <a:r>
              <a:rPr lang="en-US" b="1" dirty="0">
                <a:solidFill>
                  <a:srgbClr val="00B0F0"/>
                </a:solidFill>
              </a:rPr>
              <a:t>Stadium</a:t>
            </a:r>
          </a:p>
        </p:txBody>
      </p:sp>
      <p:sp>
        <p:nvSpPr>
          <p:cNvPr id="3" name="TextBox 2">
            <a:extLst>
              <a:ext uri="{FF2B5EF4-FFF2-40B4-BE49-F238E27FC236}">
                <a16:creationId xmlns:a16="http://schemas.microsoft.com/office/drawing/2014/main" id="{003FF9EC-B377-464C-B5BA-CFDA66105D55}"/>
              </a:ext>
            </a:extLst>
          </p:cNvPr>
          <p:cNvSpPr txBox="1"/>
          <p:nvPr/>
        </p:nvSpPr>
        <p:spPr>
          <a:xfrm>
            <a:off x="1020868" y="6355590"/>
            <a:ext cx="3117745" cy="369332"/>
          </a:xfrm>
          <a:prstGeom prst="rect">
            <a:avLst/>
          </a:prstGeom>
          <a:noFill/>
        </p:spPr>
        <p:txBody>
          <a:bodyPr wrap="square" rtlCol="0">
            <a:spAutoFit/>
          </a:bodyPr>
          <a:lstStyle/>
          <a:p>
            <a:r>
              <a:rPr lang="en-US" dirty="0">
                <a:solidFill>
                  <a:srgbClr val="FFFF00"/>
                </a:solidFill>
              </a:rPr>
              <a:t>Welcome to the FIFA games!</a:t>
            </a:r>
          </a:p>
        </p:txBody>
      </p:sp>
      <p:sp>
        <p:nvSpPr>
          <p:cNvPr id="6" name="Footer Placeholder 5">
            <a:extLst>
              <a:ext uri="{FF2B5EF4-FFF2-40B4-BE49-F238E27FC236}">
                <a16:creationId xmlns:a16="http://schemas.microsoft.com/office/drawing/2014/main" id="{1AD4621B-D144-4A8F-81A6-BF571FB47304}"/>
              </a:ext>
            </a:extLst>
          </p:cNvPr>
          <p:cNvSpPr>
            <a:spLocks noGrp="1"/>
          </p:cNvSpPr>
          <p:nvPr>
            <p:ph type="ftr" sz="quarter" idx="11"/>
          </p:nvPr>
        </p:nvSpPr>
        <p:spPr/>
        <p:txBody>
          <a:bodyPr/>
          <a:lstStyle/>
          <a:p>
            <a:pPr>
              <a:defRPr/>
            </a:pPr>
            <a:endParaRPr lang="en-US" dirty="0"/>
          </a:p>
        </p:txBody>
      </p:sp>
      <p:pic>
        <p:nvPicPr>
          <p:cNvPr id="7" name="Recorded Sound">
            <a:hlinkClick r:id="" action="ppaction://media"/>
            <a:extLst>
              <a:ext uri="{FF2B5EF4-FFF2-40B4-BE49-F238E27FC236}">
                <a16:creationId xmlns:a16="http://schemas.microsoft.com/office/drawing/2014/main" id="{36D77F54-20E1-4BE8-99CD-3B825D6CE4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9F600A99-55D3-457A-8ED2-C60530DB5E6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72400" y="5628189"/>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7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0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3855"/>
            <a:ext cx="3670300" cy="762000"/>
          </a:xfrm>
        </p:spPr>
        <p:txBody>
          <a:bodyPr>
            <a:noAutofit/>
          </a:bodyPr>
          <a:lstStyle/>
          <a:p>
            <a:r>
              <a:rPr lang="en-US" sz="6000" u="sng" dirty="0">
                <a:solidFill>
                  <a:srgbClr val="FF0000"/>
                </a:solidFill>
              </a:rPr>
              <a:t>Outline</a:t>
            </a:r>
          </a:p>
        </p:txBody>
      </p:sp>
      <p:sp>
        <p:nvSpPr>
          <p:cNvPr id="3" name="Content Placeholder 2"/>
          <p:cNvSpPr>
            <a:spLocks noGrp="1"/>
          </p:cNvSpPr>
          <p:nvPr>
            <p:ph idx="1"/>
          </p:nvPr>
        </p:nvSpPr>
        <p:spPr>
          <a:xfrm>
            <a:off x="0" y="932319"/>
            <a:ext cx="9144000" cy="2953881"/>
          </a:xfrm>
        </p:spPr>
        <p:txBody>
          <a:bodyPr/>
          <a:lstStyle/>
          <a:p>
            <a:pPr marL="8255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p:cNvSpPr txBox="1"/>
          <p:nvPr/>
        </p:nvSpPr>
        <p:spPr>
          <a:xfrm>
            <a:off x="0" y="677882"/>
            <a:ext cx="9144000" cy="3970318"/>
          </a:xfrm>
          <a:prstGeom prst="rect">
            <a:avLst/>
          </a:prstGeom>
          <a:noFill/>
        </p:spPr>
        <p:txBody>
          <a:bodyPr wrap="square" rtlCol="0">
            <a:spAutoFit/>
          </a:bodyPr>
          <a:lstStyle/>
          <a:p>
            <a:r>
              <a:rPr lang="en-US" sz="2800" u="sng" dirty="0">
                <a:solidFill>
                  <a:srgbClr val="FF0000"/>
                </a:solidFill>
              </a:rPr>
              <a:t>Abstract:</a:t>
            </a:r>
            <a:r>
              <a:rPr lang="en-US" sz="2800" dirty="0">
                <a:solidFill>
                  <a:srgbClr val="FF0000"/>
                </a:solidFill>
              </a:rPr>
              <a:t> </a:t>
            </a:r>
            <a:r>
              <a:rPr lang="en-US" sz="2800" dirty="0"/>
              <a:t>Rogue waves are giant nonlinear waves that suddenly appear and disappear in oceans and optics. We discuss the facts and fictions related to their strange nature, dynamic generation, ingrained instability, and potential applications. We propose the method of mode pruning for suppressing the modulation instability of rogue waves. We demonstrate how to produce Talbot carpets – recurrent images of light and plasma waves – by rogue waves, for possible use in nanolithography.</a:t>
            </a:r>
            <a:r>
              <a:rPr lang="en-US" sz="2800" b="1" dirty="0"/>
              <a:t> </a:t>
            </a:r>
          </a:p>
        </p:txBody>
      </p:sp>
      <p:sp>
        <p:nvSpPr>
          <p:cNvPr id="5" name="Footer Placeholder 4"/>
          <p:cNvSpPr>
            <a:spLocks noGrp="1"/>
          </p:cNvSpPr>
          <p:nvPr>
            <p:ph type="ftr" sz="quarter" idx="11"/>
          </p:nvPr>
        </p:nvSpPr>
        <p:spPr>
          <a:xfrm>
            <a:off x="5334000" y="6381750"/>
            <a:ext cx="3810000" cy="476250"/>
          </a:xfrm>
        </p:spPr>
        <p:txBody>
          <a:bodyPr/>
          <a:lstStyle/>
          <a:p>
            <a:endParaRPr lang="en-US" sz="2800" dirty="0"/>
          </a:p>
        </p:txBody>
      </p:sp>
      <p:pic>
        <p:nvPicPr>
          <p:cNvPr id="9" name="Picture 8">
            <a:extLst>
              <a:ext uri="{FF2B5EF4-FFF2-40B4-BE49-F238E27FC236}">
                <a16:creationId xmlns:a16="http://schemas.microsoft.com/office/drawing/2014/main" id="{9BB7FB6D-ABB1-4544-8730-6B126DA32C1B}"/>
              </a:ext>
            </a:extLst>
          </p:cNvPr>
          <p:cNvPicPr>
            <a:picLocks noChangeAspect="1"/>
          </p:cNvPicPr>
          <p:nvPr/>
        </p:nvPicPr>
        <p:blipFill>
          <a:blip r:embed="rId5"/>
          <a:stretch>
            <a:fillRect/>
          </a:stretch>
        </p:blipFill>
        <p:spPr>
          <a:xfrm>
            <a:off x="4724400" y="4610792"/>
            <a:ext cx="4424364" cy="2247207"/>
          </a:xfrm>
          <a:prstGeom prst="rect">
            <a:avLst/>
          </a:prstGeom>
        </p:spPr>
      </p:pic>
      <p:sp>
        <p:nvSpPr>
          <p:cNvPr id="10" name="TextBox 9">
            <a:extLst>
              <a:ext uri="{FF2B5EF4-FFF2-40B4-BE49-F238E27FC236}">
                <a16:creationId xmlns:a16="http://schemas.microsoft.com/office/drawing/2014/main" id="{8DD1A18D-A3ED-4DF3-AD15-FFF77C963DEB}"/>
              </a:ext>
            </a:extLst>
          </p:cNvPr>
          <p:cNvSpPr txBox="1"/>
          <p:nvPr/>
        </p:nvSpPr>
        <p:spPr>
          <a:xfrm flipH="1">
            <a:off x="5808664" y="5188457"/>
            <a:ext cx="3340100" cy="830997"/>
          </a:xfrm>
          <a:prstGeom prst="rect">
            <a:avLst/>
          </a:prstGeom>
          <a:noFill/>
        </p:spPr>
        <p:txBody>
          <a:bodyPr wrap="square" rtlCol="0">
            <a:spAutoFit/>
          </a:bodyPr>
          <a:lstStyle/>
          <a:p>
            <a:pPr algn="ctr"/>
            <a:r>
              <a:rPr lang="en-US" sz="2400" b="1" dirty="0">
                <a:solidFill>
                  <a:srgbClr val="FFFF00"/>
                </a:solidFill>
              </a:rPr>
              <a:t>A phony photoshop rogue wave</a:t>
            </a:r>
          </a:p>
        </p:txBody>
      </p:sp>
      <p:pic>
        <p:nvPicPr>
          <p:cNvPr id="109570" name="Picture 2" descr="Tsunami Facts and Information">
            <a:extLst>
              <a:ext uri="{FF2B5EF4-FFF2-40B4-BE49-F238E27FC236}">
                <a16:creationId xmlns:a16="http://schemas.microsoft.com/office/drawing/2014/main" id="{06979264-59A3-4D9C-8C1E-1527C959F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16305"/>
            <a:ext cx="4572000" cy="2271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EF67225-262A-47F3-877F-A78EBE8E4EAE}"/>
              </a:ext>
            </a:extLst>
          </p:cNvPr>
          <p:cNvSpPr/>
          <p:nvPr/>
        </p:nvSpPr>
        <p:spPr>
          <a:xfrm>
            <a:off x="1655618" y="6180118"/>
            <a:ext cx="3128818" cy="646331"/>
          </a:xfrm>
          <a:prstGeom prst="rect">
            <a:avLst/>
          </a:prstGeom>
        </p:spPr>
        <p:txBody>
          <a:bodyPr wrap="square">
            <a:spAutoFit/>
          </a:bodyPr>
          <a:lstStyle/>
          <a:p>
            <a:pPr algn="ctr"/>
            <a:r>
              <a:rPr lang="en-US" b="1" dirty="0">
                <a:solidFill>
                  <a:srgbClr val="FF0000"/>
                </a:solidFill>
              </a:rPr>
              <a:t>Not a rogue wave:</a:t>
            </a:r>
          </a:p>
          <a:p>
            <a:pPr algn="ctr"/>
            <a:r>
              <a:rPr lang="en-US" b="1" dirty="0">
                <a:solidFill>
                  <a:srgbClr val="FF0000"/>
                </a:solidFill>
              </a:rPr>
              <a:t>Tsunami wave in Japan</a:t>
            </a:r>
          </a:p>
        </p:txBody>
      </p:sp>
      <p:pic>
        <p:nvPicPr>
          <p:cNvPr id="7" name="Recorded Sound">
            <a:hlinkClick r:id="" action="ppaction://media"/>
            <a:extLst>
              <a:ext uri="{FF2B5EF4-FFF2-40B4-BE49-F238E27FC236}">
                <a16:creationId xmlns:a16="http://schemas.microsoft.com/office/drawing/2014/main" id="{B4538596-D21E-4248-BEFE-B29B02CA0B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94905" y="4708951"/>
            <a:ext cx="487363" cy="487363"/>
          </a:xfrm>
          <a:prstGeom prst="rect">
            <a:avLst/>
          </a:prstGeom>
        </p:spPr>
      </p:pic>
    </p:spTree>
    <p:extLst>
      <p:ext uri="{BB962C8B-B14F-4D97-AF65-F5344CB8AC3E}">
        <p14:creationId xmlns:p14="http://schemas.microsoft.com/office/powerpoint/2010/main" val="24639250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dirty="0">
                <a:effectLst/>
              </a:rPr>
              <a:t>­­­</a:t>
            </a:r>
            <a:r>
              <a:rPr lang="en-US" sz="4000" u="sng" dirty="0">
                <a:solidFill>
                  <a:srgbClr val="FF0000"/>
                </a:solidFill>
                <a:effectLst/>
              </a:rPr>
              <a:t>Nature of optical rogue wave­­­s</a:t>
            </a:r>
            <a:r>
              <a:rPr lang="en-US" sz="4000" dirty="0">
                <a:solidFill>
                  <a:srgbClr val="FF0000"/>
                </a:solidFill>
                <a:effectLst/>
              </a:rPr>
              <a:t>: Facts and fictions</a:t>
            </a:r>
            <a:endParaRPr lang="en-US" sz="4000" dirty="0">
              <a:solidFill>
                <a:srgbClr val="FF0000"/>
              </a:solidFill>
            </a:endParaRPr>
          </a:p>
        </p:txBody>
      </p:sp>
      <p:sp>
        <p:nvSpPr>
          <p:cNvPr id="3" name="Content Placeholder 2"/>
          <p:cNvSpPr>
            <a:spLocks noGrp="1"/>
          </p:cNvSpPr>
          <p:nvPr>
            <p:ph idx="1"/>
          </p:nvPr>
        </p:nvSpPr>
        <p:spPr>
          <a:xfrm>
            <a:off x="-76200" y="533400"/>
            <a:ext cx="9144000" cy="6324600"/>
          </a:xfrm>
        </p:spPr>
        <p:txBody>
          <a:bodyPr/>
          <a:lstStyle/>
          <a:p>
            <a:r>
              <a:rPr lang="en-US" dirty="0"/>
              <a:t>Conflicting opinions:  Are the rogue waves</a:t>
            </a:r>
          </a:p>
          <a:p>
            <a:r>
              <a:rPr lang="en-US" dirty="0"/>
              <a:t>Linear </a:t>
            </a:r>
            <a:r>
              <a:rPr lang="en-US" i="1" dirty="0"/>
              <a:t>or</a:t>
            </a:r>
            <a:r>
              <a:rPr lang="en-US" dirty="0"/>
              <a:t> nonlinear?</a:t>
            </a:r>
          </a:p>
          <a:p>
            <a:r>
              <a:rPr lang="en-US" dirty="0"/>
              <a:t>Random </a:t>
            </a:r>
            <a:r>
              <a:rPr lang="en-US" i="1" dirty="0"/>
              <a:t>or</a:t>
            </a:r>
            <a:r>
              <a:rPr lang="en-US" dirty="0"/>
              <a:t> deterministic?</a:t>
            </a:r>
          </a:p>
          <a:p>
            <a:r>
              <a:rPr lang="en-US" dirty="0"/>
              <a:t>Numerical </a:t>
            </a:r>
            <a:r>
              <a:rPr lang="en-US" i="1" dirty="0"/>
              <a:t>or</a:t>
            </a:r>
            <a:r>
              <a:rPr lang="en-US" dirty="0"/>
              <a:t> physical?</a:t>
            </a:r>
          </a:p>
          <a:p>
            <a:r>
              <a:rPr lang="en-US" dirty="0">
                <a:solidFill>
                  <a:srgbClr val="FF0000"/>
                </a:solidFill>
              </a:rPr>
              <a:t>FACTS:</a:t>
            </a:r>
          </a:p>
          <a:p>
            <a:r>
              <a:rPr lang="en-US" sz="3600" dirty="0">
                <a:solidFill>
                  <a:srgbClr val="0070C0"/>
                </a:solidFill>
              </a:rPr>
              <a:t>Nonlinear, because the cause of RWs is the modulation or Benjamin-</a:t>
            </a:r>
            <a:r>
              <a:rPr lang="en-US" sz="3600" dirty="0" err="1">
                <a:solidFill>
                  <a:srgbClr val="0070C0"/>
                </a:solidFill>
              </a:rPr>
              <a:t>Feir</a:t>
            </a:r>
            <a:r>
              <a:rPr lang="en-US" sz="3600" dirty="0">
                <a:solidFill>
                  <a:srgbClr val="0070C0"/>
                </a:solidFill>
              </a:rPr>
              <a:t> instability;</a:t>
            </a:r>
          </a:p>
          <a:p>
            <a:r>
              <a:rPr lang="en-US" sz="3600" dirty="0">
                <a:solidFill>
                  <a:srgbClr val="0070C0"/>
                </a:solidFill>
              </a:rPr>
              <a:t>Deterministic, because modulation instability leads to deterministic </a:t>
            </a:r>
            <a:r>
              <a:rPr lang="en-US" sz="3600" dirty="0" err="1">
                <a:solidFill>
                  <a:srgbClr val="0070C0"/>
                </a:solidFill>
              </a:rPr>
              <a:t>homoclinic</a:t>
            </a:r>
            <a:r>
              <a:rPr lang="en-US" sz="3600" dirty="0">
                <a:solidFill>
                  <a:srgbClr val="0070C0"/>
                </a:solidFill>
              </a:rPr>
              <a:t> chaos;</a:t>
            </a:r>
          </a:p>
          <a:p>
            <a:r>
              <a:rPr lang="en-US" sz="3600" dirty="0">
                <a:solidFill>
                  <a:srgbClr val="0070C0"/>
                </a:solidFill>
              </a:rPr>
              <a:t>Physical, because they are observed in many experiments and media.                   </a:t>
            </a:r>
            <a:r>
              <a:rPr lang="en-US" sz="4000" dirty="0">
                <a:solidFill>
                  <a:srgbClr val="FF0000"/>
                </a:solidFill>
              </a:rPr>
              <a:t>But…</a:t>
            </a:r>
          </a:p>
        </p:txBody>
      </p:sp>
      <p:sp>
        <p:nvSpPr>
          <p:cNvPr id="5" name="Footer Placeholder 4">
            <a:extLst>
              <a:ext uri="{FF2B5EF4-FFF2-40B4-BE49-F238E27FC236}">
                <a16:creationId xmlns:a16="http://schemas.microsoft.com/office/drawing/2014/main" id="{EAFA5EEF-E0AA-496E-9797-C7C8ED8C02EC}"/>
              </a:ext>
            </a:extLst>
          </p:cNvPr>
          <p:cNvSpPr>
            <a:spLocks noGrp="1"/>
          </p:cNvSpPr>
          <p:nvPr>
            <p:ph type="ftr" sz="quarter" idx="11"/>
          </p:nvPr>
        </p:nvSpPr>
        <p:spPr/>
        <p:txBody>
          <a:bodyPr/>
          <a:lstStyle/>
          <a:p>
            <a:pPr>
              <a:defRPr/>
            </a:pPr>
            <a:endParaRPr lang="en-US"/>
          </a:p>
        </p:txBody>
      </p:sp>
      <p:pic>
        <p:nvPicPr>
          <p:cNvPr id="4" name="Recorded Sound">
            <a:hlinkClick r:id="" action="ppaction://media"/>
            <a:extLst>
              <a:ext uri="{FF2B5EF4-FFF2-40B4-BE49-F238E27FC236}">
                <a16:creationId xmlns:a16="http://schemas.microsoft.com/office/drawing/2014/main" id="{F3321121-4C60-4C5B-84D8-E2DE0D6FF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8718" y="1752600"/>
            <a:ext cx="487363" cy="487363"/>
          </a:xfrm>
          <a:prstGeom prst="rect">
            <a:avLst/>
          </a:prstGeom>
        </p:spPr>
      </p:pic>
    </p:spTree>
    <p:extLst>
      <p:ext uri="{BB962C8B-B14F-4D97-AF65-F5344CB8AC3E}">
        <p14:creationId xmlns:p14="http://schemas.microsoft.com/office/powerpoint/2010/main" val="2872642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1143000" y="1371283"/>
            <a:ext cx="7499350" cy="5486400"/>
          </a:xfrm>
        </p:spPr>
        <p:txBody>
          <a:bodyPr/>
          <a:lstStyle/>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pPr>
            <a:endParaRPr lang="en-US" sz="1400" dirty="0">
              <a:latin typeface="Cambria" pitchFamily="18" charset="0"/>
            </a:endParaRPr>
          </a:p>
          <a:p>
            <a:pPr>
              <a:spcBef>
                <a:spcPct val="0"/>
              </a:spcBef>
            </a:pPr>
            <a:endParaRPr lang="en-US" sz="1400" dirty="0">
              <a:latin typeface="Cambria" pitchFamily="18" charset="0"/>
            </a:endParaRPr>
          </a:p>
          <a:p>
            <a:pPr>
              <a:spcBef>
                <a:spcPct val="0"/>
              </a:spcBef>
              <a:buFont typeface="Wingdings 2" pitchFamily="18" charset="2"/>
              <a:buNone/>
            </a:pPr>
            <a:r>
              <a:rPr lang="en-US" sz="1400" dirty="0">
                <a:latin typeface="Cambria" pitchFamily="18" charset="0"/>
              </a:rPr>
              <a:t>					</a:t>
            </a: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a:p>
            <a:pPr>
              <a:spcBef>
                <a:spcPct val="0"/>
              </a:spcBef>
              <a:buFont typeface="Wingdings 2" pitchFamily="18" charset="2"/>
              <a:buNone/>
            </a:pPr>
            <a:endParaRPr lang="en-US" sz="1400" dirty="0">
              <a:latin typeface="Cambria" pitchFamily="18" charset="0"/>
            </a:endParaRPr>
          </a:p>
        </p:txBody>
      </p:sp>
      <p:sp>
        <p:nvSpPr>
          <p:cNvPr id="2" name="Title 1"/>
          <p:cNvSpPr>
            <a:spLocks noGrp="1"/>
          </p:cNvSpPr>
          <p:nvPr>
            <p:ph type="title"/>
          </p:nvPr>
        </p:nvSpPr>
        <p:spPr>
          <a:xfrm>
            <a:off x="0" y="0"/>
            <a:ext cx="8382000" cy="990600"/>
          </a:xfrm>
        </p:spPr>
        <p:txBody>
          <a:bodyPr>
            <a:noAutofit/>
          </a:bodyPr>
          <a:lstStyle/>
          <a:p>
            <a:pPr>
              <a:defRPr/>
            </a:pPr>
            <a:r>
              <a:rPr lang="en-US" sz="4400" u="sng" dirty="0">
                <a:solidFill>
                  <a:srgbClr val="FF0000"/>
                </a:solidFill>
                <a:latin typeface="Cambria" pitchFamily="18" charset="0"/>
              </a:rPr>
              <a:t>Reminder</a:t>
            </a:r>
            <a:r>
              <a:rPr lang="en-US" sz="4400" dirty="0">
                <a:solidFill>
                  <a:srgbClr val="FF0000"/>
                </a:solidFill>
                <a:latin typeface="Cambria" pitchFamily="18" charset="0"/>
              </a:rPr>
              <a:t>: What is a rogue wave?</a:t>
            </a:r>
          </a:p>
        </p:txBody>
      </p:sp>
      <p:pic>
        <p:nvPicPr>
          <p:cNvPr id="96258" name="Picture 2" descr="http://upload.wikimedia.org/wikipedia/commons/thumb/f/f3/Wea00800%2C1.jpg/450px-Wea00800%2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193" y="999102"/>
            <a:ext cx="4102175" cy="2698321"/>
          </a:xfrm>
          <a:prstGeom prst="rect">
            <a:avLst/>
          </a:prstGeom>
          <a:noFill/>
          <a:extLst>
            <a:ext uri="{909E8E84-426E-40DD-AFC4-6F175D3DCCD1}">
              <a14:hiddenFill xmlns:a14="http://schemas.microsoft.com/office/drawing/2010/main">
                <a:solidFill>
                  <a:srgbClr val="FFFFFF"/>
                </a:solidFill>
              </a14:hiddenFill>
            </a:ext>
          </a:extLst>
        </p:spPr>
      </p:pic>
      <p:pic>
        <p:nvPicPr>
          <p:cNvPr id="96260" name="Picture 4" descr="n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247" y="3924300"/>
            <a:ext cx="4095750" cy="2619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999102"/>
            <a:ext cx="3462230" cy="523220"/>
          </a:xfrm>
          <a:prstGeom prst="rect">
            <a:avLst/>
          </a:prstGeom>
          <a:noFill/>
        </p:spPr>
        <p:txBody>
          <a:bodyPr wrap="none" rtlCol="0">
            <a:spAutoFit/>
          </a:bodyPr>
          <a:lstStyle/>
          <a:p>
            <a:r>
              <a:rPr lang="en-US" sz="2800" dirty="0">
                <a:solidFill>
                  <a:srgbClr val="00B050"/>
                </a:solidFill>
              </a:rPr>
              <a:t>A giant solitary wave</a:t>
            </a:r>
          </a:p>
        </p:txBody>
      </p:sp>
      <p:pic>
        <p:nvPicPr>
          <p:cNvPr id="9" name="Picture 2" descr="http://1.bp.blogspot.com/_gfXupHOEhH0/S7O0OtkBCRI/AAAAAAAAPlY/DUJXZugsTkg/s640/Cool-Wave-Pictur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202" y="3772483"/>
            <a:ext cx="3982156" cy="3064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a/a5/Tsunami_by_hokusai_19th_centur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023" y="1151336"/>
            <a:ext cx="3982156" cy="27106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1765" y="1081869"/>
            <a:ext cx="3462231" cy="646331"/>
          </a:xfrm>
          <a:prstGeom prst="rect">
            <a:avLst/>
          </a:prstGeom>
          <a:noFill/>
        </p:spPr>
        <p:txBody>
          <a:bodyPr wrap="square" rtlCol="0">
            <a:spAutoFit/>
          </a:bodyPr>
          <a:lstStyle/>
          <a:p>
            <a:r>
              <a:rPr lang="en-US" dirty="0">
                <a:solidFill>
                  <a:srgbClr val="C00000"/>
                </a:solidFill>
              </a:rPr>
              <a:t>The great wave off Kanagawa</a:t>
            </a:r>
          </a:p>
          <a:p>
            <a:r>
              <a:rPr lang="en-US" dirty="0">
                <a:solidFill>
                  <a:srgbClr val="C00000"/>
                </a:solidFill>
              </a:rPr>
              <a:t>(A woodblock print by Hokusai)</a:t>
            </a:r>
          </a:p>
        </p:txBody>
      </p:sp>
      <p:sp>
        <p:nvSpPr>
          <p:cNvPr id="6" name="Rectangle 5"/>
          <p:cNvSpPr/>
          <p:nvPr/>
        </p:nvSpPr>
        <p:spPr>
          <a:xfrm>
            <a:off x="-10791" y="6419273"/>
            <a:ext cx="4748416" cy="461665"/>
          </a:xfrm>
          <a:prstGeom prst="rect">
            <a:avLst/>
          </a:prstGeom>
        </p:spPr>
        <p:txBody>
          <a:bodyPr wrap="none">
            <a:spAutoFit/>
          </a:bodyPr>
          <a:lstStyle/>
          <a:p>
            <a:r>
              <a:rPr lang="en-US" sz="2400" b="1" dirty="0">
                <a:solidFill>
                  <a:srgbClr val="FF0000"/>
                </a:solidFill>
              </a:rPr>
              <a:t>Can be described by the NLSE!</a:t>
            </a:r>
          </a:p>
        </p:txBody>
      </p:sp>
      <p:sp>
        <p:nvSpPr>
          <p:cNvPr id="5" name="Arrow: Right 4">
            <a:extLst>
              <a:ext uri="{FF2B5EF4-FFF2-40B4-BE49-F238E27FC236}">
                <a16:creationId xmlns:a16="http://schemas.microsoft.com/office/drawing/2014/main" id="{CC296431-0578-45E2-8376-FC0420A384A6}"/>
              </a:ext>
            </a:extLst>
          </p:cNvPr>
          <p:cNvSpPr/>
          <p:nvPr/>
        </p:nvSpPr>
        <p:spPr>
          <a:xfrm rot="20408640">
            <a:off x="5715134" y="6246679"/>
            <a:ext cx="681393" cy="488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5E22376B-1E53-47BE-860A-6FAED8A2D737}"/>
              </a:ext>
            </a:extLst>
          </p:cNvPr>
          <p:cNvSpPr/>
          <p:nvPr/>
        </p:nvSpPr>
        <p:spPr>
          <a:xfrm>
            <a:off x="2664087" y="2343776"/>
            <a:ext cx="292503" cy="4946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AAE404-1196-40D6-B270-35AC50801262}"/>
              </a:ext>
            </a:extLst>
          </p:cNvPr>
          <p:cNvSpPr txBox="1"/>
          <p:nvPr/>
        </p:nvSpPr>
        <p:spPr>
          <a:xfrm>
            <a:off x="2891181" y="1967210"/>
            <a:ext cx="1219200" cy="646331"/>
          </a:xfrm>
          <a:prstGeom prst="rect">
            <a:avLst/>
          </a:prstGeom>
          <a:noFill/>
        </p:spPr>
        <p:txBody>
          <a:bodyPr wrap="square" rtlCol="0">
            <a:spAutoFit/>
          </a:bodyPr>
          <a:lstStyle/>
          <a:p>
            <a:r>
              <a:rPr lang="en-US" dirty="0"/>
              <a:t>Fuji mountain</a:t>
            </a:r>
          </a:p>
        </p:txBody>
      </p:sp>
      <p:sp>
        <p:nvSpPr>
          <p:cNvPr id="11" name="TextBox 10">
            <a:extLst>
              <a:ext uri="{FF2B5EF4-FFF2-40B4-BE49-F238E27FC236}">
                <a16:creationId xmlns:a16="http://schemas.microsoft.com/office/drawing/2014/main" id="{D560788B-A496-4A93-8410-E914C99B99A9}"/>
              </a:ext>
            </a:extLst>
          </p:cNvPr>
          <p:cNvSpPr txBox="1"/>
          <p:nvPr/>
        </p:nvSpPr>
        <p:spPr>
          <a:xfrm flipH="1">
            <a:off x="6264140" y="6419273"/>
            <a:ext cx="2476636" cy="369332"/>
          </a:xfrm>
          <a:prstGeom prst="rect">
            <a:avLst/>
          </a:prstGeom>
          <a:noFill/>
        </p:spPr>
        <p:txBody>
          <a:bodyPr wrap="square" rtlCol="0">
            <a:spAutoFit/>
          </a:bodyPr>
          <a:lstStyle/>
          <a:p>
            <a:r>
              <a:rPr lang="en-US" dirty="0">
                <a:solidFill>
                  <a:srgbClr val="FFFF00"/>
                </a:solidFill>
              </a:rPr>
              <a:t>Unsuspecting surfers!</a:t>
            </a:r>
          </a:p>
        </p:txBody>
      </p:sp>
      <p:sp>
        <p:nvSpPr>
          <p:cNvPr id="12" name="Footer Placeholder 11">
            <a:extLst>
              <a:ext uri="{FF2B5EF4-FFF2-40B4-BE49-F238E27FC236}">
                <a16:creationId xmlns:a16="http://schemas.microsoft.com/office/drawing/2014/main" id="{0A04DC00-62C6-49FD-B933-24021836D55E}"/>
              </a:ext>
            </a:extLst>
          </p:cNvPr>
          <p:cNvSpPr>
            <a:spLocks noGrp="1"/>
          </p:cNvSpPr>
          <p:nvPr>
            <p:ph type="ftr" sz="quarter" idx="11"/>
          </p:nvPr>
        </p:nvSpPr>
        <p:spPr/>
        <p:txBody>
          <a:bodyPr/>
          <a:lstStyle/>
          <a:p>
            <a:pPr>
              <a:defRPr/>
            </a:pPr>
            <a:endParaRPr lang="en-US"/>
          </a:p>
        </p:txBody>
      </p:sp>
      <p:pic>
        <p:nvPicPr>
          <p:cNvPr id="14" name="Recorded Sound">
            <a:hlinkClick r:id="" action="ppaction://media"/>
            <a:extLst>
              <a:ext uri="{FF2B5EF4-FFF2-40B4-BE49-F238E27FC236}">
                <a16:creationId xmlns:a16="http://schemas.microsoft.com/office/drawing/2014/main" id="{73C2010E-995C-42B1-8EC3-CEC58FFF1F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68135" y="4102670"/>
            <a:ext cx="487363" cy="487363"/>
          </a:xfrm>
          <a:prstGeom prst="rect">
            <a:avLst/>
          </a:prstGeom>
        </p:spPr>
      </p:pic>
    </p:spTree>
    <p:extLst>
      <p:ext uri="{BB962C8B-B14F-4D97-AF65-F5344CB8AC3E}">
        <p14:creationId xmlns:p14="http://schemas.microsoft.com/office/powerpoint/2010/main" val="1485394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4"/>
          <p:cNvPicPr>
            <a:picLocks noChangeAspect="1" noChangeArrowheads="1"/>
          </p:cNvPicPr>
          <p:nvPr/>
        </p:nvPicPr>
        <p:blipFill>
          <a:blip r:embed="rId6"/>
          <a:srcRect/>
          <a:stretch>
            <a:fillRect/>
          </a:stretch>
        </p:blipFill>
        <p:spPr bwMode="auto">
          <a:xfrm>
            <a:off x="4796175" y="3124201"/>
            <a:ext cx="4347825" cy="3733800"/>
          </a:xfrm>
          <a:prstGeom prst="rect">
            <a:avLst/>
          </a:prstGeom>
          <a:noFill/>
          <a:ln w="9525">
            <a:noFill/>
            <a:miter lim="800000"/>
            <a:headEnd/>
            <a:tailEnd/>
          </a:ln>
        </p:spPr>
      </p:pic>
      <p:sp>
        <p:nvSpPr>
          <p:cNvPr id="2" name="Title 1"/>
          <p:cNvSpPr>
            <a:spLocks noGrp="1"/>
          </p:cNvSpPr>
          <p:nvPr>
            <p:ph type="title"/>
          </p:nvPr>
        </p:nvSpPr>
        <p:spPr>
          <a:xfrm>
            <a:off x="0" y="0"/>
            <a:ext cx="8305800" cy="1047751"/>
          </a:xfrm>
        </p:spPr>
        <p:txBody>
          <a:bodyPr>
            <a:noAutofit/>
          </a:bodyPr>
          <a:lstStyle/>
          <a:p>
            <a:pPr eaLnBrk="1" fontAlgn="auto" hangingPunct="1">
              <a:spcAft>
                <a:spcPts val="0"/>
              </a:spcAft>
              <a:defRPr/>
            </a:pPr>
            <a:r>
              <a:rPr lang="en-US" sz="4000" u="sng" cap="small" dirty="0">
                <a:solidFill>
                  <a:srgbClr val="FF0000"/>
                </a:solidFill>
                <a:latin typeface="Cambria" pitchFamily="18" charset="0"/>
              </a:rPr>
              <a:t>How does optics come into picture?</a:t>
            </a:r>
            <a:r>
              <a:rPr lang="en-US" sz="4000" cap="small" dirty="0">
                <a:solidFill>
                  <a:srgbClr val="FF0000"/>
                </a:solidFill>
                <a:latin typeface="Cambria" pitchFamily="18" charset="0"/>
              </a:rPr>
              <a:t> </a:t>
            </a:r>
          </a:p>
        </p:txBody>
      </p:sp>
      <p:graphicFrame>
        <p:nvGraphicFramePr>
          <p:cNvPr id="2050" name="Object 2"/>
          <p:cNvGraphicFramePr>
            <a:graphicFrameLocks noChangeAspect="1"/>
          </p:cNvGraphicFramePr>
          <p:nvPr>
            <p:extLst/>
          </p:nvPr>
        </p:nvGraphicFramePr>
        <p:xfrm>
          <a:off x="990600" y="2057399"/>
          <a:ext cx="3299126" cy="938213"/>
        </p:xfrm>
        <a:graphic>
          <a:graphicData uri="http://schemas.openxmlformats.org/presentationml/2006/ole">
            <mc:AlternateContent xmlns:mc="http://schemas.openxmlformats.org/markup-compatibility/2006">
              <mc:Choice xmlns:v="urn:schemas-microsoft-com:vml" Requires="v">
                <p:oleObj spid="_x0000_s109270" name="Equation" r:id="rId7" imgW="1384200" imgH="393480" progId="Equation.3">
                  <p:embed/>
                </p:oleObj>
              </mc:Choice>
              <mc:Fallback>
                <p:oleObj name="Equation" r:id="rId7" imgW="1384200" imgH="393480" progId="Equation.3">
                  <p:embed/>
                  <p:pic>
                    <p:nvPicPr>
                      <p:cNvPr id="0" name=""/>
                      <p:cNvPicPr>
                        <a:picLocks noChangeAspect="1" noChangeArrowheads="1"/>
                      </p:cNvPicPr>
                      <p:nvPr/>
                    </p:nvPicPr>
                    <p:blipFill>
                      <a:blip r:embed="rId8"/>
                      <a:srcRect/>
                      <a:stretch>
                        <a:fillRect/>
                      </a:stretch>
                    </p:blipFill>
                    <p:spPr bwMode="auto">
                      <a:xfrm>
                        <a:off x="990600" y="2057399"/>
                        <a:ext cx="3299126" cy="938213"/>
                      </a:xfrm>
                      <a:prstGeom prst="rect">
                        <a:avLst/>
                      </a:prstGeom>
                      <a:noFill/>
                      <a:extLst/>
                    </p:spPr>
                  </p:pic>
                </p:oleObj>
              </mc:Fallback>
            </mc:AlternateContent>
          </a:graphicData>
        </a:graphic>
      </p:graphicFrame>
      <p:sp>
        <p:nvSpPr>
          <p:cNvPr id="2056" name="Text Box 15"/>
          <p:cNvSpPr txBox="1">
            <a:spLocks noChangeArrowheads="1"/>
          </p:cNvSpPr>
          <p:nvPr/>
        </p:nvSpPr>
        <p:spPr bwMode="auto">
          <a:xfrm>
            <a:off x="5008563" y="2590800"/>
            <a:ext cx="3048000" cy="307975"/>
          </a:xfrm>
          <a:prstGeom prst="rect">
            <a:avLst/>
          </a:prstGeom>
          <a:noFill/>
          <a:ln w="9525">
            <a:noFill/>
            <a:miter lim="800000"/>
            <a:headEnd/>
            <a:tailEnd/>
          </a:ln>
        </p:spPr>
        <p:txBody>
          <a:bodyPr>
            <a:spAutoFit/>
          </a:bodyPr>
          <a:lstStyle/>
          <a:p>
            <a:r>
              <a:rPr lang="en-US" sz="1400" b="1" dirty="0">
                <a:latin typeface="Cambria" pitchFamily="18" charset="0"/>
              </a:rPr>
              <a:t>Intensity and Phase of the Soliton</a:t>
            </a:r>
          </a:p>
        </p:txBody>
      </p:sp>
      <p:graphicFrame>
        <p:nvGraphicFramePr>
          <p:cNvPr id="2051" name="Object 3"/>
          <p:cNvGraphicFramePr>
            <a:graphicFrameLocks noChangeAspect="1"/>
          </p:cNvGraphicFramePr>
          <p:nvPr>
            <p:extLst/>
          </p:nvPr>
        </p:nvGraphicFramePr>
        <p:xfrm>
          <a:off x="1681163" y="3352800"/>
          <a:ext cx="701675" cy="341312"/>
        </p:xfrm>
        <a:graphic>
          <a:graphicData uri="http://schemas.openxmlformats.org/presentationml/2006/ole">
            <mc:AlternateContent xmlns:mc="http://schemas.openxmlformats.org/markup-compatibility/2006">
              <mc:Choice xmlns:v="urn:schemas-microsoft-com:vml" Requires="v">
                <p:oleObj spid="_x0000_s109271" name="Equation" r:id="rId9" imgW="368140" imgH="177723" progId="Equation.3">
                  <p:embed/>
                </p:oleObj>
              </mc:Choice>
              <mc:Fallback>
                <p:oleObj name="Equation" r:id="rId9" imgW="368140" imgH="17772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1163" y="3352800"/>
                        <a:ext cx="701675" cy="34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Text Box 13"/>
          <p:cNvSpPr txBox="1">
            <a:spLocks noChangeArrowheads="1"/>
          </p:cNvSpPr>
          <p:nvPr/>
        </p:nvSpPr>
        <p:spPr bwMode="auto">
          <a:xfrm>
            <a:off x="2366963" y="2971800"/>
            <a:ext cx="2376487" cy="400050"/>
          </a:xfrm>
          <a:prstGeom prst="rect">
            <a:avLst/>
          </a:prstGeom>
          <a:noFill/>
          <a:ln w="9525">
            <a:noFill/>
            <a:miter lim="800000"/>
            <a:headEnd/>
            <a:tailEnd/>
          </a:ln>
        </p:spPr>
        <p:txBody>
          <a:bodyPr>
            <a:spAutoFit/>
          </a:bodyPr>
          <a:lstStyle/>
          <a:p>
            <a:r>
              <a:rPr lang="en-US" sz="2000" dirty="0">
                <a:latin typeface="Cambria" pitchFamily="18" charset="0"/>
              </a:rPr>
              <a:t>: Bright </a:t>
            </a:r>
            <a:r>
              <a:rPr lang="en-US" sz="2000" dirty="0" err="1">
                <a:latin typeface="Cambria" pitchFamily="18" charset="0"/>
              </a:rPr>
              <a:t>soliton</a:t>
            </a:r>
            <a:endParaRPr lang="en-US" sz="2000" dirty="0">
              <a:latin typeface="Cambria" pitchFamily="18" charset="0"/>
            </a:endParaRPr>
          </a:p>
        </p:txBody>
      </p:sp>
      <p:graphicFrame>
        <p:nvGraphicFramePr>
          <p:cNvPr id="2052" name="Object 4"/>
          <p:cNvGraphicFramePr>
            <a:graphicFrameLocks noChangeAspect="1"/>
          </p:cNvGraphicFramePr>
          <p:nvPr>
            <p:extLst/>
          </p:nvPr>
        </p:nvGraphicFramePr>
        <p:xfrm>
          <a:off x="1697038" y="3048000"/>
          <a:ext cx="685800" cy="368300"/>
        </p:xfrm>
        <a:graphic>
          <a:graphicData uri="http://schemas.openxmlformats.org/presentationml/2006/ole">
            <mc:AlternateContent xmlns:mc="http://schemas.openxmlformats.org/markup-compatibility/2006">
              <mc:Choice xmlns:v="urn:schemas-microsoft-com:vml" Requires="v">
                <p:oleObj spid="_x0000_s109272" name="Equation" r:id="rId11" imgW="368280" imgH="177480" progId="Equation.3">
                  <p:embed/>
                </p:oleObj>
              </mc:Choice>
              <mc:Fallback>
                <p:oleObj name="Equation" r:id="rId11" imgW="368280" imgH="177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7038" y="3048000"/>
                        <a:ext cx="6858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Text Box 15"/>
          <p:cNvSpPr txBox="1">
            <a:spLocks noChangeArrowheads="1"/>
          </p:cNvSpPr>
          <p:nvPr/>
        </p:nvSpPr>
        <p:spPr bwMode="auto">
          <a:xfrm>
            <a:off x="2366963" y="3333750"/>
            <a:ext cx="2087562" cy="400050"/>
          </a:xfrm>
          <a:prstGeom prst="rect">
            <a:avLst/>
          </a:prstGeom>
          <a:noFill/>
          <a:ln w="9525">
            <a:noFill/>
            <a:miter lim="800000"/>
            <a:headEnd/>
            <a:tailEnd/>
          </a:ln>
        </p:spPr>
        <p:txBody>
          <a:bodyPr>
            <a:spAutoFit/>
          </a:bodyPr>
          <a:lstStyle/>
          <a:p>
            <a:r>
              <a:rPr lang="en-US" sz="2000" dirty="0">
                <a:latin typeface="Cambria" pitchFamily="18" charset="0"/>
              </a:rPr>
              <a:t>: Dark </a:t>
            </a:r>
            <a:r>
              <a:rPr lang="en-US" sz="2000" dirty="0" err="1">
                <a:latin typeface="Cambria" pitchFamily="18" charset="0"/>
              </a:rPr>
              <a:t>soliton</a:t>
            </a:r>
            <a:endParaRPr lang="en-US" sz="2000" dirty="0">
              <a:latin typeface="Cambria" pitchFamily="18" charset="0"/>
            </a:endParaRPr>
          </a:p>
        </p:txBody>
      </p:sp>
      <p:sp>
        <p:nvSpPr>
          <p:cNvPr id="19" name="Left Brace 18"/>
          <p:cNvSpPr/>
          <p:nvPr/>
        </p:nvSpPr>
        <p:spPr>
          <a:xfrm>
            <a:off x="1585913" y="2971800"/>
            <a:ext cx="142875" cy="838200"/>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60" name="Text Box 12"/>
          <p:cNvSpPr txBox="1">
            <a:spLocks noChangeArrowheads="1"/>
          </p:cNvSpPr>
          <p:nvPr/>
        </p:nvSpPr>
        <p:spPr bwMode="auto">
          <a:xfrm>
            <a:off x="5334000" y="2328446"/>
            <a:ext cx="2971800" cy="338554"/>
          </a:xfrm>
          <a:prstGeom prst="rect">
            <a:avLst/>
          </a:prstGeom>
          <a:noFill/>
          <a:ln w="9525">
            <a:noFill/>
            <a:miter lim="800000"/>
            <a:headEnd/>
            <a:tailEnd/>
          </a:ln>
        </p:spPr>
        <p:txBody>
          <a:bodyPr>
            <a:spAutoFit/>
          </a:bodyPr>
          <a:lstStyle/>
          <a:p>
            <a:r>
              <a:rPr lang="en-US" sz="1200" dirty="0"/>
              <a:t>: </a:t>
            </a:r>
            <a:r>
              <a:rPr lang="en-US" sz="1600" dirty="0"/>
              <a:t>Nonlinearity strength </a:t>
            </a:r>
          </a:p>
        </p:txBody>
      </p:sp>
      <p:graphicFrame>
        <p:nvGraphicFramePr>
          <p:cNvPr id="2053" name="Object 6"/>
          <p:cNvGraphicFramePr>
            <a:graphicFrameLocks noChangeAspect="1"/>
          </p:cNvGraphicFramePr>
          <p:nvPr>
            <p:extLst/>
          </p:nvPr>
        </p:nvGraphicFramePr>
        <p:xfrm>
          <a:off x="5229225" y="2408237"/>
          <a:ext cx="180975" cy="182563"/>
        </p:xfrm>
        <a:graphic>
          <a:graphicData uri="http://schemas.openxmlformats.org/presentationml/2006/ole">
            <mc:AlternateContent xmlns:mc="http://schemas.openxmlformats.org/markup-compatibility/2006">
              <mc:Choice xmlns:v="urn:schemas-microsoft-com:vml" Requires="v">
                <p:oleObj spid="_x0000_s109273" name="Equation" r:id="rId13" imgW="139680" imgH="126720" progId="Equation.3">
                  <p:embed/>
                </p:oleObj>
              </mc:Choice>
              <mc:Fallback>
                <p:oleObj name="Equation" r:id="rId13" imgW="139680" imgH="12672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9225" y="2408237"/>
                        <a:ext cx="180975" cy="182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Connector 29"/>
          <p:cNvCxnSpPr/>
          <p:nvPr/>
        </p:nvCxnSpPr>
        <p:spPr>
          <a:xfrm>
            <a:off x="4343400" y="25146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914400"/>
            <a:ext cx="9144000" cy="1077218"/>
          </a:xfrm>
          <a:prstGeom prst="rect">
            <a:avLst/>
          </a:prstGeom>
          <a:noFill/>
        </p:spPr>
        <p:txBody>
          <a:bodyPr wrap="square" rtlCol="0">
            <a:spAutoFit/>
          </a:bodyPr>
          <a:lstStyle/>
          <a:p>
            <a:pPr algn="ctr"/>
            <a:r>
              <a:rPr lang="en-US" sz="3200" dirty="0">
                <a:solidFill>
                  <a:srgbClr val="0070C0"/>
                </a:solidFill>
              </a:rPr>
              <a:t>Through the Schrödinger Equation! Paraxial wave equation in optics is equivalent to the SE in QM</a:t>
            </a:r>
          </a:p>
        </p:txBody>
      </p:sp>
      <p:sp>
        <p:nvSpPr>
          <p:cNvPr id="4" name="TextBox 3"/>
          <p:cNvSpPr txBox="1"/>
          <p:nvPr/>
        </p:nvSpPr>
        <p:spPr>
          <a:xfrm>
            <a:off x="5105400" y="2895600"/>
            <a:ext cx="3642344" cy="523220"/>
          </a:xfrm>
          <a:prstGeom prst="rect">
            <a:avLst/>
          </a:prstGeom>
          <a:noFill/>
        </p:spPr>
        <p:txBody>
          <a:bodyPr wrap="none" rtlCol="0">
            <a:spAutoFit/>
          </a:bodyPr>
          <a:lstStyle/>
          <a:p>
            <a:r>
              <a:rPr lang="en-US" sz="2800" dirty="0">
                <a:solidFill>
                  <a:srgbClr val="993300"/>
                </a:solidFill>
              </a:rPr>
              <a:t>Basic stable solutions</a:t>
            </a:r>
          </a:p>
        </p:txBody>
      </p:sp>
      <p:pic>
        <p:nvPicPr>
          <p:cNvPr id="18" name="Picture 3"/>
          <p:cNvPicPr>
            <a:picLocks noChangeAspect="1" noChangeArrowheads="1"/>
          </p:cNvPicPr>
          <p:nvPr/>
        </p:nvPicPr>
        <p:blipFill>
          <a:blip r:embed="rId15"/>
          <a:srcRect/>
          <a:stretch>
            <a:fillRect/>
          </a:stretch>
        </p:blipFill>
        <p:spPr bwMode="auto">
          <a:xfrm>
            <a:off x="15240" y="3899594"/>
            <a:ext cx="5097898" cy="2906979"/>
          </a:xfrm>
          <a:prstGeom prst="rect">
            <a:avLst/>
          </a:prstGeom>
          <a:noFill/>
          <a:ln w="9525">
            <a:noFill/>
            <a:miter lim="800000"/>
            <a:headEnd/>
            <a:tailEnd/>
          </a:ln>
        </p:spPr>
      </p:pic>
      <p:sp>
        <p:nvSpPr>
          <p:cNvPr id="20" name="TextBox 19"/>
          <p:cNvSpPr txBox="1"/>
          <p:nvPr/>
        </p:nvSpPr>
        <p:spPr>
          <a:xfrm>
            <a:off x="75674" y="6211669"/>
            <a:ext cx="5486925" cy="646331"/>
          </a:xfrm>
          <a:prstGeom prst="rect">
            <a:avLst/>
          </a:prstGeom>
          <a:noFill/>
        </p:spPr>
        <p:txBody>
          <a:bodyPr wrap="square" rtlCol="0">
            <a:spAutoFit/>
          </a:bodyPr>
          <a:lstStyle/>
          <a:p>
            <a:r>
              <a:rPr lang="en-US" sz="2000" dirty="0">
                <a:solidFill>
                  <a:srgbClr val="FF0000"/>
                </a:solidFill>
              </a:rPr>
              <a:t>Rogue waves are also solutions of the NLSE!</a:t>
            </a:r>
            <a:r>
              <a:rPr lang="en-US" sz="3600" dirty="0">
                <a:solidFill>
                  <a:srgbClr val="FF0000"/>
                </a:solidFill>
              </a:rPr>
              <a:t> </a:t>
            </a:r>
          </a:p>
        </p:txBody>
      </p:sp>
      <p:sp>
        <p:nvSpPr>
          <p:cNvPr id="5" name="Footer Placeholder 4">
            <a:extLst>
              <a:ext uri="{FF2B5EF4-FFF2-40B4-BE49-F238E27FC236}">
                <a16:creationId xmlns:a16="http://schemas.microsoft.com/office/drawing/2014/main" id="{FA39BF3F-F993-49D8-AF94-DC126079FF2A}"/>
              </a:ext>
            </a:extLst>
          </p:cNvPr>
          <p:cNvSpPr>
            <a:spLocks noGrp="1"/>
          </p:cNvSpPr>
          <p:nvPr>
            <p:ph type="ftr" sz="quarter" idx="11"/>
          </p:nvPr>
        </p:nvSpPr>
        <p:spPr/>
        <p:txBody>
          <a:bodyPr/>
          <a:lstStyle/>
          <a:p>
            <a:pPr>
              <a:defRPr/>
            </a:pPr>
            <a:endParaRPr lang="en-US"/>
          </a:p>
        </p:txBody>
      </p:sp>
      <p:pic>
        <p:nvPicPr>
          <p:cNvPr id="6" name="Recorded Sound">
            <a:hlinkClick r:id="" action="ppaction://media"/>
            <a:extLst>
              <a:ext uri="{FF2B5EF4-FFF2-40B4-BE49-F238E27FC236}">
                <a16:creationId xmlns:a16="http://schemas.microsoft.com/office/drawing/2014/main" id="{A6DC4CB6-5786-415B-BCBE-ED7BE28AD91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3867943" y="3654570"/>
            <a:ext cx="487363" cy="487363"/>
          </a:xfrm>
          <a:prstGeom prst="rect">
            <a:avLst/>
          </a:prstGeom>
        </p:spPr>
      </p:pic>
    </p:spTree>
    <p:extLst>
      <p:ext uri="{BB962C8B-B14F-4D97-AF65-F5344CB8AC3E}">
        <p14:creationId xmlns:p14="http://schemas.microsoft.com/office/powerpoint/2010/main" val="11971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15000" cy="1143000"/>
          </a:xfrm>
        </p:spPr>
        <p:txBody>
          <a:bodyPr>
            <a:noAutofit/>
          </a:bodyPr>
          <a:lstStyle/>
          <a:p>
            <a:r>
              <a:rPr lang="en-US" sz="4000" u="sng" dirty="0">
                <a:solidFill>
                  <a:srgbClr val="FF0000"/>
                </a:solidFill>
              </a:rPr>
              <a:t>Basic rogue waves in NLO </a:t>
            </a:r>
          </a:p>
        </p:txBody>
      </p:sp>
      <p:sp>
        <p:nvSpPr>
          <p:cNvPr id="3" name="Content Placeholder 2"/>
          <p:cNvSpPr>
            <a:spLocks noGrp="1"/>
          </p:cNvSpPr>
          <p:nvPr>
            <p:ph idx="1"/>
          </p:nvPr>
        </p:nvSpPr>
        <p:spPr>
          <a:xfrm>
            <a:off x="0" y="1066800"/>
            <a:ext cx="7543800" cy="2293606"/>
          </a:xfrm>
        </p:spPr>
        <p:txBody>
          <a:bodyPr/>
          <a:lstStyle/>
          <a:p>
            <a:r>
              <a:rPr lang="en-US" sz="2800" dirty="0"/>
              <a:t>Peregrine soliton</a:t>
            </a:r>
          </a:p>
          <a:p>
            <a:r>
              <a:rPr lang="en-US" sz="2800" dirty="0" err="1"/>
              <a:t>Kuznetsov</a:t>
            </a:r>
            <a:r>
              <a:rPr lang="en-US" sz="2800" dirty="0"/>
              <a:t>-Ma breather</a:t>
            </a:r>
            <a:endParaRPr lang="en-US" sz="2800" dirty="0">
              <a:solidFill>
                <a:srgbClr val="7030A0"/>
              </a:solidFill>
            </a:endParaRPr>
          </a:p>
          <a:p>
            <a:r>
              <a:rPr lang="en-US" sz="2800" dirty="0"/>
              <a:t>Akhmediev breather</a:t>
            </a:r>
          </a:p>
          <a:p>
            <a:r>
              <a:rPr lang="en-US" sz="2800" dirty="0"/>
              <a:t>Higher-order breathers: RWs</a:t>
            </a:r>
          </a:p>
          <a:p>
            <a:endParaRPr lang="en-US" dirty="0"/>
          </a:p>
        </p:txBody>
      </p:sp>
      <p:sp>
        <p:nvSpPr>
          <p:cNvPr id="5" name="AutoShape 2" descr="data:image/jpeg;base64,/9j/4AAQSkZJRgABAQAAAQABAAD/2wCEAAUDBAoLCgwNDwoKDwsKCggNCwoIDQkIDg4KDgoIDgoKDgoKDhANCw8QDQkKDhUOEB0dFB8TDAwWGBgeGBASFRMBBQUFCAcIDwkJDx4VEhQZFB4SFB4eGBcVFhgeHhUVGR4cGxoWHB0eFh4UHhIeGRcYHhQYFhgUFB4YEhkXHhQeEv/AABEIAFoAeAMBIgACEQEDEQH/xAAdAAEAAQQDAQAAAAAAAAAAAAAACAIFBgcBAwQJ/8QASBAAAQIDAwcHCAUKBwAAAAAAAQIDAAQRBRIhBhMiMUFRYQcYMlRxk9QIFyNVgZSh0yRCQ5HBFBUWM0RScpKx8CU2YmOCxNH/xAAbAQEAAgMBAQAAAAAAAAAAAAAABQYBAwQCB//EAC8RAAICAgADBAgHAAAAAAAAAAABAgMEEQUhQRIxUWEGIoGRobHR8BMyQlJx4fH/2gAMAwEAAhEDEQA/AIZQif8AzKsnuuWz30h4OHMqye65bPfSHg4AgBCJ/wDMqye65bPfSHg4cyrJ7rls99IeDgCAEIn/AMyrJ7rls99IeDhzKsnuuWz30h4OAIAQif8AzKsnuuWz30h4OHMqye65bPfSHg4AgBCJ/wDMqye65bPfSHg44V5FuTo/bbZ9r9nj/pwBAGET/wCZXk7122e+s/wcU8y7Jzr1sbPt7P24D9jgCAUIn8PIsyd67bPfyHg45HkV5O9dtnvpDwcAQAhE/wDmVZPdctnvpDwcIAks50T2HhsO0aotyXEmmKbpBB9I7qodQIFei5/KPZdBCALTaObuAVSUhahpOOo0sSRfRU1x1HsjxIUk3v1fRVX6RNL0cdl3de1RkcIAsUi80CCpQBFLt16YWNQOIXQU6OGO2L5WOY8Fu2sxKsOPvOJQyygqWtZoAB8SdgAxJIAjKTk9IN65s4uTNTpMgekoEheHSuEk1vU0a6tR34exoKpiRWqtWGF43fhSIU8oPL7akxaGelZhyXl2ryGGRcUFIqKuOoUFIWtVBr6IwH1irMsivKmdTRM7JpWNr8ibiuFWHDdUexQ7IsNnovmxrU1He+9dUR0eKUuXZ37ehKF54ggXFGu0UoNfGv4R0zFFkBTIUKLICwhWIpQip40+6MWyK5VLHtGgZnWs4fsH/o7ldwbcoV9qaiM1iBtpnVLszTT8HyO6E4yW4vZZplpDaVEy7IFTm6JbGuusdgFacY8y1INaMytSBewQquqgIGvV8IyOFI1nsx2ZzSfsJa8akhQQcaJxAFacfZvi4Scy6QCUIuEC7m9uoUFT20i5QpAFDZJGIod1a/GEVmEABCAhACEUq/uuMdSXLiKrWnQTpuGiBgkFSzXBI1mAKLVnm2GlurUEttIUtalYAJSCSfhELeW/lYXbT62EBxMrLNqWiXZKSVui6M68pRSKAqwSK02YqqLp5RPLOLQW5Ky5Jkm8A4lRRnngtJzpA6TaQFBKThVV84hFNDCRLbN1pZVMTSvSCl26L5uoCica9IniN0X7gXAp0RWRavW/Sv2+b8yv5+Z+I3XB8vn/AEviepxmiUG+gqcKxm0kFQu3akjYNKgO26d0UvtKSopIIUk0Uk4EHcRsMcPOOoWzKA6LJUXnEkKxvVdVfFQdVAeCY75S023VTik0Qi6qrjwVMKLinEnRU4qt4hK9I1wJ31i3RymvzL76e0h5Qa5/fgv8PNGe5E8sFtWfQNzi1tD7Cc+kt0oNEX9NA4IIjDVNJLTKkghLmcvOuKRQ0VdF1PSGo1J/DGlcobzoTpJZKrziQbtAsJv4gG7eKRU/vCM214+SuzYk/wCTMLJwe4vRKbInypJZd1M5KLaVgC9KHPt6sVFtVHEDgLxjd2SWWVn2gm9LTbDuAJShQvpH+ppVFo/5AR84qRuzyZuSd20H0TrucRJsOVQUFTSn3UnoIUKEISRpLH8IxrdqPGvR3Coqd0Zdjy702TGFxC6c1BrZNCEcJFI5igE+DCBhAAQgIQB5J+XCikk4NkqOBJIocKg6vxA3RqXyhrBtqdkUsWeGjKqQkvoDhafdTdTcaGcAQG6YkXqk4aqhW5I6ZpSgnBF5WFBUJ3VNTw/CN+LkOixWRSbXdvmjXbWrIuL6nzbt+wZqTczb8u8yvHRfQtutNZTeFFDiKiLcDH0rtKymZlrNvMtOIUNJqYSh5NaYiigQe2NQ5b+TfZMzeUxnZRw1/UnPs3jtLKzUDggpEX3C9MqpaV8dea5r6/MgruDyXOD2Q3amFJStINA6kJXTakKSqh4Xkg+wR1PyrTiGmaZtsKGdcRValErJLhSTiaEJAwGiOJjbmW3k921J3lNtommRU35M1XTiwqi68EXo1TOyrjSyhaFoWk0Uh1Km1A7ilWIizUZeLlrdck/mRk6raXzWihMqVPZwKAlpNKChCyElVFANpCa6RrRSqbAqOlFqrzTzz6Sc9RLSTeTUX6qXhrF5AHsVuisxsjkS5OZi25xu8D+RSamy844CpISFXhLoT9ZSiTo6gFFR2A6s1V49btm9Jfevf7zNSdslHXh9fj1ZdOQfkxXbTrKnSpMpLNhT4QgN31LWpTbCXAAVKKaXj9VNNVUxNGTsxtplLTaQ2htKENpaASEITSiUgbKCkdVj2Q3KstMsoQhpq6kIGoIxr2qOsqO0mLgpwAgbVVp7BWPlvE+J2Zlm5P1ei8Cz4eJGiOuvVlTSaACtSAASdurGKoQiMOwGEDCAPJOzC0UISgjDFa83pbBiI635xaRUoQP4nAKjVho8U/fGI2jynZPLTT8/2KCN8/IKH3Z349sUzXKbk+ogjKCxRSvSnpBeN5BwOeFOiR7eEAZi1MPEj0SaE9JLgIA/lxjlD72FWU8fSD4aOMYf5zMnboH6QWRo06NoyCdV7YHaU0v6boqHKbk5Sn5+simwC0ZIADRwAD1KaI+MAZ3HS8m+kgKIxpVBxBBxHwpGJedjJ719Y3v8h82OByr5O+vbF9/s/wCbAGZFI/vCMeyuyYs+dAbmZaXevVCM8gXxvuuDSR2gjZFv87GT3r6xvf5D5sUK5VcnTQm3bFqNRM/Z5p2elwj1CcoPcXp+JiUU1po1flX5L0g6sKlpp+XBUm806BNJuYVCFEpWk7rxVG5slMnGLOlG5eWZAbaAARUJKlHpuLWektWsn2aotnnYye9fWN7/ACHzYedjJ719Y3v8h82OvJ4jk5EFC2baXcaa8auttxWtmYtkkCooaCo10O0VEdT0wE1rqGs4nYCdQO+MT87GT3r6xvf5D5seZ7lQyfUf8wWOK1wTaEiP3doe16PxMcRvM0bmgoVF0gGlQduHDiI61TyQbuBJpQA76f8Ao+8b4wxjlNsBJB/SOyTTYu0JAjb/ALvGKlcp+T5pXKGx8D1+RodWsZ7h/WAM0YmgokbiQduOMcxhjHKhk8mv+P2NrJp+XyG0DAem1QgD5RQhCAEIQgBCEIAQhCAEIQgBCEIAQhCAEIQg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ICAgICAQICAgIDAgIDAwYEAwMDAwcFBQQGCAcJCAgHCAgJCg0LCQoMCggICw8LDA0ODg8OCQsQERAOEQ0ODg4BAgMDAwMDBwQEBw4JCAkODg4ODg4ODg4ODg4ODg4ODg4ODg4ODg4ODg4ODg4ODg4ODg4ODg4ODg4ODg4ODg4ODv/AABEIAFoAeAMBIgACEQEDEQH/xAAeAAAABgMBAQAAAAAAAAAAAAAABgcICQoDBAUCAf/EAE8QAAEDAwIDAwcGBwoPAAAAAAECAwQFBhEAEgcTIQgxUQkUFSJBYdEyVXGBkZQWM0JScpKhIyVzdIKisbLB0yQ2Q0RUYmR2g5OVtNLw8f/EAB0BAAEDBQEAAAAAAAAAAAAAAAAEBwgBAgMFBgn/xAA6EQACAAQDBAcFBQkAAAAAAAABAgADBBEFBhIHISIxEzJBUWFxsQiBkaHRFFJy0+EVGEVikpOiweP/2gAMAwEAAhEDEQA/AJ8NDQ0WqbUZcjiPc9PddCokRuKY6NoG0rQoq695yQO/RBBl0Tn+IViRuM0Th1IvCjsX7Kiedx7eXUWxOdZ9Y8xLOdxThtw5x3IUe5JwyWwOyrxOkVniYjiXdkKlQLgm02pRPwfW3LaExjz9EpYZdjIDYdTJjkKWp548vC3VbQAZGezpxFtvtJ0Kq0CRRK/aFLrEO40T6lUFxqi5Lh0SXS0QEstxy2hlxT7bpeC/Vy6OWcjRBDvK3fdl21XlUu4brpVDqCaRJrC486e2ytEGMUB+UQojDTZcQFLPqjcMnRdY40cJJVsWxWo3Em3H6Rccww6FMbq7Kmqg+lfLU00oKwpYX6hSOoV0PXTMuJXZO4x312rrm4k/htaz7FfsWr0dyDMpT6X4Kn/MFxKd5wHVB2Kl2ItRdDSCN737mtT5U2Yaj2eeJdcZs2q1e1bHcq54lP3VXo3pZ5zzGO7KbdEKLJMUKUkhltxz1Eb1jHyc5IIfzoaGhogga+H5OvusMh5EaA9Id3ctpBWvakqOAMnAHU/QNEEcW56z6AsGq1fvXHYJay0pwcw+qjKU9cbiM93TPUa8iPcikgiswMEdP3pX/f6J1Svy3qnwLqNUkvO2+ZlMe5cKsIEWUnctUdG5tRyNzmAnx3DHfo9voManOyn61IZjtt71ulLOEgdc/i9EEctaboTVC2a5TG2ENcxxS6Svu6jv5/TuByff9I12qjPeeaQzdNKXzTtZV6MXsdPghXOwo+4E61GaRNrN1eeVabKRESwlcWAtDXQbjhTw2YUr2hJ+Sce0ZBnlUszKe9ElVCS/HdQUuIUhnqD/AMPv0eUZbINxjTpkup/hbU6XUJUeV5vEjvoWxEUzjmKeSQcrUD+KHd4nQ1x7ZcfF7V6FNnOT50KHFYdW6EbiAuQUKO0AZUgoUfeToaIxkWNo2OIlZqtv8E7iq9EkU+HVo8XMaTVnuXEYUVBPMeUe5Cc7ifAaI3B67Bebtw1pSy7JLMJqU6G8NOuJbXlxlQ9V1pYIUhxGUqSoHocgLYpKVIKVJCkkYIIyCNE2igJ4wXmlICUhmCAB3ActeiKQc9DQ0NEEDQ0NDRBA9hycaavw84m3rVO2rdlDuB4LsyopULej8lKfNFM92FBIUeYgKUdxOCABjS9XtcDNu2FJlLcCH3jyI4z1Kld/2DJ02Kp8SbTtB2l1yuOswiJzbbL/ACyTzFHpnaOgxnJPQDOdMpnnGsyYRXUL4ZIMySrFp1vu7hb4aj52jPhuYsCpcQm4NUL0tTUIFlqBqcMTdSoFzqJUchci45GHl6+H5OtaDMYqNFjT4qw5GfbC21DwI1sn5OnpVgygjthMrK6hlNwYJl6UWj1Cw67KqFLiTJKKY6EOvsJWpISkrSASPYrBHv666DATXKkiUobqNFczET+TJdSfxuPahJ+R7CRu64QdYLxtiLeHDuoUCUsNJfSC24pG8NrBylRTkbgD7DrCxZNvsQWGfNnjy2wnKZryB0GOiQvA+garGUG3nBgH+Mrn8VT/AFjrd0l1XoltRuINsUrzCoh2U844XWpDq29qWnBsWorynqoEFPtTg9CdGn8Dbf8A9Ff/AOoP/wDnq6LIxwIimONdzyEgBiTSqevu6lwLlJV/NDf2aGs1IttqjXdUp0N4pgyojLQjKKlqSttThKytSiSCHAAnoBgnrnp51SLibmM14XEq1eHs2stQhUZSHGY8SKp7kpeffeQw0lS9qtiS44jKtqsDJwcYLT6h2w+BnDbiXWUcV7wj2PcE9hlK6YmNKn8tyO4/HeAcZYOUhxpe1SkpKk7VbRnGjxe/EusqoFfotXt6irisTqiiZFkOuvomQ4iIyww2oFsiU6JIKTghBbUAF43ajj8p7wLoVucFbZu22Ke401BfTv5j63i00VBl3K1kk7lOQgEk/kLPtVrvMl4VheO5opMMxJ2SVObQShAYFgQvWBG9rA7uRhHUO8qSzpzEPYe8o72PGX9g4quP9PlNWzUiP+31pO+Uo7ILZARxFmyM+1u2Z/T7WRqr2GHSPxZ+zWRDDwWDyx09iu7U9v3ecjrzqp/9cv8ALjl/2tU/dHz+sWfB5Svsik4F+VEn/dqb/d67VO8oX2WKq6EQr2qLqiCettTUj6NxawPt1V5ZcltqBQGkn3A67LNUrSG8Ikhse4HWtqNgWSZY4aqcPNk/LhJNxbFCtpSLfxv6frE4HErthxb84hqkwEmn25Fy3TozqhvKfa4vHTcrA6DoBgde8qnY1txuL/AeLcNTcQlEiQ75khfcW0nYVfWpKvs1A7Z1Luy9uJNJtqm1FaX5r6ULdCfUjt59d1XX5KRk/sHUjU9tlVqk23YNAtOgPByLT4bcOG2F5WsISEgnxJxknxJ1F72gMhU75DGBZXfTMZgXe3VlpxG5PazAX8A14jsmJUmz7aHT5lrnM6vmaigFzYkaAbDluJVB525R4HaiX2br2lcP79pr9eoyIiZNLdiupD+xQIGN5AUkqSpJyQcpJ65xpPLn8q9blJ5qaLwQrVVWk+qZtfYjJV18W23fZpt/aesm+eJPCWRVaqtSrxt6a5IppZbCFSoLnVyKMD1lNlIWjPUgqHUnUWDyZqiUuTHioHBCuhGuj2D5ZyJn7Z/Q4liTdLUy16KbpZ1V2lnSH4SN7qAW5cV/MyMxCmxvAMeq8OeYlwwfR1ggmjpAEbddOIhd1gQVHViYSd5X+5eohcBYEc5/y9zOu/0R06T+qeV64yugppHDOzaedpH+FpmSCD7D0eR9moqnWHAcLfc6+CtaxhoJ+WrUy6XZTsxlgMtCD5tMb1cxj+2156zfCJLpHlZu0s9nlUCxIuRgFujSTj3+tJOrAfDW9YPEjs92Tf1NI8yuCiRqi2B+TzWwop+okj6tUzfM0fnnVk3yX3EL8LvJrsWtIkF+o2bWpFNIWrKuQ4fOGT9A5q0D9DTCbasi5bwnLcnEcEplkmXMs+kHeriwJv3MAB+Ixt8OqZzzikw3uIkb0NDQ1A2OnjlyaHRJimjMo8GUW5gmNl6IheyQkYDwyOiwOgV3+/Tde1/w7RxL7Ct2UFLKXpaW90ZKxlIcWksoWr/VbW4h4/wQ8NOe0i7lzx+J5vDh+y3Ot2O+zOhsVRIad87bjyFQZe1ByWyl3KRuHUEKHtwqpqibSVCVEo2ZCGB7iDcfOLWAYEGKfrkh5p9bbjYQ4hRSpKgQQR3jXnzxX5g+3S3domy3bL7Z9/0ie35u85VFyy0BtQ2p48xbafEIcUtvPig6RfkRvEfra9uMJxPDsWwqRXyl4ZyK4t/MAbe69obh0ZHKnsj20+VYUVtoPvVruw1wVLHnc0JR7QhPX9p1ww0x+anWy03GwN23d4d2r6r7Gy3MsmE7JNYWV7fCFwtPiLQ7NjLTR2ksvujDr5OXHPcT4e4dNP8AOxtdlQ4gcb6jcUoOGh2/G+W4CEOSXQUoT16HCOYo+B2+OovKJb06tVJtiEyltBOFPu+q2geJP9g66kl4Q3xbfCjhLEtikONrAWX5kk4C5LyvlLP2AAewADUcNo2GSscy3V4RRSCHqUKF78lfc1t3MqSOe4m8MVnIUeBaa6llmordSlbm+mxvqJ7LW4R3+AiQfjFSIt5dny5oVGjNtXM3EVIpTjfqlUhsbko/l4KP5Wq+Fz3bSa5WJD8+jGNUtxDzqGi2sq9u4DvP09dSoOdpWntP7S83j9LTGONVt25dfECfeFnvx4Mqe4XqhTlEJQt09VONnuBUepB6Zyc9caYzYHs7n7JaapwqZLMymnOJi8+B7aW7+FgF8iviYx4LnXEcyYwszH5DSZgTSs0HsBvpYjs3kgndzvzhqUl6GpeWQ+Pp/wDmuS8pSlfufOx79GmZT5MVSkPw1hQ8E5H2jXEUvYSChfTv9U69CKSpLpdZVofVOitwzNXvvHJw6e9K/r1Kx5JbiKq3e21d3DqU7y4N2UAvMIWvG6VDVvSAPEtOPn+TqLUzEDuSrOld4AcT1cKe2twy4gZDMWj19hycsn/NVq5cgfW0twa53OmEz8x5SrcN6K5mSzp/EOJP8gI2FO4lT1e/IxcK9uhrw2429GbeaWHGnEhaFpOQoEZBGvmvFflDixk0VKPZNs0G961cVKp641WqpJlrVMecbGVFauW0pZQzvWorXy0p3qO5WT11lbuumucXJNlBuQmsM0xFRUpbYS0plSy2NpJyo7kkHA6dMkZGS3cXFmzbYuqsUOoyZi6vTo8J56LHp7rinDMkebxm2yBhxa3PV2pJxkE41SCIKfKocORQe1JSLviR9rNRbKXOX3IS7l1BI/OU+J5z4AaisDLp7mz9mretQh1LiDfdlXxa7NCqtoVCkvMFVZozjy2wrY62t1pa0FKkKbdb8Ul4gj2g0ps27UMhDEyx4jYGENix3VhI8MicnP2DUv8AJe3SblPLUjB5lF05lagG6TTwliQLaG5Xtz5WjQVGGCfOMwNa/hFOduO+leeSFfpa6TDstleUNNpP6OrjLFvXulna/cVs9OifNrQcbAHhhU1X9ms5tavuAh27ENeBjUOMk/zwsY+r69dk/tJO/wDCx/e/5QjbBEfrPf3frFPtqs11tICJAaHuGsjlfrraMqqDqj4NoydW+1WTU1qClX7WWjjqlmm0sJ+rdDUf26wosCbsw9xAr8hWchSoVKSR+pCGucq/aBrJ62k0AQ9+sH1lxhXLlCDcqD7op+MzK9UaglEVipTX1HADSVKUST3AAaUamcL+NNaYSqkWDelQCu4RrelPf1Wzq0/UKXS7VuxCrn4mzoFMqvIiUmLJqDURxUrcvmbVNoRu3BTIA9hB/OGjkqxqW4E86rXE6R3kXRObz+o6nXOStuuYZUzV0YYdzFbfJBCw4HREW0j4RVrpXZJ7VFxtpXB4OXklKu4z6QuFn/nhGjnC8nl2wKk6lI4USYyFflyq/TmgOntBkZ/Zqy4jh9QUIUkTrkUlStx33lVFf0yOg93drOLDtrcS7Hmyz/tVXlP4+je4caVv7QmbhfoaeSB4qx9HX0i9cFpF5f6+kV1oPks+1PLbSqRTbcpZIGUyrhbURn+DSvu/9zoyx/JLdpN4p5txWHEBVgl2syjgePqxTqwCvh3YrqUpkWnTJiR7JURLwPvO/OdYxwz4cJSoJ4f22Ao5V+8cfqf1NamZt92gP1WlL5S/qxhQMLpR3/GNThLQ7rtjsw2DbN8z4dVu+k0KNBqs2nurcYkvNNhsuJUtCFHdtz1SOpOvWuRQ7jti2OMh4TUekSKckMKqLL37i1CDkhx55cZkbgpSxtW4UJQQlKgc4Bx81GiontU1DznABckmwsLk33DsHcI3AAUWEKe/Diyd/PYQ4pbKmVKKfW2K+UnPfg4H2aTK4uD9s3DLekmbU6TK8whxoj8KQgrhKhzDMjvt81CwVpeOcLC0EAApIznmelap85SvvCvjoelap85SvvCvjpNF0Hmh2u5aHCKk2ta0tJ9HMIZZkVZBeU71ytbmwoypRKjkYGT3Y6aTngnZty2Wu9IVYjSmqZJqQkw3qm9DemSHlFwyHOZFQkLYOW+VzUh4euFYGwDd9K1T5ylfeFfHQ9K1T5ylfeFfHRBC06GkW9K1T5ylfeFfHQ9K1T5ylfeFfHRBCn3LV/QHDuvV3lJeNOpz8sNrVtSvltleCcHAOO/Gvlt1ZddsSlVhxlqO7KjpccaYlIkNoV+UlLiDtWAcjI/Z3aTH0pUyMGoysfxhXx0TOHtRqDfBuh7J0hG9pbi9ryhuWtxSlKPXqSokk+0knRBCj8SeHMy+ptIfg1xmiqZiSqbP58EyOdClLYU+lvDiOW9/gzYQ4d6U5VlCumFV0i3pWqfOUr7wr46HpWqfOUr7wr46IIWnQ0i3pWqfOUr7wr46HpWqfOUr7wr46IIWnQ0i3pWqfOUr7wr46HpWqfOUr7wr46IIUGVZ9Fm8S6fdcpMqRU4PrQ21znTGZc5bjXOSzu2BzlvOt7wM7VkaGk+9K1T5ylfeFfHX3RBH/9k="/>
          <p:cNvSpPr>
            <a:spLocks noChangeAspect="1" noChangeArrowheads="1"/>
          </p:cNvSpPr>
          <p:nvPr/>
        </p:nvSpPr>
        <p:spPr bwMode="auto">
          <a:xfrm>
            <a:off x="307974" y="7937"/>
            <a:ext cx="1668457" cy="1668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27431" y="3393108"/>
            <a:ext cx="4392169" cy="2786698"/>
          </a:xfrm>
          <a:prstGeom prst="rect">
            <a:avLst/>
          </a:prstGeom>
        </p:spPr>
      </p:pic>
      <p:sp>
        <p:nvSpPr>
          <p:cNvPr id="4" name="TextBox 3"/>
          <p:cNvSpPr txBox="1"/>
          <p:nvPr/>
        </p:nvSpPr>
        <p:spPr>
          <a:xfrm>
            <a:off x="0" y="6248400"/>
            <a:ext cx="2709861" cy="461665"/>
          </a:xfrm>
          <a:prstGeom prst="rect">
            <a:avLst/>
          </a:prstGeom>
          <a:noFill/>
        </p:spPr>
        <p:txBody>
          <a:bodyPr wrap="square" rtlCol="0">
            <a:spAutoFit/>
          </a:bodyPr>
          <a:lstStyle/>
          <a:p>
            <a:r>
              <a:rPr lang="en-US" sz="2400" dirty="0"/>
              <a:t>Solutions of NLSE</a:t>
            </a:r>
          </a:p>
        </p:txBody>
      </p:sp>
      <p:sp>
        <p:nvSpPr>
          <p:cNvPr id="7" name="TextBox 6"/>
          <p:cNvSpPr txBox="1"/>
          <p:nvPr/>
        </p:nvSpPr>
        <p:spPr>
          <a:xfrm>
            <a:off x="2667000" y="6172200"/>
            <a:ext cx="3191899" cy="461665"/>
          </a:xfrm>
          <a:prstGeom prst="rect">
            <a:avLst/>
          </a:prstGeom>
          <a:noFill/>
        </p:spPr>
        <p:txBody>
          <a:bodyPr wrap="none" rtlCol="0">
            <a:spAutoFit/>
          </a:bodyPr>
          <a:lstStyle/>
          <a:p>
            <a:r>
              <a:rPr lang="en-US" sz="2400" i="1" dirty="0" err="1"/>
              <a:t>iq</a:t>
            </a:r>
            <a:r>
              <a:rPr lang="en-US" sz="1600" i="1" dirty="0" err="1"/>
              <a:t>x</a:t>
            </a:r>
            <a:r>
              <a:rPr lang="en-US" sz="2400" i="1" dirty="0"/>
              <a:t> + </a:t>
            </a:r>
            <a:r>
              <a:rPr lang="en-US" sz="2400" i="1" dirty="0" err="1"/>
              <a:t>q</a:t>
            </a:r>
            <a:r>
              <a:rPr lang="en-US" sz="1400" i="1" dirty="0" err="1"/>
              <a:t>TT</a:t>
            </a:r>
            <a:r>
              <a:rPr lang="en-US" sz="2400" i="1" dirty="0"/>
              <a:t> + 2|q|^</a:t>
            </a:r>
            <a:r>
              <a:rPr lang="en-US" i="1" dirty="0"/>
              <a:t>2</a:t>
            </a:r>
            <a:r>
              <a:rPr lang="en-US" sz="2400" i="1" dirty="0"/>
              <a:t>q = 0</a:t>
            </a:r>
          </a:p>
        </p:txBody>
      </p:sp>
      <p:sp>
        <p:nvSpPr>
          <p:cNvPr id="11" name="Footer Placeholder 10"/>
          <p:cNvSpPr>
            <a:spLocks noGrp="1"/>
          </p:cNvSpPr>
          <p:nvPr>
            <p:ph type="ftr" sz="quarter" idx="11"/>
          </p:nvPr>
        </p:nvSpPr>
        <p:spPr>
          <a:xfrm>
            <a:off x="6858000" y="6324600"/>
            <a:ext cx="2286000" cy="476250"/>
          </a:xfrm>
        </p:spPr>
        <p:txBody>
          <a:bodyPr/>
          <a:lstStyle/>
          <a:p>
            <a:endParaRPr lang="en-US" sz="1600" dirty="0"/>
          </a:p>
        </p:txBody>
      </p:sp>
      <p:pic>
        <p:nvPicPr>
          <p:cNvPr id="14" name="Picture 13"/>
          <p:cNvPicPr>
            <a:picLocks noChangeAspect="1"/>
          </p:cNvPicPr>
          <p:nvPr/>
        </p:nvPicPr>
        <p:blipFill>
          <a:blip r:embed="rId5"/>
          <a:stretch>
            <a:fillRect/>
          </a:stretch>
        </p:blipFill>
        <p:spPr>
          <a:xfrm>
            <a:off x="4572000" y="3593573"/>
            <a:ext cx="4572000" cy="2648107"/>
          </a:xfrm>
          <a:prstGeom prst="rect">
            <a:avLst/>
          </a:prstGeom>
        </p:spPr>
      </p:pic>
      <p:pic>
        <p:nvPicPr>
          <p:cNvPr id="16" name="Picture 15"/>
          <p:cNvPicPr>
            <a:picLocks noChangeAspect="1"/>
          </p:cNvPicPr>
          <p:nvPr/>
        </p:nvPicPr>
        <p:blipFill>
          <a:blip r:embed="rId6"/>
          <a:stretch>
            <a:fillRect/>
          </a:stretch>
        </p:blipFill>
        <p:spPr>
          <a:xfrm>
            <a:off x="4681537" y="838200"/>
            <a:ext cx="4462463" cy="2762250"/>
          </a:xfrm>
          <a:prstGeom prst="rect">
            <a:avLst/>
          </a:prstGeom>
        </p:spPr>
      </p:pic>
      <p:pic>
        <p:nvPicPr>
          <p:cNvPr id="8" name="Recorded Sound">
            <a:hlinkClick r:id="" action="ppaction://media"/>
            <a:extLst>
              <a:ext uri="{FF2B5EF4-FFF2-40B4-BE49-F238E27FC236}">
                <a16:creationId xmlns:a16="http://schemas.microsoft.com/office/drawing/2014/main" id="{54E6B44D-8D8A-4DEB-896E-FFD53230BD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83843" y="3189143"/>
            <a:ext cx="487363" cy="487363"/>
          </a:xfrm>
          <a:prstGeom prst="rect">
            <a:avLst/>
          </a:prstGeom>
        </p:spPr>
      </p:pic>
    </p:spTree>
    <p:extLst>
      <p:ext uri="{BB962C8B-B14F-4D97-AF65-F5344CB8AC3E}">
        <p14:creationId xmlns:p14="http://schemas.microsoft.com/office/powerpoint/2010/main" val="427384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Autofit/>
          </a:bodyPr>
          <a:lstStyle/>
          <a:p>
            <a:r>
              <a:rPr lang="en-US" sz="3600" u="sng" dirty="0">
                <a:solidFill>
                  <a:srgbClr val="FF0000"/>
                </a:solidFill>
              </a:rPr>
              <a:t>Real rogue waves</a:t>
            </a:r>
            <a:r>
              <a:rPr lang="en-US" sz="3600" dirty="0">
                <a:solidFill>
                  <a:srgbClr val="FF0000"/>
                </a:solidFill>
              </a:rPr>
              <a:t>: 2</a:t>
            </a:r>
            <a:r>
              <a:rPr lang="en-US" sz="3600" baseline="30000" dirty="0">
                <a:solidFill>
                  <a:srgbClr val="FF0000"/>
                </a:solidFill>
              </a:rPr>
              <a:t>nd</a:t>
            </a:r>
            <a:r>
              <a:rPr lang="en-US" sz="3600" dirty="0">
                <a:solidFill>
                  <a:srgbClr val="FF0000"/>
                </a:solidFill>
              </a:rPr>
              <a:t> and higher-order solutions</a:t>
            </a:r>
          </a:p>
        </p:txBody>
      </p:sp>
      <p:sp>
        <p:nvSpPr>
          <p:cNvPr id="3" name="Content Placeholder 2"/>
          <p:cNvSpPr>
            <a:spLocks noGrp="1"/>
          </p:cNvSpPr>
          <p:nvPr>
            <p:ph idx="1"/>
          </p:nvPr>
        </p:nvSpPr>
        <p:spPr>
          <a:xfrm>
            <a:off x="20782" y="743105"/>
            <a:ext cx="9144000" cy="6019800"/>
          </a:xfrm>
        </p:spPr>
        <p:txBody>
          <a:bodyPr/>
          <a:lstStyle/>
          <a:p>
            <a:pPr marL="82550" indent="0">
              <a:buNone/>
            </a:pPr>
            <a:r>
              <a:rPr lang="en-US" dirty="0"/>
              <a:t>2</a:t>
            </a:r>
            <a:r>
              <a:rPr lang="en-US" baseline="30000" dirty="0"/>
              <a:t>nd</a:t>
            </a:r>
            <a:r>
              <a:rPr lang="en-US" dirty="0"/>
              <a:t> and 3</a:t>
            </a:r>
            <a:r>
              <a:rPr lang="en-US" baseline="30000" dirty="0"/>
              <a:t>rd</a:t>
            </a:r>
            <a:r>
              <a:rPr lang="en-US" dirty="0"/>
              <a:t> order from interacting KMBs, PSs, and ABs</a:t>
            </a:r>
          </a:p>
          <a:p>
            <a:pPr marL="82550" indent="0">
              <a:buNone/>
            </a:pPr>
            <a:r>
              <a:rPr lang="en-US" sz="3600" dirty="0"/>
              <a:t> </a:t>
            </a:r>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3488054" cy="2507648"/>
          </a:xfrm>
          <a:prstGeom prst="rect">
            <a:avLst/>
          </a:prstGeom>
          <a:noFill/>
          <a:ln>
            <a:noFill/>
          </a:ln>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4664895" y="1371600"/>
            <a:ext cx="4479105" cy="2743200"/>
          </a:xfrm>
          <a:prstGeom prst="rect">
            <a:avLst/>
          </a:prstGeom>
          <a:noFill/>
          <a:ln>
            <a:noFill/>
          </a:ln>
        </p:spPr>
      </p:pic>
      <p:sp>
        <p:nvSpPr>
          <p:cNvPr id="7" name="TextBox 6"/>
          <p:cNvSpPr txBox="1"/>
          <p:nvPr/>
        </p:nvSpPr>
        <p:spPr>
          <a:xfrm>
            <a:off x="244982" y="1524000"/>
            <a:ext cx="3229346" cy="584775"/>
          </a:xfrm>
          <a:prstGeom prst="rect">
            <a:avLst/>
          </a:prstGeom>
          <a:noFill/>
        </p:spPr>
        <p:txBody>
          <a:bodyPr wrap="none" rtlCol="0">
            <a:spAutoFit/>
          </a:bodyPr>
          <a:lstStyle/>
          <a:p>
            <a:r>
              <a:rPr lang="en-US" sz="3200" dirty="0">
                <a:solidFill>
                  <a:srgbClr val="0070C0"/>
                </a:solidFill>
              </a:rPr>
              <a:t>Weak interaction</a:t>
            </a:r>
          </a:p>
        </p:txBody>
      </p:sp>
      <p:sp>
        <p:nvSpPr>
          <p:cNvPr id="8" name="Rectangle 7"/>
          <p:cNvSpPr/>
          <p:nvPr/>
        </p:nvSpPr>
        <p:spPr>
          <a:xfrm>
            <a:off x="5181600" y="1447800"/>
            <a:ext cx="3395481" cy="584775"/>
          </a:xfrm>
          <a:prstGeom prst="rect">
            <a:avLst/>
          </a:prstGeom>
        </p:spPr>
        <p:txBody>
          <a:bodyPr wrap="none">
            <a:spAutoFit/>
          </a:bodyPr>
          <a:lstStyle/>
          <a:p>
            <a:r>
              <a:rPr lang="en-US" sz="3200" dirty="0">
                <a:solidFill>
                  <a:srgbClr val="0070C0"/>
                </a:solidFill>
              </a:rPr>
              <a:t>Strong interaction</a:t>
            </a:r>
          </a:p>
        </p:txBody>
      </p:sp>
      <p:sp>
        <p:nvSpPr>
          <p:cNvPr id="9" name="TextBox 8"/>
          <p:cNvSpPr txBox="1"/>
          <p:nvPr/>
        </p:nvSpPr>
        <p:spPr>
          <a:xfrm>
            <a:off x="76200" y="6248400"/>
            <a:ext cx="8915400" cy="584775"/>
          </a:xfrm>
          <a:prstGeom prst="rect">
            <a:avLst/>
          </a:prstGeom>
          <a:noFill/>
        </p:spPr>
        <p:txBody>
          <a:bodyPr wrap="square" rtlCol="0">
            <a:spAutoFit/>
          </a:bodyPr>
          <a:lstStyle/>
          <a:p>
            <a:r>
              <a:rPr lang="en-US" sz="3200" dirty="0">
                <a:solidFill>
                  <a:srgbClr val="FF0000"/>
                </a:solidFill>
              </a:rPr>
              <a:t>Basic 2</a:t>
            </a:r>
            <a:r>
              <a:rPr lang="en-US" sz="3200" baseline="30000" dirty="0">
                <a:solidFill>
                  <a:srgbClr val="FF0000"/>
                </a:solidFill>
              </a:rPr>
              <a:t>nd</a:t>
            </a:r>
            <a:r>
              <a:rPr lang="en-US" sz="3200" dirty="0">
                <a:solidFill>
                  <a:srgbClr val="FF0000"/>
                </a:solidFill>
              </a:rPr>
              <a:t> order RW     					5</a:t>
            </a:r>
            <a:r>
              <a:rPr lang="en-US" sz="3200" baseline="30000" dirty="0">
                <a:solidFill>
                  <a:srgbClr val="FF0000"/>
                </a:solidFill>
              </a:rPr>
              <a:t>th</a:t>
            </a:r>
            <a:r>
              <a:rPr lang="en-US" sz="3200" dirty="0">
                <a:solidFill>
                  <a:srgbClr val="FF0000"/>
                </a:solidFill>
              </a:rPr>
              <a:t> order RW!</a:t>
            </a:r>
          </a:p>
        </p:txBody>
      </p:sp>
      <p:pic>
        <p:nvPicPr>
          <p:cNvPr id="10" name="Picture 9"/>
          <p:cNvPicPr>
            <a:picLocks noChangeAspect="1"/>
          </p:cNvPicPr>
          <p:nvPr/>
        </p:nvPicPr>
        <p:blipFill>
          <a:blip r:embed="rId7"/>
          <a:stretch>
            <a:fillRect/>
          </a:stretch>
        </p:blipFill>
        <p:spPr>
          <a:xfrm>
            <a:off x="134463" y="4038600"/>
            <a:ext cx="3454820" cy="2303213"/>
          </a:xfrm>
          <a:prstGeom prst="rect">
            <a:avLst/>
          </a:prstGeom>
        </p:spPr>
      </p:pic>
      <p:pic>
        <p:nvPicPr>
          <p:cNvPr id="11" name="Picture 10"/>
          <p:cNvPicPr>
            <a:picLocks noChangeAspect="1"/>
          </p:cNvPicPr>
          <p:nvPr/>
        </p:nvPicPr>
        <p:blipFill>
          <a:blip r:embed="rId8"/>
          <a:stretch>
            <a:fillRect/>
          </a:stretch>
        </p:blipFill>
        <p:spPr>
          <a:xfrm>
            <a:off x="5091121" y="4038600"/>
            <a:ext cx="3748079" cy="2324758"/>
          </a:xfrm>
          <a:prstGeom prst="rect">
            <a:avLst/>
          </a:prstGeom>
        </p:spPr>
      </p:pic>
      <p:sp>
        <p:nvSpPr>
          <p:cNvPr id="12" name="TextBox 11"/>
          <p:cNvSpPr txBox="1"/>
          <p:nvPr/>
        </p:nvSpPr>
        <p:spPr>
          <a:xfrm>
            <a:off x="3581399" y="4572000"/>
            <a:ext cx="1600201" cy="1631216"/>
          </a:xfrm>
          <a:prstGeom prst="rect">
            <a:avLst/>
          </a:prstGeom>
          <a:noFill/>
        </p:spPr>
        <p:txBody>
          <a:bodyPr wrap="square" rtlCol="0">
            <a:spAutoFit/>
          </a:bodyPr>
          <a:lstStyle/>
          <a:p>
            <a:r>
              <a:rPr lang="en-US" sz="2000" dirty="0">
                <a:solidFill>
                  <a:schemeClr val="accent5">
                    <a:lumMod val="75000"/>
                  </a:schemeClr>
                </a:solidFill>
              </a:rPr>
              <a:t>Dynamically</a:t>
            </a:r>
          </a:p>
          <a:p>
            <a:r>
              <a:rPr lang="en-US" sz="2000" dirty="0">
                <a:solidFill>
                  <a:schemeClr val="accent5">
                    <a:lumMod val="75000"/>
                  </a:schemeClr>
                </a:solidFill>
              </a:rPr>
              <a:t>Generated </a:t>
            </a:r>
          </a:p>
          <a:p>
            <a:r>
              <a:rPr lang="en-US" sz="2000" dirty="0">
                <a:solidFill>
                  <a:schemeClr val="accent5">
                    <a:lumMod val="75000"/>
                  </a:schemeClr>
                </a:solidFill>
              </a:rPr>
              <a:t>RWs using</a:t>
            </a:r>
          </a:p>
          <a:p>
            <a:r>
              <a:rPr lang="en-US" sz="2000" dirty="0" err="1">
                <a:solidFill>
                  <a:schemeClr val="accent5">
                    <a:lumMod val="75000"/>
                  </a:schemeClr>
                </a:solidFill>
              </a:rPr>
              <a:t>Darboux</a:t>
            </a:r>
            <a:endParaRPr lang="en-US" sz="2000" dirty="0">
              <a:solidFill>
                <a:schemeClr val="accent5">
                  <a:lumMod val="75000"/>
                </a:schemeClr>
              </a:solidFill>
            </a:endParaRPr>
          </a:p>
          <a:p>
            <a:r>
              <a:rPr lang="en-US" sz="2000" dirty="0">
                <a:solidFill>
                  <a:schemeClr val="accent5">
                    <a:lumMod val="75000"/>
                  </a:schemeClr>
                </a:solidFill>
              </a:rPr>
              <a:t>Transform</a:t>
            </a:r>
          </a:p>
        </p:txBody>
      </p:sp>
      <p:sp>
        <p:nvSpPr>
          <p:cNvPr id="5" name="TextBox 4"/>
          <p:cNvSpPr txBox="1"/>
          <p:nvPr/>
        </p:nvSpPr>
        <p:spPr>
          <a:xfrm flipH="1">
            <a:off x="214500" y="5924490"/>
            <a:ext cx="3290700" cy="400110"/>
          </a:xfrm>
          <a:prstGeom prst="rect">
            <a:avLst/>
          </a:prstGeom>
          <a:noFill/>
        </p:spPr>
        <p:txBody>
          <a:bodyPr wrap="square" rtlCol="0">
            <a:spAutoFit/>
          </a:bodyPr>
          <a:lstStyle/>
          <a:p>
            <a:r>
              <a:rPr lang="en-US" sz="2000" dirty="0">
                <a:solidFill>
                  <a:schemeClr val="bg1"/>
                </a:solidFill>
              </a:rPr>
              <a:t>Initial </a:t>
            </a:r>
            <a:r>
              <a:rPr lang="en-US" sz="2000" dirty="0" err="1">
                <a:solidFill>
                  <a:schemeClr val="bg1"/>
                </a:solidFill>
              </a:rPr>
              <a:t>cond</a:t>
            </a:r>
            <a:r>
              <a:rPr lang="en-US" sz="2000" dirty="0">
                <a:solidFill>
                  <a:schemeClr val="bg1"/>
                </a:solidFill>
              </a:rPr>
              <a:t>: Sum of cosines</a:t>
            </a:r>
          </a:p>
        </p:txBody>
      </p:sp>
      <p:sp>
        <p:nvSpPr>
          <p:cNvPr id="13" name="Footer Placeholder 12">
            <a:extLst>
              <a:ext uri="{FF2B5EF4-FFF2-40B4-BE49-F238E27FC236}">
                <a16:creationId xmlns:a16="http://schemas.microsoft.com/office/drawing/2014/main" id="{845D490C-27E8-43C5-AAE2-59EF39E93E2D}"/>
              </a:ext>
            </a:extLst>
          </p:cNvPr>
          <p:cNvSpPr>
            <a:spLocks noGrp="1"/>
          </p:cNvSpPr>
          <p:nvPr>
            <p:ph type="ftr" sz="quarter" idx="11"/>
          </p:nvPr>
        </p:nvSpPr>
        <p:spPr/>
        <p:txBody>
          <a:bodyPr/>
          <a:lstStyle/>
          <a:p>
            <a:pPr>
              <a:defRPr/>
            </a:pPr>
            <a:endParaRPr lang="en-US"/>
          </a:p>
        </p:txBody>
      </p:sp>
      <p:sp>
        <p:nvSpPr>
          <p:cNvPr id="14" name="TextBox 13">
            <a:extLst>
              <a:ext uri="{FF2B5EF4-FFF2-40B4-BE49-F238E27FC236}">
                <a16:creationId xmlns:a16="http://schemas.microsoft.com/office/drawing/2014/main" id="{4F85AE73-6A72-4B7C-B6BD-3B5FBA052CBC}"/>
              </a:ext>
            </a:extLst>
          </p:cNvPr>
          <p:cNvSpPr txBox="1"/>
          <p:nvPr/>
        </p:nvSpPr>
        <p:spPr>
          <a:xfrm>
            <a:off x="2248919" y="1234482"/>
            <a:ext cx="4245714" cy="369332"/>
          </a:xfrm>
          <a:prstGeom prst="rect">
            <a:avLst/>
          </a:prstGeom>
          <a:noFill/>
        </p:spPr>
        <p:txBody>
          <a:bodyPr wrap="none" rtlCol="0">
            <a:spAutoFit/>
          </a:bodyPr>
          <a:lstStyle/>
          <a:p>
            <a:r>
              <a:rPr lang="en-US" dirty="0">
                <a:solidFill>
                  <a:srgbClr val="7030A0"/>
                </a:solidFill>
              </a:rPr>
              <a:t>(Roadmap paper on optical RWs, 2016)</a:t>
            </a:r>
          </a:p>
        </p:txBody>
      </p:sp>
      <p:pic>
        <p:nvPicPr>
          <p:cNvPr id="15" name="Recorded Sound">
            <a:hlinkClick r:id="" action="ppaction://media"/>
            <a:extLst>
              <a:ext uri="{FF2B5EF4-FFF2-40B4-BE49-F238E27FC236}">
                <a16:creationId xmlns:a16="http://schemas.microsoft.com/office/drawing/2014/main" id="{0C1DA240-1E3E-4C86-833D-10BC014754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75850" y="3573089"/>
            <a:ext cx="487363" cy="487363"/>
          </a:xfrm>
          <a:prstGeom prst="rect">
            <a:avLst/>
          </a:prstGeom>
        </p:spPr>
      </p:pic>
    </p:spTree>
    <p:extLst>
      <p:ext uri="{BB962C8B-B14F-4D97-AF65-F5344CB8AC3E}">
        <p14:creationId xmlns:p14="http://schemas.microsoft.com/office/powerpoint/2010/main" val="41580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17358</TotalTime>
  <Words>1200</Words>
  <Application>Microsoft Office PowerPoint</Application>
  <PresentationFormat>On-screen Show (4:3)</PresentationFormat>
  <Paragraphs>200</Paragraphs>
  <Slides>23</Slides>
  <Notes>10</Notes>
  <HiddenSlides>0</HiddenSlides>
  <MMClips>24</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6" baseType="lpstr">
      <vt:lpstr>ＭＳ Ｐゴシック</vt:lpstr>
      <vt:lpstr>Arial</vt:lpstr>
      <vt:lpstr>Calibri</vt:lpstr>
      <vt:lpstr>Cambria</vt:lpstr>
      <vt:lpstr>Courier New</vt:lpstr>
      <vt:lpstr>Gill Sans MT</vt:lpstr>
      <vt:lpstr>Times New Roman</vt:lpstr>
      <vt:lpstr>Verdana</vt:lpstr>
      <vt:lpstr>Wingdings</vt:lpstr>
      <vt:lpstr>Wingdings 2</vt:lpstr>
      <vt:lpstr>Solstice</vt:lpstr>
      <vt:lpstr>1_Solstice</vt:lpstr>
      <vt:lpstr>Equation</vt:lpstr>
      <vt:lpstr>­­­On the nature of optical rogue wave­­­s  </vt:lpstr>
      <vt:lpstr>Doha, Qatar</vt:lpstr>
      <vt:lpstr>Education  city  </vt:lpstr>
      <vt:lpstr>Outline</vt:lpstr>
      <vt:lpstr>­­­Nature of optical rogue wave­­­s: Facts and fictions</vt:lpstr>
      <vt:lpstr>Reminder: What is a rogue wave?</vt:lpstr>
      <vt:lpstr>How does optics come into picture? </vt:lpstr>
      <vt:lpstr>Basic rogue waves in NLO </vt:lpstr>
      <vt:lpstr>Real rogue waves: 2nd and higher-order solutions</vt:lpstr>
      <vt:lpstr>The problem: Modulation Instability </vt:lpstr>
      <vt:lpstr>Homoclinic chaos</vt:lpstr>
      <vt:lpstr>Numerical Instabilities and Chaos</vt:lpstr>
      <vt:lpstr>Different algorithms lead to different chaos!</vt:lpstr>
      <vt:lpstr>How to trust RW generation from noise?</vt:lpstr>
      <vt:lpstr>Our RW generation from white noise</vt:lpstr>
      <vt:lpstr>Statistics of high intensity peaks</vt:lpstr>
      <vt:lpstr>Fallout: Talbot Effect of RWs</vt:lpstr>
      <vt:lpstr>Current research on Talbot carpets</vt:lpstr>
      <vt:lpstr>Bring the two together:  Talbot Carpets by RWs</vt:lpstr>
      <vt:lpstr>RW Carpets: How to suppress MI</vt:lpstr>
      <vt:lpstr>Carpets elsewhere: Hirota</vt:lpstr>
      <vt:lpstr>Carpets in fractional Schrȍdinger</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Brady Creel</dc:creator>
  <cp:lastModifiedBy>Belic, Milivoj</cp:lastModifiedBy>
  <cp:revision>884</cp:revision>
  <cp:lastPrinted>2008-10-27T11:08:25Z</cp:lastPrinted>
  <dcterms:created xsi:type="dcterms:W3CDTF">2009-02-16T07:49:12Z</dcterms:created>
  <dcterms:modified xsi:type="dcterms:W3CDTF">2022-08-31T12:27:03Z</dcterms:modified>
</cp:coreProperties>
</file>