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30.xml" ContentType="application/vnd.openxmlformats-officedocument.presentationml.notesSlide+xml"/>
  <Override PartName="/ppt/ink/ink8.xml" ContentType="application/inkml+xml"/>
  <Override PartName="/ppt/ink/ink9.xml" ContentType="application/inkml+xml"/>
  <Override PartName="/ppt/tags/tag6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2"/>
  </p:notesMasterIdLst>
  <p:sldIdLst>
    <p:sldId id="1130" r:id="rId5"/>
    <p:sldId id="366" r:id="rId6"/>
    <p:sldId id="348" r:id="rId7"/>
    <p:sldId id="1103" r:id="rId8"/>
    <p:sldId id="1104" r:id="rId9"/>
    <p:sldId id="1109" r:id="rId10"/>
    <p:sldId id="1112" r:id="rId11"/>
    <p:sldId id="1113" r:id="rId12"/>
    <p:sldId id="1114" r:id="rId13"/>
    <p:sldId id="1116" r:id="rId14"/>
    <p:sldId id="1105" r:id="rId15"/>
    <p:sldId id="1110" r:id="rId16"/>
    <p:sldId id="1131" r:id="rId17"/>
    <p:sldId id="1111" r:id="rId18"/>
    <p:sldId id="1107" r:id="rId19"/>
    <p:sldId id="1117" r:id="rId20"/>
    <p:sldId id="1108" r:id="rId21"/>
    <p:sldId id="1119" r:id="rId22"/>
    <p:sldId id="1118" r:id="rId23"/>
    <p:sldId id="1082" r:id="rId24"/>
    <p:sldId id="1083" r:id="rId25"/>
    <p:sldId id="1074" r:id="rId26"/>
    <p:sldId id="1076" r:id="rId27"/>
    <p:sldId id="334" r:id="rId28"/>
    <p:sldId id="323" r:id="rId29"/>
    <p:sldId id="350" r:id="rId30"/>
    <p:sldId id="1121" r:id="rId31"/>
    <p:sldId id="1122" r:id="rId32"/>
    <p:sldId id="1123" r:id="rId33"/>
    <p:sldId id="1125" r:id="rId34"/>
    <p:sldId id="1075" r:id="rId35"/>
    <p:sldId id="1090" r:id="rId36"/>
    <p:sldId id="1126" r:id="rId37"/>
    <p:sldId id="1127" r:id="rId38"/>
    <p:sldId id="1128" r:id="rId39"/>
    <p:sldId id="1101" r:id="rId40"/>
    <p:sldId id="1080" r:id="rId41"/>
  </p:sldIdLst>
  <p:sldSz cx="9144000" cy="6858000" type="screen4x3"/>
  <p:notesSz cx="7099300" cy="10234613"/>
  <p:embeddedFontLst>
    <p:embeddedFont>
      <p:font typeface="Arial Black" panose="020B0A04020102020204" pitchFamily="34" charset="0"/>
      <p:bold r:id="rId43"/>
    </p:embeddedFont>
    <p:embeddedFont>
      <p:font typeface="Calibri" panose="020F0502020204030204" pitchFamily="34" charset="0"/>
      <p:regular r:id="rId44"/>
      <p:bold r:id="rId45"/>
      <p:italic r:id="rId46"/>
      <p:boldItalic r:id="rId47"/>
    </p:embeddedFont>
    <p:embeddedFont>
      <p:font typeface="Palatino Linotype" panose="02040502050505030304" pitchFamily="18" charset="0"/>
      <p:regular r:id="rId48"/>
      <p:bold r:id="rId49"/>
      <p:italic r:id="rId50"/>
      <p:boldItalic r:id="rId51"/>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7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D1F"/>
    <a:srgbClr val="FF9900"/>
    <a:srgbClr val="5C407F"/>
    <a:srgbClr val="C4D1AB"/>
    <a:srgbClr val="859F50"/>
    <a:srgbClr val="1100EA"/>
    <a:srgbClr val="9C3633"/>
    <a:srgbClr val="FFFFFF"/>
    <a:srgbClr val="FFCCFF"/>
    <a:srgbClr val="FFE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286FE-0132-4399-B3F4-2F706EAC0007}" v="1005" dt="2022-08-29T22:48:06.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1" autoAdjust="0"/>
    <p:restoredTop sz="83131" autoAdjust="0"/>
  </p:normalViewPr>
  <p:slideViewPr>
    <p:cSldViewPr snapToGrid="0" snapToObjects="1">
      <p:cViewPr varScale="1">
        <p:scale>
          <a:sx n="74" d="100"/>
          <a:sy n="74" d="100"/>
        </p:scale>
        <p:origin x="744" y="77"/>
      </p:cViewPr>
      <p:guideLst>
        <p:guide orient="horz" pos="227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7" d="100"/>
          <a:sy n="67" d="100"/>
        </p:scale>
        <p:origin x="3534" y="96"/>
      </p:cViewPr>
      <p:guideLst>
        <p:guide orient="horz" pos="3224"/>
        <p:guide pos="2236"/>
      </p:guideLst>
    </p:cSldViewPr>
  </p:notes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7T16:24:54.2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1,'425'-1,"841"9,-12 65,-924-36,143 14,-427-47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7T16:25:45.3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0,'1347'0,"-1295"2,58 11,35 1,-60-13,205 9,538 34,-280-41,-301-4,-216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05:15:31.25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48 2288 0 0,'16'-12'6912'0'0,"33"-3"-4525"0"0,-40 13-1879 0 0,164-5-710 0 0,9-3 81 0 0,0 8-1 0 0,124 17 122 0 0,67 4 87 0 0,15-17 363 0 0,-315-2-1588 0 0,-70 0 43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05:15:37.424"/>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49 2272 0 0,'0'0'174'0'0,"0"0"-46"0"0,0 0-23 0 0,0 0-6 0 0,0 0 33 0 0,0 0 128 0 0,0 0 65 0 0,6 1 4552 0 0,20 2-4348 0 0,321-36 2867 0 0,-179 24-2166 0 0,-81 2-1268 0 0,0 4 1 0 0,-1 3-1 0 0,19 6 38 0 0,-99-6 5 0 0,465 1 523 0 0,-50-3 184 0 0,-444 16-537 0 0,-75 9 76 0 0,-1-3 0 0 0,-1-5 0 0 0,-58-1-251 0 0,-201 26 79 0 0,199-34 640 0 0,106 0-755 0 0,50 1-2210 0 0,28 1 1606 0 0,400 38 667 0 0,-126-18 107 0 0,-72-33 332 0 0,-169-8-2381 0 0,-56 13 438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05:15:50.79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7 196 1936 0 0,'0'0'251'0'0,"0"0"-25"0"0,0 0-25 0 0,0 0-14 0 0,0 0-2 0 0,0 0 42 0 0,0 0 157 0 0,0 0 69 0 0,0 0-46 0 0,0 0-24 0 0,0 0-34 0 0,0 0-6 0 0,0 0-70 0 0,0 0-95 0 0,0 0-37 0 0,0 0-45 0 0,0 0-89 0 0,0 0-18 0 0,0 0-4 0 0,0 0 3 0 0,0 0 22 0 0,0 0 30 0 0,0 0 32 0 0,0 0 50 0 0,0 0 105 0 0,0 0 33 0 0,0 0 24 0 0,0 0 107 0 0,0 0 32 0 0,0 0 1 0 0,28 8 2051 0 0,195 4-328 0 0,-143-14-2007 0 0,546 5 619 0 0,21-64-144 0 0,233 8-446 0 0,0 68 1657 0 0,57-32-1555 0 0,-249 24-166 0 0,-165 17 20 0 0,-74-12 274 0 0,-391 6-196 0 0,-364-1-795 0 0,183-8 587 0 0,2 1 108 0 0,-1-5 0 0 0,-70-9-103 0 0,-367-70 111 0 0,351 47-131 0 0,-1 9 0 0 0,-42 8 20 0 0,-395 49-25 0 0,437-21 28 0 0,-351 22 12 0 0,68-5 53 0 0,-220-8 5 0 0,605-26-132 0 0,1 5 0 0 0,-86 15 59 0 0,45 13-24 0 0,81-9-232 0 0,52-16 20 0 0,15-10 198 0 0,-1 2 0 0 0,1-1 0 0 0,0 0 0 0 0,0 0 0 0 0,-1 0 0 0 0,1 0 0 0 0,0 0 0 0 0,-1 0 0 0 0,1 1 0 0 0,0-1-1 0 0,-1 0 1 0 0,1 1 0 0 0,-1-1 0 0 0,1 0 0 0 0,-1 1 0 0 0,1-1 0 0 0,0 1 0 0 0,-1-1 0 0 0,1 1 0 0 0,-1-1 0 0 0,0 1 0 0 0,1-1-1 0 0,-1 1 1 0 0,1 0 0 0 0,-1-1 0 0 0,0 1 0 0 0,1-1 0 0 0,-1 1 0 0 0,0 0 0 0 0,0-1 0 0 0,0 1 0 0 0,0 0 0 0 0,1-1 0 0 0,-1 1-1 0 0,0 0 1 0 0,0 0 0 0 0,0-1 0 0 0,0 1 0 0 0,0 0 0 0 0,-1-1 0 0 0,1 1 0 0 0,0 0 0 0 0,0-1 0 0 0,0 1 0 0 0,-1 0 0 0 0,1-1-1 0 0,0 1 1 0 0,0 0 0 0 0,-1-1 0 0 0,1 1 0 0 0,-1-1 0 0 0,1 1 0 0 0,-1-1 0 0 0,1 1 0 0 0,-1-1 0 0 0,1 1 0 0 0,-1-1 0 0 0,1 1 0 0 0,-1-1-1 0 0,1 0 1 0 0,-1 1 0 0 0,0-1 0 0 0,1 0 0 0 0,-1 1 38 0 0,23 8 43 0 0,1-1 0 0 0,-1-1 1 0 0,2 0-1 0 0,-1-2 0 0 0,1-1 0 0 0,0-1 0 0 0,0-1 1 0 0,0-1-1 0 0,0-1 0 0 0,7-1-43 0 0,40 2 58 0 0,379 15 260 0 0,-40-11 1342 0 0,-12 1-1670 0 0,169-27 10 0 0,-359 7 16 0 0,1 9 0 0 0,0 9 0 0 0,7 11-16 0 0,8-3 192 0 0,153-13-192 0 0,84-7 7 0 0,157 13 34 0 0,-280-3 52 0 0,-94 5 139 0 0,-73 17 75 0 0,-47-10-37 0 0,-171-13-309 0 0,-360-45-441 0 0,-195 30 496 0 0,-431 7 38 0 0,767 9 78 0 0,0-11 0 0 0,-17-13-132 0 0,34 6 27 0 0,-237 18-27 0 0,169 3 7 0 0,-582 57 17 0 0,564-82 39 0 0,-11 26-105 0 0,91 11 77 0 0,134-10 709 0 0,76-3-3567 0 0,579-120 2407 0 0,-378 87 1129 0 0,-120 11 847 0 0,-35 18-1568 0 0,-1-1 1 0 0,0 1-1 0 0,1-1 1 0 0,-1 0-1 0 0,0 1 1 0 0,0-1-1 0 0,0 1 0 0 0,1-1 1 0 0,-1 0-1 0 0,0 1 1 0 0,0-1-1 0 0,0 1 0 0 0,0-1 1 0 0,0 0-1 0 0,0 1 1 0 0,0-1-1 0 0,0 0 1 0 0,0 1-1 0 0,0-1 0 0 0,0 1 1 0 0,-1-1-1 0 0,1 0 1 0 0,0 1-1 0 0,0-1 0 0 0,-1 1 1 0 0,1-1-1 0 0,0 1 1 0 0,-1-1-1 0 0,1 1 1 0 0,0-1-1 0 0,-1 1 0 0 0,1-1 1 0 0,-1 1-1 0 0,1-1 1 0 0,-1 1-1 0 0,1-1 1 0 0,-1 1-1 0 0,1 0 0 0 0,-1 0 1 0 0,1-1-1 0 0,-1 1 1 0 0,0 0-1 0 0,1 0 0 0 0,-1-1 1 0 0,1 1-1 0 0,-1 0 1 0 0,0 0-1 0 0,1 0 1 0 0,-1 0-1 0 0,0 0 0 0 0,1 0 1 0 0,-1 0-1 0 0,1 0 1 0 0,-1 0-1 0 0,0 0 1 0 0,1 0-1 0 0,-1 1 0 0 0,0-1 8 0 0,-74-13-74 0 0,0 4-1 0 0,-1 3 1 0 0,-33 3 74 0 0,9-1 6 0 0,-134 2-55 0 0,140 2-1489 0 0,236-29 644 0 0,154-26 893 0 0,-200 35 1842 0 0,-119 10-2131 0 0,-198 6 109 0 0,0 9 1 0 0,-24 13 180 0 0,182-8-2451 0 0,102 8 1817 0 0,82-8 1031 0 0,1-6 0 0 0,52-7-397 0 0,-10 0 120 0 0,20 3 2233 0 0,-124-8-626 0 0,-105-10-2112 0 0,-200 10-355 0 0,382-11-696 0 0,333-17 1485 0 0,-267 32 2578 0 0,-203 4-2587 0 0,-19-3-121 0 0,-85-4-8 0 0,0 4 0 0 0,-1 5 1 0 0,1 4-1 0 0,-20 8 89 0 0,-296 69 37 0 0,347-67-913 0 0,96-2-1031 0 0,151 2 2083 0 0,0-8-1 0 0,79-9-175 0 0,-86 0 740 0 0,-163 7-800 0 0,-29 3-29 0 0,-724 206 37 0 0,741-213 5 0 0,-69 38-953 0 0,127-27 1465 0 0,448-31-117 0 0,-364 5 1321 0 0,-155 3-1409 0 0,-150 6-400 0 0,-1 8 1 0 0,1 8-1 0 0,-75 17 140 0 0,127 1 155 0 0,104-18-2116 0 0,39-10 753 0 0,-14-2 1576 0 0,46 0-209 0 0,0-3-1 0 0,0-2 0 0 0,-1-3 1 0 0,1-1-1 0 0,-2-4 1 0 0,11-5-159 0 0,-63 18-22 0 0,0-1-1 0 0,1 1 1 0 0,-1-1 0 0 0,0 0-1 0 0,0 0 1 0 0,0 0 0 0 0,0 0 0 0 0,0-1-1 0 0,0 1 1 0 0,-1 0 0 0 0,1-1-1 0 0,0 1 1 0 0,-1-1 0 0 0,1 0 0 0 0,-1 0-1 0 0,1 1 1 0 0,-1-1 0 0 0,0 0-1 0 0,0 0 1 0 0,0 0 0 0 0,0 0 0 0 0,0 0-1 0 0,0-1 1 0 0,-1 1 0 0 0,1 0-1 0 0,-1 0 1 0 0,1 0 0 0 0,-1-1-1 0 0,0 1 1 0 0,0 0 0 0 0,0 0 0 0 0,0-1-1 0 0,0 1 1 0 0,0 0 0 0 0,-1 0-1 0 0,1-1 1 0 0,-1 1 0 0 0,0 0 0 0 0,1 0-1 0 0,-1 0 1 0 0,0 0 0 0 0,0 0-1 0 0,-1 0 1 0 0,1 0 0 0 0,0 0 0 0 0,-1 0-1 0 0,1 0 1 0 0,-1 1 0 0 0,0-2 22 0 0,-133-35-580 0 0,121 31 519 0 0,0 1 0 0 0,0 1 0 0 0,0 1 0 0 0,-1 0 0 0 0,0 1 0 0 0,1 0 0 0 0,-1 1 0 0 0,-1 1 0 0 0,1 0 0 0 0,0 1 0 0 0,0 1 0 0 0,0 0 0 0 0,0 1 0 0 0,0 1 0 0 0,0 0 0 0 0,1 1 0 0 0,-1 1 0 0 0,1 0 0 0 0,-3 2 61 0 0,13-4-59 0 0,0 0 0 0 0,-1 0 0 0 0,2 0 0 0 0,-1 0-1 0 0,0 1 1 0 0,1 0 0 0 0,-1-1 0 0 0,1 1 0 0 0,0 1 0 0 0,1-1 0 0 0,-1 0 0 0 0,1 1 0 0 0,0-1 0 0 0,0 1 0 0 0,0 0 0 0 0,0-1 0 0 0,1 1 0 0 0,0 0 0 0 0,0 2 59 0 0,2-4 5 0 0,1-1 1 0 0,0 1-1 0 0,0-1 1 0 0,0 1-1 0 0,1-1 0 0 0,-1 0 1 0 0,1 0-1 0 0,-1 0 0 0 0,1 0 1 0 0,0 0-1 0 0,-1-1 0 0 0,1 1 1 0 0,0-1-1 0 0,0 0 1 0 0,0 0-1 0 0,0 0 0 0 0,0 0 1 0 0,1 0-1 0 0,-1-1 0 0 0,0 1 1 0 0,0-1-1 0 0,0 0 1 0 0,1 0-6 0 0,2 1-19 0 0,49 7 160 0 0,1-4-1 0 0,-1-1 1 0 0,1-3-1 0 0,-1-2 0 0 0,8-4-140 0 0,52 0 107 0 0,590 0 301 0 0,-668 8-350 0 0,282 10 2780 0 0,213-24-2838 0 0,-393 8 986 0 0,-268 3-1252 0 0,-323 16-502 0 0,-289 53 768 0 0,638-49-2736 0 0,134-6 2278 0 0,112-2 960 0 0,0-7-1 0 0,1-5 0 0 0,-1-7 1 0 0,4-7-502 0 0,-73 9 357 0 0,856-83 1652 0 0,-704 74-916 0 0,-226 15-1085 0 0,-1 0 0 0 0,0-1-1 0 0,1 1 1 0 0,-1-1-1 0 0,1 1 1 0 0,-1-1-1 0 0,1 0 1 0 0,-1 1-1 0 0,1-1 1 0 0,-1 1-1 0 0,1-1 1 0 0,0 0 0 0 0,-1 1-1 0 0,1-1 1 0 0,0 0-1 0 0,-1 0 1 0 0,1 1-1 0 0,0-1 1 0 0,0 0-1 0 0,0 0 1 0 0,0 1-1 0 0,-1-1 1 0 0,1 0 0 0 0,0 0-1 0 0,1 1 1 0 0,-1-1-1 0 0,0 0 1 0 0,0 0-1 0 0,0 1 1 0 0,0-1-1 0 0,0 0 1 0 0,1 0-1 0 0,-1 1 1 0 0,0-1 0 0 0,1 0-1 0 0,-1 1 1 0 0,1-1-1 0 0,-1 0 1 0 0,1 1-1 0 0,-1-1 1 0 0,1 1-1 0 0,-1-1 1 0 0,1 1-1 0 0,-1-1 1 0 0,1 1 0 0 0,0-1-1 0 0,-1 1 1 0 0,1-1-1 0 0,0 1 1 0 0,-1 0-1 0 0,1-1 1 0 0,0 1-1 0 0,-1 0 1 0 0,1 0-1 0 0,0 0 1 0 0,0-1-1 0 0,-1 1 1 0 0,1 0 0 0 0,0 0-1 0 0,0 0 1 0 0,0 0-1 0 0,-1 0 1 0 0,1 1-1 0 0,0-1 1 0 0,0 0-1 0 0,-1 0 1 0 0,1 0-1 0 0,0 1 1 0 0,0-1 0 0 0,0 0-8 0 0,-119-37-134 0 0,-2 4 0 0 0,-1 6-1 0 0,-1 5 1 0 0,-1 5 0 0 0,-1 6 0 0 0,-11 5 134 0 0,130 5-8 0 0,-122-8-284 0 0,-383-10-1635 0 0,561 26 1544 0 0,838-14 534 0 0,-779 7-3 0 0,234 2 649 0 0,0-15 0 0 0,181-36-797 0 0,-437 26 931 0 0,-88 21-951 0 0,-2 0-1 0 0,1 1 1 0 0,0-1 0 0 0,0 0 0 0 0,-1 1 0 0 0,1-1 0 0 0,0 1-1 0 0,-1-1 1 0 0,0 1 0 0 0,1 0 0 0 0,-1-1 0 0 0,0 1 0 0 0,0 0-1 0 0,0 0 1 0 0,0 0 0 0 0,1 1 0 0 0,-1-1 0 0 0,0 0 0 0 0,0 1-1 0 0,-1-1 1 0 0,1 1 0 0 0,0 0 0 0 0,0-1 0 0 0,0 1 0 0 0,0 0-1 0 0,0 1 21 0 0,-3-3-15 0 0,-75-14-90 0 0,-1 3 0 0 0,-1 3 0 0 0,0 5 1 0 0,-28 2 104 0 0,79 2-33 0 0,-413 4 189 0 0,-162 33-156 0 0,572-33 106 0 0,-36 5-671 0 0,90-4-111 0 0,739-49 674 0 0,639 24 812 0 0,-879 2-457 0 0,-519 18-352 0 0,1 1 0 0 0,0-1 0 0 0,0 1 0 0 0,0-1 0 0 0,0 1 0 0 0,0-1 0 0 0,0 1 0 0 0,0 0 0 0 0,1-1 0 0 0,-1 1 0 0 0,0 0 0 0 0,0 0 0 0 0,0 0 0 0 0,0 0-1 0 0,0 0 1 0 0,0 0 0 0 0,0 0 0 0 0,0 0 0 0 0,0 1 0 0 0,0-1 0 0 0,1 0 0 0 0,-1 1 0 0 0,0-1 0 0 0,0 0 0 0 0,0 1 0 0 0,0 0 0 0 0,-1-1 0 0 0,1 1 0 0 0,0-1 0 0 0,0 1 0 0 0,0 0 0 0 0,0 0 0 0 0,-1-1-1 0 0,1 1 1 0 0,0 0 0 0 0,-1 0 0 0 0,1 0 0 0 0,0 0 0 0 0,-1 0 0 0 0,1 0 0 0 0,-1 0 0 0 0,0 0 0 0 0,1 0 0 0 0,-1 0 0 0 0,0 0 0 0 0,0 0 0 0 0,1 0 0 0 0,-1 0 0 0 0,0 1 0 0 0,0-1 0 0 0,0 0 0 0 0,0 0-1 0 0,-1 0 1 0 0,1 0 0 0 0,0 0 0 0 0,0 0 0 0 0,-1 0 0 0 0,1 0 0 0 0,0 0 0 0 0,-1 0 0 0 0,1 0 0 0 0,-1 0 0 0 0,0 0 0 0 0,1 0 0 0 0,-1 0 0 0 0,0 0 0 0 0,1 0 0 0 0,-1-1 0 0 0,-1 2-1 0 0,-102 20-3 0 0,-912 73-129 0 0,929-81 255 0 0,0 3 0 0 0,1 4 0 0 0,-44 19-123 0 0,130-40-11 0 0,1 1-1 0 0,0-1 1 0 0,0 0-1 0 0,-1 1 0 0 0,1-1 1 0 0,0 1-1 0 0,-1-1 1 0 0,1 1-1 0 0,-1-1 0 0 0,1 1 1 0 0,0-1-1 0 0,-1 1 1 0 0,1-1-1 0 0,-1 1 0 0 0,0 0 1 0 0,1 0-1 0 0,-1-1 1 0 0,1 1-1 0 0,-1 0 1 0 0,0-1-1 0 0,0 1 0 0 0,1 0 1 0 0,-1 0-1 0 0,0 0 1 0 0,0-1-1 0 0,0 1 0 0 0,0 0 1 0 0,0 0-1 0 0,0 0 1 0 0,0-1-1 0 0,0 1 0 0 0,0 0 1 0 0,0 0-1 0 0,-1 0 1 0 0,1-1-1 0 0,0 1 1 0 0,0 0-1 0 0,-1 0 0 0 0,1-1 1 0 0,-1 1-1 0 0,1 0 1 0 0,0-1-1 0 0,-1 1 0 0 0,1 0 1 0 0,-1-1-1 0 0,0 1 1 0 0,1-1-1 0 0,-1 1 0 0 0,1-1 1 0 0,-1 1-1 0 0,0-1 1 0 0,1 1-1 0 0,-1-1 0 0 0,0 0 1 0 0,0 1-1 0 0,1-1 1 0 0,-1 0-1 0 0,0 0 12 0 0,76 2 62 0 0,0-3 0 0 0,0-3 0 0 0,0-4 0 0 0,-1-3 0 0 0,58-17-62 0 0,-33 9 32 0 0,855-125 718 0 0,-163 40-487 0 0,-468 87-347 0 0,-278 41 203 0 0,-88-10-194 0 0,-603 81 14 0 0,404-38 155 0 0,217-48-284 0 0,36-2-5 0 0,423-44 181 0 0,-226 13 81 0 0,99 1 1464 0 0,68 13-1531 0 0,-374 10 11 0 0,-34 17-176 0 0,-40 0 166 0 0,0-3 1 0 0,-1-3 0 0 0,-54 0-2 0 0,30-3 24 0 0,-206 16 16 0 0,261-8-821 0 0,89-5 641 0 0,439 23 288 0 0,-49 14 464 0 0,-377-30-218 0 0,-90-2-362 0 0,-140 10-65 0 0,-1-8 0 0 0,-113-5 33 0 0,-151 14-39 0 0,213 15 198 0 0,197-30-240 0 0,48-7-92 0 0,678 2 1099 0 0,-1872-28-1250 0 0,-26 44 472 0 0,1166-23-83 0 0,28-1-92 0 0,-1 0 0 0 0,0 1-1 0 0,0-1 1 0 0,0 1-1 0 0,0 0 1 0 0,1 1 0 0 0,-1-1-1 0 0,0 1 1 0 0,0 0-1 0 0,1 0 1 0 0,-1 1 0 0 0,0-1-1 0 0,1 1 1 0 0,0 0-1 0 0,-1 0 1 0 0,1 1 0 0 0,0-1-1 0 0,0 1 1 0 0,0 0-1 0 0,0 0 1 0 0,1 0 0 0 0,-1 1-1 0 0,1-1 1 0 0,-3 4 27 0 0,6-5-18 0 0,0-1-1 0 0,0 0 1 0 0,0 1 0 0 0,0-1-1 0 0,0 1 1 0 0,0-1 0 0 0,1 0 0 0 0,-1 1-1 0 0,0-1 1 0 0,1 1 0 0 0,-1-1 0 0 0,1 0-1 0 0,-1 1 1 0 0,1-1 0 0 0,0 0 0 0 0,-1 0-1 0 0,1 0 1 0 0,0 1 0 0 0,0-1 0 0 0,0 0-1 0 0,0 0 1 0 0,0 0 0 0 0,0 0 0 0 0,0-1-1 0 0,0 1 1 0 0,1 0 0 0 0,-1 0 0 0 0,0-1-1 0 0,0 1 1 0 0,1 0 0 0 0,-1-1 0 0 0,0 0-1 0 0,1 1 1 0 0,-1-1 0 0 0,1 0 0 0 0,-1 1-1 0 0,0-1 1 0 0,1 0 0 0 0,-1 0 0 0 0,1 0-1 0 0,-1 0 1 0 0,0-1 0 0 0,1 1 0 0 0,-1 0-1 0 0,1 0 1 0 0,-1-1 18 0 0,4 2 17 0 0,94 9 40 0 0,1-5 0 0 0,1-3 0 0 0,-1-6 0 0 0,0-3 0 0 0,-1-5 0 0 0,31-10-57 0 0,-11 5 114 0 0,59-6 729 0 0,-178 22-846 0 0,-1 0 0 0 0,1-1 0 0 0,-1 1-1 0 0,1 0 1 0 0,-1 0 0 0 0,0-1 0 0 0,1 1 0 0 0,-1 0 0 0 0,0 0 0 0 0,0 0 0 0 0,0 0 0 0 0,0 0 0 0 0,0 0-1 0 0,0 0 1 0 0,0 0 0 0 0,0 1 0 0 0,0-1 0 0 0,0 0 0 0 0,-1 0 0 0 0,1 1 0 0 0,0-1 0 0 0,-1 1 0 0 0,1-1-1 0 0,0 1 1 0 0,-1 0 0 0 0,1 0 0 0 0,0-1 0 0 0,-1 1 0 0 0,1 0 0 0 0,0 0 0 0 0,-1 0 0 0 0,1 0 0 0 0,0 1-1 0 0,-1-1 1 0 0,1 0 0 0 0,0 0 0 0 0,-1 1 3 0 0,-105-14-36 0 0,-1 5 0 0 0,1 4 0 0 0,-49 8 36 0 0,6-2-19 0 0,-948 24-98 0 0,628 0-4948 0 0,428-23 2364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05:16:00.27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62 194 3217 0 0,'0'0'748'0'0,"0"0"-272"0"0,0 0-201 0 0,0 0-62 0 0,0 0 27 0 0,0 0-117 0 0,0 0 238 0 0,0 0-87 0 0,0 0-138 0 0,0 0-6 0 0,0 0 9 0 0,0 0 16 0 0,0 0 31 0 0,0 0 44 0 0,0 0 29 0 0,0 0 14 0 0,0 0 51 0 0,0 0 61 0 0,0 0 11 0 0,0 0 19 0 0,0 0 28 0 0,0 0-44 0 0,0 0-34 0 0,0 0-22 0 0,0 0-86 0 0,0 0-85 0 0,0 0-30 0 0,30-3 194 0 0,186-29 244 0 0,-127 22-620 0 0,1 4-1 0 0,-1 4 1 0 0,6 3 40 0 0,116-2 68 0 0,-51-12 2249 0 0,-160 13-2295 0 0,0 0 0 0 0,-1 0 0 0 0,1 0 0 0 0,-1 0 0 0 0,1 0 0 0 0,0-1-1 0 0,-1 1 1 0 0,1 0 0 0 0,0 0 0 0 0,-1-1 0 0 0,1 1 0 0 0,0 0 0 0 0,-1 0-1 0 0,1-1 1 0 0,0 1 0 0 0,-1 0 0 0 0,1-1 0 0 0,0 1 0 0 0,0 0 0 0 0,-1-1-1 0 0,1 1 1 0 0,0 0 0 0 0,0-1 0 0 0,0 1 0 0 0,0-1 0 0 0,0 1 0 0 0,-1 0 0 0 0,1-1-1 0 0,0 1 1 0 0,0-1 0 0 0,0 1 0 0 0,0 0 0 0 0,0-1 0 0 0,0 1 0 0 0,0-1-1 0 0,0 1 1 0 0,0-1 0 0 0,1 1 0 0 0,-1 0 0 0 0,0-1 0 0 0,0 1 0 0 0,0-1-1 0 0,0 1 1 0 0,1 0 0 0 0,-1-1 0 0 0,0 1 0 0 0,0 0 0 0 0,1-1 0 0 0,-1 1 0 0 0,0 0-1 0 0,0 0 1 0 0,1-1 0 0 0,-1 1 0 0 0,0 0 0 0 0,1 0 0 0 0,-1-1 0 0 0,1 1-1 0 0,-1 0 1 0 0,0 0 0 0 0,1 0 0 0 0,-1 0 0 0 0,1-1 0 0 0,-1 1 0 0 0,0 0-1 0 0,1 0-21 0 0,-38-11-266 0 0,35 10 348 0 0,-78-15-69 0 0,-1 4-1 0 0,0 3 1 0 0,0 3 0 0 0,0 5 0 0 0,-1 2 0 0 0,-59 11-13 0 0,32-10 999 0 0,68-2-287 0 0,-32-35-507 0 0,127 30-1830 0 0,618-4 2974 0 0,-711-3-1434 0 0,-345 5 492 0 0,223 21-158 0 0,162-14-299 0 0,-1 0 0 0 0,0 1-1 0 0,1-1 1 0 0,-1 0 0 0 0,1 0 0 0 0,-1 1-1 0 0,0-1 1 0 0,0 0 0 0 0,1 1 0 0 0,-1-1-1 0 0,0 0 1 0 0,0 1 0 0 0,1-1 0 0 0,-1 0-1 0 0,0 1 1 0 0,0-1 0 0 0,0 1 0 0 0,0-1-1 0 0,1 0 1 0 0,-1 1 0 0 0,0-1 0 0 0,0 1 0 0 0,0-1-1 0 0,0 1 1 0 0,0-1 0 0 0,0 0 0 0 0,0 1-1 0 0,0-1 1 0 0,0 1 0 0 0,0-1 0 0 0,-1 1-1 0 0,1-1 1 0 0,0 0 0 0 0,0 1 0 0 0,0-1-1 0 0,0 1 1 0 0,-1-1 0 0 0,1 0 0 0 0,0 1-1 0 0,0-1 1 0 0,-1 0 0 0 0,1 1 0 0 0,0-1-1 0 0,-1 0 1 0 0,1 0 0 0 0,0 1 0 0 0,-1-1-1 0 0,1 0 1 0 0,-1 0 50 0 0,54 11-19 0 0,-47-10-30 0 0,136 19 153 0 0,1-6-1 0 0,1-7 1 0 0,85-8-104 0 0,62-13 208 0 0,-17 16 163 0 0,-116 22-253 0 0,-6 23 321 0 0,-119-37-135 0 0,-33-10-312 0 0,-4 7 470 0 0,-496-39-162 0 0,-311 28-252 0 0,335 33 808 0 0,382-6-832 0 0,80-22 205 0 0,-7 1-1506 0 0,32 7-537 0 0,103-7 1570 0 0,-106-2 346 0 0,0 0 1 0 0,-1-1-1 0 0,1 1 1 0 0,0-2-1 0 0,0 1 0 0 0,-1-1 1 0 0,1 0-1 0 0,-1 0 1 0 0,1-1-1 0 0,-1 0 0 0 0,0-1 1 0 0,0 1-1 0 0,-1-1 1 0 0,1 0-1 0 0,-1-1 1 0 0,0 0-1 0 0,0 0 0 0 0,0 0 1 0 0,1-3-103 0 0,-6 7-6 0 0,0 0 0 0 0,-1 0-1 0 0,1 0 1 0 0,-1 0 0 0 0,1 0 0 0 0,-1 0 0 0 0,0 0 0 0 0,1-1 0 0 0,-1 1 0 0 0,0 0 0 0 0,0 0-1 0 0,0 0 1 0 0,0 0 0 0 0,0-1 0 0 0,0 1 0 0 0,0 0 0 0 0,0 0 0 0 0,0 0 0 0 0,-1-1 0 0 0,1 1 0 0 0,0 0-1 0 0,-1 0 1 0 0,1 0 0 0 0,-1 0 0 0 0,1 0 0 0 0,-1 0 0 0 0,0 0 0 0 0,1 0 0 0 0,-1 0 0 0 0,0 0-1 0 0,0 0 1 0 0,0 0 0 0 0,1 1 0 0 0,-1-1 0 0 0,0 0 0 0 0,0 1 0 0 0,0-1 0 0 0,0 0 0 0 0,0 1 0 0 0,-1-1-1 0 0,1 1 1 0 0,0 0 0 0 0,0-1 0 0 0,0 1 0 0 0,0 0 0 0 0,0-1 0 0 0,-1 1 0 0 0,1 0 0 0 0,0 0-1 0 0,0 0 1 0 0,0 0 0 0 0,-1 0 0 0 0,1 1 0 0 0,0-1 0 0 0,0 0 0 0 0,0 1 0 0 0,0-1 0 0 0,0 0 0 0 0,-1 1-1 0 0,1-1 1 0 0,0 1 0 0 0,0 0 0 0 0,0-1 0 0 0,0 2 6 0 0,-30-4 66 0 0,23 1-90 0 0,0 1 1 0 0,0-1-1 0 0,-1 1 1 0 0,1 0-1 0 0,0 1 0 0 0,0 0 1 0 0,-1 0-1 0 0,1 1 0 0 0,0 0 1 0 0,0 1-1 0 0,1-1 1 0 0,-5 3 23 0 0,35 60-2744 0 0,-22-60 1383 0 0,0 2-624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05:16:44.784"/>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19 221 4257 0 0,'0'0'760'0'0,"0"0"-185"0"0,0 0-158 0 0,9-31 1602 0 0,-4 21-1876 0 0,-5 8-140 0 0,1 0-1 0 0,0-1 1 0 0,0 2 0 0 0,-1-1 0 0 0,1 0 0 0 0,1 0-1 0 0,-1 0 1 0 0,0 0 0 0 0,0 0 0 0 0,1 1 0 0 0,-1-1 0 0 0,1 1-1 0 0,-1-1 1 0 0,1 1 0 0 0,0 0 0 0 0,0-1 0 0 0,0 1-1 0 0,-1 0 1 0 0,1 0 0 0 0,0 0 0 0 0,0 1 0 0 0,0-1 0 0 0,0 0-1 0 0,1 1 1 0 0,-1-1 0 0 0,0 1 0 0 0,0 0 0 0 0,0-1-1 0 0,2 1-2 0 0,487-54-408 0 0,-302 57 266 0 0,-126 14 2222 0 0,-136-17-1682 0 0,-523-12 2209 0 0,1041 17-3445 0 0,-26-1 1692 0 0,-415-9-600 0 0,-29-1-71 0 0,-541-42 648 0 0,233 41 113 0 0,309 13-1227 0 0,38 5-109 0 0,437 48-265 0 0,-158-14 1117 0 0,-264-42 710 0 0,-38-4-313 0 0,6 0-842 0 0,-136-10 83 0 0,0 6 0 0 0,0 5 1 0 0,-12 8-99 0 0,90 2-261 0 0,90-2-283 0 0,834 4 1657 0 0,-995-12-1029 0 0,1 6 0 0 0,-43 10-84 0 0,-367 90 357 0 0,405-66-888 0 0,137-39 514 0 0,0 1 0 0 0,0-1-1 0 0,-1 0 1 0 0,1 0-1 0 0,0 1 1 0 0,0-1 0 0 0,0 0-1 0 0,0 0 1 0 0,1 0 0 0 0,-1 0-1 0 0,0 0 1 0 0,0 0-1 0 0,1 0 1 0 0,-1-1 0 0 0,0 1-1 0 0,1 0 1 0 0,-1-1 0 0 0,1 1-1 0 0,-1-1 1 0 0,1 1-1 0 0,-1-1 1 0 0,1 0 0 0 0,-1 0-1 0 0,1 1 1 0 0,-1-1 0 0 0,1 0-1 0 0,-1 0 1 0 0,1-1-1 0 0,0 1 1 0 0,-1 0 0 0 0,1-1-1 0 0,0 1 18 0 0,-1 0-5 0 0,125 5-65 0 0,0-6 1 0 0,80-11 69 0 0,102-3-133 0 0,140 7 674 0 0,-422 2 244 0 0,-37-4-594 0 0,-94-4-294 0 0,-1 6-1 0 0,1 4 0 0 0,-83 8 104 0 0,111-2 70 0 0,-135 5 155 0 0,192-2-477 0 0,28 0-239 0 0,35 1-202 0 0,200 0 942 0 0,225-26-249 0 0,-411 17 11 0 0,244-30 1553 0 0,-301 33-1550 0 0,-1 0 0 0 0,1 0-1 0 0,0-1 1 0 0,-1 1 0 0 0,1 0 0 0 0,-1-1-1 0 0,1 1 1 0 0,0 0 0 0 0,-1-1-1 0 0,1 1 1 0 0,0 0 0 0 0,0-1-1 0 0,-1 1 1 0 0,1-1 0 0 0,0 1-1 0 0,0-1 1 0 0,-1 1 0 0 0,1-1-1 0 0,0 1 1 0 0,0-1 0 0 0,0 1-1 0 0,0-1 1 0 0,0 1 0 0 0,0-1-1 0 0,0 1 1 0 0,0-1 0 0 0,0 1-1 0 0,0-1 1 0 0,0 1 0 0 0,0 0-1 0 0,0-1 1 0 0,0 1 0 0 0,0-1-1 0 0,1 1 1 0 0,-1-1 0 0 0,0 1-1 0 0,0-1 1 0 0,1 1 0 0 0,-1-1-1 0 0,0 1 1 0 0,0 0 0 0 0,1-1-1 0 0,-1 1 1 0 0,0 0 0 0 0,1-1-1 0 0,-1 1 1 0 0,1 0 0 0 0,-1-1-1 0 0,0 1 1 0 0,1 0 0 0 0,-1 0-1 0 0,1-1 1 0 0,-1 1 0 0 0,1 0-1 0 0,-1 0 1 0 0,1 0 0 0 0,-1 0-1 0 0,1 0 1 0 0,-1 0 0 0 0,1 0-1 0 0,-1 0 1 0 0,1 0 0 0 0,-1 0-1 0 0,1 0 1 0 0,-1 0 0 0 0,1 0-1 0 0,-1 0 1 0 0,1 0-14 0 0,-38-19-108 0 0,-47-6 61 0 0,-1 4-1 0 0,0 4 1 0 0,-2 3 0 0 0,0 5 0 0 0,0 3-1 0 0,-33 4 48 0 0,117 2 3 0 0,-63-4-600 0 0,52 3-463 0 0,48 2 707 0 0,503 2 1244 0 0,-517-1-236 0 0,-5-2 120 0 0,-37-6-800 0 0,-57-8-79 0 0,0 4-1 0 0,-1 3 1 0 0,0 4-1 0 0,-75 6 105 0 0,18-1 116 0 0,117 0-1331 0 0,55 0 861 0 0,598-42 547 0 0,-385 17-32 0 0,-194 21 51 0 0,-18 0-12 0 0,-68-1-275 0 0,-642-12-24 0 0,380 8-210 0 0,288 12-551 0 0,27 3 637 0 0,97 12 293 0 0,0-5 0 0 0,78-2-70 0 0,167 21 518 0 0,-288-16 646 0 0,-115-17-1188 0 0,-537 11-87 0 0,519-5-906 0 0,78 6 586 0 0,63 0 602 0 0,2-4 0 0 0,-1-3 0 0 0,12-5-171 0 0,118 9 52 0 0,-16 9 164 0 0,-130-3 809 0 0,-104-16-971 0 0,-10-2-64 0 0,-38-3-51 0 0,0 3 1 0 0,0 4-1 0 0,0 4 0 0 0,0 4 1 0 0,-38 10 60 0 0,16 5-184 0 0,105-25 166 0 0,0 0 0 0 0,1 0 0 0 0,-1 0 1 0 0,0 0-1 0 0,0 0 0 0 0,1 0 0 0 0,-1 0 0 0 0,0 0 1 0 0,0 1-1 0 0,1-1 0 0 0,-1 0 0 0 0,0 0 0 0 0,1 1 1 0 0,-1-1-1 0 0,0 1 0 0 0,1-1 0 0 0,-1 1 0 0 0,1-1 1 0 0,-1 1-1 0 0,0-1 0 0 0,1 1 0 0 0,0-1 0 0 0,-1 1 1 0 0,1 0-1 0 0,-1-1 0 0 0,1 1 0 0 0,0 0 0 0 0,-1-1 1 0 0,1 1-1 0 0,0 0 0 0 0,-1-1 0 0 0,1 1 0 0 0,0 0 1 0 0,0 0-1 0 0,0-1 0 0 0,0 1 0 0 0,0 0 1 0 0,0 0-1 0 0,0-1 0 0 0,0 1 0 0 0,0 0 0 0 0,0 0 1 0 0,0-1-1 0 0,1 1 0 0 0,-1 0 0 0 0,0 0 0 0 0,0-1 1 0 0,1 1-1 0 0,-1 0 0 0 0,1-1 0 0 0,-1 1 0 0 0,0-1 1 0 0,1 1-1 0 0,-1 0 0 0 0,1-1 0 0 0,-1 1 0 0 0,1-1 1 0 0,0 1 17 0 0,19 8 36 0 0,1-2 0 0 0,0 0 0 0 0,0-1 0 0 0,1-1 0 0 0,0-1 0 0 0,-1-1 0 0 0,1-1 1 0 0,1 0-37 0 0,12 1 37 0 0,200 6 710 0 0,-193-2-264 0 0,-291-5-216 0 0,217 2-633 0 0,57-5 138 0 0,397-89 1127 0 0,-394 88-830 0 0,48-17 1784 0 0,-75 17-1861 0 0,-1-1 0 0 0,0 0 0 0 0,0 0 0 0 0,0 1 1 0 0,0-1-1 0 0,-1 0 0 0 0,1 1 0 0 0,-1-1 0 0 0,1 1 0 0 0,-1-1 1 0 0,0 0-1 0 0,0 1 0 0 0,0-1 0 0 0,-1 1 0 0 0,1 0 0 0 0,0-1 1 0 0,-1 1-1 0 0,0 0 0 0 0,1 0 0 0 0,-1 0 0 0 0,0 0 1 0 0,0 0-1 0 0,0 1 0 0 0,0-1 0 0 0,0 0 0 0 0,-1 1 8 0 0,1-1-59 0 0,-53-29-853 0 0,90 20-98 0 0,127-11 1926 0 0,-209-4-1190 0 0,-35 4 286 0 0,-1 4 0 0 0,0 3 0 0 0,-23 1-12 0 0,59 10-596 0 0,70 1-286 0 0,175 15 1345 0 0,-115-9 1687 0 0,-109-22-1988 0 0,-119-20-1006 0 0,203 35-664 0 0,31 13 3526 0 0,-110-8-1700 0 0,-423-16-1550 0 0,352 15 656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9T20:24:07.434"/>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70 176 2256 0 0,'0'0'6194'0'0,"-14"-8"-4698"0"0,10 8-1315 0 0,-1 0 0 0 0,0 1-1 0 0,1-1 1 0 0,0 1 0 0 0,-1 0-1 0 0,1 1 1 0 0,-1-1 0 0 0,1 1 0 0 0,0-1-1 0 0,-7 6 1 0 0,10-7-168 0 0,32 1-203 0 0,47-4-1 0 0,415-103 655 0 0,-318 63-286 0 0,-172 42-171 0 0,20-5 34 0 0,0 1 0 0 0,1 1 0 0 0,35-1 0 0 0,-30 5 247 0 0,-1-1 0 0 0,38-7 0 0 0,-56 6-690 0 0,-1 2 1 0 0,1-1-1 0 0,20 3 1 0 0,16-2-1517 0 0,-38-1 1489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9T20:24:16.13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0 304 1024 0 0,'32'5'7379'0'0,"68"-12"-3059"0"0,52-17-3469 0 0,-46 6-582 0 0,398-67 1065 0 0,-355 62-1291 0 0,609-73 170 0 0,-477 78-170 0 0,186-14 242 0 0,-357 27 1200 0 0,-64 4-4381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76363" cy="511731"/>
          </a:xfrm>
          <a:prstGeom prst="rect">
            <a:avLst/>
          </a:prstGeom>
        </p:spPr>
        <p:txBody>
          <a:bodyPr vert="horz" lIns="94766" tIns="47383" rIns="94766" bIns="47383"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4021295" y="0"/>
            <a:ext cx="3076363" cy="511731"/>
          </a:xfrm>
          <a:prstGeom prst="rect">
            <a:avLst/>
          </a:prstGeom>
        </p:spPr>
        <p:txBody>
          <a:bodyPr vert="horz" lIns="94766" tIns="47383" rIns="94766" bIns="47383" rtlCol="0"/>
          <a:lstStyle>
            <a:lvl1pPr algn="r" fontAlgn="auto">
              <a:spcBef>
                <a:spcPts val="0"/>
              </a:spcBef>
              <a:spcAft>
                <a:spcPts val="0"/>
              </a:spcAft>
              <a:defRPr sz="1200">
                <a:latin typeface="+mn-lt"/>
                <a:cs typeface="+mn-cs"/>
              </a:defRPr>
            </a:lvl1pPr>
          </a:lstStyle>
          <a:p>
            <a:pPr>
              <a:defRPr/>
            </a:pPr>
            <a:fld id="{9FDFA597-3C18-4540-9BB5-2EF474FF2B63}" type="datetimeFigureOut">
              <a:rPr lang="es-ES"/>
              <a:pPr>
                <a:defRPr/>
              </a:pPr>
              <a:t>01/09/2022</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4766" tIns="47383" rIns="94766" bIns="47383" rtlCol="0" anchor="ctr"/>
          <a:lstStyle/>
          <a:p>
            <a:pPr lvl="0"/>
            <a:endParaRPr lang="es-ES" noProof="0"/>
          </a:p>
        </p:txBody>
      </p:sp>
      <p:sp>
        <p:nvSpPr>
          <p:cNvPr id="5" name="4 Marcador de notas"/>
          <p:cNvSpPr>
            <a:spLocks noGrp="1"/>
          </p:cNvSpPr>
          <p:nvPr>
            <p:ph type="body" sz="quarter" idx="3"/>
          </p:nvPr>
        </p:nvSpPr>
        <p:spPr>
          <a:xfrm>
            <a:off x="709930" y="4861442"/>
            <a:ext cx="5679440" cy="4605576"/>
          </a:xfrm>
          <a:prstGeom prst="rect">
            <a:avLst/>
          </a:prstGeom>
        </p:spPr>
        <p:txBody>
          <a:bodyPr vert="horz" lIns="94766" tIns="47383" rIns="94766" bIns="47383"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2" y="9721106"/>
            <a:ext cx="3076363" cy="511731"/>
          </a:xfrm>
          <a:prstGeom prst="rect">
            <a:avLst/>
          </a:prstGeom>
        </p:spPr>
        <p:txBody>
          <a:bodyPr vert="horz" lIns="94766" tIns="47383" rIns="94766" bIns="47383"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4021295" y="9721106"/>
            <a:ext cx="3076363" cy="511731"/>
          </a:xfrm>
          <a:prstGeom prst="rect">
            <a:avLst/>
          </a:prstGeom>
        </p:spPr>
        <p:txBody>
          <a:bodyPr vert="horz" lIns="94766" tIns="47383" rIns="94766" bIns="47383" rtlCol="0" anchor="b"/>
          <a:lstStyle>
            <a:lvl1pPr algn="r" fontAlgn="auto">
              <a:spcBef>
                <a:spcPts val="0"/>
              </a:spcBef>
              <a:spcAft>
                <a:spcPts val="0"/>
              </a:spcAft>
              <a:defRPr sz="1200">
                <a:latin typeface="+mn-lt"/>
                <a:cs typeface="+mn-cs"/>
              </a:defRPr>
            </a:lvl1pPr>
          </a:lstStyle>
          <a:p>
            <a:pPr>
              <a:defRPr/>
            </a:pPr>
            <a:fld id="{1A144988-DC5B-4AA9-AD06-9BB369026E63}" type="slidenum">
              <a:rPr lang="es-ES"/>
              <a:pPr>
                <a:defRPr/>
              </a:pPr>
              <a:t>‹Nº›</a:t>
            </a:fld>
            <a:endParaRPr lang="es-ES"/>
          </a:p>
        </p:txBody>
      </p:sp>
    </p:spTree>
    <p:extLst>
      <p:ext uri="{BB962C8B-B14F-4D97-AF65-F5344CB8AC3E}">
        <p14:creationId xmlns:p14="http://schemas.microsoft.com/office/powerpoint/2010/main" val="3328756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71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F7CF2-4523-4BF5-8BFB-09D4C95D95D2}" type="slidenum">
              <a:rPr lang="es-ES" smtClean="0"/>
              <a:pPr fontAlgn="base">
                <a:spcBef>
                  <a:spcPct val="0"/>
                </a:spcBef>
                <a:spcAft>
                  <a:spcPct val="0"/>
                </a:spcAft>
                <a:defRPr/>
              </a:pPr>
              <a:t>1</a:t>
            </a:fld>
            <a:endParaRPr lang="es-ES"/>
          </a:p>
        </p:txBody>
      </p:sp>
    </p:spTree>
    <p:extLst>
      <p:ext uri="{BB962C8B-B14F-4D97-AF65-F5344CB8AC3E}">
        <p14:creationId xmlns:p14="http://schemas.microsoft.com/office/powerpoint/2010/main" val="68283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11</a:t>
            </a:fld>
            <a:endParaRPr lang="es-ES"/>
          </a:p>
        </p:txBody>
      </p:sp>
    </p:spTree>
    <p:extLst>
      <p:ext uri="{BB962C8B-B14F-4D97-AF65-F5344CB8AC3E}">
        <p14:creationId xmlns:p14="http://schemas.microsoft.com/office/powerpoint/2010/main" val="287468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12</a:t>
            </a:fld>
            <a:endParaRPr lang="es-ES"/>
          </a:p>
        </p:txBody>
      </p:sp>
    </p:spTree>
    <p:extLst>
      <p:ext uri="{BB962C8B-B14F-4D97-AF65-F5344CB8AC3E}">
        <p14:creationId xmlns:p14="http://schemas.microsoft.com/office/powerpoint/2010/main" val="383472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13</a:t>
            </a:fld>
            <a:endParaRPr lang="es-ES"/>
          </a:p>
        </p:txBody>
      </p:sp>
    </p:spTree>
    <p:extLst>
      <p:ext uri="{BB962C8B-B14F-4D97-AF65-F5344CB8AC3E}">
        <p14:creationId xmlns:p14="http://schemas.microsoft.com/office/powerpoint/2010/main" val="248787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14</a:t>
            </a:fld>
            <a:endParaRPr lang="es-ES"/>
          </a:p>
        </p:txBody>
      </p:sp>
    </p:spTree>
    <p:extLst>
      <p:ext uri="{BB962C8B-B14F-4D97-AF65-F5344CB8AC3E}">
        <p14:creationId xmlns:p14="http://schemas.microsoft.com/office/powerpoint/2010/main" val="366721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15</a:t>
            </a:fld>
            <a:endParaRPr lang="es-ES"/>
          </a:p>
        </p:txBody>
      </p:sp>
    </p:spTree>
    <p:extLst>
      <p:ext uri="{BB962C8B-B14F-4D97-AF65-F5344CB8AC3E}">
        <p14:creationId xmlns:p14="http://schemas.microsoft.com/office/powerpoint/2010/main" val="145935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16</a:t>
            </a:fld>
            <a:endParaRPr lang="es-ES"/>
          </a:p>
        </p:txBody>
      </p:sp>
    </p:spTree>
    <p:extLst>
      <p:ext uri="{BB962C8B-B14F-4D97-AF65-F5344CB8AC3E}">
        <p14:creationId xmlns:p14="http://schemas.microsoft.com/office/powerpoint/2010/main" val="40739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17</a:t>
            </a:fld>
            <a:endParaRPr lang="es-ES"/>
          </a:p>
        </p:txBody>
      </p:sp>
    </p:spTree>
    <p:extLst>
      <p:ext uri="{BB962C8B-B14F-4D97-AF65-F5344CB8AC3E}">
        <p14:creationId xmlns:p14="http://schemas.microsoft.com/office/powerpoint/2010/main" val="32808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18</a:t>
            </a:fld>
            <a:endParaRPr lang="es-ES"/>
          </a:p>
        </p:txBody>
      </p:sp>
    </p:spTree>
    <p:extLst>
      <p:ext uri="{BB962C8B-B14F-4D97-AF65-F5344CB8AC3E}">
        <p14:creationId xmlns:p14="http://schemas.microsoft.com/office/powerpoint/2010/main" val="379945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19</a:t>
            </a:fld>
            <a:endParaRPr lang="es-ES"/>
          </a:p>
        </p:txBody>
      </p:sp>
    </p:spTree>
    <p:extLst>
      <p:ext uri="{BB962C8B-B14F-4D97-AF65-F5344CB8AC3E}">
        <p14:creationId xmlns:p14="http://schemas.microsoft.com/office/powerpoint/2010/main" val="1246526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21</a:t>
            </a:fld>
            <a:endParaRPr lang="es-ES" dirty="0"/>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99698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71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F7CF2-4523-4BF5-8BFB-09D4C95D95D2}" type="slidenum">
              <a:rPr lang="es-ES" smtClean="0"/>
              <a:pPr fontAlgn="base">
                <a:spcBef>
                  <a:spcPct val="0"/>
                </a:spcBef>
                <a:spcAft>
                  <a:spcPct val="0"/>
                </a:spcAft>
                <a:defRPr/>
              </a:pPr>
              <a:t>2</a:t>
            </a:fld>
            <a:endParaRPr lang="es-ES"/>
          </a:p>
        </p:txBody>
      </p:sp>
    </p:spTree>
    <p:extLst>
      <p:ext uri="{BB962C8B-B14F-4D97-AF65-F5344CB8AC3E}">
        <p14:creationId xmlns:p14="http://schemas.microsoft.com/office/powerpoint/2010/main" val="399417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22</a:t>
            </a:fld>
            <a:endParaRPr lang="es-ES" dirty="0"/>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2020721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23</a:t>
            </a:fld>
            <a:endParaRPr lang="es-ES" dirty="0"/>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186505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24</a:t>
            </a:fld>
            <a:endParaRPr lang="es-ES"/>
          </a:p>
        </p:txBody>
      </p:sp>
      <p:sp>
        <p:nvSpPr>
          <p:cNvPr id="5" name="Marcador de notas 4"/>
          <p:cNvSpPr>
            <a:spLocks noGrp="1"/>
          </p:cNvSpPr>
          <p:nvPr>
            <p:ph type="body" idx="1"/>
          </p:nvPr>
        </p:nvSpPr>
        <p:spPr/>
        <p:txBody>
          <a:bodyPr>
            <a:normAutofit/>
          </a:bodyPr>
          <a:lstStyle/>
          <a:p>
            <a:endParaRPr lang="es-ES" sz="1200" b="0" i="0" kern="1200" dirty="0">
              <a:solidFill>
                <a:schemeClr val="tx1"/>
              </a:solidFill>
              <a:effectLst/>
              <a:latin typeface="+mn-lt"/>
              <a:ea typeface="+mn-ea"/>
              <a:cs typeface="+mn-cs"/>
            </a:endParaRPr>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1605776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25</a:t>
            </a:fld>
            <a:endParaRPr lang="es-ES"/>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2067429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27</a:t>
            </a:fld>
            <a:endParaRPr lang="es-ES"/>
          </a:p>
        </p:txBody>
      </p:sp>
    </p:spTree>
    <p:extLst>
      <p:ext uri="{BB962C8B-B14F-4D97-AF65-F5344CB8AC3E}">
        <p14:creationId xmlns:p14="http://schemas.microsoft.com/office/powerpoint/2010/main" val="200165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28</a:t>
            </a:fld>
            <a:endParaRPr lang="es-ES" dirty="0"/>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2273331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29</a:t>
            </a:fld>
            <a:endParaRPr lang="es-ES" dirty="0"/>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629365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30</a:t>
            </a:fld>
            <a:endParaRPr lang="es-ES"/>
          </a:p>
        </p:txBody>
      </p:sp>
    </p:spTree>
    <p:extLst>
      <p:ext uri="{BB962C8B-B14F-4D97-AF65-F5344CB8AC3E}">
        <p14:creationId xmlns:p14="http://schemas.microsoft.com/office/powerpoint/2010/main" val="3675898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31</a:t>
            </a:fld>
            <a:endParaRPr lang="es-ES" dirty="0"/>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2828788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32</a:t>
            </a:fld>
            <a:endParaRPr lang="es-ES" dirty="0"/>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381902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4</a:t>
            </a:fld>
            <a:endParaRPr lang="es-ES"/>
          </a:p>
        </p:txBody>
      </p:sp>
    </p:spTree>
    <p:extLst>
      <p:ext uri="{BB962C8B-B14F-4D97-AF65-F5344CB8AC3E}">
        <p14:creationId xmlns:p14="http://schemas.microsoft.com/office/powerpoint/2010/main" val="3428448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33</a:t>
            </a:fld>
            <a:endParaRPr lang="es-ES" dirty="0"/>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779361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34</a:t>
            </a:fld>
            <a:endParaRPr lang="es-ES" dirty="0"/>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110660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35</a:t>
            </a:fld>
            <a:endParaRPr lang="es-ES"/>
          </a:p>
        </p:txBody>
      </p:sp>
    </p:spTree>
    <p:extLst>
      <p:ext uri="{BB962C8B-B14F-4D97-AF65-F5344CB8AC3E}">
        <p14:creationId xmlns:p14="http://schemas.microsoft.com/office/powerpoint/2010/main" val="3724554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1A144988-DC5B-4AA9-AD06-9BB369026E63}" type="slidenum">
              <a:rPr lang="es-ES" smtClean="0"/>
              <a:pPr>
                <a:defRPr/>
              </a:pPr>
              <a:t>37</a:t>
            </a:fld>
            <a:endParaRPr lang="es-ES" dirty="0"/>
          </a:p>
        </p:txBody>
      </p:sp>
      <p:sp>
        <p:nvSpPr>
          <p:cNvPr id="5" name="Marcador de notas 4"/>
          <p:cNvSpPr>
            <a:spLocks noGrp="1"/>
          </p:cNvSpPr>
          <p:nvPr>
            <p:ph type="body" idx="1"/>
          </p:nvPr>
        </p:nvSpPr>
        <p:spPr/>
        <p:txBody>
          <a:bodyPr>
            <a:normAutofit/>
          </a:bodyPr>
          <a:lstStyle/>
          <a:p>
            <a:endParaRPr lang="es-ES" dirty="0"/>
          </a:p>
        </p:txBody>
      </p:sp>
      <p:sp>
        <p:nvSpPr>
          <p:cNvPr id="6" name="Marcador de imagen de diapositiva 5"/>
          <p:cNvSpPr>
            <a:spLocks noGrp="1" noRot="1" noChangeAspect="1"/>
          </p:cNvSpPr>
          <p:nvPr>
            <p:ph type="sldImg"/>
          </p:nvPr>
        </p:nvSpPr>
        <p:spPr/>
      </p:sp>
    </p:spTree>
    <p:extLst>
      <p:ext uri="{BB962C8B-B14F-4D97-AF65-F5344CB8AC3E}">
        <p14:creationId xmlns:p14="http://schemas.microsoft.com/office/powerpoint/2010/main" val="155716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5</a:t>
            </a:fld>
            <a:endParaRPr lang="es-ES"/>
          </a:p>
        </p:txBody>
      </p:sp>
    </p:spTree>
    <p:extLst>
      <p:ext uri="{BB962C8B-B14F-4D97-AF65-F5344CB8AC3E}">
        <p14:creationId xmlns:p14="http://schemas.microsoft.com/office/powerpoint/2010/main" val="258686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6</a:t>
            </a:fld>
            <a:endParaRPr lang="es-ES"/>
          </a:p>
        </p:txBody>
      </p:sp>
    </p:spTree>
    <p:extLst>
      <p:ext uri="{BB962C8B-B14F-4D97-AF65-F5344CB8AC3E}">
        <p14:creationId xmlns:p14="http://schemas.microsoft.com/office/powerpoint/2010/main" val="109518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7</a:t>
            </a:fld>
            <a:endParaRPr lang="es-ES"/>
          </a:p>
        </p:txBody>
      </p:sp>
    </p:spTree>
    <p:extLst>
      <p:ext uri="{BB962C8B-B14F-4D97-AF65-F5344CB8AC3E}">
        <p14:creationId xmlns:p14="http://schemas.microsoft.com/office/powerpoint/2010/main" val="306169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8</a:t>
            </a:fld>
            <a:endParaRPr lang="es-ES"/>
          </a:p>
        </p:txBody>
      </p:sp>
    </p:spTree>
    <p:extLst>
      <p:ext uri="{BB962C8B-B14F-4D97-AF65-F5344CB8AC3E}">
        <p14:creationId xmlns:p14="http://schemas.microsoft.com/office/powerpoint/2010/main" val="250455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9</a:t>
            </a:fld>
            <a:endParaRPr lang="es-ES"/>
          </a:p>
        </p:txBody>
      </p:sp>
    </p:spTree>
    <p:extLst>
      <p:ext uri="{BB962C8B-B14F-4D97-AF65-F5344CB8AC3E}">
        <p14:creationId xmlns:p14="http://schemas.microsoft.com/office/powerpoint/2010/main" val="321102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5"/>
          </p:nvPr>
        </p:nvSpPr>
        <p:spPr/>
        <p:txBody>
          <a:bodyPr/>
          <a:lstStyle/>
          <a:p>
            <a:pPr>
              <a:defRPr/>
            </a:pPr>
            <a:fld id="{1A144988-DC5B-4AA9-AD06-9BB369026E63}" type="slidenum">
              <a:rPr lang="es-ES" smtClean="0"/>
              <a:pPr>
                <a:defRPr/>
              </a:pPr>
              <a:t>10</a:t>
            </a:fld>
            <a:endParaRPr lang="es-ES"/>
          </a:p>
        </p:txBody>
      </p:sp>
    </p:spTree>
    <p:extLst>
      <p:ext uri="{BB962C8B-B14F-4D97-AF65-F5344CB8AC3E}">
        <p14:creationId xmlns:p14="http://schemas.microsoft.com/office/powerpoint/2010/main" val="259839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4 Rectángulo"/>
          <p:cNvSpPr/>
          <p:nvPr userDrawn="1"/>
        </p:nvSpPr>
        <p:spPr>
          <a:xfrm flipV="1">
            <a:off x="1" y="-5"/>
            <a:ext cx="9144000" cy="3183152"/>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spd="med">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solidFill>
          <a:srgbClr val="77933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46168"/>
      </p:ext>
    </p:extLst>
  </p:cSld>
  <p:clrMapOvr>
    <a:masterClrMapping/>
  </p:clrMapOvr>
  <p:transition spd="med">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normal">
    <p:spTree>
      <p:nvGrpSpPr>
        <p:cNvPr id="1" name=""/>
        <p:cNvGrpSpPr/>
        <p:nvPr/>
      </p:nvGrpSpPr>
      <p:grpSpPr>
        <a:xfrm>
          <a:off x="0" y="0"/>
          <a:ext cx="0" cy="0"/>
          <a:chOff x="0" y="0"/>
          <a:chExt cx="0" cy="0"/>
        </a:xfrm>
      </p:grpSpPr>
      <p:sp>
        <p:nvSpPr>
          <p:cNvPr id="3" name="2 Rectángulo"/>
          <p:cNvSpPr/>
          <p:nvPr userDrawn="1"/>
        </p:nvSpPr>
        <p:spPr>
          <a:xfrm>
            <a:off x="0" y="6457950"/>
            <a:ext cx="9144000" cy="400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userDrawn="1"/>
        </p:nvSpPr>
        <p:spPr>
          <a:xfrm flipV="1">
            <a:off x="1" y="0"/>
            <a:ext cx="9144000" cy="781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CuadroTexto"/>
          <p:cNvSpPr txBox="1"/>
          <p:nvPr userDrawn="1"/>
        </p:nvSpPr>
        <p:spPr>
          <a:xfrm>
            <a:off x="36518" y="6457950"/>
            <a:ext cx="8092441"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1.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The</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development</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of</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QuGraPheno</a:t>
            </a:r>
            <a:endParaRPr kumimoji="0" lang="es-ES" sz="2000" b="0" i="0" u="none" strike="noStrike" kern="1200" cap="none" spc="0" normalizeH="0" baseline="0" noProof="0" dirty="0">
              <a:ln>
                <a:solidFill>
                  <a:srgbClr val="EEECE1"/>
                </a:solidFill>
              </a:ln>
              <a:solidFill>
                <a:srgbClr val="FFFF00"/>
              </a:solidFill>
              <a:effectLst>
                <a:outerShdw blurRad="38100" dist="38100" dir="2700000" algn="tl">
                  <a:srgbClr val="000000">
                    <a:alpha val="43137"/>
                  </a:srgbClr>
                </a:outerShdw>
              </a:effectLst>
              <a:uLnTx/>
              <a:uFillTx/>
              <a:latin typeface="Calibri"/>
              <a:ea typeface="+mn-ea"/>
              <a:cs typeface="Arial" charset="0"/>
            </a:endParaRPr>
          </a:p>
        </p:txBody>
      </p:sp>
      <p:sp>
        <p:nvSpPr>
          <p:cNvPr id="8" name="3 CuadroTexto"/>
          <p:cNvSpPr txBox="1"/>
          <p:nvPr userDrawn="1"/>
        </p:nvSpPr>
        <p:spPr>
          <a:xfrm>
            <a:off x="1923898" y="6457950"/>
            <a:ext cx="7220103" cy="40011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BPU11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Congress</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Belgrade</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2022 </a:t>
            </a:r>
          </a:p>
        </p:txBody>
      </p:sp>
    </p:spTree>
  </p:cSld>
  <p:clrMapOvr>
    <a:masterClrMapping/>
  </p:clrMapOvr>
  <p:transition spd="med">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a normal">
    <p:spTree>
      <p:nvGrpSpPr>
        <p:cNvPr id="1" name=""/>
        <p:cNvGrpSpPr/>
        <p:nvPr/>
      </p:nvGrpSpPr>
      <p:grpSpPr>
        <a:xfrm>
          <a:off x="0" y="0"/>
          <a:ext cx="0" cy="0"/>
          <a:chOff x="0" y="0"/>
          <a:chExt cx="0" cy="0"/>
        </a:xfrm>
      </p:grpSpPr>
      <p:sp>
        <p:nvSpPr>
          <p:cNvPr id="3" name="2 Rectángulo"/>
          <p:cNvSpPr/>
          <p:nvPr userDrawn="1"/>
        </p:nvSpPr>
        <p:spPr>
          <a:xfrm>
            <a:off x="0" y="6457950"/>
            <a:ext cx="9144000" cy="400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userDrawn="1"/>
        </p:nvSpPr>
        <p:spPr>
          <a:xfrm flipV="1">
            <a:off x="1" y="0"/>
            <a:ext cx="9144000" cy="781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CuadroTexto"/>
          <p:cNvSpPr txBox="1"/>
          <p:nvPr userDrawn="1"/>
        </p:nvSpPr>
        <p:spPr>
          <a:xfrm>
            <a:off x="36518" y="6457950"/>
            <a:ext cx="8092441"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2.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The</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LIV and DSR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paradigms</a:t>
            </a:r>
            <a:endParaRPr kumimoji="0" lang="es-ES" sz="2000" b="0" i="0" u="none" strike="noStrike" kern="1200" cap="none" spc="0" normalizeH="0" baseline="0" noProof="0" dirty="0">
              <a:ln>
                <a:solidFill>
                  <a:srgbClr val="EEECE1"/>
                </a:solidFill>
              </a:ln>
              <a:solidFill>
                <a:srgbClr val="FFFF00"/>
              </a:solidFill>
              <a:effectLst>
                <a:outerShdw blurRad="38100" dist="38100" dir="2700000" algn="tl">
                  <a:srgbClr val="000000">
                    <a:alpha val="43137"/>
                  </a:srgbClr>
                </a:outerShdw>
              </a:effectLst>
              <a:uLnTx/>
              <a:uFillTx/>
              <a:latin typeface="Calibri"/>
              <a:ea typeface="+mn-ea"/>
              <a:cs typeface="Arial" charset="0"/>
            </a:endParaRPr>
          </a:p>
        </p:txBody>
      </p:sp>
      <p:sp>
        <p:nvSpPr>
          <p:cNvPr id="8" name="3 CuadroTexto"/>
          <p:cNvSpPr txBox="1"/>
          <p:nvPr userDrawn="1"/>
        </p:nvSpPr>
        <p:spPr>
          <a:xfrm>
            <a:off x="1923898" y="6457950"/>
            <a:ext cx="7220103" cy="40011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BPU11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Congress</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Belgrade</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2022 </a:t>
            </a:r>
          </a:p>
        </p:txBody>
      </p:sp>
    </p:spTree>
    <p:extLst>
      <p:ext uri="{BB962C8B-B14F-4D97-AF65-F5344CB8AC3E}">
        <p14:creationId xmlns:p14="http://schemas.microsoft.com/office/powerpoint/2010/main" val="3624232233"/>
      </p:ext>
    </p:extLst>
  </p:cSld>
  <p:clrMapOvr>
    <a:masterClrMapping/>
  </p:clrMapOvr>
  <p:transition spd="med">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apositiva normal">
    <p:spTree>
      <p:nvGrpSpPr>
        <p:cNvPr id="1" name=""/>
        <p:cNvGrpSpPr/>
        <p:nvPr/>
      </p:nvGrpSpPr>
      <p:grpSpPr>
        <a:xfrm>
          <a:off x="0" y="0"/>
          <a:ext cx="0" cy="0"/>
          <a:chOff x="0" y="0"/>
          <a:chExt cx="0" cy="0"/>
        </a:xfrm>
      </p:grpSpPr>
      <p:sp>
        <p:nvSpPr>
          <p:cNvPr id="3" name="2 Rectángulo"/>
          <p:cNvSpPr/>
          <p:nvPr userDrawn="1"/>
        </p:nvSpPr>
        <p:spPr>
          <a:xfrm>
            <a:off x="0" y="6457950"/>
            <a:ext cx="9144000" cy="400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userDrawn="1"/>
        </p:nvSpPr>
        <p:spPr>
          <a:xfrm flipV="1">
            <a:off x="1" y="0"/>
            <a:ext cx="9144000" cy="781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CuadroTexto"/>
          <p:cNvSpPr txBox="1"/>
          <p:nvPr userDrawn="1"/>
        </p:nvSpPr>
        <p:spPr>
          <a:xfrm>
            <a:off x="36518" y="6457950"/>
            <a:ext cx="8092441"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3.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Some</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challenges</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in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QuGraPheno</a:t>
            </a:r>
            <a:endParaRPr kumimoji="0" lang="es-ES" sz="2000" b="0" i="0" u="none" strike="noStrike" kern="1200" cap="none" spc="0" normalizeH="0" baseline="0" noProof="0" dirty="0">
              <a:ln>
                <a:solidFill>
                  <a:srgbClr val="EEECE1"/>
                </a:solidFill>
              </a:ln>
              <a:solidFill>
                <a:srgbClr val="FFFF00"/>
              </a:solidFill>
              <a:effectLst>
                <a:outerShdw blurRad="38100" dist="38100" dir="2700000" algn="tl">
                  <a:srgbClr val="000000">
                    <a:alpha val="43137"/>
                  </a:srgbClr>
                </a:outerShdw>
              </a:effectLst>
              <a:uLnTx/>
              <a:uFillTx/>
              <a:latin typeface="Calibri"/>
              <a:ea typeface="+mn-ea"/>
              <a:cs typeface="Arial" charset="0"/>
            </a:endParaRPr>
          </a:p>
        </p:txBody>
      </p:sp>
      <p:sp>
        <p:nvSpPr>
          <p:cNvPr id="8" name="3 CuadroTexto"/>
          <p:cNvSpPr txBox="1"/>
          <p:nvPr userDrawn="1"/>
        </p:nvSpPr>
        <p:spPr>
          <a:xfrm>
            <a:off x="1923898" y="6457950"/>
            <a:ext cx="7220103" cy="40011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BPU11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Congress</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Belgrade</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2022 </a:t>
            </a:r>
          </a:p>
        </p:txBody>
      </p:sp>
    </p:spTree>
    <p:extLst>
      <p:ext uri="{BB962C8B-B14F-4D97-AF65-F5344CB8AC3E}">
        <p14:creationId xmlns:p14="http://schemas.microsoft.com/office/powerpoint/2010/main" val="1336626750"/>
      </p:ext>
    </p:extLst>
  </p:cSld>
  <p:clrMapOvr>
    <a:masterClrMapping/>
  </p:clrMapOvr>
  <p:transition spd="med">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Diapositiva normal">
    <p:spTree>
      <p:nvGrpSpPr>
        <p:cNvPr id="1" name=""/>
        <p:cNvGrpSpPr/>
        <p:nvPr/>
      </p:nvGrpSpPr>
      <p:grpSpPr>
        <a:xfrm>
          <a:off x="0" y="0"/>
          <a:ext cx="0" cy="0"/>
          <a:chOff x="0" y="0"/>
          <a:chExt cx="0" cy="0"/>
        </a:xfrm>
      </p:grpSpPr>
      <p:sp>
        <p:nvSpPr>
          <p:cNvPr id="3" name="2 Rectángulo"/>
          <p:cNvSpPr/>
          <p:nvPr userDrawn="1"/>
        </p:nvSpPr>
        <p:spPr>
          <a:xfrm>
            <a:off x="0" y="6457950"/>
            <a:ext cx="9144000" cy="400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userDrawn="1"/>
        </p:nvSpPr>
        <p:spPr>
          <a:xfrm flipV="1">
            <a:off x="1" y="0"/>
            <a:ext cx="9144000" cy="781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CuadroTexto"/>
          <p:cNvSpPr txBox="1"/>
          <p:nvPr userDrawn="1"/>
        </p:nvSpPr>
        <p:spPr>
          <a:xfrm>
            <a:off x="36518" y="6457950"/>
            <a:ext cx="8092441"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4.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Conclusions</a:t>
            </a:r>
            <a:endParaRPr kumimoji="0" lang="es-ES" sz="2000" b="0" i="0" u="none" strike="noStrike" kern="1200" cap="none" spc="0" normalizeH="0" baseline="0" noProof="0" dirty="0">
              <a:ln>
                <a:solidFill>
                  <a:srgbClr val="EEECE1"/>
                </a:solidFill>
              </a:ln>
              <a:solidFill>
                <a:srgbClr val="FFFF00"/>
              </a:solidFill>
              <a:effectLst>
                <a:outerShdw blurRad="38100" dist="38100" dir="2700000" algn="tl">
                  <a:srgbClr val="000000">
                    <a:alpha val="43137"/>
                  </a:srgbClr>
                </a:outerShdw>
              </a:effectLst>
              <a:uLnTx/>
              <a:uFillTx/>
              <a:latin typeface="Calibri"/>
              <a:ea typeface="+mn-ea"/>
              <a:cs typeface="Arial" charset="0"/>
            </a:endParaRPr>
          </a:p>
        </p:txBody>
      </p:sp>
      <p:sp>
        <p:nvSpPr>
          <p:cNvPr id="8" name="3 CuadroTexto"/>
          <p:cNvSpPr txBox="1"/>
          <p:nvPr userDrawn="1"/>
        </p:nvSpPr>
        <p:spPr>
          <a:xfrm>
            <a:off x="1923898" y="6457950"/>
            <a:ext cx="7220103" cy="40011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BPU11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Congress</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Belgrade</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2022 </a:t>
            </a:r>
          </a:p>
        </p:txBody>
      </p:sp>
    </p:spTree>
    <p:extLst>
      <p:ext uri="{BB962C8B-B14F-4D97-AF65-F5344CB8AC3E}">
        <p14:creationId xmlns:p14="http://schemas.microsoft.com/office/powerpoint/2010/main" val="4253155372"/>
      </p:ext>
    </p:extLst>
  </p:cSld>
  <p:clrMapOvr>
    <a:masterClrMapping/>
  </p:clrMapOvr>
  <p:transition spd="med">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a normal">
    <p:spTree>
      <p:nvGrpSpPr>
        <p:cNvPr id="1" name=""/>
        <p:cNvGrpSpPr/>
        <p:nvPr/>
      </p:nvGrpSpPr>
      <p:grpSpPr>
        <a:xfrm>
          <a:off x="0" y="0"/>
          <a:ext cx="0" cy="0"/>
          <a:chOff x="0" y="0"/>
          <a:chExt cx="0" cy="0"/>
        </a:xfrm>
      </p:grpSpPr>
      <p:sp>
        <p:nvSpPr>
          <p:cNvPr id="3" name="2 Rectángulo"/>
          <p:cNvSpPr/>
          <p:nvPr userDrawn="1"/>
        </p:nvSpPr>
        <p:spPr>
          <a:xfrm>
            <a:off x="0" y="6457950"/>
            <a:ext cx="9144000" cy="400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userDrawn="1"/>
        </p:nvSpPr>
        <p:spPr>
          <a:xfrm flipV="1">
            <a:off x="1" y="0"/>
            <a:ext cx="9144000" cy="781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CuadroTexto"/>
          <p:cNvSpPr txBox="1"/>
          <p:nvPr userDrawn="1"/>
        </p:nvSpPr>
        <p:spPr>
          <a:xfrm>
            <a:off x="36518" y="6457950"/>
            <a:ext cx="8092441"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2.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Relativistic</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deformed</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kinematics</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(RDK)</a:t>
            </a:r>
            <a:endParaRPr kumimoji="0" lang="es-ES" sz="2000" b="0" i="0" u="none" strike="noStrike" kern="1200" cap="none" spc="0" normalizeH="0" baseline="0" noProof="0" dirty="0">
              <a:ln>
                <a:solidFill>
                  <a:srgbClr val="EEECE1"/>
                </a:solidFill>
              </a:ln>
              <a:solidFill>
                <a:srgbClr val="FFFF00"/>
              </a:solidFill>
              <a:effectLst>
                <a:outerShdw blurRad="38100" dist="38100" dir="2700000" algn="tl">
                  <a:srgbClr val="000000">
                    <a:alpha val="43137"/>
                  </a:srgbClr>
                </a:outerShdw>
              </a:effectLst>
              <a:uLnTx/>
              <a:uFillTx/>
              <a:latin typeface="Calibri"/>
              <a:ea typeface="+mn-ea"/>
              <a:cs typeface="Arial" charset="0"/>
            </a:endParaRPr>
          </a:p>
        </p:txBody>
      </p:sp>
      <p:sp>
        <p:nvSpPr>
          <p:cNvPr id="8" name="3 CuadroTexto"/>
          <p:cNvSpPr txBox="1"/>
          <p:nvPr userDrawn="1"/>
        </p:nvSpPr>
        <p:spPr>
          <a:xfrm>
            <a:off x="1923898" y="6457950"/>
            <a:ext cx="7220103" cy="40011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CA18108 2</a:t>
            </a:r>
            <a:r>
              <a:rPr lang="es-ES" sz="2000" i="1" baseline="30000" dirty="0">
                <a:ln>
                  <a:solidFill>
                    <a:schemeClr val="bg2"/>
                  </a:solidFill>
                </a:ln>
                <a:solidFill>
                  <a:schemeClr val="bg2"/>
                </a:solidFill>
                <a:effectLst>
                  <a:outerShdw blurRad="38100" dist="38100" dir="2700000" algn="tl">
                    <a:srgbClr val="000000">
                      <a:alpha val="43137"/>
                    </a:srgbClr>
                  </a:outerShdw>
                </a:effectLst>
                <a:latin typeface="+mj-lt"/>
              </a:rPr>
              <a:t>nd</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Annual</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Conference</a:t>
            </a:r>
            <a:endParaRPr lang="es-ES" sz="2000" i="1" dirty="0">
              <a:ln>
                <a:solidFill>
                  <a:schemeClr val="bg2"/>
                </a:solidFill>
              </a:ln>
              <a:solidFill>
                <a:schemeClr val="bg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79543127"/>
      </p:ext>
    </p:extLst>
  </p:cSld>
  <p:clrMapOvr>
    <a:masterClrMapping/>
  </p:clrMapOvr>
  <p:transition spd="med">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apositiva normal">
    <p:spTree>
      <p:nvGrpSpPr>
        <p:cNvPr id="1" name=""/>
        <p:cNvGrpSpPr/>
        <p:nvPr/>
      </p:nvGrpSpPr>
      <p:grpSpPr>
        <a:xfrm>
          <a:off x="0" y="0"/>
          <a:ext cx="0" cy="0"/>
          <a:chOff x="0" y="0"/>
          <a:chExt cx="0" cy="0"/>
        </a:xfrm>
      </p:grpSpPr>
      <p:sp>
        <p:nvSpPr>
          <p:cNvPr id="3" name="2 Rectángulo"/>
          <p:cNvSpPr/>
          <p:nvPr userDrawn="1"/>
        </p:nvSpPr>
        <p:spPr>
          <a:xfrm>
            <a:off x="0" y="6457950"/>
            <a:ext cx="9144000" cy="400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userDrawn="1"/>
        </p:nvSpPr>
        <p:spPr>
          <a:xfrm flipV="1">
            <a:off x="1" y="0"/>
            <a:ext cx="9144000" cy="781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CuadroTexto"/>
          <p:cNvSpPr txBox="1"/>
          <p:nvPr userDrawn="1"/>
        </p:nvSpPr>
        <p:spPr>
          <a:xfrm>
            <a:off x="49093" y="6457950"/>
            <a:ext cx="8092441"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3. Mean free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path</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in SR</a:t>
            </a:r>
            <a:endParaRPr kumimoji="0" lang="es-ES" sz="2000" b="0" i="0" u="none" strike="noStrike" kern="1200" cap="none" spc="0" normalizeH="0" baseline="0" noProof="0" dirty="0">
              <a:ln>
                <a:solidFill>
                  <a:srgbClr val="EEECE1"/>
                </a:solidFill>
              </a:ln>
              <a:solidFill>
                <a:srgbClr val="FFFF00"/>
              </a:solidFill>
              <a:effectLst>
                <a:outerShdw blurRad="38100" dist="38100" dir="2700000" algn="tl">
                  <a:srgbClr val="000000">
                    <a:alpha val="43137"/>
                  </a:srgbClr>
                </a:outerShdw>
              </a:effectLst>
              <a:uLnTx/>
              <a:uFillTx/>
              <a:latin typeface="Calibri"/>
              <a:ea typeface="+mn-ea"/>
              <a:cs typeface="Arial" charset="0"/>
            </a:endParaRPr>
          </a:p>
        </p:txBody>
      </p:sp>
      <p:sp>
        <p:nvSpPr>
          <p:cNvPr id="8" name="3 CuadroTexto"/>
          <p:cNvSpPr txBox="1"/>
          <p:nvPr userDrawn="1"/>
        </p:nvSpPr>
        <p:spPr>
          <a:xfrm>
            <a:off x="1051560" y="6457950"/>
            <a:ext cx="8092441" cy="40011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CA18108 2</a:t>
            </a:r>
            <a:r>
              <a:rPr lang="es-ES" sz="2000" i="1" baseline="30000" dirty="0">
                <a:ln>
                  <a:solidFill>
                    <a:schemeClr val="bg2"/>
                  </a:solidFill>
                </a:ln>
                <a:solidFill>
                  <a:schemeClr val="bg2"/>
                </a:solidFill>
                <a:effectLst>
                  <a:outerShdw blurRad="38100" dist="38100" dir="2700000" algn="tl">
                    <a:srgbClr val="000000">
                      <a:alpha val="43137"/>
                    </a:srgbClr>
                  </a:outerShdw>
                </a:effectLst>
                <a:latin typeface="+mj-lt"/>
              </a:rPr>
              <a:t>nd</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Annual</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Conference</a:t>
            </a:r>
            <a:endParaRPr lang="es-ES" sz="2000" i="1" dirty="0">
              <a:ln>
                <a:solidFill>
                  <a:schemeClr val="bg2"/>
                </a:solidFill>
              </a:ln>
              <a:solidFill>
                <a:schemeClr val="bg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91031158"/>
      </p:ext>
    </p:extLst>
  </p:cSld>
  <p:clrMapOvr>
    <a:masterClrMapping/>
  </p:clrMapOvr>
  <p:transition spd="med">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apositiva normal">
    <p:spTree>
      <p:nvGrpSpPr>
        <p:cNvPr id="1" name=""/>
        <p:cNvGrpSpPr/>
        <p:nvPr/>
      </p:nvGrpSpPr>
      <p:grpSpPr>
        <a:xfrm>
          <a:off x="0" y="0"/>
          <a:ext cx="0" cy="0"/>
          <a:chOff x="0" y="0"/>
          <a:chExt cx="0" cy="0"/>
        </a:xfrm>
      </p:grpSpPr>
      <p:sp>
        <p:nvSpPr>
          <p:cNvPr id="3" name="2 Rectángulo"/>
          <p:cNvSpPr/>
          <p:nvPr userDrawn="1"/>
        </p:nvSpPr>
        <p:spPr>
          <a:xfrm>
            <a:off x="0" y="6457950"/>
            <a:ext cx="9144000" cy="400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userDrawn="1"/>
        </p:nvSpPr>
        <p:spPr>
          <a:xfrm flipV="1">
            <a:off x="1" y="0"/>
            <a:ext cx="9144000" cy="781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CuadroTexto"/>
          <p:cNvSpPr txBox="1"/>
          <p:nvPr userDrawn="1"/>
        </p:nvSpPr>
        <p:spPr>
          <a:xfrm>
            <a:off x="53283" y="6457950"/>
            <a:ext cx="8092441"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4.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Modification</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of</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the</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mean free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path</a:t>
            </a: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 in a RDK</a:t>
            </a:r>
            <a:endParaRPr kumimoji="0" lang="es-ES" sz="2000" b="0" i="0" u="none" strike="noStrike" kern="1200" cap="none" spc="0" normalizeH="0" baseline="0" noProof="0" dirty="0">
              <a:ln>
                <a:solidFill>
                  <a:srgbClr val="EEECE1"/>
                </a:solidFill>
              </a:ln>
              <a:solidFill>
                <a:srgbClr val="FFFF00"/>
              </a:solidFill>
              <a:effectLst>
                <a:outerShdw blurRad="38100" dist="38100" dir="2700000" algn="tl">
                  <a:srgbClr val="000000">
                    <a:alpha val="43137"/>
                  </a:srgbClr>
                </a:outerShdw>
              </a:effectLst>
              <a:uLnTx/>
              <a:uFillTx/>
              <a:latin typeface="Calibri"/>
              <a:ea typeface="+mn-ea"/>
              <a:cs typeface="Arial" charset="0"/>
            </a:endParaRPr>
          </a:p>
        </p:txBody>
      </p:sp>
      <p:sp>
        <p:nvSpPr>
          <p:cNvPr id="8" name="3 CuadroTexto"/>
          <p:cNvSpPr txBox="1"/>
          <p:nvPr userDrawn="1"/>
        </p:nvSpPr>
        <p:spPr>
          <a:xfrm>
            <a:off x="2596896" y="6457950"/>
            <a:ext cx="6547105" cy="40011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CA18108 2</a:t>
            </a:r>
            <a:r>
              <a:rPr lang="es-ES" sz="2000" i="1" baseline="30000" dirty="0">
                <a:ln>
                  <a:solidFill>
                    <a:schemeClr val="bg2"/>
                  </a:solidFill>
                </a:ln>
                <a:solidFill>
                  <a:schemeClr val="bg2"/>
                </a:solidFill>
                <a:effectLst>
                  <a:outerShdw blurRad="38100" dist="38100" dir="2700000" algn="tl">
                    <a:srgbClr val="000000">
                      <a:alpha val="43137"/>
                    </a:srgbClr>
                  </a:outerShdw>
                </a:effectLst>
                <a:latin typeface="+mj-lt"/>
              </a:rPr>
              <a:t>nd</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Annual</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Conference</a:t>
            </a:r>
            <a:endParaRPr lang="es-ES" sz="2000" i="1" dirty="0">
              <a:ln>
                <a:solidFill>
                  <a:schemeClr val="bg2"/>
                </a:solidFill>
              </a:ln>
              <a:solidFill>
                <a:schemeClr val="bg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63558207"/>
      </p:ext>
    </p:extLst>
  </p:cSld>
  <p:clrMapOvr>
    <a:masterClrMapping/>
  </p:clrMapOvr>
  <p:transition spd="med">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apositiva normal">
    <p:spTree>
      <p:nvGrpSpPr>
        <p:cNvPr id="1" name=""/>
        <p:cNvGrpSpPr/>
        <p:nvPr/>
      </p:nvGrpSpPr>
      <p:grpSpPr>
        <a:xfrm>
          <a:off x="0" y="0"/>
          <a:ext cx="0" cy="0"/>
          <a:chOff x="0" y="0"/>
          <a:chExt cx="0" cy="0"/>
        </a:xfrm>
      </p:grpSpPr>
      <p:sp>
        <p:nvSpPr>
          <p:cNvPr id="3" name="2 Rectángulo"/>
          <p:cNvSpPr/>
          <p:nvPr userDrawn="1"/>
        </p:nvSpPr>
        <p:spPr>
          <a:xfrm>
            <a:off x="0" y="6457950"/>
            <a:ext cx="9144000" cy="400050"/>
          </a:xfrm>
          <a:prstGeom prst="rect">
            <a:avLst/>
          </a:prstGeom>
          <a:solidFill>
            <a:schemeClr val="accent3">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userDrawn="1"/>
        </p:nvSpPr>
        <p:spPr>
          <a:xfrm flipV="1">
            <a:off x="1" y="0"/>
            <a:ext cx="9144000" cy="781050"/>
          </a:xfrm>
          <a:prstGeom prst="rect">
            <a:avLst/>
          </a:prstGeom>
          <a:solidFill>
            <a:srgbClr val="77933C"/>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3 CuadroTexto"/>
          <p:cNvSpPr txBox="1"/>
          <p:nvPr userDrawn="1"/>
        </p:nvSpPr>
        <p:spPr>
          <a:xfrm>
            <a:off x="1051560" y="6457950"/>
            <a:ext cx="8092441" cy="40011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CA18108 2</a:t>
            </a:r>
            <a:r>
              <a:rPr lang="es-ES" sz="2000" i="1" baseline="30000" dirty="0">
                <a:ln>
                  <a:solidFill>
                    <a:schemeClr val="bg2"/>
                  </a:solidFill>
                </a:ln>
                <a:solidFill>
                  <a:schemeClr val="bg2"/>
                </a:solidFill>
                <a:effectLst>
                  <a:outerShdw blurRad="38100" dist="38100" dir="2700000" algn="tl">
                    <a:srgbClr val="000000">
                      <a:alpha val="43137"/>
                    </a:srgbClr>
                  </a:outerShdw>
                </a:effectLst>
                <a:latin typeface="+mj-lt"/>
              </a:rPr>
              <a:t>nd</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Annual</a:t>
            </a:r>
            <a:r>
              <a:rPr lang="es-ES" sz="2000" i="1" dirty="0">
                <a:ln>
                  <a:solidFill>
                    <a:schemeClr val="bg2"/>
                  </a:solidFill>
                </a:ln>
                <a:solidFill>
                  <a:schemeClr val="bg2"/>
                </a:solidFill>
                <a:effectLst>
                  <a:outerShdw blurRad="38100" dist="38100" dir="2700000" algn="tl">
                    <a:srgbClr val="000000">
                      <a:alpha val="43137"/>
                    </a:srgbClr>
                  </a:outerShdw>
                </a:effectLst>
                <a:latin typeface="+mj-lt"/>
              </a:rPr>
              <a:t> </a:t>
            </a:r>
            <a:r>
              <a:rPr lang="es-ES" sz="2000" i="1" dirty="0" err="1">
                <a:ln>
                  <a:solidFill>
                    <a:schemeClr val="bg2"/>
                  </a:solidFill>
                </a:ln>
                <a:solidFill>
                  <a:schemeClr val="bg2"/>
                </a:solidFill>
                <a:effectLst>
                  <a:outerShdw blurRad="38100" dist="38100" dir="2700000" algn="tl">
                    <a:srgbClr val="000000">
                      <a:alpha val="43137"/>
                    </a:srgbClr>
                  </a:outerShdw>
                </a:effectLst>
                <a:latin typeface="+mj-lt"/>
              </a:rPr>
              <a:t>Conference</a:t>
            </a:r>
            <a:endParaRPr lang="es-ES" sz="2000" i="1" dirty="0">
              <a:ln>
                <a:solidFill>
                  <a:schemeClr val="bg2"/>
                </a:solidFill>
              </a:ln>
              <a:solidFill>
                <a:schemeClr val="bg2"/>
              </a:solidFill>
              <a:effectLst>
                <a:outerShdw blurRad="38100" dist="38100" dir="2700000" algn="tl">
                  <a:srgbClr val="000000">
                    <a:alpha val="43137"/>
                  </a:srgbClr>
                </a:outerShdw>
              </a:effectLst>
              <a:latin typeface="+mj-lt"/>
            </a:endParaRPr>
          </a:p>
        </p:txBody>
      </p:sp>
      <p:sp>
        <p:nvSpPr>
          <p:cNvPr id="6" name="4 CuadroTexto">
            <a:extLst>
              <a:ext uri="{FF2B5EF4-FFF2-40B4-BE49-F238E27FC236}">
                <a16:creationId xmlns:a16="http://schemas.microsoft.com/office/drawing/2014/main" id="{472ECF5F-2A2A-470B-B892-DBE903562E93}"/>
              </a:ext>
            </a:extLst>
          </p:cNvPr>
          <p:cNvSpPr txBox="1"/>
          <p:nvPr userDrawn="1"/>
        </p:nvSpPr>
        <p:spPr>
          <a:xfrm>
            <a:off x="53283" y="6457950"/>
            <a:ext cx="8092441"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000" i="0" dirty="0">
                <a:ln>
                  <a:solidFill>
                    <a:schemeClr val="bg2"/>
                  </a:solidFill>
                </a:ln>
                <a:solidFill>
                  <a:srgbClr val="FFFF00"/>
                </a:solidFill>
                <a:effectLst>
                  <a:outerShdw blurRad="38100" dist="38100" dir="2700000" algn="tl">
                    <a:srgbClr val="000000">
                      <a:alpha val="43137"/>
                    </a:srgbClr>
                  </a:outerShdw>
                </a:effectLst>
                <a:latin typeface="+mj-lt"/>
              </a:rPr>
              <a:t>5. </a:t>
            </a:r>
            <a:r>
              <a:rPr lang="es-ES" sz="2000" i="0" dirty="0" err="1">
                <a:ln>
                  <a:solidFill>
                    <a:schemeClr val="bg2"/>
                  </a:solidFill>
                </a:ln>
                <a:solidFill>
                  <a:srgbClr val="FFFF00"/>
                </a:solidFill>
                <a:effectLst>
                  <a:outerShdw blurRad="38100" dist="38100" dir="2700000" algn="tl">
                    <a:srgbClr val="000000">
                      <a:alpha val="43137"/>
                    </a:srgbClr>
                  </a:outerShdw>
                </a:effectLst>
                <a:latin typeface="+mj-lt"/>
              </a:rPr>
              <a:t>Conclusions</a:t>
            </a:r>
            <a:endParaRPr kumimoji="0" lang="es-ES" sz="2000" b="0" i="0" u="none" strike="noStrike" kern="1200" cap="none" spc="0" normalizeH="0" baseline="0" noProof="0" dirty="0">
              <a:ln>
                <a:solidFill>
                  <a:srgbClr val="EEECE1"/>
                </a:solidFill>
              </a:ln>
              <a:solidFill>
                <a:srgbClr val="FFFF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1152638787"/>
      </p:ext>
    </p:extLst>
  </p:cSld>
  <p:clrMapOvr>
    <a:masterClrMapping/>
  </p:clrMapOvr>
  <p:transition spd="med">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14DA284-1A7D-40B2-BCEA-713F1987C76D}" type="datetimeFigureOut">
              <a:rPr lang="es-ES"/>
              <a:pPr>
                <a:defRPr/>
              </a:pPr>
              <a:t>01/09/2022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E1949EB-4416-4C1C-BA14-B9AE8016DE1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6" r:id="rId3"/>
    <p:sldLayoutId id="2147483687" r:id="rId4"/>
    <p:sldLayoutId id="2147483688" r:id="rId5"/>
    <p:sldLayoutId id="2147483685" r:id="rId6"/>
    <p:sldLayoutId id="2147483675" r:id="rId7"/>
    <p:sldLayoutId id="2147483676" r:id="rId8"/>
    <p:sldLayoutId id="2147483679" r:id="rId9"/>
    <p:sldLayoutId id="2147483678" r:id="rId10"/>
  </p:sldLayoutIdLst>
  <p:transition spd="med">
    <p:pull dir="ru"/>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0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90.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57.png"/><Relationship Id="rId17" Type="http://schemas.openxmlformats.org/officeDocument/2006/relationships/image" Target="../media/image61.png"/><Relationship Id="rId2" Type="http://schemas.openxmlformats.org/officeDocument/2006/relationships/tags" Target="../tags/tag5.xml"/><Relationship Id="rId16" Type="http://schemas.openxmlformats.org/officeDocument/2006/relationships/image" Target="../media/image60.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56.png"/><Relationship Id="rId5" Type="http://schemas.openxmlformats.org/officeDocument/2006/relationships/tags" Target="../tags/tag8.xml"/><Relationship Id="rId15" Type="http://schemas.openxmlformats.org/officeDocument/2006/relationships/image" Target="../media/image59.png"/><Relationship Id="rId10" Type="http://schemas.openxmlformats.org/officeDocument/2006/relationships/image" Target="../media/image55.png"/><Relationship Id="rId4" Type="http://schemas.openxmlformats.org/officeDocument/2006/relationships/tags" Target="../tags/tag7.xml"/><Relationship Id="rId9" Type="http://schemas.openxmlformats.org/officeDocument/2006/relationships/notesSlide" Target="../notesSlides/notesSlide19.xml"/><Relationship Id="rId1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13.xml"/><Relationship Id="rId7" Type="http://schemas.openxmlformats.org/officeDocument/2006/relationships/image" Target="../media/image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20.xml"/><Relationship Id="rId11" Type="http://schemas.openxmlformats.org/officeDocument/2006/relationships/image" Target="../media/image65.png"/><Relationship Id="rId5" Type="http://schemas.openxmlformats.org/officeDocument/2006/relationships/slideLayout" Target="../slideLayouts/slideLayout3.xml"/><Relationship Id="rId10" Type="http://schemas.openxmlformats.org/officeDocument/2006/relationships/image" Target="../media/image64.png"/><Relationship Id="rId4" Type="http://schemas.openxmlformats.org/officeDocument/2006/relationships/tags" Target="../tags/tag14.xml"/><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tags" Target="../tags/tag16.xml"/><Relationship Id="rId16" Type="http://schemas.openxmlformats.org/officeDocument/2006/relationships/image" Target="../media/image70.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5.png"/><Relationship Id="rId5" Type="http://schemas.openxmlformats.org/officeDocument/2006/relationships/tags" Target="../tags/tag19.xml"/><Relationship Id="rId15" Type="http://schemas.openxmlformats.org/officeDocument/2006/relationships/image" Target="../media/image69.png"/><Relationship Id="rId10" Type="http://schemas.openxmlformats.org/officeDocument/2006/relationships/notesSlide" Target="../notesSlides/notesSlide21.xml"/><Relationship Id="rId19" Type="http://schemas.openxmlformats.org/officeDocument/2006/relationships/image" Target="../media/image73.png"/><Relationship Id="rId4" Type="http://schemas.openxmlformats.org/officeDocument/2006/relationships/tags" Target="../tags/tag18.xml"/><Relationship Id="rId9" Type="http://schemas.openxmlformats.org/officeDocument/2006/relationships/slideLayout" Target="../slideLayouts/slideLayout3.xml"/><Relationship Id="rId14"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tags" Target="../tags/tag25.xml"/><Relationship Id="rId21" Type="http://schemas.openxmlformats.org/officeDocument/2006/relationships/image" Target="../media/image78.png"/><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image" Target="../media/image74.png"/><Relationship Id="rId25" Type="http://schemas.openxmlformats.org/officeDocument/2006/relationships/image" Target="../media/image82.png"/><Relationship Id="rId2" Type="http://schemas.openxmlformats.org/officeDocument/2006/relationships/tags" Target="../tags/tag24.xml"/><Relationship Id="rId16" Type="http://schemas.openxmlformats.org/officeDocument/2006/relationships/image" Target="../media/image5.png"/><Relationship Id="rId20" Type="http://schemas.openxmlformats.org/officeDocument/2006/relationships/image" Target="../media/image77.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image" Target="../media/image81.png"/><Relationship Id="rId5" Type="http://schemas.openxmlformats.org/officeDocument/2006/relationships/tags" Target="../tags/tag27.xml"/><Relationship Id="rId15" Type="http://schemas.openxmlformats.org/officeDocument/2006/relationships/notesSlide" Target="../notesSlides/notesSlide22.xml"/><Relationship Id="rId23" Type="http://schemas.openxmlformats.org/officeDocument/2006/relationships/image" Target="../media/image80.png"/><Relationship Id="rId10" Type="http://schemas.openxmlformats.org/officeDocument/2006/relationships/tags" Target="../tags/tag32.xml"/><Relationship Id="rId19" Type="http://schemas.openxmlformats.org/officeDocument/2006/relationships/image" Target="../media/image76.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slideLayout" Target="../slideLayouts/slideLayout3.xml"/><Relationship Id="rId22"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8.png"/><Relationship Id="rId3" Type="http://schemas.openxmlformats.org/officeDocument/2006/relationships/tags" Target="../tags/tag38.xml"/><Relationship Id="rId7" Type="http://schemas.openxmlformats.org/officeDocument/2006/relationships/notesSlide" Target="../notesSlides/notesSlide23.xml"/><Relationship Id="rId12" Type="http://schemas.openxmlformats.org/officeDocument/2006/relationships/image" Target="../media/image87.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3.xml"/><Relationship Id="rId11" Type="http://schemas.openxmlformats.org/officeDocument/2006/relationships/image" Target="../media/image86.png"/><Relationship Id="rId5" Type="http://schemas.openxmlformats.org/officeDocument/2006/relationships/tags" Target="../tags/tag40.xml"/><Relationship Id="rId10" Type="http://schemas.openxmlformats.org/officeDocument/2006/relationships/image" Target="../media/image85.png"/><Relationship Id="rId4" Type="http://schemas.openxmlformats.org/officeDocument/2006/relationships/tags" Target="../tags/tag39.xml"/><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91.png"/><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6.xml"/><Relationship Id="rId13" Type="http://schemas.openxmlformats.org/officeDocument/2006/relationships/image" Target="../media/image96.png"/><Relationship Id="rId3" Type="http://schemas.openxmlformats.org/officeDocument/2006/relationships/tags" Target="../tags/tag43.xml"/><Relationship Id="rId7" Type="http://schemas.openxmlformats.org/officeDocument/2006/relationships/slideLayout" Target="../slideLayouts/slideLayout4.xml"/><Relationship Id="rId12" Type="http://schemas.openxmlformats.org/officeDocument/2006/relationships/image" Target="../media/image9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94.png"/><Relationship Id="rId5" Type="http://schemas.openxmlformats.org/officeDocument/2006/relationships/tags" Target="../tags/tag45.xml"/><Relationship Id="rId15" Type="http://schemas.openxmlformats.org/officeDocument/2006/relationships/image" Target="../media/image5.png"/><Relationship Id="rId10" Type="http://schemas.openxmlformats.org/officeDocument/2006/relationships/image" Target="../media/image93.png"/><Relationship Id="rId4" Type="http://schemas.openxmlformats.org/officeDocument/2006/relationships/tags" Target="../tags/tag44.xml"/><Relationship Id="rId9" Type="http://schemas.openxmlformats.org/officeDocument/2006/relationships/image" Target="../media/image92.png"/><Relationship Id="rId14" Type="http://schemas.openxmlformats.org/officeDocument/2006/relationships/image" Target="../media/image9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200.png"/><Relationship Id="rId3" Type="http://schemas.openxmlformats.org/officeDocument/2006/relationships/image" Target="../media/image98.png"/><Relationship Id="rId7" Type="http://schemas.openxmlformats.org/officeDocument/2006/relationships/image" Target="../media/image170.png"/><Relationship Id="rId12" Type="http://schemas.openxmlformats.org/officeDocument/2006/relationships/customXml" Target="../ink/ink7.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customXml" Target="../ink/ink4.xml"/><Relationship Id="rId11" Type="http://schemas.openxmlformats.org/officeDocument/2006/relationships/image" Target="../media/image190.png"/><Relationship Id="rId5" Type="http://schemas.openxmlformats.org/officeDocument/2006/relationships/image" Target="../media/image160.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180.png"/></Relationships>
</file>

<file path=ppt/slides/_rels/slide32.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image" Target="../media/image100.png"/><Relationship Id="rId18" Type="http://schemas.openxmlformats.org/officeDocument/2006/relationships/image" Target="../media/image105.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tags" Target="../tags/tag48.xml"/><Relationship Id="rId16" Type="http://schemas.openxmlformats.org/officeDocument/2006/relationships/image" Target="../media/image103.png"/><Relationship Id="rId20" Type="http://schemas.openxmlformats.org/officeDocument/2006/relationships/image" Target="../media/image107.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5.png"/><Relationship Id="rId5" Type="http://schemas.openxmlformats.org/officeDocument/2006/relationships/tags" Target="../tags/tag51.xml"/><Relationship Id="rId15" Type="http://schemas.openxmlformats.org/officeDocument/2006/relationships/image" Target="../media/image102.png"/><Relationship Id="rId10" Type="http://schemas.openxmlformats.org/officeDocument/2006/relationships/notesSlide" Target="../notesSlides/notesSlide29.xml"/><Relationship Id="rId19" Type="http://schemas.openxmlformats.org/officeDocument/2006/relationships/image" Target="../media/image106.png"/><Relationship Id="rId4" Type="http://schemas.openxmlformats.org/officeDocument/2006/relationships/tags" Target="../tags/tag50.xml"/><Relationship Id="rId9" Type="http://schemas.openxmlformats.org/officeDocument/2006/relationships/slideLayout" Target="../slideLayouts/slideLayout4.xml"/><Relationship Id="rId14" Type="http://schemas.openxmlformats.org/officeDocument/2006/relationships/image" Target="../media/image101.png"/></Relationships>
</file>

<file path=ppt/slides/_rels/slide33.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media/image108.jpg"/><Relationship Id="rId18" Type="http://schemas.openxmlformats.org/officeDocument/2006/relationships/image" Target="../media/image112.png"/><Relationship Id="rId26" Type="http://schemas.openxmlformats.org/officeDocument/2006/relationships/image" Target="../media/image117.png"/><Relationship Id="rId3" Type="http://schemas.openxmlformats.org/officeDocument/2006/relationships/tags" Target="../tags/tag57.xml"/><Relationship Id="rId21" Type="http://schemas.openxmlformats.org/officeDocument/2006/relationships/image" Target="../media/image1130.png"/><Relationship Id="rId7" Type="http://schemas.openxmlformats.org/officeDocument/2006/relationships/tags" Target="../tags/tag61.xml"/><Relationship Id="rId12" Type="http://schemas.openxmlformats.org/officeDocument/2006/relationships/notesSlide" Target="../notesSlides/notesSlide30.xml"/><Relationship Id="rId17" Type="http://schemas.openxmlformats.org/officeDocument/2006/relationships/image" Target="../media/image111.png"/><Relationship Id="rId25" Type="http://schemas.openxmlformats.org/officeDocument/2006/relationships/image" Target="../media/image116.png"/><Relationship Id="rId2" Type="http://schemas.openxmlformats.org/officeDocument/2006/relationships/tags" Target="../tags/tag56.xml"/><Relationship Id="rId16" Type="http://schemas.openxmlformats.org/officeDocument/2006/relationships/image" Target="../media/image5.png"/><Relationship Id="rId20" Type="http://schemas.openxmlformats.org/officeDocument/2006/relationships/customXml" Target="../ink/ink8.xml"/><Relationship Id="rId29" Type="http://schemas.openxmlformats.org/officeDocument/2006/relationships/image" Target="../media/image120.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slideLayout" Target="../slideLayouts/slideLayout4.xml"/><Relationship Id="rId24" Type="http://schemas.openxmlformats.org/officeDocument/2006/relationships/image" Target="../media/image115.png"/><Relationship Id="rId5" Type="http://schemas.openxmlformats.org/officeDocument/2006/relationships/tags" Target="../tags/tag59.xml"/><Relationship Id="rId15" Type="http://schemas.openxmlformats.org/officeDocument/2006/relationships/image" Target="../media/image110.png"/><Relationship Id="rId23" Type="http://schemas.openxmlformats.org/officeDocument/2006/relationships/image" Target="../media/image114.png"/><Relationship Id="rId28" Type="http://schemas.openxmlformats.org/officeDocument/2006/relationships/image" Target="../media/image119.jpg"/><Relationship Id="rId10" Type="http://schemas.openxmlformats.org/officeDocument/2006/relationships/tags" Target="../tags/tag64.xml"/><Relationship Id="rId19" Type="http://schemas.openxmlformats.org/officeDocument/2006/relationships/image" Target="../media/image113.png"/><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image" Target="../media/image109.png"/><Relationship Id="rId22" Type="http://schemas.openxmlformats.org/officeDocument/2006/relationships/customXml" Target="../ink/ink9.xml"/><Relationship Id="rId27" Type="http://schemas.openxmlformats.org/officeDocument/2006/relationships/image" Target="../media/image1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24.png"/><Relationship Id="rId2" Type="http://schemas.openxmlformats.org/officeDocument/2006/relationships/slideLayout" Target="../slideLayouts/slideLayout4.xml"/><Relationship Id="rId1" Type="http://schemas.openxmlformats.org/officeDocument/2006/relationships/tags" Target="../tags/tag65.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82343" y="278840"/>
            <a:ext cx="7895897" cy="1938992"/>
          </a:xfrm>
          <a:prstGeom prst="rect">
            <a:avLst/>
          </a:prstGeom>
          <a:noFill/>
        </p:spPr>
        <p:txBody>
          <a:bodyPr wrap="square" rtlCol="0">
            <a:spAutoFit/>
          </a:bodyPr>
          <a:lstStyle/>
          <a:p>
            <a:pPr algn="r"/>
            <a:r>
              <a:rPr lang="es-ES" sz="4000" b="1" i="1" dirty="0" err="1">
                <a:solidFill>
                  <a:srgbClr val="FFFF00"/>
                </a:solidFill>
                <a:effectLst>
                  <a:outerShdw blurRad="38100" dist="38100" dir="2700000" algn="tl">
                    <a:srgbClr val="000000">
                      <a:alpha val="43137"/>
                    </a:srgbClr>
                  </a:outerShdw>
                </a:effectLst>
                <a:latin typeface="+mj-lt"/>
              </a:rPr>
              <a:t>Theoretical</a:t>
            </a:r>
            <a:r>
              <a:rPr lang="es-ES" sz="4000" b="1" i="1" dirty="0">
                <a:solidFill>
                  <a:srgbClr val="FFFF00"/>
                </a:solidFill>
                <a:effectLst>
                  <a:outerShdw blurRad="38100" dist="38100" dir="2700000" algn="tl">
                    <a:srgbClr val="000000">
                      <a:alpha val="43137"/>
                    </a:srgbClr>
                  </a:outerShdw>
                </a:effectLst>
                <a:latin typeface="+mj-lt"/>
              </a:rPr>
              <a:t> and experimental </a:t>
            </a:r>
            <a:r>
              <a:rPr lang="es-ES" sz="4000" b="1" i="1" dirty="0" err="1">
                <a:solidFill>
                  <a:srgbClr val="FFFF00"/>
                </a:solidFill>
                <a:effectLst>
                  <a:outerShdw blurRad="38100" dist="38100" dir="2700000" algn="tl">
                    <a:srgbClr val="000000">
                      <a:alpha val="43137"/>
                    </a:srgbClr>
                  </a:outerShdw>
                </a:effectLst>
                <a:latin typeface="+mj-lt"/>
              </a:rPr>
              <a:t>challenges</a:t>
            </a:r>
            <a:r>
              <a:rPr lang="es-ES" sz="4000" b="1" i="1" dirty="0">
                <a:solidFill>
                  <a:srgbClr val="FFFF00"/>
                </a:solidFill>
                <a:effectLst>
                  <a:outerShdw blurRad="38100" dist="38100" dir="2700000" algn="tl">
                    <a:srgbClr val="000000">
                      <a:alpha val="43137"/>
                    </a:srgbClr>
                  </a:outerShdw>
                </a:effectLst>
                <a:latin typeface="+mj-lt"/>
              </a:rPr>
              <a:t> in quantum </a:t>
            </a:r>
            <a:r>
              <a:rPr lang="es-ES" sz="4000" b="1" i="1" dirty="0" err="1">
                <a:solidFill>
                  <a:srgbClr val="FFFF00"/>
                </a:solidFill>
                <a:effectLst>
                  <a:outerShdw blurRad="38100" dist="38100" dir="2700000" algn="tl">
                    <a:srgbClr val="000000">
                      <a:alpha val="43137"/>
                    </a:srgbClr>
                  </a:outerShdw>
                </a:effectLst>
                <a:latin typeface="+mj-lt"/>
              </a:rPr>
              <a:t>gravity</a:t>
            </a:r>
            <a:r>
              <a:rPr lang="es-ES" sz="4000" b="1" i="1" dirty="0">
                <a:solidFill>
                  <a:srgbClr val="FFFF00"/>
                </a:solidFill>
                <a:effectLst>
                  <a:outerShdw blurRad="38100" dist="38100" dir="2700000" algn="tl">
                    <a:srgbClr val="000000">
                      <a:alpha val="43137"/>
                    </a:srgbClr>
                  </a:outerShdw>
                </a:effectLst>
                <a:latin typeface="+mj-lt"/>
              </a:rPr>
              <a:t> </a:t>
            </a:r>
            <a:r>
              <a:rPr lang="es-ES" sz="4000" b="1" i="1" dirty="0" err="1">
                <a:solidFill>
                  <a:srgbClr val="FFFF00"/>
                </a:solidFill>
                <a:effectLst>
                  <a:outerShdw blurRad="38100" dist="38100" dir="2700000" algn="tl">
                    <a:srgbClr val="000000">
                      <a:alpha val="43137"/>
                    </a:srgbClr>
                  </a:outerShdw>
                </a:effectLst>
                <a:latin typeface="+mj-lt"/>
              </a:rPr>
              <a:t>phenomenology</a:t>
            </a:r>
            <a:endParaRPr lang="es-ES" sz="4000" b="1" i="1" dirty="0">
              <a:solidFill>
                <a:srgbClr val="FFFF00"/>
              </a:solidFill>
              <a:effectLst>
                <a:outerShdw blurRad="38100" dist="38100" dir="2700000" algn="tl">
                  <a:srgbClr val="000000">
                    <a:alpha val="43137"/>
                  </a:srgbClr>
                </a:outerShdw>
              </a:effectLst>
              <a:latin typeface="+mj-lt"/>
            </a:endParaRPr>
          </a:p>
        </p:txBody>
      </p:sp>
      <p:sp>
        <p:nvSpPr>
          <p:cNvPr id="3" name="2 CuadroTexto"/>
          <p:cNvSpPr txBox="1"/>
          <p:nvPr/>
        </p:nvSpPr>
        <p:spPr>
          <a:xfrm>
            <a:off x="3635654" y="2423819"/>
            <a:ext cx="5142585" cy="461665"/>
          </a:xfrm>
          <a:prstGeom prst="rect">
            <a:avLst/>
          </a:prstGeom>
          <a:noFill/>
        </p:spPr>
        <p:txBody>
          <a:bodyPr wrap="square" rtlCol="0">
            <a:spAutoFit/>
          </a:bodyPr>
          <a:lstStyle/>
          <a:p>
            <a:pPr algn="r"/>
            <a:r>
              <a:rPr lang="es-ES" sz="2400" i="1" dirty="0">
                <a:solidFill>
                  <a:srgbClr val="FFFF99"/>
                </a:solidFill>
                <a:effectLst>
                  <a:outerShdw blurRad="38100" dist="38100" dir="2700000" algn="tl">
                    <a:srgbClr val="000000">
                      <a:alpha val="43137"/>
                    </a:srgbClr>
                  </a:outerShdw>
                </a:effectLst>
                <a:latin typeface="+mn-lt"/>
              </a:rPr>
              <a:t>José M. Carmona</a:t>
            </a:r>
          </a:p>
        </p:txBody>
      </p:sp>
      <p:pic>
        <p:nvPicPr>
          <p:cNvPr id="4" name="Imagen 3">
            <a:extLst>
              <a:ext uri="{FF2B5EF4-FFF2-40B4-BE49-F238E27FC236}">
                <a16:creationId xmlns:a16="http://schemas.microsoft.com/office/drawing/2014/main" id="{1A8438FB-842E-14D1-6253-AF974C5FF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312" y="2927370"/>
            <a:ext cx="3054927" cy="501630"/>
          </a:xfrm>
          <a:prstGeom prst="rect">
            <a:avLst/>
          </a:prstGeom>
        </p:spPr>
        <p:style>
          <a:lnRef idx="3">
            <a:schemeClr val="lt1"/>
          </a:lnRef>
          <a:fillRef idx="1">
            <a:schemeClr val="accent1"/>
          </a:fillRef>
          <a:effectRef idx="1">
            <a:schemeClr val="accent1"/>
          </a:effectRef>
          <a:fontRef idx="minor">
            <a:schemeClr val="lt1"/>
          </a:fontRef>
        </p:style>
      </p:pic>
      <p:pic>
        <p:nvPicPr>
          <p:cNvPr id="6" name="Imagen 5" descr="D:\Documents\TrabajoJM\Proyectos\2018 - COST Action - QG-MM\Committee for outreach\Entrega_Quantum_Logotipo\JPG\Logo_Quantum_White-BG.jpg">
            <a:extLst>
              <a:ext uri="{FF2B5EF4-FFF2-40B4-BE49-F238E27FC236}">
                <a16:creationId xmlns:a16="http://schemas.microsoft.com/office/drawing/2014/main" id="{AA8CD550-4ADE-2026-C414-C5293653FF5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495789"/>
            <a:ext cx="1326884" cy="1326884"/>
          </a:xfrm>
          <a:prstGeom prst="rect">
            <a:avLst/>
          </a:prstGeom>
          <a:noFill/>
          <a:ln>
            <a:noFill/>
          </a:ln>
        </p:spPr>
      </p:pic>
      <p:pic>
        <p:nvPicPr>
          <p:cNvPr id="8" name="Imagen 7">
            <a:extLst>
              <a:ext uri="{FF2B5EF4-FFF2-40B4-BE49-F238E27FC236}">
                <a16:creationId xmlns:a16="http://schemas.microsoft.com/office/drawing/2014/main" id="{42D92A8C-6FC1-2199-DAD4-8E60916DA270}"/>
              </a:ext>
            </a:extLst>
          </p:cNvPr>
          <p:cNvPicPr>
            <a:picLocks noChangeAspect="1"/>
          </p:cNvPicPr>
          <p:nvPr/>
        </p:nvPicPr>
        <p:blipFill>
          <a:blip r:embed="rId5"/>
          <a:stretch>
            <a:fillRect/>
          </a:stretch>
        </p:blipFill>
        <p:spPr>
          <a:xfrm>
            <a:off x="6206947" y="5495789"/>
            <a:ext cx="2924689" cy="1339437"/>
          </a:xfrm>
          <a:prstGeom prst="rect">
            <a:avLst/>
          </a:prstGeom>
        </p:spPr>
      </p:pic>
      <p:pic>
        <p:nvPicPr>
          <p:cNvPr id="5" name="Imagen 4" descr="Imagen que contiene Diagrama&#10;&#10;Descripción generada automáticamente">
            <a:extLst>
              <a:ext uri="{FF2B5EF4-FFF2-40B4-BE49-F238E27FC236}">
                <a16:creationId xmlns:a16="http://schemas.microsoft.com/office/drawing/2014/main" id="{734B1FB1-8E3C-ED5A-641A-10AA2FFD1B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663" y="2256542"/>
            <a:ext cx="3108439" cy="4353791"/>
          </a:xfrm>
          <a:prstGeom prst="rect">
            <a:avLst/>
          </a:prstGeom>
        </p:spPr>
      </p:pic>
    </p:spTree>
    <p:extLst>
      <p:ext uri="{BB962C8B-B14F-4D97-AF65-F5344CB8AC3E}">
        <p14:creationId xmlns:p14="http://schemas.microsoft.com/office/powerpoint/2010/main" val="3765342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THE UHECR SPECTRUM</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2" name="Imagen 1">
            <a:extLst>
              <a:ext uri="{FF2B5EF4-FFF2-40B4-BE49-F238E27FC236}">
                <a16:creationId xmlns:a16="http://schemas.microsoft.com/office/drawing/2014/main" id="{4CB898E0-E671-A02A-70A1-AB174BF72414}"/>
              </a:ext>
            </a:extLst>
          </p:cNvPr>
          <p:cNvPicPr>
            <a:picLocks noChangeAspect="1"/>
          </p:cNvPicPr>
          <p:nvPr/>
        </p:nvPicPr>
        <p:blipFill>
          <a:blip r:embed="rId3"/>
          <a:stretch>
            <a:fillRect/>
          </a:stretch>
        </p:blipFill>
        <p:spPr>
          <a:xfrm>
            <a:off x="135201" y="1166483"/>
            <a:ext cx="5247063" cy="3631119"/>
          </a:xfrm>
          <a:prstGeom prst="rect">
            <a:avLst/>
          </a:prstGeom>
        </p:spPr>
      </p:pic>
      <p:sp>
        <p:nvSpPr>
          <p:cNvPr id="5" name="CuadroTexto 4">
            <a:extLst>
              <a:ext uri="{FF2B5EF4-FFF2-40B4-BE49-F238E27FC236}">
                <a16:creationId xmlns:a16="http://schemas.microsoft.com/office/drawing/2014/main" id="{B10DAEF9-4897-32A5-29D7-1EA70687D8FD}"/>
              </a:ext>
            </a:extLst>
          </p:cNvPr>
          <p:cNvSpPr txBox="1"/>
          <p:nvPr/>
        </p:nvSpPr>
        <p:spPr>
          <a:xfrm>
            <a:off x="881535" y="4834501"/>
            <a:ext cx="3754393" cy="307777"/>
          </a:xfrm>
          <a:prstGeom prst="rect">
            <a:avLst/>
          </a:prstGeom>
          <a:noFill/>
        </p:spPr>
        <p:txBody>
          <a:bodyPr wrap="square">
            <a:spAutoFit/>
          </a:bodyPr>
          <a:lstStyle/>
          <a:p>
            <a:r>
              <a:rPr lang="es-ES" sz="1400" b="0" i="0" u="none" strike="noStrike" baseline="0" dirty="0">
                <a:solidFill>
                  <a:schemeClr val="accent1"/>
                </a:solidFill>
                <a:latin typeface="Palatino Linotype" panose="02040502050505030304" pitchFamily="18" charset="0"/>
              </a:rPr>
              <a:t>(Pierre </a:t>
            </a:r>
            <a:r>
              <a:rPr lang="es-ES" sz="1400" b="0" i="0" u="none" strike="noStrike" baseline="0" dirty="0" err="1">
                <a:solidFill>
                  <a:schemeClr val="accent1"/>
                </a:solidFill>
                <a:latin typeface="Palatino Linotype" panose="02040502050505030304" pitchFamily="18" charset="0"/>
              </a:rPr>
              <a:t>Auger</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Collaboration</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PoS</a:t>
            </a:r>
            <a:r>
              <a:rPr lang="es-ES" sz="1400" b="0" i="0" u="none" strike="noStrike" baseline="0" dirty="0">
                <a:solidFill>
                  <a:schemeClr val="accent1"/>
                </a:solidFill>
                <a:latin typeface="Palatino Linotype" panose="02040502050505030304" pitchFamily="18" charset="0"/>
              </a:rPr>
              <a:t> (ICRC 2021)</a:t>
            </a:r>
            <a:endParaRPr lang="es-ES" sz="1400" dirty="0">
              <a:solidFill>
                <a:schemeClr val="accent1"/>
              </a:solidFill>
              <a:latin typeface="Palatino Linotype" panose="02040502050505030304" pitchFamily="18" charset="0"/>
            </a:endParaRPr>
          </a:p>
        </p:txBody>
      </p:sp>
      <p:sp>
        <p:nvSpPr>
          <p:cNvPr id="8" name="CuadroTexto 7">
            <a:extLst>
              <a:ext uri="{FF2B5EF4-FFF2-40B4-BE49-F238E27FC236}">
                <a16:creationId xmlns:a16="http://schemas.microsoft.com/office/drawing/2014/main" id="{15CA3D9A-E25D-7AFC-F833-2919D6FEE077}"/>
              </a:ext>
            </a:extLst>
          </p:cNvPr>
          <p:cNvSpPr txBox="1"/>
          <p:nvPr/>
        </p:nvSpPr>
        <p:spPr>
          <a:xfrm>
            <a:off x="5527892" y="4619058"/>
            <a:ext cx="3829468" cy="523220"/>
          </a:xfrm>
          <a:prstGeom prst="rect">
            <a:avLst/>
          </a:prstGeom>
          <a:noFill/>
        </p:spPr>
        <p:txBody>
          <a:bodyPr wrap="square">
            <a:spAutoFit/>
          </a:bodyPr>
          <a:lstStyle/>
          <a:p>
            <a:r>
              <a:rPr lang="es-ES" sz="1400" b="0" i="0" u="none" strike="noStrike" baseline="0" dirty="0">
                <a:solidFill>
                  <a:schemeClr val="accent1"/>
                </a:solidFill>
                <a:latin typeface="Palatino Linotype" panose="02040502050505030304" pitchFamily="18" charset="0"/>
              </a:rPr>
              <a:t>(Alves Batista </a:t>
            </a:r>
            <a:r>
              <a:rPr lang="es-ES" sz="1400" dirty="0">
                <a:solidFill>
                  <a:schemeClr val="accent1"/>
                </a:solidFill>
                <a:latin typeface="Palatino Linotype" panose="02040502050505030304" pitchFamily="18" charset="0"/>
              </a:rPr>
              <a:t>et al., </a:t>
            </a:r>
            <a:br>
              <a:rPr lang="es-ES" sz="1400" dirty="0">
                <a:solidFill>
                  <a:schemeClr val="accent1"/>
                </a:solidFill>
                <a:latin typeface="Palatino Linotype" panose="02040502050505030304" pitchFamily="18" charset="0"/>
              </a:rPr>
            </a:br>
            <a:r>
              <a:rPr lang="es-ES" sz="1400" dirty="0">
                <a:solidFill>
                  <a:schemeClr val="accent1"/>
                </a:solidFill>
                <a:latin typeface="Palatino Linotype" panose="02040502050505030304" pitchFamily="18" charset="0"/>
              </a:rPr>
              <a:t>Front. Astron. </a:t>
            </a:r>
            <a:r>
              <a:rPr lang="es-ES" sz="1400" dirty="0" err="1">
                <a:solidFill>
                  <a:schemeClr val="accent1"/>
                </a:solidFill>
                <a:latin typeface="Palatino Linotype" panose="02040502050505030304" pitchFamily="18" charset="0"/>
              </a:rPr>
              <a:t>Space</a:t>
            </a:r>
            <a:r>
              <a:rPr lang="es-ES" sz="1400" dirty="0">
                <a:solidFill>
                  <a:schemeClr val="accent1"/>
                </a:solidFill>
                <a:latin typeface="Palatino Linotype" panose="02040502050505030304" pitchFamily="18" charset="0"/>
              </a:rPr>
              <a:t> </a:t>
            </a:r>
            <a:r>
              <a:rPr lang="es-ES" sz="1400" dirty="0" err="1">
                <a:solidFill>
                  <a:schemeClr val="accent1"/>
                </a:solidFill>
                <a:latin typeface="Palatino Linotype" panose="02040502050505030304" pitchFamily="18" charset="0"/>
              </a:rPr>
              <a:t>Sci</a:t>
            </a:r>
            <a:r>
              <a:rPr lang="es-ES" sz="1400" dirty="0">
                <a:solidFill>
                  <a:schemeClr val="accent1"/>
                </a:solidFill>
                <a:latin typeface="Palatino Linotype" panose="02040502050505030304" pitchFamily="18" charset="0"/>
              </a:rPr>
              <a:t>., </a:t>
            </a:r>
            <a:r>
              <a:rPr lang="es-ES" sz="1400" b="0" i="0" u="none" strike="noStrike" baseline="0" dirty="0">
                <a:solidFill>
                  <a:schemeClr val="accent1"/>
                </a:solidFill>
                <a:latin typeface="Palatino Linotype" panose="02040502050505030304" pitchFamily="18" charset="0"/>
              </a:rPr>
              <a:t>2019)</a:t>
            </a:r>
            <a:endParaRPr lang="es-ES" sz="1400" dirty="0">
              <a:solidFill>
                <a:schemeClr val="accent1"/>
              </a:solidFill>
              <a:latin typeface="Palatino Linotype" panose="02040502050505030304" pitchFamily="18" charset="0"/>
            </a:endParaRPr>
          </a:p>
        </p:txBody>
      </p:sp>
      <p:pic>
        <p:nvPicPr>
          <p:cNvPr id="4" name="Imagen 3">
            <a:extLst>
              <a:ext uri="{FF2B5EF4-FFF2-40B4-BE49-F238E27FC236}">
                <a16:creationId xmlns:a16="http://schemas.microsoft.com/office/drawing/2014/main" id="{AAF2D73E-47F9-24FB-5FD2-B044E875766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138340" y="1846908"/>
            <a:ext cx="3782139" cy="2680843"/>
          </a:xfrm>
          <a:prstGeom prst="rect">
            <a:avLst/>
          </a:prstGeom>
        </p:spPr>
      </p:pic>
    </p:spTree>
    <p:extLst>
      <p:ext uri="{BB962C8B-B14F-4D97-AF65-F5344CB8AC3E}">
        <p14:creationId xmlns:p14="http://schemas.microsoft.com/office/powerpoint/2010/main" val="2936802833"/>
      </p:ext>
    </p:extLst>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970289EE-16A6-D2DD-D18F-01A2CC66A7FD}"/>
              </a:ext>
            </a:extLst>
          </p:cNvPr>
          <p:cNvPicPr>
            <a:picLocks noChangeAspect="1"/>
          </p:cNvPicPr>
          <p:nvPr/>
        </p:nvPicPr>
        <p:blipFill>
          <a:blip r:embed="rId3"/>
          <a:stretch>
            <a:fillRect/>
          </a:stretch>
        </p:blipFill>
        <p:spPr>
          <a:xfrm rot="20972628">
            <a:off x="876093" y="1135232"/>
            <a:ext cx="1838395" cy="1813596"/>
          </a:xfrm>
          <a:prstGeom prst="rect">
            <a:avLst/>
          </a:prstGeom>
        </p:spPr>
      </p:pic>
      <p:sp>
        <p:nvSpPr>
          <p:cNvPr id="21" name="Rectángulo 20">
            <a:extLst>
              <a:ext uri="{FF2B5EF4-FFF2-40B4-BE49-F238E27FC236}">
                <a16:creationId xmlns:a16="http://schemas.microsoft.com/office/drawing/2014/main" id="{4CEA1BF6-CC20-D41A-C775-15F8E9EA640D}"/>
              </a:ext>
            </a:extLst>
          </p:cNvPr>
          <p:cNvSpPr/>
          <p:nvPr/>
        </p:nvSpPr>
        <p:spPr>
          <a:xfrm rot="20947813">
            <a:off x="1964574" y="632350"/>
            <a:ext cx="4984495" cy="1816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a:extLst>
              <a:ext uri="{FF2B5EF4-FFF2-40B4-BE49-F238E27FC236}">
                <a16:creationId xmlns:a16="http://schemas.microsoft.com/office/drawing/2014/main" id="{BC82F511-A28D-8258-3DEA-C6D94B12B2D2}"/>
              </a:ext>
            </a:extLst>
          </p:cNvPr>
          <p:cNvPicPr>
            <a:picLocks noChangeAspect="1"/>
          </p:cNvPicPr>
          <p:nvPr/>
        </p:nvPicPr>
        <p:blipFill>
          <a:blip r:embed="rId4"/>
          <a:stretch>
            <a:fillRect/>
          </a:stretch>
        </p:blipFill>
        <p:spPr>
          <a:xfrm rot="20866586">
            <a:off x="6683196" y="-29729"/>
            <a:ext cx="2279675" cy="1806534"/>
          </a:xfrm>
          <a:prstGeom prst="rect">
            <a:avLst/>
          </a:prstGeom>
        </p:spPr>
      </p:pic>
      <p:cxnSp>
        <p:nvCxnSpPr>
          <p:cNvPr id="23" name="Conector recto 22">
            <a:extLst>
              <a:ext uri="{FF2B5EF4-FFF2-40B4-BE49-F238E27FC236}">
                <a16:creationId xmlns:a16="http://schemas.microsoft.com/office/drawing/2014/main" id="{997D5086-CE61-050B-E1A8-8A28EA16E220}"/>
              </a:ext>
            </a:extLst>
          </p:cNvPr>
          <p:cNvCxnSpPr/>
          <p:nvPr/>
        </p:nvCxnSpPr>
        <p:spPr>
          <a:xfrm flipV="1">
            <a:off x="1935480" y="868680"/>
            <a:ext cx="5684520" cy="9525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TIME DELAY STUDIES</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26" name="Imagen 25">
            <a:extLst>
              <a:ext uri="{FF2B5EF4-FFF2-40B4-BE49-F238E27FC236}">
                <a16:creationId xmlns:a16="http://schemas.microsoft.com/office/drawing/2014/main" id="{3DA8E4C1-A974-3452-3730-EE595FA65653}"/>
              </a:ext>
            </a:extLst>
          </p:cNvPr>
          <p:cNvPicPr>
            <a:picLocks noChangeAspect="1"/>
          </p:cNvPicPr>
          <p:nvPr/>
        </p:nvPicPr>
        <p:blipFill>
          <a:blip r:embed="rId5"/>
          <a:stretch>
            <a:fillRect/>
          </a:stretch>
        </p:blipFill>
        <p:spPr>
          <a:xfrm>
            <a:off x="2068387" y="2680063"/>
            <a:ext cx="3927085" cy="1013612"/>
          </a:xfrm>
          <a:prstGeom prst="rect">
            <a:avLst/>
          </a:prstGeom>
        </p:spPr>
        <p:style>
          <a:lnRef idx="2">
            <a:schemeClr val="accent1"/>
          </a:lnRef>
          <a:fillRef idx="1">
            <a:schemeClr val="lt1"/>
          </a:fillRef>
          <a:effectRef idx="0">
            <a:schemeClr val="accent1"/>
          </a:effectRef>
          <a:fontRef idx="minor">
            <a:schemeClr val="dk1"/>
          </a:fontRef>
        </p:style>
      </p:pic>
      <p:pic>
        <p:nvPicPr>
          <p:cNvPr id="28" name="Imagen 27">
            <a:extLst>
              <a:ext uri="{FF2B5EF4-FFF2-40B4-BE49-F238E27FC236}">
                <a16:creationId xmlns:a16="http://schemas.microsoft.com/office/drawing/2014/main" id="{25561B5A-6821-C3AA-256C-0E87C048AB8E}"/>
              </a:ext>
            </a:extLst>
          </p:cNvPr>
          <p:cNvPicPr>
            <a:picLocks noChangeAspect="1"/>
          </p:cNvPicPr>
          <p:nvPr/>
        </p:nvPicPr>
        <p:blipFill>
          <a:blip r:embed="rId6"/>
          <a:stretch>
            <a:fillRect/>
          </a:stretch>
        </p:blipFill>
        <p:spPr>
          <a:xfrm>
            <a:off x="1838030" y="3955642"/>
            <a:ext cx="4844364" cy="818992"/>
          </a:xfrm>
          <a:prstGeom prst="rect">
            <a:avLst/>
          </a:prstGeom>
        </p:spPr>
      </p:pic>
      <p:pic>
        <p:nvPicPr>
          <p:cNvPr id="30" name="Imagen 29">
            <a:extLst>
              <a:ext uri="{FF2B5EF4-FFF2-40B4-BE49-F238E27FC236}">
                <a16:creationId xmlns:a16="http://schemas.microsoft.com/office/drawing/2014/main" id="{1D0C01C4-C78F-A314-EFB8-CE9F77DE258D}"/>
              </a:ext>
            </a:extLst>
          </p:cNvPr>
          <p:cNvPicPr>
            <a:picLocks noChangeAspect="1"/>
          </p:cNvPicPr>
          <p:nvPr/>
        </p:nvPicPr>
        <p:blipFill>
          <a:blip r:embed="rId7"/>
          <a:stretch>
            <a:fillRect/>
          </a:stretch>
        </p:blipFill>
        <p:spPr>
          <a:xfrm>
            <a:off x="1029278" y="4868989"/>
            <a:ext cx="6005302" cy="1223615"/>
          </a:xfrm>
          <a:prstGeom prst="rect">
            <a:avLst/>
          </a:prstGeom>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60526571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TIME DELAY STUDIES</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3" name="Imagen 2">
            <a:extLst>
              <a:ext uri="{FF2B5EF4-FFF2-40B4-BE49-F238E27FC236}">
                <a16:creationId xmlns:a16="http://schemas.microsoft.com/office/drawing/2014/main" id="{60B665D8-95F8-1944-765F-1239E0F33D32}"/>
              </a:ext>
            </a:extLst>
          </p:cNvPr>
          <p:cNvPicPr>
            <a:picLocks noChangeAspect="1"/>
          </p:cNvPicPr>
          <p:nvPr/>
        </p:nvPicPr>
        <p:blipFill rotWithShape="1">
          <a:blip r:embed="rId3"/>
          <a:srcRect b="10319"/>
          <a:stretch/>
        </p:blipFill>
        <p:spPr>
          <a:xfrm>
            <a:off x="243840" y="1330839"/>
            <a:ext cx="8656320" cy="4881541"/>
          </a:xfrm>
          <a:prstGeom prst="rect">
            <a:avLst/>
          </a:prstGeom>
        </p:spPr>
      </p:pic>
      <p:sp>
        <p:nvSpPr>
          <p:cNvPr id="4" name="CuadroTexto 3">
            <a:extLst>
              <a:ext uri="{FF2B5EF4-FFF2-40B4-BE49-F238E27FC236}">
                <a16:creationId xmlns:a16="http://schemas.microsoft.com/office/drawing/2014/main" id="{7447DE56-7EDD-A187-6FE8-93AE78B4803F}"/>
              </a:ext>
            </a:extLst>
          </p:cNvPr>
          <p:cNvSpPr txBox="1"/>
          <p:nvPr/>
        </p:nvSpPr>
        <p:spPr>
          <a:xfrm>
            <a:off x="243840" y="959822"/>
            <a:ext cx="4592320" cy="307777"/>
          </a:xfrm>
          <a:prstGeom prst="rect">
            <a:avLst/>
          </a:prstGeom>
          <a:noFill/>
        </p:spPr>
        <p:txBody>
          <a:bodyPr wrap="square">
            <a:spAutoFit/>
          </a:bodyPr>
          <a:lstStyle/>
          <a:p>
            <a:r>
              <a:rPr lang="es-ES" sz="1400" b="0" i="0" u="none" strike="noStrike" baseline="0" dirty="0">
                <a:solidFill>
                  <a:schemeClr val="accent1"/>
                </a:solidFill>
                <a:latin typeface="Palatino Linotype" panose="02040502050505030304" pitchFamily="18" charset="0"/>
              </a:rPr>
              <a:t>(Wei, Wu, Front.</a:t>
            </a:r>
            <a:r>
              <a:rPr lang="es-ES" sz="1400" b="0" i="0" u="none" strike="noStrike" dirty="0">
                <a:solidFill>
                  <a:schemeClr val="accent1"/>
                </a:solidFill>
                <a:latin typeface="Palatino Linotype" panose="02040502050505030304" pitchFamily="18" charset="0"/>
              </a:rPr>
              <a:t> </a:t>
            </a:r>
            <a:r>
              <a:rPr lang="es-ES" sz="1400" b="0" i="0" u="none" strike="noStrike" dirty="0" err="1">
                <a:solidFill>
                  <a:schemeClr val="accent1"/>
                </a:solidFill>
                <a:latin typeface="Palatino Linotype" panose="02040502050505030304" pitchFamily="18" charset="0"/>
              </a:rPr>
              <a:t>Phys</a:t>
            </a:r>
            <a:r>
              <a:rPr lang="es-ES" sz="1400" b="0" i="0" u="none" strike="noStrike" dirty="0">
                <a:solidFill>
                  <a:schemeClr val="accent1"/>
                </a:solidFill>
                <a:latin typeface="Palatino Linotype" panose="02040502050505030304" pitchFamily="18" charset="0"/>
              </a:rPr>
              <a:t>.,</a:t>
            </a:r>
            <a:r>
              <a:rPr lang="es-ES" sz="1400" b="0" i="0" u="none" strike="noStrike" baseline="0" dirty="0">
                <a:solidFill>
                  <a:schemeClr val="accent1"/>
                </a:solidFill>
                <a:latin typeface="Palatino Linotype" panose="02040502050505030304" pitchFamily="18" charset="0"/>
              </a:rPr>
              <a:t> 2021)</a:t>
            </a:r>
            <a:endParaRPr lang="es-ES" sz="1400" dirty="0">
              <a:solidFill>
                <a:schemeClr val="accent1"/>
              </a:solidFill>
              <a:latin typeface="Palatino Linotype" panose="02040502050505030304" pitchFamily="18" charset="0"/>
            </a:endParaRPr>
          </a:p>
        </p:txBody>
      </p:sp>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id="{D4BABADA-9E39-F514-688E-04B29AF91F35}"/>
                  </a:ext>
                </a:extLst>
              </p14:cNvPr>
              <p14:cNvContentPartPr/>
              <p14:nvPr/>
            </p14:nvContentPartPr>
            <p14:xfrm>
              <a:off x="5009040" y="4033320"/>
              <a:ext cx="1366200" cy="62280"/>
            </p14:xfrm>
          </p:contentPart>
        </mc:Choice>
        <mc:Fallback xmlns="">
          <p:pic>
            <p:nvPicPr>
              <p:cNvPr id="5" name="Entrada de lápiz 4">
                <a:extLst>
                  <a:ext uri="{FF2B5EF4-FFF2-40B4-BE49-F238E27FC236}">
                    <a16:creationId xmlns:a16="http://schemas.microsoft.com/office/drawing/2014/main" id="{D4BABADA-9E39-F514-688E-04B29AF91F35}"/>
                  </a:ext>
                </a:extLst>
              </p:cNvPr>
              <p:cNvPicPr/>
              <p:nvPr/>
            </p:nvPicPr>
            <p:blipFill>
              <a:blip r:embed="rId5"/>
              <a:stretch>
                <a:fillRect/>
              </a:stretch>
            </p:blipFill>
            <p:spPr>
              <a:xfrm>
                <a:off x="4955040" y="3925941"/>
                <a:ext cx="1473840" cy="27668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id="{F03FB834-B26D-D0F3-3F03-9FA8E722B0F0}"/>
                  </a:ext>
                </a:extLst>
              </p14:cNvPr>
              <p14:cNvContentPartPr/>
              <p14:nvPr/>
            </p14:nvContentPartPr>
            <p14:xfrm>
              <a:off x="6593760" y="5171280"/>
              <a:ext cx="1326240" cy="31680"/>
            </p14:xfrm>
          </p:contentPart>
        </mc:Choice>
        <mc:Fallback xmlns="">
          <p:pic>
            <p:nvPicPr>
              <p:cNvPr id="6" name="Entrada de lápiz 5">
                <a:extLst>
                  <a:ext uri="{FF2B5EF4-FFF2-40B4-BE49-F238E27FC236}">
                    <a16:creationId xmlns:a16="http://schemas.microsoft.com/office/drawing/2014/main" id="{F03FB834-B26D-D0F3-3F03-9FA8E722B0F0}"/>
                  </a:ext>
                </a:extLst>
              </p:cNvPr>
              <p:cNvPicPr/>
              <p:nvPr/>
            </p:nvPicPr>
            <p:blipFill>
              <a:blip r:embed="rId7"/>
              <a:stretch>
                <a:fillRect/>
              </a:stretch>
            </p:blipFill>
            <p:spPr>
              <a:xfrm>
                <a:off x="6539760" y="5063280"/>
                <a:ext cx="1433880" cy="247320"/>
              </a:xfrm>
              <a:prstGeom prst="rect">
                <a:avLst/>
              </a:prstGeom>
            </p:spPr>
          </p:pic>
        </mc:Fallback>
      </mc:AlternateContent>
    </p:spTree>
    <p:extLst>
      <p:ext uri="{BB962C8B-B14F-4D97-AF65-F5344CB8AC3E}">
        <p14:creationId xmlns:p14="http://schemas.microsoft.com/office/powerpoint/2010/main" val="3338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TIME DELAY STUDIES</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2" name="Footer Placeholder 3">
            <a:extLst>
              <a:ext uri="{FF2B5EF4-FFF2-40B4-BE49-F238E27FC236}">
                <a16:creationId xmlns:a16="http://schemas.microsoft.com/office/drawing/2014/main" id="{64A874A0-7312-CCDA-DA36-85B9C6901916}"/>
              </a:ext>
            </a:extLst>
          </p:cNvPr>
          <p:cNvSpPr txBox="1">
            <a:spLocks/>
          </p:cNvSpPr>
          <p:nvPr/>
        </p:nvSpPr>
        <p:spPr>
          <a:xfrm>
            <a:off x="5227087" y="1677413"/>
            <a:ext cx="1600200" cy="273844"/>
          </a:xfrm>
          <a:prstGeom prst="rect">
            <a:avLst/>
          </a:prstGeom>
        </p:spPr>
        <p:txBody>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685800"/>
            <a:r>
              <a:rPr lang="en-GB" sz="1350" i="1" dirty="0">
                <a:solidFill>
                  <a:schemeClr val="accent1"/>
                </a:solidFill>
              </a:rPr>
              <a:t>N.E. </a:t>
            </a:r>
            <a:r>
              <a:rPr lang="en-GB" sz="1350" i="1" dirty="0" err="1">
                <a:solidFill>
                  <a:schemeClr val="accent1"/>
                </a:solidFill>
              </a:rPr>
              <a:t>Mavromatos</a:t>
            </a:r>
            <a:endParaRPr lang="en-GB" sz="1350" i="1" dirty="0">
              <a:solidFill>
                <a:schemeClr val="accent1"/>
              </a:solidFill>
            </a:endParaRPr>
          </a:p>
        </p:txBody>
      </p:sp>
      <p:pic>
        <p:nvPicPr>
          <p:cNvPr id="7" name="Picture 3" descr="earthmap">
            <a:extLst>
              <a:ext uri="{FF2B5EF4-FFF2-40B4-BE49-F238E27FC236}">
                <a16:creationId xmlns:a16="http://schemas.microsoft.com/office/drawing/2014/main" id="{82C52D83-A3F0-E13E-F54B-510C6E1A6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007" y="1983715"/>
            <a:ext cx="6336506" cy="3098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14">
            <a:extLst>
              <a:ext uri="{FF2B5EF4-FFF2-40B4-BE49-F238E27FC236}">
                <a16:creationId xmlns:a16="http://schemas.microsoft.com/office/drawing/2014/main" id="{0B9C5F36-96D1-BB31-9807-B06AB721049D}"/>
              </a:ext>
            </a:extLst>
          </p:cNvPr>
          <p:cNvSpPr>
            <a:spLocks noChangeShapeType="1"/>
          </p:cNvSpPr>
          <p:nvPr/>
        </p:nvSpPr>
        <p:spPr bwMode="auto">
          <a:xfrm flipH="1" flipV="1">
            <a:off x="5790011" y="3132669"/>
            <a:ext cx="996275" cy="359569"/>
          </a:xfrm>
          <a:prstGeom prst="line">
            <a:avLst/>
          </a:prstGeom>
          <a:noFill/>
          <a:ln w="19050">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pPr>
            <a:endParaRPr lang="en-US" sz="1350">
              <a:solidFill>
                <a:prstClr val="black"/>
              </a:solidFill>
              <a:latin typeface="Arial" charset="0"/>
              <a:cs typeface="Arial" charset="0"/>
            </a:endParaRPr>
          </a:p>
        </p:txBody>
      </p:sp>
      <p:sp>
        <p:nvSpPr>
          <p:cNvPr id="9" name="Text Box 15">
            <a:extLst>
              <a:ext uri="{FF2B5EF4-FFF2-40B4-BE49-F238E27FC236}">
                <a16:creationId xmlns:a16="http://schemas.microsoft.com/office/drawing/2014/main" id="{8B02906C-1BFC-A1C9-77E1-7F40A58D7AC6}"/>
              </a:ext>
            </a:extLst>
          </p:cNvPr>
          <p:cNvSpPr txBox="1">
            <a:spLocks noChangeArrowheads="1"/>
          </p:cNvSpPr>
          <p:nvPr/>
        </p:nvSpPr>
        <p:spPr bwMode="auto">
          <a:xfrm>
            <a:off x="6754079" y="3378658"/>
            <a:ext cx="420308"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defTabSz="685800" eaLnBrk="0" fontAlgn="base" hangingPunct="0">
              <a:spcBef>
                <a:spcPct val="0"/>
              </a:spcBef>
              <a:spcAft>
                <a:spcPct val="0"/>
              </a:spcAft>
            </a:pPr>
            <a:r>
              <a:rPr lang="en-US" sz="750" dirty="0">
                <a:solidFill>
                  <a:srgbClr val="FFFF00"/>
                </a:solidFill>
                <a:latin typeface="Textile" charset="0"/>
              </a:rPr>
              <a:t>MACE</a:t>
            </a:r>
          </a:p>
        </p:txBody>
      </p:sp>
      <p:grpSp>
        <p:nvGrpSpPr>
          <p:cNvPr id="11" name="Group 19">
            <a:extLst>
              <a:ext uri="{FF2B5EF4-FFF2-40B4-BE49-F238E27FC236}">
                <a16:creationId xmlns:a16="http://schemas.microsoft.com/office/drawing/2014/main" id="{A31D247A-3697-C475-FECF-7CBE18AA3A2F}"/>
              </a:ext>
            </a:extLst>
          </p:cNvPr>
          <p:cNvGrpSpPr>
            <a:grpSpLocks/>
          </p:cNvGrpSpPr>
          <p:nvPr/>
        </p:nvGrpSpPr>
        <p:grpSpPr bwMode="auto">
          <a:xfrm>
            <a:off x="3979983" y="1382359"/>
            <a:ext cx="1162050" cy="1151334"/>
            <a:chOff x="2922" y="547"/>
            <a:chExt cx="976" cy="967"/>
          </a:xfrm>
        </p:grpSpPr>
        <p:pic>
          <p:nvPicPr>
            <p:cNvPr id="12" name="Picture 20">
              <a:extLst>
                <a:ext uri="{FF2B5EF4-FFF2-40B4-BE49-F238E27FC236}">
                  <a16:creationId xmlns:a16="http://schemas.microsoft.com/office/drawing/2014/main" id="{B75AF72D-76A0-E2C4-B2DE-DA397E97B4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8469"/>
            <a:stretch>
              <a:fillRect/>
            </a:stretch>
          </p:blipFill>
          <p:spPr bwMode="auto">
            <a:xfrm>
              <a:off x="2922" y="716"/>
              <a:ext cx="976" cy="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3" name="Text Box 21">
              <a:extLst>
                <a:ext uri="{FF2B5EF4-FFF2-40B4-BE49-F238E27FC236}">
                  <a16:creationId xmlns:a16="http://schemas.microsoft.com/office/drawing/2014/main" id="{C346DFB3-06C0-F45C-64C0-D771A6399CB8}"/>
                </a:ext>
              </a:extLst>
            </p:cNvPr>
            <p:cNvSpPr txBox="1">
              <a:spLocks noChangeArrowheads="1"/>
            </p:cNvSpPr>
            <p:nvPr/>
          </p:nvSpPr>
          <p:spPr bwMode="auto">
            <a:xfrm>
              <a:off x="2936" y="547"/>
              <a:ext cx="431"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defTabSz="685800" eaLnBrk="0" fontAlgn="base" hangingPunct="0">
                <a:spcBef>
                  <a:spcPct val="0"/>
                </a:spcBef>
                <a:spcAft>
                  <a:spcPct val="0"/>
                </a:spcAft>
              </a:pPr>
              <a:r>
                <a:rPr lang="en-US" sz="900">
                  <a:solidFill>
                    <a:prstClr val="black"/>
                  </a:solidFill>
                  <a:latin typeface="Textile" charset="0"/>
                </a:rPr>
                <a:t>MAGIC</a:t>
              </a:r>
            </a:p>
          </p:txBody>
        </p:sp>
      </p:grpSp>
      <p:pic>
        <p:nvPicPr>
          <p:cNvPr id="14" name="Picture 23" descr="HESS-dark-full">
            <a:extLst>
              <a:ext uri="{FF2B5EF4-FFF2-40B4-BE49-F238E27FC236}">
                <a16:creationId xmlns:a16="http://schemas.microsoft.com/office/drawing/2014/main" id="{32D5CE1D-3C4B-68D7-EE5D-900D68F7CC0B}"/>
              </a:ext>
            </a:extLst>
          </p:cNvPr>
          <p:cNvPicPr>
            <a:picLocks noChangeAspect="1" noChangeArrowheads="1"/>
          </p:cNvPicPr>
          <p:nvPr/>
        </p:nvPicPr>
        <p:blipFill>
          <a:blip r:embed="rId5" cstate="print">
            <a:lum bright="20000" contrast="20000"/>
            <a:extLst>
              <a:ext uri="{28A0092B-C50C-407E-A947-70E740481C1C}">
                <a14:useLocalDpi xmlns:a14="http://schemas.microsoft.com/office/drawing/2010/main" val="0"/>
              </a:ext>
            </a:extLst>
          </a:blip>
          <a:srcRect l="9448" t="31142" b="31772"/>
          <a:stretch>
            <a:fillRect/>
          </a:stretch>
        </p:blipFill>
        <p:spPr bwMode="auto">
          <a:xfrm>
            <a:off x="2326483" y="4744865"/>
            <a:ext cx="2375297" cy="842873"/>
          </a:xfrm>
          <a:prstGeom prst="rect">
            <a:avLst/>
          </a:prstGeom>
          <a:noFill/>
          <a:ln w="9525">
            <a:solidFill>
              <a:srgbClr val="777777"/>
            </a:solidFill>
            <a:miter lim="800000"/>
            <a:headEnd/>
            <a:tailEnd/>
          </a:ln>
          <a:extLst>
            <a:ext uri="{909E8E84-426E-40dd-AFC4-6F175D3DCCD1}">
              <a14:hiddenFill xmlns="" xmlns:a14="http://schemas.microsoft.com/office/drawing/2010/main">
                <a:solidFill>
                  <a:srgbClr val="FFFFFF"/>
                </a:solidFill>
              </a14:hiddenFill>
            </a:ext>
          </a:extLst>
        </p:spPr>
      </p:pic>
      <p:pic>
        <p:nvPicPr>
          <p:cNvPr id="15" name="Picture 26">
            <a:extLst>
              <a:ext uri="{FF2B5EF4-FFF2-40B4-BE49-F238E27FC236}">
                <a16:creationId xmlns:a16="http://schemas.microsoft.com/office/drawing/2014/main" id="{40A9A275-3F73-2ADB-36B8-7CAF2A79D3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9377" t="43631" r="7501" b="20361"/>
          <a:stretch>
            <a:fillRect/>
          </a:stretch>
        </p:blipFill>
        <p:spPr bwMode="auto">
          <a:xfrm>
            <a:off x="5081588" y="4903394"/>
            <a:ext cx="2430066" cy="753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38" descr="Tactic05">
            <a:extLst>
              <a:ext uri="{FF2B5EF4-FFF2-40B4-BE49-F238E27FC236}">
                <a16:creationId xmlns:a16="http://schemas.microsoft.com/office/drawing/2014/main" id="{0D47B687-3885-4700-0B12-1758530C07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15735" b="18356"/>
          <a:stretch>
            <a:fillRect/>
          </a:stretch>
        </p:blipFill>
        <p:spPr bwMode="auto">
          <a:xfrm>
            <a:off x="7273529" y="3038741"/>
            <a:ext cx="1793081" cy="772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41">
            <a:extLst>
              <a:ext uri="{FF2B5EF4-FFF2-40B4-BE49-F238E27FC236}">
                <a16:creationId xmlns:a16="http://schemas.microsoft.com/office/drawing/2014/main" id="{9B04BB6C-4E11-DFE8-9C9D-3E7D91E594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775" y="3522002"/>
            <a:ext cx="2511599" cy="828764"/>
          </a:xfrm>
          <a:prstGeom prst="rect">
            <a:avLst/>
          </a:prstGeom>
          <a:noFill/>
          <a:ln w="9525">
            <a:noFill/>
            <a:miter lim="800000"/>
            <a:headEnd/>
            <a:tailEnd/>
          </a:ln>
        </p:spPr>
      </p:pic>
      <p:sp>
        <p:nvSpPr>
          <p:cNvPr id="18" name="Oval 40">
            <a:extLst>
              <a:ext uri="{FF2B5EF4-FFF2-40B4-BE49-F238E27FC236}">
                <a16:creationId xmlns:a16="http://schemas.microsoft.com/office/drawing/2014/main" id="{1F9C43C5-F00F-B732-4F9F-70756F795A6B}"/>
              </a:ext>
            </a:extLst>
          </p:cNvPr>
          <p:cNvSpPr>
            <a:spLocks noChangeArrowheads="1"/>
          </p:cNvSpPr>
          <p:nvPr/>
        </p:nvSpPr>
        <p:spPr bwMode="auto">
          <a:xfrm>
            <a:off x="3946923" y="2901686"/>
            <a:ext cx="431006" cy="323850"/>
          </a:xfrm>
          <a:prstGeom prst="ellipse">
            <a:avLst/>
          </a:prstGeom>
          <a:noFill/>
          <a:ln w="3810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fontAlgn="base">
              <a:spcBef>
                <a:spcPct val="0"/>
              </a:spcBef>
              <a:spcAft>
                <a:spcPct val="0"/>
              </a:spcAft>
            </a:pPr>
            <a:endParaRPr lang="en-US" sz="1350">
              <a:solidFill>
                <a:prstClr val="black"/>
              </a:solidFill>
              <a:latin typeface="Arial" charset="0"/>
              <a:cs typeface="Arial" charset="0"/>
            </a:endParaRPr>
          </a:p>
        </p:txBody>
      </p:sp>
      <p:sp>
        <p:nvSpPr>
          <p:cNvPr id="19" name="Text Box 41">
            <a:extLst>
              <a:ext uri="{FF2B5EF4-FFF2-40B4-BE49-F238E27FC236}">
                <a16:creationId xmlns:a16="http://schemas.microsoft.com/office/drawing/2014/main" id="{81C22722-38F7-7360-789B-87B0DF6984D3}"/>
              </a:ext>
            </a:extLst>
          </p:cNvPr>
          <p:cNvSpPr txBox="1">
            <a:spLocks noChangeArrowheads="1"/>
          </p:cNvSpPr>
          <p:nvPr/>
        </p:nvSpPr>
        <p:spPr bwMode="auto">
          <a:xfrm>
            <a:off x="3514727" y="3226727"/>
            <a:ext cx="877163" cy="300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fontAlgn="base">
              <a:spcBef>
                <a:spcPct val="0"/>
              </a:spcBef>
              <a:spcAft>
                <a:spcPct val="0"/>
              </a:spcAft>
            </a:pPr>
            <a:r>
              <a:rPr lang="en-GB" sz="1350" dirty="0">
                <a:solidFill>
                  <a:srgbClr val="FFFF00"/>
                </a:solidFill>
                <a:latin typeface="Arial" charset="0"/>
                <a:cs typeface="Arial" charset="0"/>
              </a:rPr>
              <a:t>Canarias</a:t>
            </a:r>
          </a:p>
        </p:txBody>
      </p:sp>
      <p:pic>
        <p:nvPicPr>
          <p:cNvPr id="20" name="Picture 43">
            <a:extLst>
              <a:ext uri="{FF2B5EF4-FFF2-40B4-BE49-F238E27FC236}">
                <a16:creationId xmlns:a16="http://schemas.microsoft.com/office/drawing/2014/main" id="{4A532178-9D0D-75ED-D800-EDFED0131B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992" y="1441543"/>
            <a:ext cx="1616869" cy="1997869"/>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1" name="TextBox 2">
            <a:extLst>
              <a:ext uri="{FF2B5EF4-FFF2-40B4-BE49-F238E27FC236}">
                <a16:creationId xmlns:a16="http://schemas.microsoft.com/office/drawing/2014/main" id="{8AB404A9-0D21-F6F1-4FB9-EAD68A2941AD}"/>
              </a:ext>
            </a:extLst>
          </p:cNvPr>
          <p:cNvSpPr txBox="1"/>
          <p:nvPr/>
        </p:nvSpPr>
        <p:spPr>
          <a:xfrm>
            <a:off x="182470" y="1915647"/>
            <a:ext cx="742511" cy="219291"/>
          </a:xfrm>
          <a:prstGeom prst="rect">
            <a:avLst/>
          </a:prstGeom>
          <a:noFill/>
        </p:spPr>
        <p:txBody>
          <a:bodyPr wrap="none" rtlCol="0">
            <a:spAutoFit/>
          </a:bodyPr>
          <a:lstStyle/>
          <a:p>
            <a:pPr defTabSz="685800" fontAlgn="base">
              <a:spcBef>
                <a:spcPct val="0"/>
              </a:spcBef>
              <a:spcAft>
                <a:spcPct val="0"/>
              </a:spcAft>
            </a:pPr>
            <a:r>
              <a:rPr lang="en-US" sz="825" dirty="0">
                <a:solidFill>
                  <a:prstClr val="white"/>
                </a:solidFill>
                <a:latin typeface="Arial" charset="0"/>
                <a:cs typeface="Arial" charset="0"/>
              </a:rPr>
              <a:t>FERMI-LAT</a:t>
            </a:r>
          </a:p>
        </p:txBody>
      </p:sp>
      <p:pic>
        <p:nvPicPr>
          <p:cNvPr id="22" name="Picture 3">
            <a:extLst>
              <a:ext uri="{FF2B5EF4-FFF2-40B4-BE49-F238E27FC236}">
                <a16:creationId xmlns:a16="http://schemas.microsoft.com/office/drawing/2014/main" id="{67543A24-DA7D-3569-0E3C-5194F785A715}"/>
              </a:ext>
            </a:extLst>
          </p:cNvPr>
          <p:cNvPicPr>
            <a:picLocks noChangeAspect="1"/>
          </p:cNvPicPr>
          <p:nvPr/>
        </p:nvPicPr>
        <p:blipFill>
          <a:blip r:embed="rId10"/>
          <a:stretch>
            <a:fillRect/>
          </a:stretch>
        </p:blipFill>
        <p:spPr>
          <a:xfrm>
            <a:off x="1881627" y="1451770"/>
            <a:ext cx="2057529" cy="728049"/>
          </a:xfrm>
          <a:prstGeom prst="rect">
            <a:avLst/>
          </a:prstGeom>
        </p:spPr>
      </p:pic>
      <p:pic>
        <p:nvPicPr>
          <p:cNvPr id="23" name="Picture 4">
            <a:extLst>
              <a:ext uri="{FF2B5EF4-FFF2-40B4-BE49-F238E27FC236}">
                <a16:creationId xmlns:a16="http://schemas.microsoft.com/office/drawing/2014/main" id="{21EF4959-45EC-E47C-01D3-9B075096F95E}"/>
              </a:ext>
            </a:extLst>
          </p:cNvPr>
          <p:cNvPicPr>
            <a:picLocks noChangeAspect="1"/>
          </p:cNvPicPr>
          <p:nvPr/>
        </p:nvPicPr>
        <p:blipFill>
          <a:blip r:embed="rId11"/>
          <a:stretch>
            <a:fillRect/>
          </a:stretch>
        </p:blipFill>
        <p:spPr>
          <a:xfrm>
            <a:off x="6739483" y="1473254"/>
            <a:ext cx="2206043" cy="773825"/>
          </a:xfrm>
          <a:prstGeom prst="rect">
            <a:avLst/>
          </a:prstGeom>
        </p:spPr>
      </p:pic>
      <p:sp>
        <p:nvSpPr>
          <p:cNvPr id="26" name="TextBox 5">
            <a:extLst>
              <a:ext uri="{FF2B5EF4-FFF2-40B4-BE49-F238E27FC236}">
                <a16:creationId xmlns:a16="http://schemas.microsoft.com/office/drawing/2014/main" id="{B9C33EF8-E8FC-32C4-1720-141DD596D5FB}"/>
              </a:ext>
            </a:extLst>
          </p:cNvPr>
          <p:cNvSpPr txBox="1"/>
          <p:nvPr/>
        </p:nvSpPr>
        <p:spPr>
          <a:xfrm>
            <a:off x="2822008" y="2504392"/>
            <a:ext cx="886781" cy="300082"/>
          </a:xfrm>
          <a:prstGeom prst="rect">
            <a:avLst/>
          </a:prstGeom>
          <a:noFill/>
        </p:spPr>
        <p:txBody>
          <a:bodyPr wrap="none" rtlCol="0">
            <a:spAutoFit/>
          </a:bodyPr>
          <a:lstStyle/>
          <a:p>
            <a:pPr defTabSz="685800" fontAlgn="base">
              <a:spcBef>
                <a:spcPct val="0"/>
              </a:spcBef>
              <a:spcAft>
                <a:spcPct val="0"/>
              </a:spcAft>
            </a:pPr>
            <a:r>
              <a:rPr lang="en-US" sz="1350" b="1" dirty="0">
                <a:solidFill>
                  <a:prstClr val="black"/>
                </a:solidFill>
                <a:latin typeface="Arial" charset="0"/>
                <a:cs typeface="Arial" charset="0"/>
              </a:rPr>
              <a:t>FUTURE</a:t>
            </a:r>
          </a:p>
        </p:txBody>
      </p:sp>
    </p:spTree>
    <p:extLst>
      <p:ext uri="{BB962C8B-B14F-4D97-AF65-F5344CB8AC3E}">
        <p14:creationId xmlns:p14="http://schemas.microsoft.com/office/powerpoint/2010/main" val="242320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TIME DELAY STUDIES</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2" name="Footer Placeholder 3">
            <a:extLst>
              <a:ext uri="{FF2B5EF4-FFF2-40B4-BE49-F238E27FC236}">
                <a16:creationId xmlns:a16="http://schemas.microsoft.com/office/drawing/2014/main" id="{64A874A0-7312-CCDA-DA36-85B9C6901916}"/>
              </a:ext>
            </a:extLst>
          </p:cNvPr>
          <p:cNvSpPr txBox="1">
            <a:spLocks/>
          </p:cNvSpPr>
          <p:nvPr/>
        </p:nvSpPr>
        <p:spPr>
          <a:xfrm>
            <a:off x="5227087" y="1677413"/>
            <a:ext cx="1600200" cy="273844"/>
          </a:xfrm>
          <a:prstGeom prst="rect">
            <a:avLst/>
          </a:prstGeom>
        </p:spPr>
        <p:txBody>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685800"/>
            <a:r>
              <a:rPr lang="en-GB" sz="1350" i="1" dirty="0">
                <a:solidFill>
                  <a:schemeClr val="accent1"/>
                </a:solidFill>
              </a:rPr>
              <a:t>N.E. </a:t>
            </a:r>
            <a:r>
              <a:rPr lang="en-GB" sz="1350" i="1" dirty="0" err="1">
                <a:solidFill>
                  <a:schemeClr val="accent1"/>
                </a:solidFill>
              </a:rPr>
              <a:t>Mavromatos</a:t>
            </a:r>
            <a:endParaRPr lang="en-GB" sz="1350" i="1" dirty="0">
              <a:solidFill>
                <a:schemeClr val="accent1"/>
              </a:solidFill>
            </a:endParaRPr>
          </a:p>
        </p:txBody>
      </p:sp>
      <p:pic>
        <p:nvPicPr>
          <p:cNvPr id="7" name="Picture 3" descr="earthmap">
            <a:extLst>
              <a:ext uri="{FF2B5EF4-FFF2-40B4-BE49-F238E27FC236}">
                <a16:creationId xmlns:a16="http://schemas.microsoft.com/office/drawing/2014/main" id="{82C52D83-A3F0-E13E-F54B-510C6E1A6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007" y="1983715"/>
            <a:ext cx="6336506" cy="3098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Line 14">
            <a:extLst>
              <a:ext uri="{FF2B5EF4-FFF2-40B4-BE49-F238E27FC236}">
                <a16:creationId xmlns:a16="http://schemas.microsoft.com/office/drawing/2014/main" id="{0B9C5F36-96D1-BB31-9807-B06AB721049D}"/>
              </a:ext>
            </a:extLst>
          </p:cNvPr>
          <p:cNvSpPr>
            <a:spLocks noChangeShapeType="1"/>
          </p:cNvSpPr>
          <p:nvPr/>
        </p:nvSpPr>
        <p:spPr bwMode="auto">
          <a:xfrm flipH="1" flipV="1">
            <a:off x="5790011" y="3132669"/>
            <a:ext cx="996275" cy="359569"/>
          </a:xfrm>
          <a:prstGeom prst="line">
            <a:avLst/>
          </a:prstGeom>
          <a:noFill/>
          <a:ln w="19050">
            <a:solidFill>
              <a:srgbClr val="FFFF00"/>
            </a:solidFill>
            <a:round/>
            <a:headEnd/>
            <a:tailEnd type="triangle" w="med" len="med"/>
          </a:ln>
          <a:extLst>
            <a:ext uri="{909E8E84-426E-40dd-AFC4-6F175D3DCCD1}">
              <a14:hiddenFill xmlns:a14="http://schemas.microsoft.com/office/drawing/2010/main" xmlns="">
                <a:noFill/>
              </a14:hiddenFill>
            </a:ext>
          </a:extLst>
        </p:spPr>
        <p:txBody>
          <a:bodyPr/>
          <a:lstStyle/>
          <a:p>
            <a:pPr defTabSz="685800" fontAlgn="base">
              <a:spcBef>
                <a:spcPct val="0"/>
              </a:spcBef>
              <a:spcAft>
                <a:spcPct val="0"/>
              </a:spcAft>
            </a:pPr>
            <a:endParaRPr lang="en-US" sz="1350">
              <a:solidFill>
                <a:prstClr val="black"/>
              </a:solidFill>
              <a:latin typeface="Arial" charset="0"/>
              <a:cs typeface="Arial" charset="0"/>
            </a:endParaRPr>
          </a:p>
        </p:txBody>
      </p:sp>
      <p:sp>
        <p:nvSpPr>
          <p:cNvPr id="9" name="Text Box 15">
            <a:extLst>
              <a:ext uri="{FF2B5EF4-FFF2-40B4-BE49-F238E27FC236}">
                <a16:creationId xmlns:a16="http://schemas.microsoft.com/office/drawing/2014/main" id="{8B02906C-1BFC-A1C9-77E1-7F40A58D7AC6}"/>
              </a:ext>
            </a:extLst>
          </p:cNvPr>
          <p:cNvSpPr txBox="1">
            <a:spLocks noChangeArrowheads="1"/>
          </p:cNvSpPr>
          <p:nvPr/>
        </p:nvSpPr>
        <p:spPr bwMode="auto">
          <a:xfrm>
            <a:off x="6754079" y="3378658"/>
            <a:ext cx="420308"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defTabSz="685800" eaLnBrk="0" fontAlgn="base" hangingPunct="0">
              <a:spcBef>
                <a:spcPct val="0"/>
              </a:spcBef>
              <a:spcAft>
                <a:spcPct val="0"/>
              </a:spcAft>
            </a:pPr>
            <a:r>
              <a:rPr lang="en-US" sz="750" dirty="0">
                <a:solidFill>
                  <a:srgbClr val="FFFF00"/>
                </a:solidFill>
                <a:latin typeface="Textile" charset="0"/>
              </a:rPr>
              <a:t>MACE</a:t>
            </a:r>
          </a:p>
        </p:txBody>
      </p:sp>
      <p:grpSp>
        <p:nvGrpSpPr>
          <p:cNvPr id="11" name="Group 19">
            <a:extLst>
              <a:ext uri="{FF2B5EF4-FFF2-40B4-BE49-F238E27FC236}">
                <a16:creationId xmlns:a16="http://schemas.microsoft.com/office/drawing/2014/main" id="{A31D247A-3697-C475-FECF-7CBE18AA3A2F}"/>
              </a:ext>
            </a:extLst>
          </p:cNvPr>
          <p:cNvGrpSpPr>
            <a:grpSpLocks/>
          </p:cNvGrpSpPr>
          <p:nvPr/>
        </p:nvGrpSpPr>
        <p:grpSpPr bwMode="auto">
          <a:xfrm>
            <a:off x="3979983" y="1382359"/>
            <a:ext cx="1162050" cy="1151334"/>
            <a:chOff x="2922" y="547"/>
            <a:chExt cx="976" cy="967"/>
          </a:xfrm>
        </p:grpSpPr>
        <p:pic>
          <p:nvPicPr>
            <p:cNvPr id="12" name="Picture 20">
              <a:extLst>
                <a:ext uri="{FF2B5EF4-FFF2-40B4-BE49-F238E27FC236}">
                  <a16:creationId xmlns:a16="http://schemas.microsoft.com/office/drawing/2014/main" id="{B75AF72D-76A0-E2C4-B2DE-DA397E97B4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8469"/>
            <a:stretch>
              <a:fillRect/>
            </a:stretch>
          </p:blipFill>
          <p:spPr bwMode="auto">
            <a:xfrm>
              <a:off x="2922" y="716"/>
              <a:ext cx="976" cy="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 name="Text Box 21">
              <a:extLst>
                <a:ext uri="{FF2B5EF4-FFF2-40B4-BE49-F238E27FC236}">
                  <a16:creationId xmlns:a16="http://schemas.microsoft.com/office/drawing/2014/main" id="{C346DFB3-06C0-F45C-64C0-D771A6399CB8}"/>
                </a:ext>
              </a:extLst>
            </p:cNvPr>
            <p:cNvSpPr txBox="1">
              <a:spLocks noChangeArrowheads="1"/>
            </p:cNvSpPr>
            <p:nvPr/>
          </p:nvSpPr>
          <p:spPr bwMode="auto">
            <a:xfrm>
              <a:off x="2936" y="547"/>
              <a:ext cx="43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defTabSz="685800" eaLnBrk="0" fontAlgn="base" hangingPunct="0">
                <a:spcBef>
                  <a:spcPct val="0"/>
                </a:spcBef>
                <a:spcAft>
                  <a:spcPct val="0"/>
                </a:spcAft>
              </a:pPr>
              <a:r>
                <a:rPr lang="en-US" sz="900">
                  <a:solidFill>
                    <a:prstClr val="black"/>
                  </a:solidFill>
                  <a:latin typeface="Textile" charset="0"/>
                </a:rPr>
                <a:t>MAGIC</a:t>
              </a:r>
            </a:p>
          </p:txBody>
        </p:sp>
      </p:grpSp>
      <p:pic>
        <p:nvPicPr>
          <p:cNvPr id="14" name="Picture 23" descr="HESS-dark-full">
            <a:extLst>
              <a:ext uri="{FF2B5EF4-FFF2-40B4-BE49-F238E27FC236}">
                <a16:creationId xmlns:a16="http://schemas.microsoft.com/office/drawing/2014/main" id="{32D5CE1D-3C4B-68D7-EE5D-900D68F7CC0B}"/>
              </a:ext>
            </a:extLst>
          </p:cNvPr>
          <p:cNvPicPr>
            <a:picLocks noChangeAspect="1" noChangeArrowheads="1"/>
          </p:cNvPicPr>
          <p:nvPr/>
        </p:nvPicPr>
        <p:blipFill>
          <a:blip r:embed="rId5" cstate="print">
            <a:lum bright="20000" contrast="20000"/>
            <a:extLst>
              <a:ext uri="{28A0092B-C50C-407E-A947-70E740481C1C}">
                <a14:useLocalDpi xmlns:a14="http://schemas.microsoft.com/office/drawing/2010/main" val="0"/>
              </a:ext>
            </a:extLst>
          </a:blip>
          <a:srcRect l="9448" t="31142" b="31772"/>
          <a:stretch>
            <a:fillRect/>
          </a:stretch>
        </p:blipFill>
        <p:spPr bwMode="auto">
          <a:xfrm>
            <a:off x="2326483" y="4744865"/>
            <a:ext cx="2375297" cy="842873"/>
          </a:xfrm>
          <a:prstGeom prst="rect">
            <a:avLst/>
          </a:prstGeom>
          <a:noFill/>
          <a:ln w="9525">
            <a:solidFill>
              <a:srgbClr val="777777"/>
            </a:solidFill>
            <a:miter lim="800000"/>
            <a:headEnd/>
            <a:tailEnd/>
          </a:ln>
          <a:extLst>
            <a:ext uri="{909E8E84-426E-40dd-AFC4-6F175D3DCCD1}">
              <a14:hiddenFill xmlns:a14="http://schemas.microsoft.com/office/drawing/2010/main" xmlns="">
                <a:solidFill>
                  <a:srgbClr val="FFFFFF"/>
                </a:solidFill>
              </a14:hiddenFill>
            </a:ext>
          </a:extLst>
        </p:spPr>
      </p:pic>
      <p:pic>
        <p:nvPicPr>
          <p:cNvPr id="15" name="Picture 26">
            <a:extLst>
              <a:ext uri="{FF2B5EF4-FFF2-40B4-BE49-F238E27FC236}">
                <a16:creationId xmlns:a16="http://schemas.microsoft.com/office/drawing/2014/main" id="{40A9A275-3F73-2ADB-36B8-7CAF2A79D3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9377" t="43631" r="7501" b="20361"/>
          <a:stretch>
            <a:fillRect/>
          </a:stretch>
        </p:blipFill>
        <p:spPr bwMode="auto">
          <a:xfrm>
            <a:off x="5081588" y="4903394"/>
            <a:ext cx="2430066" cy="753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8" descr="Tactic05">
            <a:extLst>
              <a:ext uri="{FF2B5EF4-FFF2-40B4-BE49-F238E27FC236}">
                <a16:creationId xmlns:a16="http://schemas.microsoft.com/office/drawing/2014/main" id="{0D47B687-3885-4700-0B12-1758530C07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15735" b="18356"/>
          <a:stretch>
            <a:fillRect/>
          </a:stretch>
        </p:blipFill>
        <p:spPr bwMode="auto">
          <a:xfrm>
            <a:off x="7273529" y="3038741"/>
            <a:ext cx="1793081" cy="77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41">
            <a:extLst>
              <a:ext uri="{FF2B5EF4-FFF2-40B4-BE49-F238E27FC236}">
                <a16:creationId xmlns:a16="http://schemas.microsoft.com/office/drawing/2014/main" id="{9B04BB6C-4E11-DFE8-9C9D-3E7D91E594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775" y="3522002"/>
            <a:ext cx="2511599" cy="828764"/>
          </a:xfrm>
          <a:prstGeom prst="rect">
            <a:avLst/>
          </a:prstGeom>
          <a:noFill/>
          <a:ln w="9525">
            <a:noFill/>
            <a:miter lim="800000"/>
            <a:headEnd/>
            <a:tailEnd/>
          </a:ln>
        </p:spPr>
      </p:pic>
      <p:sp>
        <p:nvSpPr>
          <p:cNvPr id="18" name="Oval 40">
            <a:extLst>
              <a:ext uri="{FF2B5EF4-FFF2-40B4-BE49-F238E27FC236}">
                <a16:creationId xmlns:a16="http://schemas.microsoft.com/office/drawing/2014/main" id="{1F9C43C5-F00F-B732-4F9F-70756F795A6B}"/>
              </a:ext>
            </a:extLst>
          </p:cNvPr>
          <p:cNvSpPr>
            <a:spLocks noChangeArrowheads="1"/>
          </p:cNvSpPr>
          <p:nvPr/>
        </p:nvSpPr>
        <p:spPr bwMode="auto">
          <a:xfrm>
            <a:off x="3946923" y="2901686"/>
            <a:ext cx="431006" cy="323850"/>
          </a:xfrm>
          <a:prstGeom prst="ellipse">
            <a:avLst/>
          </a:prstGeom>
          <a:noFill/>
          <a:ln w="3810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fontAlgn="base">
              <a:spcBef>
                <a:spcPct val="0"/>
              </a:spcBef>
              <a:spcAft>
                <a:spcPct val="0"/>
              </a:spcAft>
            </a:pPr>
            <a:endParaRPr lang="en-US" sz="1350">
              <a:solidFill>
                <a:prstClr val="black"/>
              </a:solidFill>
              <a:latin typeface="Arial" charset="0"/>
              <a:cs typeface="Arial" charset="0"/>
            </a:endParaRPr>
          </a:p>
        </p:txBody>
      </p:sp>
      <p:sp>
        <p:nvSpPr>
          <p:cNvPr id="19" name="Text Box 41">
            <a:extLst>
              <a:ext uri="{FF2B5EF4-FFF2-40B4-BE49-F238E27FC236}">
                <a16:creationId xmlns:a16="http://schemas.microsoft.com/office/drawing/2014/main" id="{81C22722-38F7-7360-789B-87B0DF6984D3}"/>
              </a:ext>
            </a:extLst>
          </p:cNvPr>
          <p:cNvSpPr txBox="1">
            <a:spLocks noChangeArrowheads="1"/>
          </p:cNvSpPr>
          <p:nvPr/>
        </p:nvSpPr>
        <p:spPr bwMode="auto">
          <a:xfrm>
            <a:off x="3514727" y="3226727"/>
            <a:ext cx="877163"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685800" fontAlgn="base">
              <a:spcBef>
                <a:spcPct val="0"/>
              </a:spcBef>
              <a:spcAft>
                <a:spcPct val="0"/>
              </a:spcAft>
            </a:pPr>
            <a:r>
              <a:rPr lang="en-GB" sz="1350" dirty="0">
                <a:solidFill>
                  <a:srgbClr val="FFFF00"/>
                </a:solidFill>
                <a:latin typeface="Arial" charset="0"/>
                <a:cs typeface="Arial" charset="0"/>
              </a:rPr>
              <a:t>Canarias</a:t>
            </a:r>
          </a:p>
        </p:txBody>
      </p:sp>
      <p:pic>
        <p:nvPicPr>
          <p:cNvPr id="20" name="Picture 43">
            <a:extLst>
              <a:ext uri="{FF2B5EF4-FFF2-40B4-BE49-F238E27FC236}">
                <a16:creationId xmlns:a16="http://schemas.microsoft.com/office/drawing/2014/main" id="{4A532178-9D0D-75ED-D800-EDFED0131B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992" y="1441543"/>
            <a:ext cx="1616869" cy="1997869"/>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1" name="TextBox 2">
            <a:extLst>
              <a:ext uri="{FF2B5EF4-FFF2-40B4-BE49-F238E27FC236}">
                <a16:creationId xmlns:a16="http://schemas.microsoft.com/office/drawing/2014/main" id="{8AB404A9-0D21-F6F1-4FB9-EAD68A2941AD}"/>
              </a:ext>
            </a:extLst>
          </p:cNvPr>
          <p:cNvSpPr txBox="1"/>
          <p:nvPr/>
        </p:nvSpPr>
        <p:spPr>
          <a:xfrm>
            <a:off x="182470" y="1915647"/>
            <a:ext cx="742511" cy="219291"/>
          </a:xfrm>
          <a:prstGeom prst="rect">
            <a:avLst/>
          </a:prstGeom>
          <a:noFill/>
        </p:spPr>
        <p:txBody>
          <a:bodyPr wrap="none" rtlCol="0">
            <a:spAutoFit/>
          </a:bodyPr>
          <a:lstStyle/>
          <a:p>
            <a:pPr defTabSz="685800" fontAlgn="base">
              <a:spcBef>
                <a:spcPct val="0"/>
              </a:spcBef>
              <a:spcAft>
                <a:spcPct val="0"/>
              </a:spcAft>
            </a:pPr>
            <a:r>
              <a:rPr lang="en-US" sz="825" dirty="0">
                <a:solidFill>
                  <a:prstClr val="white"/>
                </a:solidFill>
                <a:latin typeface="Arial" charset="0"/>
                <a:cs typeface="Arial" charset="0"/>
              </a:rPr>
              <a:t>FERMI-LAT</a:t>
            </a:r>
          </a:p>
        </p:txBody>
      </p:sp>
      <p:pic>
        <p:nvPicPr>
          <p:cNvPr id="22" name="Picture 3">
            <a:extLst>
              <a:ext uri="{FF2B5EF4-FFF2-40B4-BE49-F238E27FC236}">
                <a16:creationId xmlns:a16="http://schemas.microsoft.com/office/drawing/2014/main" id="{67543A24-DA7D-3569-0E3C-5194F785A715}"/>
              </a:ext>
            </a:extLst>
          </p:cNvPr>
          <p:cNvPicPr>
            <a:picLocks noChangeAspect="1"/>
          </p:cNvPicPr>
          <p:nvPr/>
        </p:nvPicPr>
        <p:blipFill>
          <a:blip r:embed="rId10"/>
          <a:stretch>
            <a:fillRect/>
          </a:stretch>
        </p:blipFill>
        <p:spPr>
          <a:xfrm>
            <a:off x="1881627" y="1451770"/>
            <a:ext cx="2057529" cy="728049"/>
          </a:xfrm>
          <a:prstGeom prst="rect">
            <a:avLst/>
          </a:prstGeom>
        </p:spPr>
      </p:pic>
      <p:pic>
        <p:nvPicPr>
          <p:cNvPr id="23" name="Picture 4">
            <a:extLst>
              <a:ext uri="{FF2B5EF4-FFF2-40B4-BE49-F238E27FC236}">
                <a16:creationId xmlns:a16="http://schemas.microsoft.com/office/drawing/2014/main" id="{21EF4959-45EC-E47C-01D3-9B075096F95E}"/>
              </a:ext>
            </a:extLst>
          </p:cNvPr>
          <p:cNvPicPr>
            <a:picLocks noChangeAspect="1"/>
          </p:cNvPicPr>
          <p:nvPr/>
        </p:nvPicPr>
        <p:blipFill>
          <a:blip r:embed="rId11"/>
          <a:stretch>
            <a:fillRect/>
          </a:stretch>
        </p:blipFill>
        <p:spPr>
          <a:xfrm>
            <a:off x="6739483" y="1473254"/>
            <a:ext cx="2206043" cy="773825"/>
          </a:xfrm>
          <a:prstGeom prst="rect">
            <a:avLst/>
          </a:prstGeom>
        </p:spPr>
      </p:pic>
      <p:pic>
        <p:nvPicPr>
          <p:cNvPr id="24" name="Picture 2">
            <a:extLst>
              <a:ext uri="{FF2B5EF4-FFF2-40B4-BE49-F238E27FC236}">
                <a16:creationId xmlns:a16="http://schemas.microsoft.com/office/drawing/2014/main" id="{64F948ED-DB77-4B3A-9057-9CACBEDD0C12}"/>
              </a:ext>
            </a:extLst>
          </p:cNvPr>
          <p:cNvPicPr>
            <a:picLocks noChangeAspect="1"/>
          </p:cNvPicPr>
          <p:nvPr/>
        </p:nvPicPr>
        <p:blipFill>
          <a:blip r:embed="rId12"/>
          <a:stretch>
            <a:fillRect/>
          </a:stretch>
        </p:blipFill>
        <p:spPr>
          <a:xfrm>
            <a:off x="2692052" y="2303950"/>
            <a:ext cx="3518297" cy="1962150"/>
          </a:xfrm>
          <a:prstGeom prst="rect">
            <a:avLst/>
          </a:prstGeom>
        </p:spPr>
      </p:pic>
      <p:sp>
        <p:nvSpPr>
          <p:cNvPr id="25" name="TextBox 3">
            <a:extLst>
              <a:ext uri="{FF2B5EF4-FFF2-40B4-BE49-F238E27FC236}">
                <a16:creationId xmlns:a16="http://schemas.microsoft.com/office/drawing/2014/main" id="{BAC66416-CBDD-6738-06FC-B0B2E009B1AB}"/>
              </a:ext>
            </a:extLst>
          </p:cNvPr>
          <p:cNvSpPr txBox="1"/>
          <p:nvPr/>
        </p:nvSpPr>
        <p:spPr>
          <a:xfrm>
            <a:off x="3237307" y="3900578"/>
            <a:ext cx="2849306" cy="300082"/>
          </a:xfrm>
          <a:prstGeom prst="rect">
            <a:avLst/>
          </a:prstGeom>
          <a:noFill/>
        </p:spPr>
        <p:txBody>
          <a:bodyPr wrap="none" rtlCol="0">
            <a:spAutoFit/>
          </a:bodyPr>
          <a:lstStyle/>
          <a:p>
            <a:pPr defTabSz="685800" fontAlgn="base">
              <a:spcBef>
                <a:spcPct val="0"/>
              </a:spcBef>
              <a:spcAft>
                <a:spcPct val="0"/>
              </a:spcAft>
            </a:pPr>
            <a:r>
              <a:rPr lang="en-US" sz="1350" dirty="0">
                <a:solidFill>
                  <a:srgbClr val="FFFF00"/>
                </a:solidFill>
                <a:latin typeface="Arial Black"/>
                <a:cs typeface="Arial Black"/>
              </a:rPr>
              <a:t>C</a:t>
            </a:r>
            <a:r>
              <a:rPr lang="en-US" sz="1350" dirty="0">
                <a:solidFill>
                  <a:srgbClr val="0000FF"/>
                </a:solidFill>
                <a:latin typeface="Arial Black"/>
                <a:cs typeface="Arial Black"/>
              </a:rPr>
              <a:t>herenkov </a:t>
            </a:r>
            <a:r>
              <a:rPr lang="en-US" sz="1350" dirty="0">
                <a:solidFill>
                  <a:srgbClr val="FFFF00"/>
                </a:solidFill>
                <a:latin typeface="Arial Black"/>
                <a:cs typeface="Arial Black"/>
              </a:rPr>
              <a:t>T</a:t>
            </a:r>
            <a:r>
              <a:rPr lang="en-US" sz="1350" dirty="0">
                <a:solidFill>
                  <a:srgbClr val="0000FF"/>
                </a:solidFill>
                <a:latin typeface="Arial Black"/>
                <a:cs typeface="Arial Black"/>
              </a:rPr>
              <a:t>elescope </a:t>
            </a:r>
            <a:r>
              <a:rPr lang="en-US" sz="1350" dirty="0">
                <a:solidFill>
                  <a:srgbClr val="FFFF00"/>
                </a:solidFill>
                <a:latin typeface="Arial Black"/>
                <a:cs typeface="Arial Black"/>
              </a:rPr>
              <a:t>A</a:t>
            </a:r>
            <a:r>
              <a:rPr lang="en-US" sz="1350" dirty="0">
                <a:solidFill>
                  <a:srgbClr val="0000FF"/>
                </a:solidFill>
                <a:latin typeface="Arial Black"/>
                <a:cs typeface="Arial Black"/>
              </a:rPr>
              <a:t>rray </a:t>
            </a:r>
          </a:p>
        </p:txBody>
      </p:sp>
      <p:sp>
        <p:nvSpPr>
          <p:cNvPr id="26" name="TextBox 5">
            <a:extLst>
              <a:ext uri="{FF2B5EF4-FFF2-40B4-BE49-F238E27FC236}">
                <a16:creationId xmlns:a16="http://schemas.microsoft.com/office/drawing/2014/main" id="{B9C33EF8-E8FC-32C4-1720-141DD596D5FB}"/>
              </a:ext>
            </a:extLst>
          </p:cNvPr>
          <p:cNvSpPr txBox="1"/>
          <p:nvPr/>
        </p:nvSpPr>
        <p:spPr>
          <a:xfrm>
            <a:off x="2822008" y="2504392"/>
            <a:ext cx="886781" cy="300082"/>
          </a:xfrm>
          <a:prstGeom prst="rect">
            <a:avLst/>
          </a:prstGeom>
          <a:noFill/>
        </p:spPr>
        <p:txBody>
          <a:bodyPr wrap="none" rtlCol="0">
            <a:spAutoFit/>
          </a:bodyPr>
          <a:lstStyle/>
          <a:p>
            <a:pPr defTabSz="685800" fontAlgn="base">
              <a:spcBef>
                <a:spcPct val="0"/>
              </a:spcBef>
              <a:spcAft>
                <a:spcPct val="0"/>
              </a:spcAft>
            </a:pPr>
            <a:r>
              <a:rPr lang="en-US" sz="1350" b="1" dirty="0">
                <a:solidFill>
                  <a:prstClr val="black"/>
                </a:solidFill>
                <a:latin typeface="Arial" charset="0"/>
                <a:cs typeface="Arial" charset="0"/>
              </a:rPr>
              <a:t>FUTURE</a:t>
            </a:r>
          </a:p>
        </p:txBody>
      </p:sp>
    </p:spTree>
    <p:extLst>
      <p:ext uri="{BB962C8B-B14F-4D97-AF65-F5344CB8AC3E}">
        <p14:creationId xmlns:p14="http://schemas.microsoft.com/office/powerpoint/2010/main" val="803038815"/>
      </p:ext>
    </p:extLst>
  </p:cSld>
  <p:clrMapOvr>
    <a:masterClrMapping/>
  </p:clrMapOvr>
  <p:transition spd="slow">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ASTROPHYSICAL NEUTRINOS ENTER THE GAME</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2" name="Picture 5" descr="http://gomollon.com/cpobes/wp-content/uploads/2012/04/01a-SeasonsAerialView-1105752530.jpg">
            <a:extLst>
              <a:ext uri="{FF2B5EF4-FFF2-40B4-BE49-F238E27FC236}">
                <a16:creationId xmlns:a16="http://schemas.microsoft.com/office/drawing/2014/main" id="{B26A4D1F-E7EA-CFD3-FF2C-0B8D1E4B6E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264"/>
          <a:stretch/>
        </p:blipFill>
        <p:spPr bwMode="auto">
          <a:xfrm>
            <a:off x="-24847" y="776361"/>
            <a:ext cx="5514799" cy="4136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ytimg.com/vi/iv-Rz3-s4BM/maxresdefault.jpg">
            <a:extLst>
              <a:ext uri="{FF2B5EF4-FFF2-40B4-BE49-F238E27FC236}">
                <a16:creationId xmlns:a16="http://schemas.microsoft.com/office/drawing/2014/main" id="{E361B66D-DA1F-621B-F61E-CFC63B6389B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89952" y="776361"/>
            <a:ext cx="3629201" cy="21718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cx2.b-cdn.net/gfx/news/hires/2013/estrfjcgvc.jpg">
            <a:extLst>
              <a:ext uri="{FF2B5EF4-FFF2-40B4-BE49-F238E27FC236}">
                <a16:creationId xmlns:a16="http://schemas.microsoft.com/office/drawing/2014/main" id="{ACA45C0C-6EE0-990B-DFF6-FE1E3164BA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359" y="3790534"/>
            <a:ext cx="4646153" cy="2635298"/>
          </a:xfrm>
          <a:prstGeom prst="rect">
            <a:avLst/>
          </a:prstGeom>
        </p:spPr>
        <p:style>
          <a:lnRef idx="3">
            <a:schemeClr val="lt1"/>
          </a:lnRef>
          <a:fillRef idx="1">
            <a:schemeClr val="accent1"/>
          </a:fillRef>
          <a:effectRef idx="1">
            <a:schemeClr val="accent1"/>
          </a:effectRef>
          <a:fontRef idx="minor">
            <a:schemeClr val="lt1"/>
          </a:fontRef>
        </p:style>
      </p:pic>
      <p:pic>
        <p:nvPicPr>
          <p:cNvPr id="7" name="Picture 18">
            <a:extLst>
              <a:ext uri="{FF2B5EF4-FFF2-40B4-BE49-F238E27FC236}">
                <a16:creationId xmlns:a16="http://schemas.microsoft.com/office/drawing/2014/main" id="{F59AB8AA-D11E-B587-5250-56803DF618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022" y="972084"/>
            <a:ext cx="1794043" cy="453494"/>
          </a:xfrm>
          <a:prstGeom prst="rect">
            <a:avLst/>
          </a:prstGeom>
          <a:ln/>
        </p:spPr>
        <p:style>
          <a:lnRef idx="3">
            <a:schemeClr val="lt1"/>
          </a:lnRef>
          <a:fillRef idx="1">
            <a:schemeClr val="dk1"/>
          </a:fillRef>
          <a:effectRef idx="1">
            <a:schemeClr val="dk1"/>
          </a:effectRef>
          <a:fontRef idx="minor">
            <a:schemeClr val="lt1"/>
          </a:fontRef>
        </p:style>
      </p:pic>
      <p:pic>
        <p:nvPicPr>
          <p:cNvPr id="9" name="Picture 2" descr="Dibujo20140411 bigbird - uhe icecube neutrino">
            <a:extLst>
              <a:ext uri="{FF2B5EF4-FFF2-40B4-BE49-F238E27FC236}">
                <a16:creationId xmlns:a16="http://schemas.microsoft.com/office/drawing/2014/main" id="{35D68E23-79F1-3492-96B4-5255B6937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4309" y="2985347"/>
            <a:ext cx="3440485" cy="3440485"/>
          </a:xfrm>
          <a:prstGeom prst="rect">
            <a:avLst/>
          </a:prstGeom>
        </p:spPr>
        <p:style>
          <a:lnRef idx="3">
            <a:schemeClr val="lt1"/>
          </a:lnRef>
          <a:fillRef idx="1">
            <a:schemeClr val="dk1"/>
          </a:fillRef>
          <a:effectRef idx="1">
            <a:schemeClr val="dk1"/>
          </a:effectRef>
          <a:fontRef idx="minor">
            <a:schemeClr val="lt1"/>
          </a:fontRef>
        </p:style>
      </p:pic>
      <p:sp>
        <p:nvSpPr>
          <p:cNvPr id="11" name="Rectángulo 10">
            <a:extLst>
              <a:ext uri="{FF2B5EF4-FFF2-40B4-BE49-F238E27FC236}">
                <a16:creationId xmlns:a16="http://schemas.microsoft.com/office/drawing/2014/main" id="{387346DC-4991-D1CD-1FC5-97945A063E8D}"/>
              </a:ext>
            </a:extLst>
          </p:cNvPr>
          <p:cNvSpPr/>
          <p:nvPr/>
        </p:nvSpPr>
        <p:spPr>
          <a:xfrm>
            <a:off x="5678668" y="5818833"/>
            <a:ext cx="1997305" cy="44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US" sz="1350" dirty="0">
                <a:solidFill>
                  <a:prstClr val="white"/>
                </a:solidFill>
                <a:latin typeface="Calibri"/>
              </a:rPr>
              <a:t>Big Bird, 2 </a:t>
            </a:r>
            <a:r>
              <a:rPr lang="en-US" sz="1350" dirty="0" err="1">
                <a:solidFill>
                  <a:prstClr val="white"/>
                </a:solidFill>
                <a:latin typeface="Calibri"/>
              </a:rPr>
              <a:t>PeV</a:t>
            </a:r>
            <a:r>
              <a:rPr lang="en-US" sz="1350" dirty="0">
                <a:solidFill>
                  <a:prstClr val="white"/>
                </a:solidFill>
                <a:latin typeface="Calibri"/>
              </a:rPr>
              <a:t> (2014)</a:t>
            </a:r>
          </a:p>
        </p:txBody>
      </p:sp>
    </p:spTree>
    <p:extLst>
      <p:ext uri="{BB962C8B-B14F-4D97-AF65-F5344CB8AC3E}">
        <p14:creationId xmlns:p14="http://schemas.microsoft.com/office/powerpoint/2010/main" val="268889767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ASTROPHYSICAL NEUTRINOS ENTER THE GAME</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6" name="Imagen 5">
            <a:extLst>
              <a:ext uri="{FF2B5EF4-FFF2-40B4-BE49-F238E27FC236}">
                <a16:creationId xmlns:a16="http://schemas.microsoft.com/office/drawing/2014/main" id="{E9DCF05E-E21D-5F9C-99E8-B1D564B1B74F}"/>
              </a:ext>
            </a:extLst>
          </p:cNvPr>
          <p:cNvPicPr>
            <a:picLocks noChangeAspect="1"/>
          </p:cNvPicPr>
          <p:nvPr/>
        </p:nvPicPr>
        <p:blipFill>
          <a:blip r:embed="rId3"/>
          <a:stretch>
            <a:fillRect/>
          </a:stretch>
        </p:blipFill>
        <p:spPr>
          <a:xfrm>
            <a:off x="536955" y="874402"/>
            <a:ext cx="4515651" cy="2802522"/>
          </a:xfrm>
          <a:prstGeom prst="rect">
            <a:avLst/>
          </a:prstGeom>
        </p:spPr>
      </p:pic>
      <p:sp>
        <p:nvSpPr>
          <p:cNvPr id="12" name="CuadroTexto 11">
            <a:extLst>
              <a:ext uri="{FF2B5EF4-FFF2-40B4-BE49-F238E27FC236}">
                <a16:creationId xmlns:a16="http://schemas.microsoft.com/office/drawing/2014/main" id="{2E5412F9-3F0F-E459-6D26-2081657CC398}"/>
              </a:ext>
            </a:extLst>
          </p:cNvPr>
          <p:cNvSpPr txBox="1"/>
          <p:nvPr/>
        </p:nvSpPr>
        <p:spPr>
          <a:xfrm>
            <a:off x="5110165" y="983728"/>
            <a:ext cx="3312160" cy="861774"/>
          </a:xfrm>
          <a:prstGeom prst="rect">
            <a:avLst/>
          </a:prstGeom>
          <a:noFill/>
        </p:spPr>
        <p:txBody>
          <a:bodyPr wrap="square">
            <a:spAutoFit/>
          </a:bodyPr>
          <a:lstStyle/>
          <a:p>
            <a:r>
              <a:rPr lang="en-US" dirty="0">
                <a:latin typeface="Palatino Linotype" pitchFamily="18" charset="0"/>
              </a:rPr>
              <a:t>Astrophysical neutrino flux from </a:t>
            </a:r>
            <a:r>
              <a:rPr lang="en-US" dirty="0" err="1">
                <a:latin typeface="Palatino Linotype" pitchFamily="18" charset="0"/>
              </a:rPr>
              <a:t>IceCube</a:t>
            </a:r>
            <a:r>
              <a:rPr lang="en-US" dirty="0">
                <a:latin typeface="Palatino Linotype" pitchFamily="18" charset="0"/>
              </a:rPr>
              <a:t> data (points)</a:t>
            </a:r>
            <a:br>
              <a:rPr lang="en-US" dirty="0">
                <a:latin typeface="Palatino Linotype" pitchFamily="18" charset="0"/>
              </a:rPr>
            </a:br>
            <a:r>
              <a:rPr lang="en-US" sz="1400" dirty="0">
                <a:solidFill>
                  <a:schemeClr val="accent1"/>
                </a:solidFill>
                <a:latin typeface="Palatino Linotype" pitchFamily="18" charset="0"/>
              </a:rPr>
              <a:t>(</a:t>
            </a:r>
            <a:r>
              <a:rPr lang="en-US" sz="1400" dirty="0" err="1">
                <a:solidFill>
                  <a:schemeClr val="accent1"/>
                </a:solidFill>
                <a:latin typeface="Palatino Linotype" pitchFamily="18" charset="0"/>
              </a:rPr>
              <a:t>IceCube</a:t>
            </a:r>
            <a:r>
              <a:rPr lang="en-US" sz="1400" dirty="0">
                <a:solidFill>
                  <a:schemeClr val="accent1"/>
                </a:solidFill>
                <a:latin typeface="Palatino Linotype" pitchFamily="18" charset="0"/>
              </a:rPr>
              <a:t> Collab., PRL 2014) </a:t>
            </a:r>
            <a:endParaRPr lang="es-ES" sz="1400" dirty="0">
              <a:solidFill>
                <a:schemeClr val="accent1"/>
              </a:solidFill>
            </a:endParaRPr>
          </a:p>
        </p:txBody>
      </p:sp>
      <p:sp>
        <p:nvSpPr>
          <p:cNvPr id="14" name="CuadroTexto 13">
            <a:extLst>
              <a:ext uri="{FF2B5EF4-FFF2-40B4-BE49-F238E27FC236}">
                <a16:creationId xmlns:a16="http://schemas.microsoft.com/office/drawing/2014/main" id="{F95A2E98-0B7F-123C-BCFB-4E706D418D7A}"/>
              </a:ext>
            </a:extLst>
          </p:cNvPr>
          <p:cNvSpPr txBox="1"/>
          <p:nvPr/>
        </p:nvSpPr>
        <p:spPr>
          <a:xfrm>
            <a:off x="5110165" y="2086923"/>
            <a:ext cx="3895298" cy="861774"/>
          </a:xfrm>
          <a:prstGeom prst="rect">
            <a:avLst/>
          </a:prstGeom>
          <a:noFill/>
        </p:spPr>
        <p:txBody>
          <a:bodyPr wrap="square">
            <a:spAutoFit/>
          </a:bodyPr>
          <a:lstStyle/>
          <a:p>
            <a:r>
              <a:rPr lang="en-US" dirty="0">
                <a:latin typeface="Palatino Linotype" pitchFamily="18" charset="0"/>
              </a:rPr>
              <a:t>Neutrino spectrum with LIV propagation, showing a cutoff</a:t>
            </a:r>
            <a:br>
              <a:rPr lang="en-US" dirty="0">
                <a:latin typeface="Palatino Linotype" pitchFamily="18" charset="0"/>
              </a:rPr>
            </a:br>
            <a:r>
              <a:rPr lang="en-US" sz="1400" dirty="0">
                <a:solidFill>
                  <a:schemeClr val="accent1"/>
                </a:solidFill>
                <a:latin typeface="Palatino Linotype" pitchFamily="18" charset="0"/>
              </a:rPr>
              <a:t>(</a:t>
            </a:r>
            <a:r>
              <a:rPr lang="en-US" sz="1400" dirty="0" err="1">
                <a:solidFill>
                  <a:schemeClr val="accent1"/>
                </a:solidFill>
                <a:latin typeface="Palatino Linotype" pitchFamily="18" charset="0"/>
              </a:rPr>
              <a:t>Stecker</a:t>
            </a:r>
            <a:r>
              <a:rPr lang="en-US" sz="1400" dirty="0">
                <a:solidFill>
                  <a:schemeClr val="accent1"/>
                </a:solidFill>
                <a:latin typeface="Palatino Linotype" pitchFamily="18" charset="0"/>
              </a:rPr>
              <a:t>, Scully, </a:t>
            </a:r>
            <a:r>
              <a:rPr lang="en-US" sz="1400" dirty="0" err="1">
                <a:solidFill>
                  <a:schemeClr val="accent1"/>
                </a:solidFill>
                <a:latin typeface="Palatino Linotype" pitchFamily="18" charset="0"/>
              </a:rPr>
              <a:t>Liberati</a:t>
            </a:r>
            <a:r>
              <a:rPr lang="en-US" sz="1400" dirty="0">
                <a:solidFill>
                  <a:schemeClr val="accent1"/>
                </a:solidFill>
                <a:latin typeface="Palatino Linotype" pitchFamily="18" charset="0"/>
              </a:rPr>
              <a:t>, Mattingly, PRD 2015) </a:t>
            </a:r>
            <a:endParaRPr lang="es-ES" sz="1400" dirty="0">
              <a:solidFill>
                <a:schemeClr val="accent1"/>
              </a:solidFill>
            </a:endParaRPr>
          </a:p>
        </p:txBody>
      </p:sp>
      <p:pic>
        <p:nvPicPr>
          <p:cNvPr id="16" name="Imagen 15">
            <a:extLst>
              <a:ext uri="{FF2B5EF4-FFF2-40B4-BE49-F238E27FC236}">
                <a16:creationId xmlns:a16="http://schemas.microsoft.com/office/drawing/2014/main" id="{5417E549-C504-F894-BEBA-843C9431930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03067" y="3586633"/>
            <a:ext cx="5465443" cy="2892813"/>
          </a:xfrm>
          <a:prstGeom prst="rect">
            <a:avLst/>
          </a:prstGeom>
        </p:spPr>
      </p:pic>
      <p:sp>
        <p:nvSpPr>
          <p:cNvPr id="17" name="CuadroTexto 16">
            <a:extLst>
              <a:ext uri="{FF2B5EF4-FFF2-40B4-BE49-F238E27FC236}">
                <a16:creationId xmlns:a16="http://schemas.microsoft.com/office/drawing/2014/main" id="{16C905FE-E4AD-9484-AFD9-704A09ED411A}"/>
              </a:ext>
            </a:extLst>
          </p:cNvPr>
          <p:cNvSpPr txBox="1"/>
          <p:nvPr/>
        </p:nvSpPr>
        <p:spPr>
          <a:xfrm>
            <a:off x="536955" y="5258244"/>
            <a:ext cx="3312160" cy="861774"/>
          </a:xfrm>
          <a:prstGeom prst="rect">
            <a:avLst/>
          </a:prstGeom>
          <a:noFill/>
        </p:spPr>
        <p:txBody>
          <a:bodyPr wrap="square">
            <a:spAutoFit/>
          </a:bodyPr>
          <a:lstStyle/>
          <a:p>
            <a:r>
              <a:rPr lang="en-US" dirty="0">
                <a:latin typeface="Palatino Linotype" pitchFamily="18" charset="0"/>
              </a:rPr>
              <a:t>Detection of an event at the Glashow resonance </a:t>
            </a:r>
            <a:br>
              <a:rPr lang="en-US" dirty="0">
                <a:latin typeface="Palatino Linotype" pitchFamily="18" charset="0"/>
              </a:rPr>
            </a:br>
            <a:r>
              <a:rPr lang="en-US" sz="1400" dirty="0">
                <a:solidFill>
                  <a:schemeClr val="accent1"/>
                </a:solidFill>
                <a:latin typeface="Palatino Linotype" pitchFamily="18" charset="0"/>
              </a:rPr>
              <a:t>(</a:t>
            </a:r>
            <a:r>
              <a:rPr lang="en-US" sz="1400" dirty="0" err="1">
                <a:solidFill>
                  <a:schemeClr val="accent1"/>
                </a:solidFill>
                <a:latin typeface="Palatino Linotype" pitchFamily="18" charset="0"/>
              </a:rPr>
              <a:t>IceCube</a:t>
            </a:r>
            <a:r>
              <a:rPr lang="en-US" sz="1400" dirty="0">
                <a:solidFill>
                  <a:schemeClr val="accent1"/>
                </a:solidFill>
                <a:latin typeface="Palatino Linotype" pitchFamily="18" charset="0"/>
              </a:rPr>
              <a:t> Collab., Nature 2021) </a:t>
            </a:r>
            <a:endParaRPr lang="es-ES" sz="1400" dirty="0">
              <a:solidFill>
                <a:schemeClr val="accent1"/>
              </a:solidFill>
            </a:endParaRPr>
          </a:p>
        </p:txBody>
      </p:sp>
    </p:spTree>
    <p:extLst>
      <p:ext uri="{BB962C8B-B14F-4D97-AF65-F5344CB8AC3E}">
        <p14:creationId xmlns:p14="http://schemas.microsoft.com/office/powerpoint/2010/main" val="3193130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www.ligo.caltech.edu/system/avm_image_sqls/binaries/85/jpg_original/Virgo_aerial_view_01.jpg?1506540063">
            <a:extLst>
              <a:ext uri="{FF2B5EF4-FFF2-40B4-BE49-F238E27FC236}">
                <a16:creationId xmlns:a16="http://schemas.microsoft.com/office/drawing/2014/main" id="{E78B8B19-F18B-BB07-F6DA-6145A5BDF05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49" b="7855"/>
          <a:stretch/>
        </p:blipFill>
        <p:spPr bwMode="auto">
          <a:xfrm>
            <a:off x="2773743" y="3429001"/>
            <a:ext cx="6159727" cy="2884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igo-Aerial5">
            <a:extLst>
              <a:ext uri="{FF2B5EF4-FFF2-40B4-BE49-F238E27FC236}">
                <a16:creationId xmlns:a16="http://schemas.microsoft.com/office/drawing/2014/main" id="{182423E8-6F9A-BCB1-6D61-682442B5696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22" t="23397" r="2322" b="1127"/>
          <a:stretch/>
        </p:blipFill>
        <p:spPr bwMode="auto">
          <a:xfrm>
            <a:off x="-1" y="899533"/>
            <a:ext cx="6462711" cy="2743768"/>
          </a:xfrm>
          <a:prstGeom prst="rect">
            <a:avLst/>
          </a:prstGeom>
          <a:noFill/>
          <a:extLst>
            <a:ext uri="{909E8E84-426E-40DD-AFC4-6F175D3DCCD1}">
              <a14:hiddenFill xmlns:a14="http://schemas.microsoft.com/office/drawing/2010/main">
                <a:solidFill>
                  <a:srgbClr val="FFFFFF"/>
                </a:solidFill>
              </a14:hiddenFill>
            </a:ext>
          </a:extLst>
        </p:spPr>
      </p:pic>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GWs AND MULTI-MESSENGER ASTRONOMY </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7" name="Rectángulo 6">
            <a:extLst>
              <a:ext uri="{FF2B5EF4-FFF2-40B4-BE49-F238E27FC236}">
                <a16:creationId xmlns:a16="http://schemas.microsoft.com/office/drawing/2014/main" id="{022E41D7-DE5F-FB3B-1C06-DC25E179CF21}"/>
              </a:ext>
            </a:extLst>
          </p:cNvPr>
          <p:cNvSpPr/>
          <p:nvPr/>
        </p:nvSpPr>
        <p:spPr>
          <a:xfrm>
            <a:off x="226551" y="895359"/>
            <a:ext cx="1252010" cy="600164"/>
          </a:xfrm>
          <a:prstGeom prst="rect">
            <a:avLst/>
          </a:prstGeom>
        </p:spPr>
        <p:txBody>
          <a:bodyPr wrap="square">
            <a:spAutoFit/>
          </a:bodyPr>
          <a:lstStyle/>
          <a:p>
            <a:pPr defTabSz="685800" fontAlgn="base">
              <a:spcBef>
                <a:spcPct val="0"/>
              </a:spcBef>
              <a:spcAft>
                <a:spcPct val="0"/>
              </a:spcAft>
            </a:pPr>
            <a:r>
              <a:rPr lang="es-ES" sz="3300" b="1" dirty="0">
                <a:solidFill>
                  <a:srgbClr val="92D050"/>
                </a:solidFill>
                <a:effectLst>
                  <a:outerShdw blurRad="38100" dist="38100" dir="2700000" algn="tl">
                    <a:srgbClr val="000000">
                      <a:alpha val="43137"/>
                    </a:srgbClr>
                  </a:outerShdw>
                </a:effectLst>
                <a:latin typeface="Arial" charset="0"/>
                <a:cs typeface="Arial" charset="0"/>
              </a:rPr>
              <a:t>LIGO</a:t>
            </a:r>
            <a:endParaRPr lang="es-ES" sz="3300" dirty="0">
              <a:solidFill>
                <a:srgbClr val="92D050"/>
              </a:solidFill>
              <a:latin typeface="Arial" charset="0"/>
              <a:cs typeface="Arial" charset="0"/>
            </a:endParaRPr>
          </a:p>
        </p:txBody>
      </p:sp>
      <p:sp>
        <p:nvSpPr>
          <p:cNvPr id="8" name="Rectángulo 7">
            <a:extLst>
              <a:ext uri="{FF2B5EF4-FFF2-40B4-BE49-F238E27FC236}">
                <a16:creationId xmlns:a16="http://schemas.microsoft.com/office/drawing/2014/main" id="{874135D6-AE27-3EC5-CCC3-7CD1A7A4D61B}"/>
              </a:ext>
            </a:extLst>
          </p:cNvPr>
          <p:cNvSpPr/>
          <p:nvPr/>
        </p:nvSpPr>
        <p:spPr>
          <a:xfrm>
            <a:off x="7346785" y="4014368"/>
            <a:ext cx="1797215" cy="600164"/>
          </a:xfrm>
          <a:prstGeom prst="rect">
            <a:avLst/>
          </a:prstGeom>
        </p:spPr>
        <p:txBody>
          <a:bodyPr wrap="square">
            <a:spAutoFit/>
          </a:bodyPr>
          <a:lstStyle/>
          <a:p>
            <a:pPr defTabSz="685800" fontAlgn="base">
              <a:spcBef>
                <a:spcPct val="0"/>
              </a:spcBef>
              <a:spcAft>
                <a:spcPct val="0"/>
              </a:spcAft>
            </a:pPr>
            <a:r>
              <a:rPr lang="es-ES" sz="3300" b="1" dirty="0">
                <a:solidFill>
                  <a:srgbClr val="FFFF00"/>
                </a:solidFill>
                <a:effectLst>
                  <a:outerShdw blurRad="38100" dist="38100" dir="2700000" algn="tl">
                    <a:srgbClr val="000000">
                      <a:alpha val="43137"/>
                    </a:srgbClr>
                  </a:outerShdw>
                </a:effectLst>
                <a:latin typeface="Arial" charset="0"/>
                <a:cs typeface="Arial" charset="0"/>
              </a:rPr>
              <a:t>VIRGO</a:t>
            </a:r>
            <a:endParaRPr lang="es-ES" sz="3300" dirty="0">
              <a:solidFill>
                <a:srgbClr val="FFFF00"/>
              </a:solidFill>
              <a:latin typeface="Arial" charset="0"/>
              <a:cs typeface="Arial" charset="0"/>
            </a:endParaRPr>
          </a:p>
        </p:txBody>
      </p:sp>
    </p:spTree>
    <p:extLst>
      <p:ext uri="{BB962C8B-B14F-4D97-AF65-F5344CB8AC3E}">
        <p14:creationId xmlns:p14="http://schemas.microsoft.com/office/powerpoint/2010/main" val="2129155993"/>
      </p:ext>
    </p:extLst>
  </p:cSld>
  <p:clrMapOvr>
    <a:masterClrMapping/>
  </p:clrMapOvr>
  <p:transition spd="med">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o 23">
            <a:extLst>
              <a:ext uri="{FF2B5EF4-FFF2-40B4-BE49-F238E27FC236}">
                <a16:creationId xmlns:a16="http://schemas.microsoft.com/office/drawing/2014/main" id="{3C79EC15-3DBA-6052-EE36-FA3FA24A2BEA}"/>
              </a:ext>
            </a:extLst>
          </p:cNvPr>
          <p:cNvGrpSpPr/>
          <p:nvPr/>
        </p:nvGrpSpPr>
        <p:grpSpPr>
          <a:xfrm>
            <a:off x="5247872" y="1694145"/>
            <a:ext cx="3717176" cy="3839353"/>
            <a:chOff x="7096608" y="2838364"/>
            <a:chExt cx="2921376" cy="3278910"/>
          </a:xfrm>
        </p:grpSpPr>
        <p:pic>
          <p:nvPicPr>
            <p:cNvPr id="22" name="Imagen 21">
              <a:extLst>
                <a:ext uri="{FF2B5EF4-FFF2-40B4-BE49-F238E27FC236}">
                  <a16:creationId xmlns:a16="http://schemas.microsoft.com/office/drawing/2014/main" id="{157E616C-C0DA-EDAD-1C93-30AFA9038AE0}"/>
                </a:ext>
              </a:extLst>
            </p:cNvPr>
            <p:cNvPicPr>
              <a:picLocks noChangeAspect="1"/>
            </p:cNvPicPr>
            <p:nvPr/>
          </p:nvPicPr>
          <p:blipFill rotWithShape="1">
            <a:blip r:embed="rId4"/>
            <a:srcRect r="82397" b="1121"/>
            <a:stretch/>
          </p:blipFill>
          <p:spPr>
            <a:xfrm>
              <a:off x="7096608" y="2838364"/>
              <a:ext cx="910616" cy="3278910"/>
            </a:xfrm>
            <a:prstGeom prst="rect">
              <a:avLst/>
            </a:prstGeom>
          </p:spPr>
        </p:pic>
        <p:pic>
          <p:nvPicPr>
            <p:cNvPr id="23" name="Imagen 22">
              <a:extLst>
                <a:ext uri="{FF2B5EF4-FFF2-40B4-BE49-F238E27FC236}">
                  <a16:creationId xmlns:a16="http://schemas.microsoft.com/office/drawing/2014/main" id="{E621C661-9E7D-EB5A-8F3D-73A05C4A7B36}"/>
                </a:ext>
              </a:extLst>
            </p:cNvPr>
            <p:cNvPicPr>
              <a:picLocks noChangeAspect="1"/>
            </p:cNvPicPr>
            <p:nvPr/>
          </p:nvPicPr>
          <p:blipFill rotWithShape="1">
            <a:blip r:embed="rId4"/>
            <a:srcRect l="58631" b="1121"/>
            <a:stretch/>
          </p:blipFill>
          <p:spPr>
            <a:xfrm>
              <a:off x="7877920" y="2838364"/>
              <a:ext cx="2140064" cy="3278910"/>
            </a:xfrm>
            <a:prstGeom prst="rect">
              <a:avLst/>
            </a:prstGeom>
          </p:spPr>
        </p:pic>
      </p:grpSp>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GWs AND MULTI-MESSENGER ASTRONOMY </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9" name="Imagen 8">
            <a:extLst>
              <a:ext uri="{FF2B5EF4-FFF2-40B4-BE49-F238E27FC236}">
                <a16:creationId xmlns:a16="http://schemas.microsoft.com/office/drawing/2014/main" id="{8F299F92-B526-C7BE-7263-7F0C9FBE27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576" y="908741"/>
            <a:ext cx="3457680" cy="2004938"/>
          </a:xfrm>
          <a:prstGeom prst="rect">
            <a:avLst/>
          </a:prstGeom>
        </p:spPr>
      </p:pic>
      <p:sp>
        <p:nvSpPr>
          <p:cNvPr id="11" name="Rectángulo 10">
            <a:extLst>
              <a:ext uri="{FF2B5EF4-FFF2-40B4-BE49-F238E27FC236}">
                <a16:creationId xmlns:a16="http://schemas.microsoft.com/office/drawing/2014/main" id="{37492BDF-CF6F-0006-4BF0-9CE937E95161}"/>
              </a:ext>
            </a:extLst>
          </p:cNvPr>
          <p:cNvSpPr/>
          <p:nvPr/>
        </p:nvSpPr>
        <p:spPr>
          <a:xfrm>
            <a:off x="120073" y="2865584"/>
            <a:ext cx="1252010" cy="600164"/>
          </a:xfrm>
          <a:prstGeom prst="rect">
            <a:avLst/>
          </a:prstGeom>
        </p:spPr>
        <p:txBody>
          <a:bodyPr wrap="square">
            <a:spAutoFit/>
          </a:bodyPr>
          <a:lstStyle/>
          <a:p>
            <a:pPr defTabSz="685800" fontAlgn="base">
              <a:spcBef>
                <a:spcPct val="0"/>
              </a:spcBef>
              <a:spcAft>
                <a:spcPct val="0"/>
              </a:spcAft>
            </a:pPr>
            <a:r>
              <a:rPr lang="es-ES" sz="3300" b="1" dirty="0">
                <a:solidFill>
                  <a:schemeClr val="accent6"/>
                </a:solidFill>
                <a:effectLst>
                  <a:outerShdw blurRad="38100" dist="38100" dir="2700000" algn="tl">
                    <a:srgbClr val="000000">
                      <a:alpha val="43137"/>
                    </a:srgbClr>
                  </a:outerShdw>
                </a:effectLst>
                <a:latin typeface="Arial" charset="0"/>
                <a:cs typeface="Arial" charset="0"/>
              </a:rPr>
              <a:t>2015</a:t>
            </a:r>
            <a:endParaRPr lang="es-ES" sz="3300" dirty="0">
              <a:solidFill>
                <a:schemeClr val="accent6"/>
              </a:solidFill>
              <a:latin typeface="Arial" charset="0"/>
              <a:cs typeface="Arial" charset="0"/>
            </a:endParaRPr>
          </a:p>
        </p:txBody>
      </p:sp>
      <p:pic>
        <p:nvPicPr>
          <p:cNvPr id="2" name="Imagen 1">
            <a:extLst>
              <a:ext uri="{FF2B5EF4-FFF2-40B4-BE49-F238E27FC236}">
                <a16:creationId xmlns:a16="http://schemas.microsoft.com/office/drawing/2014/main" id="{4CCDF6CA-A2C8-8750-A171-481731020EBC}"/>
              </a:ext>
            </a:extLst>
          </p:cNvPr>
          <p:cNvPicPr>
            <a:picLocks noChangeAspect="1"/>
          </p:cNvPicPr>
          <p:nvPr/>
        </p:nvPicPr>
        <p:blipFill>
          <a:blip r:embed="rId6"/>
          <a:stretch>
            <a:fillRect/>
          </a:stretch>
        </p:blipFill>
        <p:spPr>
          <a:xfrm>
            <a:off x="199920" y="4017818"/>
            <a:ext cx="5179080" cy="2345509"/>
          </a:xfrm>
          <a:prstGeom prst="rect">
            <a:avLst/>
          </a:prstGeom>
        </p:spPr>
      </p:pic>
      <p:sp>
        <p:nvSpPr>
          <p:cNvPr id="3" name="Rectángulo 2">
            <a:extLst>
              <a:ext uri="{FF2B5EF4-FFF2-40B4-BE49-F238E27FC236}">
                <a16:creationId xmlns:a16="http://schemas.microsoft.com/office/drawing/2014/main" id="{B2D3851A-72B8-9F4C-8545-262E4D157240}"/>
              </a:ext>
            </a:extLst>
          </p:cNvPr>
          <p:cNvSpPr/>
          <p:nvPr/>
        </p:nvSpPr>
        <p:spPr>
          <a:xfrm>
            <a:off x="2698840" y="3493471"/>
            <a:ext cx="1252010" cy="600164"/>
          </a:xfrm>
          <a:prstGeom prst="rect">
            <a:avLst/>
          </a:prstGeom>
        </p:spPr>
        <p:txBody>
          <a:bodyPr wrap="square">
            <a:spAutoFit/>
          </a:bodyPr>
          <a:lstStyle/>
          <a:p>
            <a:pPr defTabSz="685800" fontAlgn="base">
              <a:spcBef>
                <a:spcPct val="0"/>
              </a:spcBef>
              <a:spcAft>
                <a:spcPct val="0"/>
              </a:spcAft>
            </a:pPr>
            <a:r>
              <a:rPr lang="es-ES" sz="3300" b="1" dirty="0">
                <a:solidFill>
                  <a:schemeClr val="accent6"/>
                </a:solidFill>
                <a:effectLst>
                  <a:outerShdw blurRad="38100" dist="38100" dir="2700000" algn="tl">
                    <a:srgbClr val="000000">
                      <a:alpha val="43137"/>
                    </a:srgbClr>
                  </a:outerShdw>
                </a:effectLst>
                <a:latin typeface="Arial" charset="0"/>
                <a:cs typeface="Arial" charset="0"/>
              </a:rPr>
              <a:t>2017</a:t>
            </a:r>
            <a:endParaRPr lang="es-ES" sz="3300" dirty="0">
              <a:solidFill>
                <a:schemeClr val="accent6"/>
              </a:solidFill>
              <a:latin typeface="Arial" charset="0"/>
              <a:cs typeface="Arial" charset="0"/>
            </a:endParaRPr>
          </a:p>
        </p:txBody>
      </p:sp>
      <p:sp>
        <p:nvSpPr>
          <p:cNvPr id="14" name="CuadroTexto 13">
            <a:extLst>
              <a:ext uri="{FF2B5EF4-FFF2-40B4-BE49-F238E27FC236}">
                <a16:creationId xmlns:a16="http://schemas.microsoft.com/office/drawing/2014/main" id="{EFFD82BD-B406-E086-F83E-37A75CBFEA0D}"/>
              </a:ext>
            </a:extLst>
          </p:cNvPr>
          <p:cNvSpPr txBox="1"/>
          <p:nvPr/>
        </p:nvSpPr>
        <p:spPr>
          <a:xfrm>
            <a:off x="5892782" y="5615696"/>
            <a:ext cx="3072266" cy="307777"/>
          </a:xfrm>
          <a:prstGeom prst="rect">
            <a:avLst/>
          </a:prstGeom>
          <a:noFill/>
        </p:spPr>
        <p:txBody>
          <a:bodyPr wrap="square">
            <a:spAutoFit/>
          </a:bodyPr>
          <a:lstStyle/>
          <a:p>
            <a:pPr algn="r"/>
            <a:r>
              <a:rPr lang="en-US" sz="1400" dirty="0">
                <a:solidFill>
                  <a:schemeClr val="accent1"/>
                </a:solidFill>
                <a:latin typeface="Palatino Linotype" pitchFamily="18" charset="0"/>
              </a:rPr>
              <a:t>(LIGO-VIRGO Collab., PRD 2021)</a:t>
            </a:r>
            <a:endParaRPr lang="es-ES" sz="1400" dirty="0"/>
          </a:p>
        </p:txBody>
      </p:sp>
      <p:sp>
        <p:nvSpPr>
          <p:cNvPr id="15" name="CuadroTexto 14">
            <a:extLst>
              <a:ext uri="{FF2B5EF4-FFF2-40B4-BE49-F238E27FC236}">
                <a16:creationId xmlns:a16="http://schemas.microsoft.com/office/drawing/2014/main" id="{88533141-75C9-712F-7E97-3956EECFECBC}"/>
              </a:ext>
            </a:extLst>
          </p:cNvPr>
          <p:cNvSpPr txBox="1"/>
          <p:nvPr/>
        </p:nvSpPr>
        <p:spPr>
          <a:xfrm>
            <a:off x="3950850" y="945577"/>
            <a:ext cx="5421744" cy="369332"/>
          </a:xfrm>
          <a:prstGeom prst="rect">
            <a:avLst/>
          </a:prstGeom>
          <a:noFill/>
        </p:spPr>
        <p:txBody>
          <a:bodyPr wrap="square">
            <a:spAutoFit/>
          </a:bodyPr>
          <a:lstStyle/>
          <a:p>
            <a:r>
              <a:rPr lang="en-US" dirty="0">
                <a:latin typeface="Palatino Linotype" pitchFamily="18" charset="0"/>
              </a:rPr>
              <a:t>Constraints on the graviton dispersion relation:</a:t>
            </a:r>
            <a:endParaRPr lang="es-ES" sz="1400" dirty="0">
              <a:solidFill>
                <a:schemeClr val="accent1"/>
              </a:solidFill>
            </a:endParaRPr>
          </a:p>
        </p:txBody>
      </p:sp>
      <p:pic>
        <p:nvPicPr>
          <p:cNvPr id="28" name="Imagen 27"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E^2=p^2c^2+A_\alpha p^\alpha c^\alpha$$&#10;&#10;&#10;\end{document}" title="IguanaTex Bitmap Display">
            <a:extLst>
              <a:ext uri="{FF2B5EF4-FFF2-40B4-BE49-F238E27FC236}">
                <a16:creationId xmlns:a16="http://schemas.microsoft.com/office/drawing/2014/main" id="{CA8618F1-6F91-9014-C1AE-14DA784B7CA2}"/>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762597" y="1366012"/>
            <a:ext cx="2028343" cy="277029"/>
          </a:xfrm>
          <a:prstGeom prst="rect">
            <a:avLst/>
          </a:prstGeom>
        </p:spPr>
      </p:pic>
    </p:spTree>
    <p:extLst>
      <p:ext uri="{BB962C8B-B14F-4D97-AF65-F5344CB8AC3E}">
        <p14:creationId xmlns:p14="http://schemas.microsoft.com/office/powerpoint/2010/main" val="4162810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GWs AND MULTI-MESSENGER ASTRONOMY </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3" name="Imagen 2">
            <a:extLst>
              <a:ext uri="{FF2B5EF4-FFF2-40B4-BE49-F238E27FC236}">
                <a16:creationId xmlns:a16="http://schemas.microsoft.com/office/drawing/2014/main" id="{188F81CF-5B7D-4369-1E2D-006604C5A3F7}"/>
              </a:ext>
            </a:extLst>
          </p:cNvPr>
          <p:cNvPicPr>
            <a:picLocks noChangeAspect="1"/>
          </p:cNvPicPr>
          <p:nvPr/>
        </p:nvPicPr>
        <p:blipFill>
          <a:blip r:embed="rId3"/>
          <a:stretch>
            <a:fillRect/>
          </a:stretch>
        </p:blipFill>
        <p:spPr>
          <a:xfrm>
            <a:off x="692726" y="898540"/>
            <a:ext cx="7286811" cy="4726405"/>
          </a:xfrm>
          <a:prstGeom prst="rect">
            <a:avLst/>
          </a:prstGeom>
        </p:spPr>
      </p:pic>
      <p:sp>
        <p:nvSpPr>
          <p:cNvPr id="4" name="CuadroTexto 3">
            <a:extLst>
              <a:ext uri="{FF2B5EF4-FFF2-40B4-BE49-F238E27FC236}">
                <a16:creationId xmlns:a16="http://schemas.microsoft.com/office/drawing/2014/main" id="{AF5B6622-3235-CA3D-21F2-B44126E60B88}"/>
              </a:ext>
            </a:extLst>
          </p:cNvPr>
          <p:cNvSpPr txBox="1"/>
          <p:nvPr/>
        </p:nvSpPr>
        <p:spPr>
          <a:xfrm>
            <a:off x="3805382" y="5783425"/>
            <a:ext cx="5809672" cy="307777"/>
          </a:xfrm>
          <a:prstGeom prst="rect">
            <a:avLst/>
          </a:prstGeom>
          <a:noFill/>
        </p:spPr>
        <p:txBody>
          <a:bodyPr wrap="square">
            <a:spAutoFit/>
          </a:bodyPr>
          <a:lstStyle/>
          <a:p>
            <a:r>
              <a:rPr lang="es-ES" sz="1400" b="0" i="0" u="none" strike="noStrike" baseline="0" dirty="0">
                <a:solidFill>
                  <a:schemeClr val="accent1"/>
                </a:solidFill>
                <a:latin typeface="Palatino Linotype" panose="02040502050505030304" pitchFamily="18" charset="0"/>
              </a:rPr>
              <a:t>(Alves Batista </a:t>
            </a:r>
            <a:r>
              <a:rPr lang="es-ES" sz="1400" dirty="0">
                <a:solidFill>
                  <a:schemeClr val="accent1"/>
                </a:solidFill>
                <a:latin typeface="Palatino Linotype" panose="02040502050505030304" pitchFamily="18" charset="0"/>
              </a:rPr>
              <a:t>et al., Front. Astron. </a:t>
            </a:r>
            <a:r>
              <a:rPr lang="es-ES" sz="1400" dirty="0" err="1">
                <a:solidFill>
                  <a:schemeClr val="accent1"/>
                </a:solidFill>
                <a:latin typeface="Palatino Linotype" panose="02040502050505030304" pitchFamily="18" charset="0"/>
              </a:rPr>
              <a:t>Space</a:t>
            </a:r>
            <a:r>
              <a:rPr lang="es-ES" sz="1400" dirty="0">
                <a:solidFill>
                  <a:schemeClr val="accent1"/>
                </a:solidFill>
                <a:latin typeface="Palatino Linotype" panose="02040502050505030304" pitchFamily="18" charset="0"/>
              </a:rPr>
              <a:t> </a:t>
            </a:r>
            <a:r>
              <a:rPr lang="es-ES" sz="1400" dirty="0" err="1">
                <a:solidFill>
                  <a:schemeClr val="accent1"/>
                </a:solidFill>
                <a:latin typeface="Palatino Linotype" panose="02040502050505030304" pitchFamily="18" charset="0"/>
              </a:rPr>
              <a:t>Sci</a:t>
            </a:r>
            <a:r>
              <a:rPr lang="es-ES" sz="1400" dirty="0">
                <a:solidFill>
                  <a:schemeClr val="accent1"/>
                </a:solidFill>
                <a:latin typeface="Palatino Linotype" panose="02040502050505030304" pitchFamily="18" charset="0"/>
              </a:rPr>
              <a:t>., </a:t>
            </a:r>
            <a:r>
              <a:rPr lang="es-ES" sz="1400" b="0" i="0" u="none" strike="noStrike" baseline="0" dirty="0">
                <a:solidFill>
                  <a:schemeClr val="accent1"/>
                </a:solidFill>
                <a:latin typeface="Palatino Linotype" panose="02040502050505030304" pitchFamily="18" charset="0"/>
              </a:rPr>
              <a:t>2019)</a:t>
            </a:r>
            <a:endParaRPr lang="es-ES" sz="1400" dirty="0">
              <a:solidFill>
                <a:schemeClr val="accent1"/>
              </a:solidFill>
              <a:latin typeface="Palatino Linotype" panose="02040502050505030304" pitchFamily="18" charset="0"/>
            </a:endParaRPr>
          </a:p>
        </p:txBody>
      </p:sp>
    </p:spTree>
    <p:extLst>
      <p:ext uri="{BB962C8B-B14F-4D97-AF65-F5344CB8AC3E}">
        <p14:creationId xmlns:p14="http://schemas.microsoft.com/office/powerpoint/2010/main" val="408844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82343" y="278840"/>
            <a:ext cx="7895897" cy="1938992"/>
          </a:xfrm>
          <a:prstGeom prst="rect">
            <a:avLst/>
          </a:prstGeom>
          <a:noFill/>
        </p:spPr>
        <p:txBody>
          <a:bodyPr wrap="square" rtlCol="0">
            <a:spAutoFit/>
          </a:bodyPr>
          <a:lstStyle/>
          <a:p>
            <a:pPr algn="r"/>
            <a:r>
              <a:rPr lang="es-ES" sz="4000" b="1" i="1" dirty="0" err="1">
                <a:solidFill>
                  <a:srgbClr val="FFFF00"/>
                </a:solidFill>
                <a:effectLst>
                  <a:outerShdw blurRad="38100" dist="38100" dir="2700000" algn="tl">
                    <a:srgbClr val="000000">
                      <a:alpha val="43137"/>
                    </a:srgbClr>
                  </a:outerShdw>
                </a:effectLst>
                <a:latin typeface="+mj-lt"/>
              </a:rPr>
              <a:t>Theoretical</a:t>
            </a:r>
            <a:r>
              <a:rPr lang="es-ES" sz="4000" b="1" i="1" dirty="0">
                <a:solidFill>
                  <a:srgbClr val="FFFF00"/>
                </a:solidFill>
                <a:effectLst>
                  <a:outerShdw blurRad="38100" dist="38100" dir="2700000" algn="tl">
                    <a:srgbClr val="000000">
                      <a:alpha val="43137"/>
                    </a:srgbClr>
                  </a:outerShdw>
                </a:effectLst>
                <a:latin typeface="+mj-lt"/>
              </a:rPr>
              <a:t> and experimental </a:t>
            </a:r>
            <a:r>
              <a:rPr lang="es-ES" sz="4000" b="1" i="1" dirty="0" err="1">
                <a:solidFill>
                  <a:srgbClr val="FFFF00"/>
                </a:solidFill>
                <a:effectLst>
                  <a:outerShdw blurRad="38100" dist="38100" dir="2700000" algn="tl">
                    <a:srgbClr val="000000">
                      <a:alpha val="43137"/>
                    </a:srgbClr>
                  </a:outerShdw>
                </a:effectLst>
                <a:latin typeface="+mj-lt"/>
              </a:rPr>
              <a:t>challenges</a:t>
            </a:r>
            <a:r>
              <a:rPr lang="es-ES" sz="4000" b="1" i="1" dirty="0">
                <a:solidFill>
                  <a:srgbClr val="FFFF00"/>
                </a:solidFill>
                <a:effectLst>
                  <a:outerShdw blurRad="38100" dist="38100" dir="2700000" algn="tl">
                    <a:srgbClr val="000000">
                      <a:alpha val="43137"/>
                    </a:srgbClr>
                  </a:outerShdw>
                </a:effectLst>
                <a:latin typeface="+mj-lt"/>
              </a:rPr>
              <a:t> in quantum </a:t>
            </a:r>
            <a:r>
              <a:rPr lang="es-ES" sz="4000" b="1" i="1" dirty="0" err="1">
                <a:solidFill>
                  <a:srgbClr val="FFFF00"/>
                </a:solidFill>
                <a:effectLst>
                  <a:outerShdw blurRad="38100" dist="38100" dir="2700000" algn="tl">
                    <a:srgbClr val="000000">
                      <a:alpha val="43137"/>
                    </a:srgbClr>
                  </a:outerShdw>
                </a:effectLst>
                <a:latin typeface="+mj-lt"/>
              </a:rPr>
              <a:t>gravity</a:t>
            </a:r>
            <a:r>
              <a:rPr lang="es-ES" sz="4000" b="1" i="1" dirty="0">
                <a:solidFill>
                  <a:srgbClr val="FFFF00"/>
                </a:solidFill>
                <a:effectLst>
                  <a:outerShdw blurRad="38100" dist="38100" dir="2700000" algn="tl">
                    <a:srgbClr val="000000">
                      <a:alpha val="43137"/>
                    </a:srgbClr>
                  </a:outerShdw>
                </a:effectLst>
                <a:latin typeface="+mj-lt"/>
              </a:rPr>
              <a:t> </a:t>
            </a:r>
            <a:r>
              <a:rPr lang="es-ES" sz="4000" b="1" i="1" dirty="0" err="1">
                <a:solidFill>
                  <a:srgbClr val="FFFF00"/>
                </a:solidFill>
                <a:effectLst>
                  <a:outerShdw blurRad="38100" dist="38100" dir="2700000" algn="tl">
                    <a:srgbClr val="000000">
                      <a:alpha val="43137"/>
                    </a:srgbClr>
                  </a:outerShdw>
                </a:effectLst>
                <a:latin typeface="+mj-lt"/>
              </a:rPr>
              <a:t>phenomenology</a:t>
            </a:r>
            <a:endParaRPr lang="es-ES" sz="4000" b="1" i="1" dirty="0">
              <a:solidFill>
                <a:srgbClr val="FFFF00"/>
              </a:solidFill>
              <a:effectLst>
                <a:outerShdw blurRad="38100" dist="38100" dir="2700000" algn="tl">
                  <a:srgbClr val="000000">
                    <a:alpha val="43137"/>
                  </a:srgbClr>
                </a:outerShdw>
              </a:effectLst>
              <a:latin typeface="+mj-lt"/>
            </a:endParaRPr>
          </a:p>
        </p:txBody>
      </p:sp>
      <p:sp>
        <p:nvSpPr>
          <p:cNvPr id="3" name="2 CuadroTexto"/>
          <p:cNvSpPr txBox="1"/>
          <p:nvPr/>
        </p:nvSpPr>
        <p:spPr>
          <a:xfrm>
            <a:off x="3635654" y="2423819"/>
            <a:ext cx="5142585" cy="461665"/>
          </a:xfrm>
          <a:prstGeom prst="rect">
            <a:avLst/>
          </a:prstGeom>
          <a:noFill/>
        </p:spPr>
        <p:txBody>
          <a:bodyPr wrap="square" rtlCol="0">
            <a:spAutoFit/>
          </a:bodyPr>
          <a:lstStyle/>
          <a:p>
            <a:pPr algn="r"/>
            <a:r>
              <a:rPr lang="es-ES" sz="2400" i="1" dirty="0">
                <a:solidFill>
                  <a:srgbClr val="FFFF99"/>
                </a:solidFill>
                <a:effectLst>
                  <a:outerShdw blurRad="38100" dist="38100" dir="2700000" algn="tl">
                    <a:srgbClr val="000000">
                      <a:alpha val="43137"/>
                    </a:srgbClr>
                  </a:outerShdw>
                </a:effectLst>
                <a:latin typeface="+mn-lt"/>
              </a:rPr>
              <a:t>José M. Carmona</a:t>
            </a:r>
          </a:p>
        </p:txBody>
      </p:sp>
      <p:sp>
        <p:nvSpPr>
          <p:cNvPr id="7" name="4 CuadroTexto"/>
          <p:cNvSpPr txBox="1"/>
          <p:nvPr/>
        </p:nvSpPr>
        <p:spPr>
          <a:xfrm>
            <a:off x="440575" y="3648741"/>
            <a:ext cx="8568954" cy="2071786"/>
          </a:xfrm>
          <a:prstGeom prst="rect">
            <a:avLst/>
          </a:prstGeom>
          <a:noFill/>
        </p:spPr>
        <p:txBody>
          <a:bodyPr wrap="square" rtlCol="0">
            <a:spAutoFit/>
          </a:bodyPr>
          <a:lstStyle/>
          <a:p>
            <a:pPr marL="342900" indent="-342900">
              <a:lnSpc>
                <a:spcPct val="150000"/>
              </a:lnSpc>
              <a:buFont typeface="+mj-lt"/>
              <a:buAutoNum type="arabicPeriod"/>
            </a:pPr>
            <a:r>
              <a:rPr lang="es-ES" sz="2200" dirty="0" err="1">
                <a:latin typeface="Palatino Linotype" pitchFamily="18" charset="0"/>
              </a:rPr>
              <a:t>The</a:t>
            </a:r>
            <a:r>
              <a:rPr lang="es-ES" sz="2200" dirty="0">
                <a:latin typeface="Palatino Linotype" pitchFamily="18" charset="0"/>
              </a:rPr>
              <a:t> </a:t>
            </a:r>
            <a:r>
              <a:rPr lang="es-ES" sz="2200" dirty="0" err="1">
                <a:latin typeface="Palatino Linotype" pitchFamily="18" charset="0"/>
              </a:rPr>
              <a:t>development</a:t>
            </a:r>
            <a:r>
              <a:rPr lang="es-ES" sz="2200" dirty="0">
                <a:latin typeface="Palatino Linotype" pitchFamily="18" charset="0"/>
              </a:rPr>
              <a:t> </a:t>
            </a:r>
            <a:r>
              <a:rPr lang="es-ES" sz="2200" dirty="0" err="1">
                <a:latin typeface="Palatino Linotype" pitchFamily="18" charset="0"/>
              </a:rPr>
              <a:t>of</a:t>
            </a:r>
            <a:r>
              <a:rPr lang="es-ES" sz="2200" dirty="0">
                <a:latin typeface="Palatino Linotype" pitchFamily="18" charset="0"/>
              </a:rPr>
              <a:t> quantum </a:t>
            </a:r>
            <a:r>
              <a:rPr lang="es-ES" sz="2200" dirty="0" err="1">
                <a:latin typeface="Palatino Linotype" pitchFamily="18" charset="0"/>
              </a:rPr>
              <a:t>gravity</a:t>
            </a:r>
            <a:r>
              <a:rPr lang="es-ES" sz="2200" dirty="0">
                <a:latin typeface="Palatino Linotype" pitchFamily="18" charset="0"/>
              </a:rPr>
              <a:t> </a:t>
            </a:r>
            <a:r>
              <a:rPr lang="es-ES" sz="2200" dirty="0" err="1">
                <a:latin typeface="Palatino Linotype" pitchFamily="18" charset="0"/>
              </a:rPr>
              <a:t>phenomenology</a:t>
            </a:r>
            <a:endParaRPr lang="es-ES" sz="2200" dirty="0">
              <a:latin typeface="Palatino Linotype" pitchFamily="18" charset="0"/>
            </a:endParaRPr>
          </a:p>
          <a:p>
            <a:pPr marL="342900" indent="-342900">
              <a:lnSpc>
                <a:spcPct val="150000"/>
              </a:lnSpc>
              <a:buFont typeface="+mj-lt"/>
              <a:buAutoNum type="arabicPeriod"/>
            </a:pPr>
            <a:r>
              <a:rPr lang="es-ES" sz="2200" dirty="0" err="1">
                <a:latin typeface="Palatino Linotype" pitchFamily="18" charset="0"/>
              </a:rPr>
              <a:t>The</a:t>
            </a:r>
            <a:r>
              <a:rPr lang="es-ES" sz="2200" dirty="0">
                <a:latin typeface="Palatino Linotype" pitchFamily="18" charset="0"/>
              </a:rPr>
              <a:t> LIV and DSR </a:t>
            </a:r>
            <a:r>
              <a:rPr lang="es-ES" sz="2200" dirty="0" err="1">
                <a:latin typeface="Palatino Linotype" pitchFamily="18" charset="0"/>
              </a:rPr>
              <a:t>paradigms</a:t>
            </a:r>
            <a:r>
              <a:rPr lang="es-ES" sz="2200" dirty="0">
                <a:latin typeface="Palatino Linotype" pitchFamily="18" charset="0"/>
              </a:rPr>
              <a:t> </a:t>
            </a:r>
          </a:p>
          <a:p>
            <a:pPr marL="342900" indent="-342900">
              <a:lnSpc>
                <a:spcPct val="150000"/>
              </a:lnSpc>
              <a:buFont typeface="+mj-lt"/>
              <a:buAutoNum type="arabicPeriod"/>
            </a:pPr>
            <a:r>
              <a:rPr lang="es-ES" sz="2200" dirty="0" err="1">
                <a:latin typeface="Palatino Linotype" pitchFamily="18" charset="0"/>
              </a:rPr>
              <a:t>Some</a:t>
            </a:r>
            <a:r>
              <a:rPr lang="es-ES" sz="2200" dirty="0">
                <a:latin typeface="Palatino Linotype" pitchFamily="18" charset="0"/>
              </a:rPr>
              <a:t> </a:t>
            </a:r>
            <a:r>
              <a:rPr lang="es-ES" sz="2200" dirty="0" err="1">
                <a:latin typeface="Palatino Linotype" pitchFamily="18" charset="0"/>
              </a:rPr>
              <a:t>challenges</a:t>
            </a:r>
            <a:r>
              <a:rPr lang="es-ES" sz="2200" dirty="0">
                <a:latin typeface="Palatino Linotype" pitchFamily="18" charset="0"/>
              </a:rPr>
              <a:t> in quantum </a:t>
            </a:r>
            <a:r>
              <a:rPr lang="es-ES" sz="2200" dirty="0" err="1">
                <a:latin typeface="Palatino Linotype" pitchFamily="18" charset="0"/>
              </a:rPr>
              <a:t>gravity</a:t>
            </a:r>
            <a:r>
              <a:rPr lang="es-ES" sz="2200" dirty="0">
                <a:latin typeface="Palatino Linotype" pitchFamily="18" charset="0"/>
              </a:rPr>
              <a:t> </a:t>
            </a:r>
            <a:r>
              <a:rPr lang="es-ES" sz="2200" dirty="0" err="1">
                <a:latin typeface="Palatino Linotype" pitchFamily="18" charset="0"/>
              </a:rPr>
              <a:t>phenomenology</a:t>
            </a:r>
            <a:endParaRPr lang="es-ES" sz="2200" dirty="0">
              <a:latin typeface="Palatino Linotype" pitchFamily="18" charset="0"/>
            </a:endParaRPr>
          </a:p>
          <a:p>
            <a:pPr marL="342900" indent="-342900">
              <a:lnSpc>
                <a:spcPct val="150000"/>
              </a:lnSpc>
              <a:buFont typeface="+mj-lt"/>
              <a:buAutoNum type="arabicPeriod"/>
            </a:pPr>
            <a:r>
              <a:rPr lang="es-ES" sz="2200" dirty="0" err="1">
                <a:latin typeface="Palatino Linotype" pitchFamily="18" charset="0"/>
              </a:rPr>
              <a:t>Conclusions</a:t>
            </a:r>
            <a:endParaRPr lang="es-ES" sz="2200" dirty="0">
              <a:latin typeface="Palatino Linotype" pitchFamily="18" charset="0"/>
            </a:endParaRPr>
          </a:p>
        </p:txBody>
      </p:sp>
      <p:pic>
        <p:nvPicPr>
          <p:cNvPr id="4" name="Imagen 3">
            <a:extLst>
              <a:ext uri="{FF2B5EF4-FFF2-40B4-BE49-F238E27FC236}">
                <a16:creationId xmlns:a16="http://schemas.microsoft.com/office/drawing/2014/main" id="{1A8438FB-842E-14D1-6253-AF974C5FF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312" y="2927370"/>
            <a:ext cx="3054927" cy="501630"/>
          </a:xfrm>
          <a:prstGeom prst="rect">
            <a:avLst/>
          </a:prstGeom>
        </p:spPr>
        <p:style>
          <a:lnRef idx="3">
            <a:schemeClr val="lt1"/>
          </a:lnRef>
          <a:fillRef idx="1">
            <a:schemeClr val="accent1"/>
          </a:fillRef>
          <a:effectRef idx="1">
            <a:schemeClr val="accent1"/>
          </a:effectRef>
          <a:fontRef idx="minor">
            <a:schemeClr val="lt1"/>
          </a:fontRef>
        </p:style>
      </p:pic>
      <p:pic>
        <p:nvPicPr>
          <p:cNvPr id="6" name="Imagen 5" descr="D:\Documents\TrabajoJM\Proyectos\2018 - COST Action - QG-MM\Committee for outreach\Entrega_Quantum_Logotipo\JPG\Logo_Quantum_White-BG.jpg">
            <a:extLst>
              <a:ext uri="{FF2B5EF4-FFF2-40B4-BE49-F238E27FC236}">
                <a16:creationId xmlns:a16="http://schemas.microsoft.com/office/drawing/2014/main" id="{AA8CD550-4ADE-2026-C414-C5293653FF5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495789"/>
            <a:ext cx="1326884" cy="1326884"/>
          </a:xfrm>
          <a:prstGeom prst="rect">
            <a:avLst/>
          </a:prstGeom>
          <a:noFill/>
          <a:ln>
            <a:noFill/>
          </a:ln>
        </p:spPr>
      </p:pic>
      <p:pic>
        <p:nvPicPr>
          <p:cNvPr id="8" name="Imagen 7">
            <a:extLst>
              <a:ext uri="{FF2B5EF4-FFF2-40B4-BE49-F238E27FC236}">
                <a16:creationId xmlns:a16="http://schemas.microsoft.com/office/drawing/2014/main" id="{42D92A8C-6FC1-2199-DAD4-8E60916DA270}"/>
              </a:ext>
            </a:extLst>
          </p:cNvPr>
          <p:cNvPicPr>
            <a:picLocks noChangeAspect="1"/>
          </p:cNvPicPr>
          <p:nvPr/>
        </p:nvPicPr>
        <p:blipFill>
          <a:blip r:embed="rId5"/>
          <a:stretch>
            <a:fillRect/>
          </a:stretch>
        </p:blipFill>
        <p:spPr>
          <a:xfrm>
            <a:off x="6206947" y="5495789"/>
            <a:ext cx="2924689" cy="1339437"/>
          </a:xfrm>
          <a:prstGeom prst="rect">
            <a:avLst/>
          </a:prstGeom>
        </p:spPr>
      </p:pic>
    </p:spTree>
    <p:extLst>
      <p:ext uri="{BB962C8B-B14F-4D97-AF65-F5344CB8AC3E}">
        <p14:creationId xmlns:p14="http://schemas.microsoft.com/office/powerpoint/2010/main" val="3795326751"/>
      </p:ext>
    </p:extLst>
  </p:cSld>
  <p:clrMapOvr>
    <a:masterClrMapping/>
  </p:clrMapOvr>
  <p:transition spd="slow">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9763" y="2767280"/>
            <a:ext cx="5704474" cy="1323439"/>
          </a:xfrm>
          <a:prstGeom prst="rect">
            <a:avLst/>
          </a:prstGeom>
          <a:noFill/>
        </p:spPr>
        <p:txBody>
          <a:bodyPr wrap="square" rtlCol="0">
            <a:spAutoFit/>
          </a:bodyPr>
          <a:lstStyle/>
          <a:p>
            <a:pPr algn="ctr"/>
            <a:r>
              <a:rPr lang="es-ES" sz="4000" b="1" dirty="0">
                <a:solidFill>
                  <a:srgbClr val="FFFF00"/>
                </a:solidFill>
                <a:effectLst>
                  <a:outerShdw blurRad="38100" dist="38100" dir="2700000" algn="tl">
                    <a:srgbClr val="000000">
                      <a:alpha val="43137"/>
                    </a:srgbClr>
                  </a:outerShdw>
                </a:effectLst>
                <a:latin typeface="+mj-lt"/>
              </a:rPr>
              <a:t>2. THE </a:t>
            </a:r>
            <a:r>
              <a:rPr lang="es-ES" sz="4000" b="1" dirty="0">
                <a:solidFill>
                  <a:schemeClr val="accent5">
                    <a:lumMod val="40000"/>
                    <a:lumOff val="60000"/>
                  </a:schemeClr>
                </a:solidFill>
                <a:effectLst>
                  <a:outerShdw blurRad="38100" dist="38100" dir="2700000" algn="tl">
                    <a:srgbClr val="000000">
                      <a:alpha val="43137"/>
                    </a:srgbClr>
                  </a:outerShdw>
                </a:effectLst>
                <a:latin typeface="+mj-lt"/>
              </a:rPr>
              <a:t>LIV </a:t>
            </a:r>
            <a:r>
              <a:rPr lang="es-ES" sz="4000" b="1" dirty="0">
                <a:solidFill>
                  <a:srgbClr val="FFFF00"/>
                </a:solidFill>
                <a:effectLst>
                  <a:outerShdw blurRad="38100" dist="38100" dir="2700000" algn="tl">
                    <a:srgbClr val="000000">
                      <a:alpha val="43137"/>
                    </a:srgbClr>
                  </a:outerShdw>
                </a:effectLst>
                <a:latin typeface="+mj-lt"/>
              </a:rPr>
              <a:t>AND </a:t>
            </a:r>
            <a:r>
              <a:rPr lang="es-ES" sz="4000" b="1" dirty="0">
                <a:solidFill>
                  <a:schemeClr val="accent5">
                    <a:lumMod val="40000"/>
                    <a:lumOff val="60000"/>
                  </a:schemeClr>
                </a:solidFill>
                <a:effectLst>
                  <a:outerShdw blurRad="38100" dist="38100" dir="2700000" algn="tl">
                    <a:srgbClr val="000000">
                      <a:alpha val="43137"/>
                    </a:srgbClr>
                  </a:outerShdw>
                </a:effectLst>
                <a:latin typeface="+mj-lt"/>
              </a:rPr>
              <a:t>DSR </a:t>
            </a:r>
            <a:r>
              <a:rPr lang="es-ES" sz="4000" b="1" dirty="0">
                <a:solidFill>
                  <a:srgbClr val="FFFF00"/>
                </a:solidFill>
                <a:effectLst>
                  <a:outerShdw blurRad="38100" dist="38100" dir="2700000" algn="tl">
                    <a:srgbClr val="000000">
                      <a:alpha val="43137"/>
                    </a:srgbClr>
                  </a:outerShdw>
                </a:effectLst>
                <a:latin typeface="+mj-lt"/>
              </a:rPr>
              <a:t>PARADIGMS</a:t>
            </a:r>
            <a:endParaRPr lang="es-ES" sz="4000" b="1" dirty="0">
              <a:solidFill>
                <a:schemeClr val="accent5">
                  <a:lumMod val="40000"/>
                  <a:lumOff val="6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1515953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DEFORMED RELATIVISTIC KINEMATICS</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3" name="Imagen 2"/>
          <p:cNvPicPr>
            <a:picLocks noChangeAspect="1"/>
          </p:cNvPicPr>
          <p:nvPr>
            <p:custDataLst>
              <p:tags r:id="rId1"/>
            </p:custDataLst>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14454" y="1021330"/>
            <a:ext cx="4332343" cy="279771"/>
          </a:xfrm>
          <a:prstGeom prst="rect">
            <a:avLst/>
          </a:prstGeom>
        </p:spPr>
      </p:pic>
      <p:pic>
        <p:nvPicPr>
          <p:cNvPr id="5" name="Imagen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96495" y="2037857"/>
            <a:ext cx="4108488" cy="339636"/>
          </a:xfrm>
          <a:prstGeom prst="rect">
            <a:avLst/>
          </a:prstGeom>
        </p:spPr>
      </p:pic>
      <p:pic>
        <p:nvPicPr>
          <p:cNvPr id="6" name="Imagen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898274" y="2530161"/>
            <a:ext cx="1304229" cy="357943"/>
          </a:xfrm>
          <a:prstGeom prst="rect">
            <a:avLst/>
          </a:prstGeom>
        </p:spPr>
      </p:pic>
      <p:sp>
        <p:nvSpPr>
          <p:cNvPr id="18" name="4 CuadroTexto 1 1 1"/>
          <p:cNvSpPr txBox="1"/>
          <p:nvPr/>
        </p:nvSpPr>
        <p:spPr>
          <a:xfrm>
            <a:off x="154298" y="1467555"/>
            <a:ext cx="3703924" cy="465448"/>
          </a:xfrm>
          <a:prstGeom prst="rect">
            <a:avLst/>
          </a:prstGeom>
          <a:noFill/>
        </p:spPr>
        <p:txBody>
          <a:bodyPr wrap="square" rtlCol="0">
            <a:spAutoFit/>
          </a:bodyPr>
          <a:lstStyle/>
          <a:p>
            <a:pPr marL="342900" indent="-342900">
              <a:lnSpc>
                <a:spcPct val="150000"/>
              </a:lnSpc>
              <a:buBlip>
                <a:blip r:embed="rId13"/>
              </a:buBlip>
            </a:pPr>
            <a:r>
              <a:rPr lang="en-US" dirty="0">
                <a:latin typeface="Palatino Linotype" pitchFamily="18" charset="0"/>
              </a:rPr>
              <a:t>Special relativity:</a:t>
            </a:r>
          </a:p>
        </p:txBody>
      </p:sp>
      <p:sp>
        <p:nvSpPr>
          <p:cNvPr id="19" name="4 CuadroTexto 1 1 2"/>
          <p:cNvSpPr txBox="1"/>
          <p:nvPr/>
        </p:nvSpPr>
        <p:spPr>
          <a:xfrm>
            <a:off x="507980" y="2455218"/>
            <a:ext cx="5161573" cy="507831"/>
          </a:xfrm>
          <a:prstGeom prst="rect">
            <a:avLst/>
          </a:prstGeom>
          <a:noFill/>
        </p:spPr>
        <p:txBody>
          <a:bodyPr wrap="square" rtlCol="0">
            <a:spAutoFit/>
          </a:bodyPr>
          <a:lstStyle/>
          <a:p>
            <a:pPr>
              <a:lnSpc>
                <a:spcPct val="150000"/>
              </a:lnSpc>
            </a:pPr>
            <a:r>
              <a:rPr lang="en-US" dirty="0">
                <a:latin typeface="Palatino Linotype" pitchFamily="18" charset="0"/>
              </a:rPr>
              <a:t>Invariance under linear Lorentz transformations:</a:t>
            </a:r>
          </a:p>
        </p:txBody>
      </p:sp>
      <p:sp>
        <p:nvSpPr>
          <p:cNvPr id="20" name="4 CuadroTexto 1 1 3"/>
          <p:cNvSpPr txBox="1"/>
          <p:nvPr/>
        </p:nvSpPr>
        <p:spPr>
          <a:xfrm>
            <a:off x="154297" y="3129503"/>
            <a:ext cx="5618773" cy="465448"/>
          </a:xfrm>
          <a:prstGeom prst="rect">
            <a:avLst/>
          </a:prstGeom>
          <a:noFill/>
        </p:spPr>
        <p:txBody>
          <a:bodyPr wrap="square" rtlCol="0">
            <a:spAutoFit/>
          </a:bodyPr>
          <a:lstStyle/>
          <a:p>
            <a:pPr marL="342900" indent="-342900">
              <a:lnSpc>
                <a:spcPct val="150000"/>
              </a:lnSpc>
              <a:buBlip>
                <a:blip r:embed="rId13"/>
              </a:buBlip>
            </a:pPr>
            <a:r>
              <a:rPr lang="en-US" dirty="0">
                <a:latin typeface="Palatino Linotype" pitchFamily="18" charset="0"/>
              </a:rPr>
              <a:t>Deformed </a:t>
            </a:r>
            <a:r>
              <a:rPr lang="en-US" dirty="0">
                <a:solidFill>
                  <a:srgbClr val="C00000"/>
                </a:solidFill>
                <a:latin typeface="Palatino Linotype" pitchFamily="18" charset="0"/>
              </a:rPr>
              <a:t>relativistic</a:t>
            </a:r>
            <a:r>
              <a:rPr lang="en-US" dirty="0">
                <a:latin typeface="Palatino Linotype" pitchFamily="18" charset="0"/>
              </a:rPr>
              <a:t> kinematics </a:t>
            </a:r>
            <a:r>
              <a:rPr lang="en-US" dirty="0">
                <a:solidFill>
                  <a:srgbClr val="C00000"/>
                </a:solidFill>
                <a:latin typeface="Palatino Linotype" pitchFamily="18" charset="0"/>
              </a:rPr>
              <a:t>MCL + MDR:</a:t>
            </a:r>
          </a:p>
        </p:txBody>
      </p:sp>
      <p:pic>
        <p:nvPicPr>
          <p:cNvPr id="14" name="Imagen 13"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left[p^{(1)}\oplus p^{(2)}\right]_\mu = \left[p^{(3)}\oplus p^{(4)}\right]_\mu\,, \quad \quad&#10;       C(p^{(i)}, \red{\Lambda}) = m_i^2\,,$&#10;&#10;\end{document}" title="IguanaTex Bitmap Display">
            <a:extLst>
              <a:ext uri="{FF2B5EF4-FFF2-40B4-BE49-F238E27FC236}">
                <a16:creationId xmlns:a16="http://schemas.microsoft.com/office/drawing/2014/main" id="{5233D051-8086-4B3D-96FB-624325EC1214}"/>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96498" y="3869623"/>
            <a:ext cx="5346573" cy="456521"/>
          </a:xfrm>
          <a:prstGeom prst="rect">
            <a:avLst/>
          </a:prstGeom>
        </p:spPr>
      </p:pic>
      <p:pic>
        <p:nvPicPr>
          <p:cNvPr id="8" name="Imagen 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96495" y="5606426"/>
            <a:ext cx="5500800" cy="455314"/>
          </a:xfrm>
          <a:prstGeom prst="rect">
            <a:avLst/>
          </a:prstGeom>
        </p:spPr>
      </p:pic>
      <p:pic>
        <p:nvPicPr>
          <p:cNvPr id="10" name="Imagen 9"/>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7439732" y="5055734"/>
            <a:ext cx="1404343" cy="244114"/>
          </a:xfrm>
          <a:prstGeom prst="rect">
            <a:avLst/>
          </a:prstGeom>
        </p:spPr>
      </p:pic>
      <p:sp>
        <p:nvSpPr>
          <p:cNvPr id="21" name="4 CuadroTexto 1 1 4 1"/>
          <p:cNvSpPr txBox="1"/>
          <p:nvPr/>
        </p:nvSpPr>
        <p:spPr>
          <a:xfrm>
            <a:off x="507978" y="4892564"/>
            <a:ext cx="7121774" cy="465448"/>
          </a:xfrm>
          <a:prstGeom prst="rect">
            <a:avLst/>
          </a:prstGeom>
          <a:noFill/>
        </p:spPr>
        <p:txBody>
          <a:bodyPr wrap="square" rtlCol="0">
            <a:spAutoFit/>
          </a:bodyPr>
          <a:lstStyle/>
          <a:p>
            <a:pPr>
              <a:lnSpc>
                <a:spcPct val="150000"/>
              </a:lnSpc>
            </a:pPr>
            <a:r>
              <a:rPr lang="en-US" dirty="0">
                <a:solidFill>
                  <a:srgbClr val="C00000"/>
                </a:solidFill>
                <a:latin typeface="Palatino Linotype" pitchFamily="18" charset="0"/>
              </a:rPr>
              <a:t>Relativistic</a:t>
            </a:r>
            <a:r>
              <a:rPr lang="en-US" dirty="0">
                <a:latin typeface="Palatino Linotype" pitchFamily="18" charset="0"/>
              </a:rPr>
              <a:t> invariance under </a:t>
            </a:r>
            <a:r>
              <a:rPr lang="el-GR" dirty="0">
                <a:latin typeface="Palatino Linotype" pitchFamily="18" charset="0"/>
              </a:rPr>
              <a:t>Λ</a:t>
            </a:r>
            <a:r>
              <a:rPr lang="es-ES" dirty="0">
                <a:latin typeface="Palatino Linotype" pitchFamily="18" charset="0"/>
              </a:rPr>
              <a:t>-</a:t>
            </a:r>
            <a:r>
              <a:rPr lang="es-ES" dirty="0" err="1">
                <a:latin typeface="Palatino Linotype" pitchFamily="18" charset="0"/>
              </a:rPr>
              <a:t>deformed</a:t>
            </a:r>
            <a:r>
              <a:rPr lang="en-US" dirty="0">
                <a:latin typeface="Palatino Linotype" pitchFamily="18" charset="0"/>
              </a:rPr>
              <a:t> Lorentz transformations:</a:t>
            </a:r>
          </a:p>
        </p:txBody>
      </p:sp>
      <p:grpSp>
        <p:nvGrpSpPr>
          <p:cNvPr id="11" name="Grupo 10">
            <a:extLst>
              <a:ext uri="{FF2B5EF4-FFF2-40B4-BE49-F238E27FC236}">
                <a16:creationId xmlns:a16="http://schemas.microsoft.com/office/drawing/2014/main" id="{F7C8C628-2520-40F2-AC50-50F30B437804}"/>
              </a:ext>
            </a:extLst>
          </p:cNvPr>
          <p:cNvGrpSpPr/>
          <p:nvPr/>
        </p:nvGrpSpPr>
        <p:grpSpPr>
          <a:xfrm>
            <a:off x="508418" y="4346900"/>
            <a:ext cx="7391996" cy="465448"/>
            <a:chOff x="808343" y="4346900"/>
            <a:chExt cx="7391996" cy="465448"/>
          </a:xfrm>
        </p:grpSpPr>
        <p:sp>
          <p:nvSpPr>
            <p:cNvPr id="13" name="4 CuadroTexto 1 1 4 2">
              <a:extLst>
                <a:ext uri="{FF2B5EF4-FFF2-40B4-BE49-F238E27FC236}">
                  <a16:creationId xmlns:a16="http://schemas.microsoft.com/office/drawing/2014/main" id="{444BD36D-9D23-40DC-830F-5B160CDA7D98}"/>
                </a:ext>
              </a:extLst>
            </p:cNvPr>
            <p:cNvSpPr txBox="1"/>
            <p:nvPr/>
          </p:nvSpPr>
          <p:spPr>
            <a:xfrm>
              <a:off x="808343" y="4346900"/>
              <a:ext cx="7391996" cy="465448"/>
            </a:xfrm>
            <a:prstGeom prst="rect">
              <a:avLst/>
            </a:prstGeom>
            <a:noFill/>
          </p:spPr>
          <p:txBody>
            <a:bodyPr wrap="square" rtlCol="0">
              <a:spAutoFit/>
            </a:bodyPr>
            <a:lstStyle/>
            <a:p>
              <a:pPr>
                <a:lnSpc>
                  <a:spcPct val="150000"/>
                </a:lnSpc>
              </a:pPr>
              <a:r>
                <a:rPr lang="en-US" dirty="0">
                  <a:solidFill>
                    <a:srgbClr val="C00000"/>
                  </a:solidFill>
                  <a:latin typeface="Palatino Linotype" pitchFamily="18" charset="0"/>
                </a:rPr>
                <a:t>Deformed</a:t>
              </a:r>
              <a:r>
                <a:rPr lang="en-US" dirty="0">
                  <a:latin typeface="Palatino Linotype" pitchFamily="18" charset="0"/>
                </a:rPr>
                <a:t> kinematics:  SR is obtained in the                 limit </a:t>
              </a:r>
            </a:p>
          </p:txBody>
        </p:sp>
        <p:pic>
          <p:nvPicPr>
            <p:cNvPr id="4" name="Imagen 3"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Lambda\to \infty$&#10;&#10;\end{document}" title="IguanaTex Bitmap Display">
              <a:extLst>
                <a:ext uri="{FF2B5EF4-FFF2-40B4-BE49-F238E27FC236}">
                  <a16:creationId xmlns:a16="http://schemas.microsoft.com/office/drawing/2014/main" id="{658CF8B0-3957-47C9-AE87-37738B45E360}"/>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5438428" y="4532175"/>
              <a:ext cx="759771" cy="161829"/>
            </a:xfrm>
            <a:prstGeom prst="rect">
              <a:avLst/>
            </a:prstGeom>
          </p:spPr>
        </p:pic>
      </p:grpSp>
    </p:spTree>
    <p:extLst>
      <p:ext uri="{BB962C8B-B14F-4D97-AF65-F5344CB8AC3E}">
        <p14:creationId xmlns:p14="http://schemas.microsoft.com/office/powerpoint/2010/main" val="3928980575"/>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EXAMPLE: A FIRST-ORDER DSR</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20" name="4 CuadroTexto 1 1 3 1"/>
          <p:cNvSpPr txBox="1"/>
          <p:nvPr/>
        </p:nvSpPr>
        <p:spPr>
          <a:xfrm>
            <a:off x="666364" y="1170446"/>
            <a:ext cx="1411154" cy="465448"/>
          </a:xfrm>
          <a:prstGeom prst="rect">
            <a:avLst/>
          </a:prstGeom>
          <a:noFill/>
        </p:spPr>
        <p:txBody>
          <a:bodyPr wrap="square" rtlCol="0">
            <a:spAutoFit/>
          </a:bodyPr>
          <a:lstStyle/>
          <a:p>
            <a:pPr marL="342900" indent="-342900">
              <a:lnSpc>
                <a:spcPct val="150000"/>
              </a:lnSpc>
              <a:buBlip>
                <a:blip r:embed="rId7"/>
              </a:buBlip>
            </a:pPr>
            <a:r>
              <a:rPr lang="en-US" dirty="0">
                <a:solidFill>
                  <a:srgbClr val="C00000"/>
                </a:solidFill>
                <a:latin typeface="Palatino Linotype" pitchFamily="18" charset="0"/>
              </a:rPr>
              <a:t>MDR:</a:t>
            </a:r>
          </a:p>
        </p:txBody>
      </p:sp>
      <p:pic>
        <p:nvPicPr>
          <p:cNvPr id="23" name="Imagen 22"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C(p)\,=\,p_0^2-\vec{p}^2+\dfrac{\red{\alpha_1}}{\Lambda}p_0^3+\dfrac{\red{\alpha_2}}{\Lambda}p_0\vec{p}^2=m^2$&#10;&#10;\end{document}" title="IguanaTex Bitmap Display">
            <a:extLst>
              <a:ext uri="{FF2B5EF4-FFF2-40B4-BE49-F238E27FC236}">
                <a16:creationId xmlns:a16="http://schemas.microsoft.com/office/drawing/2014/main" id="{25CA0382-E529-4158-A5EB-C9CF5351E813}"/>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27185" y="1236172"/>
            <a:ext cx="4041639" cy="422948"/>
          </a:xfrm>
          <a:prstGeom prst="rect">
            <a:avLst/>
          </a:prstGeom>
        </p:spPr>
      </p:pic>
      <p:pic>
        <p:nvPicPr>
          <p:cNvPr id="25" name="Imagen 24"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left[p\oplus q\right]_0 \,=\, p_0 + q_0 + \frac{\red{\beta_1}}{\Lambda} \, p_0 q_0 + \frac{\red{\beta_2}}{\Lambda} \, \vec{p}\cdot\vec{q}$$&#10;&#10;\end{document}" title="IguanaTex Bitmap Display">
            <a:extLst>
              <a:ext uri="{FF2B5EF4-FFF2-40B4-BE49-F238E27FC236}">
                <a16:creationId xmlns:a16="http://schemas.microsoft.com/office/drawing/2014/main" id="{B453DBC0-C8CB-43A6-B92C-AD6C6CF69E2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627185" y="2007279"/>
            <a:ext cx="3959757" cy="475959"/>
          </a:xfrm>
          <a:prstGeom prst="rect">
            <a:avLst/>
          </a:prstGeom>
        </p:spPr>
      </p:pic>
      <p:pic>
        <p:nvPicPr>
          <p:cNvPr id="28" name="Imagen 27"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left[p \oplus q\right]_i \,=\, p_i + q_i + \frac{\red{\gamma_1}}{\Lambda} \, p_0 q_i + \frac{\red{\gamma_2}}{\Lambda} \, p_i q_0$$&#10;&#10;\end{document}" title="IguanaTex Bitmap Display">
            <a:extLst>
              <a:ext uri="{FF2B5EF4-FFF2-40B4-BE49-F238E27FC236}">
                <a16:creationId xmlns:a16="http://schemas.microsoft.com/office/drawing/2014/main" id="{198D52C8-869F-4496-99B1-228BA76F888D}"/>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627185" y="2619603"/>
            <a:ext cx="3752974" cy="423588"/>
          </a:xfrm>
          <a:prstGeom prst="rect">
            <a:avLst/>
          </a:prstGeom>
        </p:spPr>
      </p:pic>
      <p:sp>
        <p:nvSpPr>
          <p:cNvPr id="29" name="4 CuadroTexto 1 1 3 2">
            <a:extLst>
              <a:ext uri="{FF2B5EF4-FFF2-40B4-BE49-F238E27FC236}">
                <a16:creationId xmlns:a16="http://schemas.microsoft.com/office/drawing/2014/main" id="{7BD34C94-D848-43FC-B82D-3D45D0B8F805}"/>
              </a:ext>
            </a:extLst>
          </p:cNvPr>
          <p:cNvSpPr txBox="1"/>
          <p:nvPr/>
        </p:nvSpPr>
        <p:spPr>
          <a:xfrm>
            <a:off x="666364" y="2017790"/>
            <a:ext cx="1411154" cy="465448"/>
          </a:xfrm>
          <a:prstGeom prst="rect">
            <a:avLst/>
          </a:prstGeom>
          <a:noFill/>
        </p:spPr>
        <p:txBody>
          <a:bodyPr wrap="square" rtlCol="0">
            <a:spAutoFit/>
          </a:bodyPr>
          <a:lstStyle/>
          <a:p>
            <a:pPr marL="342900" indent="-342900">
              <a:lnSpc>
                <a:spcPct val="150000"/>
              </a:lnSpc>
              <a:buBlip>
                <a:blip r:embed="rId7"/>
              </a:buBlip>
            </a:pPr>
            <a:r>
              <a:rPr lang="en-US" dirty="0">
                <a:solidFill>
                  <a:srgbClr val="C00000"/>
                </a:solidFill>
                <a:latin typeface="Palatino Linotype" pitchFamily="18" charset="0"/>
              </a:rPr>
              <a:t>MCL:</a:t>
            </a:r>
          </a:p>
        </p:txBody>
      </p:sp>
      <p:sp>
        <p:nvSpPr>
          <p:cNvPr id="30" name="4 CuadroTexto 1 1 3 3 1">
            <a:extLst>
              <a:ext uri="{FF2B5EF4-FFF2-40B4-BE49-F238E27FC236}">
                <a16:creationId xmlns:a16="http://schemas.microsoft.com/office/drawing/2014/main" id="{9AA03F77-0CA9-4FA7-B866-674B88654B23}"/>
              </a:ext>
            </a:extLst>
          </p:cNvPr>
          <p:cNvSpPr txBox="1"/>
          <p:nvPr/>
        </p:nvSpPr>
        <p:spPr>
          <a:xfrm>
            <a:off x="666364" y="3375664"/>
            <a:ext cx="6195294" cy="465448"/>
          </a:xfrm>
          <a:prstGeom prst="rect">
            <a:avLst/>
          </a:prstGeom>
          <a:noFill/>
        </p:spPr>
        <p:txBody>
          <a:bodyPr wrap="square" rtlCol="0">
            <a:spAutoFit/>
          </a:bodyPr>
          <a:lstStyle/>
          <a:p>
            <a:pPr marL="342900" indent="-342900">
              <a:lnSpc>
                <a:spcPct val="150000"/>
              </a:lnSpc>
              <a:buBlip>
                <a:blip r:embed="rId7"/>
              </a:buBlip>
            </a:pPr>
            <a:r>
              <a:rPr lang="en-US" dirty="0">
                <a:solidFill>
                  <a:srgbClr val="C00000"/>
                </a:solidFill>
                <a:latin typeface="Palatino Linotype" pitchFamily="18" charset="0"/>
              </a:rPr>
              <a:t>Relativity principle:  </a:t>
            </a:r>
            <a:r>
              <a:rPr lang="en-US" sz="1400" dirty="0">
                <a:solidFill>
                  <a:schemeClr val="accent1"/>
                </a:solidFill>
                <a:latin typeface="Palatino Linotype" pitchFamily="18" charset="0"/>
              </a:rPr>
              <a:t>(Carmona, Cortés, </a:t>
            </a:r>
            <a:r>
              <a:rPr lang="en-US" sz="1400" dirty="0" err="1">
                <a:solidFill>
                  <a:schemeClr val="accent1"/>
                </a:solidFill>
                <a:latin typeface="Palatino Linotype" pitchFamily="18" charset="0"/>
              </a:rPr>
              <a:t>Mercati</a:t>
            </a:r>
            <a:r>
              <a:rPr lang="en-US" sz="1400" dirty="0">
                <a:solidFill>
                  <a:schemeClr val="accent1"/>
                </a:solidFill>
                <a:latin typeface="Palatino Linotype" pitchFamily="18" charset="0"/>
              </a:rPr>
              <a:t>, PRD 2012)</a:t>
            </a:r>
          </a:p>
        </p:txBody>
      </p:sp>
      <p:pic>
        <p:nvPicPr>
          <p:cNvPr id="42" name="Imagen 41"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boxed{\alpha_1\,=\,-\beta_1 \quad \quad \quad \alpha_2\,=\,\gamma_1+\gamma_2-\beta_2}$$&#10;&#10;\end{document}" title="IguanaTex Bitmap Display">
            <a:extLst>
              <a:ext uri="{FF2B5EF4-FFF2-40B4-BE49-F238E27FC236}">
                <a16:creationId xmlns:a16="http://schemas.microsoft.com/office/drawing/2014/main" id="{6C12D913-7BF7-4217-8E58-874A9F3EECE0}"/>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656587" y="4041609"/>
            <a:ext cx="3830826" cy="362797"/>
          </a:xfrm>
          <a:prstGeom prst="rect">
            <a:avLst/>
          </a:prstGeom>
        </p:spPr>
        <p:style>
          <a:lnRef idx="1">
            <a:schemeClr val="accent3"/>
          </a:lnRef>
          <a:fillRef idx="2">
            <a:schemeClr val="accent3"/>
          </a:fillRef>
          <a:effectRef idx="1">
            <a:schemeClr val="accent3"/>
          </a:effectRef>
          <a:fontRef idx="minor">
            <a:schemeClr val="dk1"/>
          </a:fontRef>
        </p:style>
      </p:pic>
      <p:sp>
        <p:nvSpPr>
          <p:cNvPr id="43" name="4 CuadroTexto 1 1 3 3 2">
            <a:extLst>
              <a:ext uri="{FF2B5EF4-FFF2-40B4-BE49-F238E27FC236}">
                <a16:creationId xmlns:a16="http://schemas.microsoft.com/office/drawing/2014/main" id="{614C6A3F-196A-49AD-BC91-D9E8462AE1E0}"/>
              </a:ext>
            </a:extLst>
          </p:cNvPr>
          <p:cNvSpPr txBox="1"/>
          <p:nvPr/>
        </p:nvSpPr>
        <p:spPr>
          <a:xfrm>
            <a:off x="1859207" y="4589207"/>
            <a:ext cx="7284793" cy="382477"/>
          </a:xfrm>
          <a:prstGeom prst="rect">
            <a:avLst/>
          </a:prstGeom>
          <a:noFill/>
        </p:spPr>
        <p:txBody>
          <a:bodyPr wrap="square" rtlCol="0">
            <a:spAutoFit/>
          </a:bodyPr>
          <a:lstStyle/>
          <a:p>
            <a:pPr>
              <a:lnSpc>
                <a:spcPct val="150000"/>
              </a:lnSpc>
            </a:pPr>
            <a:r>
              <a:rPr lang="en-US" sz="1400" dirty="0">
                <a:latin typeface="Palatino Linotype" pitchFamily="18" charset="0"/>
              </a:rPr>
              <a:t>(generalization of the </a:t>
            </a:r>
            <a:r>
              <a:rPr lang="en-US" sz="1400" dirty="0">
                <a:solidFill>
                  <a:schemeClr val="tx2"/>
                </a:solidFill>
                <a:latin typeface="Palatino Linotype" pitchFamily="18" charset="0"/>
              </a:rPr>
              <a:t>“golden rule” </a:t>
            </a:r>
            <a:r>
              <a:rPr lang="en-US" sz="1400" dirty="0">
                <a:latin typeface="Palatino Linotype" pitchFamily="18" charset="0"/>
              </a:rPr>
              <a:t>derived in </a:t>
            </a:r>
            <a:r>
              <a:rPr lang="en-US" sz="1400" dirty="0">
                <a:solidFill>
                  <a:schemeClr val="accent1"/>
                </a:solidFill>
                <a:latin typeface="Palatino Linotype" pitchFamily="18" charset="0"/>
              </a:rPr>
              <a:t>(</a:t>
            </a:r>
            <a:r>
              <a:rPr lang="en-US" sz="1400" dirty="0" err="1">
                <a:solidFill>
                  <a:schemeClr val="accent1"/>
                </a:solidFill>
                <a:latin typeface="Palatino Linotype" pitchFamily="18" charset="0"/>
              </a:rPr>
              <a:t>Amelino</a:t>
            </a:r>
            <a:r>
              <a:rPr lang="en-US" sz="1400" dirty="0">
                <a:solidFill>
                  <a:schemeClr val="accent1"/>
                </a:solidFill>
                <a:latin typeface="Palatino Linotype" pitchFamily="18" charset="0"/>
              </a:rPr>
              <a:t>-Camelia, PRD 2012)</a:t>
            </a:r>
          </a:p>
        </p:txBody>
      </p:sp>
      <p:sp>
        <p:nvSpPr>
          <p:cNvPr id="44" name="4 CuadroTexto 1 1 3 3 3">
            <a:extLst>
              <a:ext uri="{FF2B5EF4-FFF2-40B4-BE49-F238E27FC236}">
                <a16:creationId xmlns:a16="http://schemas.microsoft.com/office/drawing/2014/main" id="{FD1103AD-CC7C-48F6-AC13-1F51B26D3D9C}"/>
              </a:ext>
            </a:extLst>
          </p:cNvPr>
          <p:cNvSpPr txBox="1"/>
          <p:nvPr/>
        </p:nvSpPr>
        <p:spPr>
          <a:xfrm>
            <a:off x="666364" y="5152501"/>
            <a:ext cx="7724170" cy="880947"/>
          </a:xfrm>
          <a:prstGeom prst="rect">
            <a:avLst/>
          </a:prstGeom>
          <a:noFill/>
        </p:spPr>
        <p:txBody>
          <a:bodyPr wrap="square" rtlCol="0">
            <a:spAutoFit/>
          </a:bodyPr>
          <a:lstStyle/>
          <a:p>
            <a:pPr marL="342900" indent="-342900">
              <a:lnSpc>
                <a:spcPct val="150000"/>
              </a:lnSpc>
              <a:buBlip>
                <a:blip r:embed="rId7"/>
              </a:buBlip>
            </a:pPr>
            <a:r>
              <a:rPr lang="en-US" dirty="0">
                <a:latin typeface="Palatino Linotype" pitchFamily="18" charset="0"/>
              </a:rPr>
              <a:t>Because of these “golden rules”, the kinematics of the relativistic invariance (DSR) and non-invariance (LIV) cases is very different </a:t>
            </a:r>
            <a:endParaRPr lang="en-US" sz="1200" dirty="0">
              <a:latin typeface="Palatino Linotype" pitchFamily="18" charset="0"/>
            </a:endParaRPr>
          </a:p>
        </p:txBody>
      </p:sp>
    </p:spTree>
    <p:extLst>
      <p:ext uri="{BB962C8B-B14F-4D97-AF65-F5344CB8AC3E}">
        <p14:creationId xmlns:p14="http://schemas.microsoft.com/office/powerpoint/2010/main" val="2157822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randombar(horizontal)">
                                      <p:cBhvr>
                                        <p:cTn id="10" dur="500"/>
                                        <p:tgtEl>
                                          <p:spTgt spid="4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randombar(horizont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randombar(horizontal)">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30942"/>
          </a:xfrm>
          <a:prstGeom prst="rect">
            <a:avLst/>
          </a:prstGeom>
          <a:noFill/>
        </p:spPr>
        <p:txBody>
          <a:bodyPr wrap="square" rtlCol="0">
            <a:spAutoFit/>
          </a:bodyPr>
          <a:lstStyle/>
          <a:p>
            <a:pPr algn="ctr"/>
            <a:r>
              <a:rPr lang="en-US" sz="3500" b="1" dirty="0">
                <a:solidFill>
                  <a:srgbClr val="FFFF00"/>
                </a:solidFill>
                <a:effectLst>
                  <a:outerShdw blurRad="38100" dist="38100" dir="2700000" algn="tl">
                    <a:srgbClr val="000000">
                      <a:alpha val="43137"/>
                    </a:srgbClr>
                  </a:outerShdw>
                </a:effectLst>
                <a:latin typeface="+mj-lt"/>
              </a:rPr>
              <a:t>PAIR PRODUCTION IN A PHOTON BACKGROUND </a:t>
            </a:r>
            <a:endParaRPr lang="es-ES" sz="3500" b="1" dirty="0">
              <a:solidFill>
                <a:srgbClr val="FFFF00"/>
              </a:solidFill>
              <a:effectLst>
                <a:outerShdw blurRad="38100" dist="38100" dir="2700000" algn="tl">
                  <a:srgbClr val="000000">
                    <a:alpha val="43137"/>
                  </a:srgbClr>
                </a:outerShdw>
              </a:effectLst>
              <a:latin typeface="+mj-lt"/>
            </a:endParaRPr>
          </a:p>
        </p:txBody>
      </p:sp>
      <p:sp>
        <p:nvSpPr>
          <p:cNvPr id="44" name="4 CuadroTexto 1 1 3 3 1">
            <a:extLst>
              <a:ext uri="{FF2B5EF4-FFF2-40B4-BE49-F238E27FC236}">
                <a16:creationId xmlns:a16="http://schemas.microsoft.com/office/drawing/2014/main" id="{FD1103AD-CC7C-48F6-AC13-1F51B26D3D9C}"/>
              </a:ext>
            </a:extLst>
          </p:cNvPr>
          <p:cNvSpPr txBox="1"/>
          <p:nvPr/>
        </p:nvSpPr>
        <p:spPr>
          <a:xfrm>
            <a:off x="483484" y="1529698"/>
            <a:ext cx="1937847" cy="465448"/>
          </a:xfrm>
          <a:prstGeom prst="rect">
            <a:avLst/>
          </a:prstGeom>
          <a:noFill/>
        </p:spPr>
        <p:txBody>
          <a:bodyPr wrap="square" rtlCol="0">
            <a:spAutoFit/>
          </a:bodyPr>
          <a:lstStyle/>
          <a:p>
            <a:pPr marL="342900" indent="-342900">
              <a:lnSpc>
                <a:spcPct val="150000"/>
              </a:lnSpc>
              <a:buBlip>
                <a:blip r:embed="rId11"/>
              </a:buBlip>
            </a:pPr>
            <a:r>
              <a:rPr lang="en-US" dirty="0">
                <a:latin typeface="Palatino Linotype" pitchFamily="18" charset="0"/>
              </a:rPr>
              <a:t>SR threshold: </a:t>
            </a:r>
            <a:endParaRPr lang="en-US" sz="1200" dirty="0">
              <a:latin typeface="Palatino Linotype" pitchFamily="18" charset="0"/>
            </a:endParaRPr>
          </a:p>
        </p:txBody>
      </p:sp>
      <p:pic>
        <p:nvPicPr>
          <p:cNvPr id="55" name="Imagen 54"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 \gamma \red{(E)} + \gamma_{\text{EBL/CMB}} \red{(\varepsilon)} \rightarrow e^- + e^+$&#10;&#10;\end{document}" title="IguanaTex Bitmap Display">
            <a:extLst>
              <a:ext uri="{FF2B5EF4-FFF2-40B4-BE49-F238E27FC236}">
                <a16:creationId xmlns:a16="http://schemas.microsoft.com/office/drawing/2014/main" id="{3C053504-75FB-4FCA-973E-119066D95E9D}"/>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000826" y="1078938"/>
            <a:ext cx="3142871" cy="263295"/>
          </a:xfrm>
          <a:prstGeom prst="rect">
            <a:avLst/>
          </a:prstGeom>
        </p:spPr>
      </p:pic>
      <p:pic>
        <p:nvPicPr>
          <p:cNvPr id="10" name="Imagen 9"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 E^{\text{SR}}_{\text{th}} \,=\, \frac{m_e^2}{\varepsilon}$$&#10;&#10;\end{document}" title="IguanaTex Bitmap Display">
            <a:extLst>
              <a:ext uri="{FF2B5EF4-FFF2-40B4-BE49-F238E27FC236}">
                <a16:creationId xmlns:a16="http://schemas.microsoft.com/office/drawing/2014/main" id="{B77EE5CC-24AD-47E7-88C4-A57F96715915}"/>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627784" y="1540263"/>
            <a:ext cx="1059583" cy="518250"/>
          </a:xfrm>
          <a:prstGeom prst="rect">
            <a:avLst/>
          </a:prstGeom>
        </p:spPr>
      </p:pic>
      <p:sp>
        <p:nvSpPr>
          <p:cNvPr id="21" name="4 CuadroTexto 1 1 3 3 2 1">
            <a:extLst>
              <a:ext uri="{FF2B5EF4-FFF2-40B4-BE49-F238E27FC236}">
                <a16:creationId xmlns:a16="http://schemas.microsoft.com/office/drawing/2014/main" id="{0DF8163B-8703-4450-86C7-5947CD9FEC15}"/>
              </a:ext>
            </a:extLst>
          </p:cNvPr>
          <p:cNvSpPr txBox="1"/>
          <p:nvPr/>
        </p:nvSpPr>
        <p:spPr>
          <a:xfrm>
            <a:off x="483483" y="2040546"/>
            <a:ext cx="3773963" cy="465448"/>
          </a:xfrm>
          <a:prstGeom prst="rect">
            <a:avLst/>
          </a:prstGeom>
          <a:noFill/>
        </p:spPr>
        <p:txBody>
          <a:bodyPr wrap="square" rtlCol="0">
            <a:spAutoFit/>
          </a:bodyPr>
          <a:lstStyle/>
          <a:p>
            <a:pPr marL="342900" indent="-342900">
              <a:lnSpc>
                <a:spcPct val="150000"/>
              </a:lnSpc>
              <a:buBlip>
                <a:blip r:embed="rId11"/>
              </a:buBlip>
            </a:pPr>
            <a:r>
              <a:rPr lang="en-US" dirty="0">
                <a:latin typeface="Palatino Linotype" pitchFamily="18" charset="0"/>
              </a:rPr>
              <a:t>Beyond SR threshold equation: </a:t>
            </a:r>
            <a:endParaRPr lang="en-US" sz="1200" dirty="0">
              <a:latin typeface="Palatino Linotype" pitchFamily="18" charset="0"/>
            </a:endParaRPr>
          </a:p>
        </p:txBody>
      </p:sp>
      <p:pic>
        <p:nvPicPr>
          <p:cNvPr id="6" name="Imagen 5"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red{\frac{\gamma_1 + \gamma_2 - \beta_1 - \beta_2 - \alpha_1 - \alpha_2}{8\Lambda} E_{\text{th}}^3} +\blue{\mathcal{O}\left(\dfrac{E^2\varepsilon}{\Lambda},\dfrac{Em_e^2}{\Lambda}\right)}+E_{\text{th}}\varepsilon -m_e^2 \,=\, 0$$&#10;&#10;\end{document}" title="IguanaTex Bitmap Display">
            <a:extLst>
              <a:ext uri="{FF2B5EF4-FFF2-40B4-BE49-F238E27FC236}">
                <a16:creationId xmlns:a16="http://schemas.microsoft.com/office/drawing/2014/main" id="{D70DE81C-9B7B-40FE-8C62-405C8A1872A5}"/>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169505" y="2687792"/>
            <a:ext cx="6804990" cy="577300"/>
          </a:xfrm>
          <a:prstGeom prst="rect">
            <a:avLst/>
          </a:prstGeom>
        </p:spPr>
      </p:pic>
      <p:sp>
        <p:nvSpPr>
          <p:cNvPr id="26" name="4 CuadroTexto 1 1 3 3 2 2 1">
            <a:extLst>
              <a:ext uri="{FF2B5EF4-FFF2-40B4-BE49-F238E27FC236}">
                <a16:creationId xmlns:a16="http://schemas.microsoft.com/office/drawing/2014/main" id="{54BE94A1-7B8A-493A-B794-A98932B486A6}"/>
              </a:ext>
            </a:extLst>
          </p:cNvPr>
          <p:cNvSpPr txBox="1"/>
          <p:nvPr/>
        </p:nvSpPr>
        <p:spPr>
          <a:xfrm>
            <a:off x="763459" y="3520111"/>
            <a:ext cx="2431288" cy="46544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ct val="150000"/>
              </a:lnSpc>
            </a:pPr>
            <a:r>
              <a:rPr lang="en-US" dirty="0">
                <a:latin typeface="Palatino Linotype" pitchFamily="18" charset="0"/>
              </a:rPr>
              <a:t>LIV case:  </a:t>
            </a:r>
            <a:endParaRPr lang="en-US" sz="1200" dirty="0">
              <a:latin typeface="Palatino Linotype" pitchFamily="18" charset="0"/>
            </a:endParaRPr>
          </a:p>
        </p:txBody>
      </p:sp>
      <p:pic>
        <p:nvPicPr>
          <p:cNvPr id="45" name="Imagen 44"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gamma_i=\beta_i=0$$&#10;&#10;\end{document}" title="IguanaTex Bitmap Display">
            <a:extLst>
              <a:ext uri="{FF2B5EF4-FFF2-40B4-BE49-F238E27FC236}">
                <a16:creationId xmlns:a16="http://schemas.microsoft.com/office/drawing/2014/main" id="{03D8FBB3-A69F-4500-9C8C-FA7F5901B8BD}"/>
              </a:ext>
            </a:extLst>
          </p:cNvPr>
          <p:cNvPicPr>
            <a:picLocks noChangeAspect="1"/>
          </p:cNvPicPr>
          <p:nvPr>
            <p:custDataLst>
              <p:tags r:id="rId4"/>
            </p:custDataLst>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03102" y="4129392"/>
            <a:ext cx="1024000" cy="182857"/>
          </a:xfrm>
          <a:prstGeom prst="rect">
            <a:avLst/>
          </a:prstGeom>
        </p:spPr>
      </p:pic>
      <p:pic>
        <p:nvPicPr>
          <p:cNvPr id="34" name="Imagen 33"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 E^{\text{LIV}}_{\text{th}}\approx \frac{m_e^2}{\varepsilon}\left[1+\frac{(m_e^2)^2}{\varepsilon^3}\frac{\alpha_1+\alpha_2}{8\Lambda}\right]=\frac{m_e^2}{\varepsilon}\Bigg[ 1 + \red{\frac{m_e^2}{\varepsilon^2}}\frac{m_e^2}{\varepsilon \Lambda_{\text{eff}}}\Bigg]$$&#10;&#10;\end{document}" title="IguanaTex Bitmap Display">
            <a:extLst>
              <a:ext uri="{FF2B5EF4-FFF2-40B4-BE49-F238E27FC236}">
                <a16:creationId xmlns:a16="http://schemas.microsoft.com/office/drawing/2014/main" id="{B57680B4-3F6A-4BB2-961A-8AAF35939EC6}"/>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4180966" y="3527394"/>
            <a:ext cx="4773791" cy="607086"/>
          </a:xfrm>
          <a:prstGeom prst="rect">
            <a:avLst/>
          </a:prstGeom>
        </p:spPr>
      </p:pic>
      <p:sp>
        <p:nvSpPr>
          <p:cNvPr id="38" name="4 CuadroTexto 1 1 3 3 2 2 2">
            <a:extLst>
              <a:ext uri="{FF2B5EF4-FFF2-40B4-BE49-F238E27FC236}">
                <a16:creationId xmlns:a16="http://schemas.microsoft.com/office/drawing/2014/main" id="{403E524F-3113-4B4D-B0FC-4A6C6DE1BAE1}"/>
              </a:ext>
            </a:extLst>
          </p:cNvPr>
          <p:cNvSpPr txBox="1"/>
          <p:nvPr/>
        </p:nvSpPr>
        <p:spPr>
          <a:xfrm>
            <a:off x="763458" y="4534228"/>
            <a:ext cx="2431288" cy="46544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ct val="150000"/>
              </a:lnSpc>
            </a:pPr>
            <a:r>
              <a:rPr lang="en-US" dirty="0">
                <a:latin typeface="Palatino Linotype" pitchFamily="18" charset="0"/>
              </a:rPr>
              <a:t>DSR case:  </a:t>
            </a:r>
            <a:endParaRPr lang="en-US" sz="1200" dirty="0">
              <a:latin typeface="Palatino Linotype" pitchFamily="18" charset="0"/>
            </a:endParaRPr>
          </a:p>
        </p:txBody>
      </p:sp>
      <p:pic>
        <p:nvPicPr>
          <p:cNvPr id="40" name="Imagen 39"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gamma_1+\gamma_2-\beta_1-\beta_2-\alpha_1-\alpha_2=0$$&#10;&#10;\end{document}" title="IguanaTex Bitmap Display">
            <a:extLst>
              <a:ext uri="{FF2B5EF4-FFF2-40B4-BE49-F238E27FC236}">
                <a16:creationId xmlns:a16="http://schemas.microsoft.com/office/drawing/2014/main" id="{E825E919-EA66-44DD-AD7F-AD0A77548057}"/>
              </a:ext>
            </a:extLst>
          </p:cNvPr>
          <p:cNvPicPr>
            <a:picLocks noChangeAspect="1"/>
          </p:cNvPicPr>
          <p:nvPr>
            <p:custDataLst>
              <p:tags r:id="rId6"/>
            </p:custDataLst>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4778" y="5139532"/>
            <a:ext cx="2908648" cy="182857"/>
          </a:xfrm>
          <a:prstGeom prst="rect">
            <a:avLst/>
          </a:prstGeom>
        </p:spPr>
      </p:pic>
      <p:pic>
        <p:nvPicPr>
          <p:cNvPr id="4" name="Imagen 3"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E^{\text{DSR}}_{\text{th}} \,\approx\, \frac{m_e^2}{\varepsilon}\Bigg[ 1 + \frac{\beta_1 + \beta_2 + 3\gamma_2 - \gamma_1}{4\Lambda} \frac{m_e^2}{\varepsilon}\Bigg] = \frac{m_e^2}{\varepsilon}\Bigg[ 1 + \frac{m_e^2}{\varepsilon \Lambda_{\text{eff}}}\Bigg]$$&#10;&#10;\end{document}" title="IguanaTex Bitmap Display">
            <a:extLst>
              <a:ext uri="{FF2B5EF4-FFF2-40B4-BE49-F238E27FC236}">
                <a16:creationId xmlns:a16="http://schemas.microsoft.com/office/drawing/2014/main" id="{57DA846E-AF85-4D71-92C9-1ED4B4E7B3D9}"/>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3571443" y="4463409"/>
            <a:ext cx="5355005" cy="607824"/>
          </a:xfrm>
          <a:prstGeom prst="rect">
            <a:avLst/>
          </a:prstGeom>
        </p:spPr>
      </p:pic>
      <p:pic>
        <p:nvPicPr>
          <p:cNvPr id="7" name="Imagen 6"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addtolength{\textwidth}{1.5cm}&#10;\begin{document}&#10;\thispagestyle{empty}&#10;&#10;[for $\varepsilon\sim$ CMB and $\sim 10\%$ correction, bound on $\Lambda$ is $\sim M_P$ (LIV), $\sim$\,\red{PeV} (DSR)]&#10;&#10;\end{document}" title="IguanaTex Bitmap Display">
            <a:extLst>
              <a:ext uri="{FF2B5EF4-FFF2-40B4-BE49-F238E27FC236}">
                <a16:creationId xmlns:a16="http://schemas.microsoft.com/office/drawing/2014/main" id="{578B8821-F5AE-420A-B491-B35A1BFA6BB0}"/>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1065489" y="5623574"/>
            <a:ext cx="6972710" cy="194701"/>
          </a:xfrm>
          <a:prstGeom prst="rect">
            <a:avLst/>
          </a:prstGeom>
        </p:spPr>
      </p:pic>
    </p:spTree>
    <p:extLst>
      <p:ext uri="{BB962C8B-B14F-4D97-AF65-F5344CB8AC3E}">
        <p14:creationId xmlns:p14="http://schemas.microsoft.com/office/powerpoint/2010/main" val="160901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14" presetClass="entr" presetSubtype="1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randombar(horizontal)">
                                      <p:cBhvr>
                                        <p:cTn id="26" dur="500"/>
                                        <p:tgtEl>
                                          <p:spTgt spid="45"/>
                                        </p:tgtEl>
                                      </p:cBhvr>
                                    </p:animEffect>
                                  </p:childTnLst>
                                </p:cTn>
                              </p:par>
                              <p:par>
                                <p:cTn id="27" presetID="14" presetClass="entr" presetSubtype="1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par>
                                <p:cTn id="35" presetID="14" presetClass="entr" presetSubtype="1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randombar(horizontal)">
                                      <p:cBhvr>
                                        <p:cTn id="37" dur="500"/>
                                        <p:tgtEl>
                                          <p:spTgt spid="40"/>
                                        </p:tgtEl>
                                      </p:cBhvr>
                                    </p:animEffect>
                                  </p:childTnLst>
                                </p:cTn>
                              </p:par>
                              <p:par>
                                <p:cTn id="38" presetID="14" presetClass="entr" presetSubtype="1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1" grpId="0"/>
      <p:bldP spid="26"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ABOUT LOCALITY</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6" name="4 CuadroTexto 1 1"/>
          <p:cNvSpPr txBox="1"/>
          <p:nvPr/>
        </p:nvSpPr>
        <p:spPr>
          <a:xfrm>
            <a:off x="255601" y="1043745"/>
            <a:ext cx="8632798" cy="3416320"/>
          </a:xfrm>
          <a:prstGeom prst="rect">
            <a:avLst/>
          </a:prstGeom>
          <a:noFill/>
        </p:spPr>
        <p:txBody>
          <a:bodyPr wrap="square" rtlCol="0">
            <a:spAutoFit/>
          </a:bodyPr>
          <a:lstStyle/>
          <a:p>
            <a:pPr marL="342900" indent="-342900">
              <a:lnSpc>
                <a:spcPct val="150000"/>
              </a:lnSpc>
              <a:buBlip>
                <a:blip r:embed="rId16"/>
              </a:buBlip>
            </a:pPr>
            <a:r>
              <a:rPr lang="en-US" dirty="0">
                <a:latin typeface="Palatino Linotype" pitchFamily="18" charset="0"/>
              </a:rPr>
              <a:t>Conservation of total momentum              </a:t>
            </a:r>
            <a:r>
              <a:rPr lang="en-US" dirty="0">
                <a:solidFill>
                  <a:srgbClr val="C00000"/>
                </a:solidFill>
                <a:latin typeface="Palatino Linotype" pitchFamily="18" charset="0"/>
              </a:rPr>
              <a:t>translational invariance</a:t>
            </a:r>
          </a:p>
          <a:p>
            <a:pPr marL="342900" indent="-342900">
              <a:lnSpc>
                <a:spcPct val="150000"/>
              </a:lnSpc>
              <a:buBlip>
                <a:blip r:embed="rId16"/>
              </a:buBlip>
            </a:pPr>
            <a:r>
              <a:rPr lang="en-US" dirty="0">
                <a:latin typeface="Palatino Linotype" pitchFamily="18" charset="0"/>
              </a:rPr>
              <a:t>Special relativity:                  , translations are </a:t>
            </a:r>
            <a:r>
              <a:rPr lang="en-US" dirty="0">
                <a:solidFill>
                  <a:srgbClr val="C00000"/>
                </a:solidFill>
                <a:latin typeface="Palatino Linotype" pitchFamily="18" charset="0"/>
              </a:rPr>
              <a:t>constant</a:t>
            </a:r>
            <a:r>
              <a:rPr lang="en-US" dirty="0">
                <a:latin typeface="Palatino Linotype" pitchFamily="18" charset="0"/>
              </a:rPr>
              <a:t> displacements</a:t>
            </a:r>
            <a:br>
              <a:rPr lang="en-US" dirty="0">
                <a:latin typeface="Palatino Linotype" pitchFamily="18" charset="0"/>
              </a:rPr>
            </a:br>
            <a:endParaRPr lang="en-US" dirty="0">
              <a:latin typeface="Palatino Linotype" pitchFamily="18" charset="0"/>
            </a:endParaRPr>
          </a:p>
          <a:p>
            <a:pPr marL="342900" indent="-342900">
              <a:lnSpc>
                <a:spcPct val="150000"/>
              </a:lnSpc>
              <a:buBlip>
                <a:blip r:embed="rId16"/>
              </a:buBlip>
            </a:pPr>
            <a:r>
              <a:rPr lang="en-US" dirty="0">
                <a:latin typeface="Palatino Linotype" pitchFamily="18" charset="0"/>
              </a:rPr>
              <a:t>Deformed relativistic kinematics:                    , translations are </a:t>
            </a:r>
            <a:r>
              <a:rPr lang="en-US" dirty="0">
                <a:solidFill>
                  <a:srgbClr val="C00000"/>
                </a:solidFill>
                <a:latin typeface="Palatino Linotype" pitchFamily="18" charset="0"/>
              </a:rPr>
              <a:t>momentum-dependent</a:t>
            </a:r>
            <a:r>
              <a:rPr lang="en-US" dirty="0">
                <a:latin typeface="Palatino Linotype" pitchFamily="18" charset="0"/>
              </a:rPr>
              <a:t> displacements</a:t>
            </a:r>
          </a:p>
          <a:p>
            <a:pPr marL="342900" indent="-342900">
              <a:lnSpc>
                <a:spcPct val="150000"/>
              </a:lnSpc>
              <a:buBlip>
                <a:blip r:embed="rId16"/>
              </a:buBlip>
            </a:pPr>
            <a:endParaRPr lang="en-US" dirty="0">
              <a:latin typeface="Palatino Linotype" pitchFamily="18" charset="0"/>
            </a:endParaRPr>
          </a:p>
          <a:p>
            <a:pPr marL="342900" indent="-342900">
              <a:lnSpc>
                <a:spcPct val="150000"/>
              </a:lnSpc>
              <a:buBlip>
                <a:blip r:embed="rId16"/>
              </a:buBlip>
            </a:pPr>
            <a:r>
              <a:rPr lang="en-US" dirty="0">
                <a:latin typeface="Palatino Linotype" pitchFamily="18" charset="0"/>
              </a:rPr>
              <a:t>SR has the property of </a:t>
            </a:r>
            <a:r>
              <a:rPr lang="en-US" b="1" dirty="0">
                <a:latin typeface="Palatino Linotype" pitchFamily="18" charset="0"/>
              </a:rPr>
              <a:t>absolute</a:t>
            </a:r>
            <a:r>
              <a:rPr lang="en-US" dirty="0">
                <a:latin typeface="Palatino Linotype" pitchFamily="18" charset="0"/>
              </a:rPr>
              <a:t> locality; in a deformed relativistic kinematics, however, this property is </a:t>
            </a:r>
            <a:r>
              <a:rPr lang="en-US" dirty="0">
                <a:solidFill>
                  <a:srgbClr val="C00000"/>
                </a:solidFill>
                <a:latin typeface="Palatino Linotype" pitchFamily="18" charset="0"/>
              </a:rPr>
              <a:t>lost</a:t>
            </a:r>
          </a:p>
        </p:txBody>
      </p:sp>
      <p:pic>
        <p:nvPicPr>
          <p:cNvPr id="3" name="Imagen 2"/>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4205517" y="1234358"/>
            <a:ext cx="515652" cy="174608"/>
          </a:xfrm>
          <a:prstGeom prst="rect">
            <a:avLst/>
          </a:prstGeom>
        </p:spPr>
      </p:pic>
      <p:pic>
        <p:nvPicPr>
          <p:cNvPr id="4" name="Imagen 3"/>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2534693" y="1637129"/>
            <a:ext cx="884571" cy="223543"/>
          </a:xfrm>
          <a:prstGeom prst="rect">
            <a:avLst/>
          </a:prstGeom>
        </p:spPr>
      </p:pic>
      <p:pic>
        <p:nvPicPr>
          <p:cNvPr id="5" name="Imagen 4"/>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3774200" y="2027750"/>
            <a:ext cx="1378286" cy="209829"/>
          </a:xfrm>
          <a:prstGeom prst="rect">
            <a:avLst/>
          </a:prstGeom>
        </p:spPr>
      </p:pic>
      <p:pic>
        <p:nvPicPr>
          <p:cNvPr id="8" name="Imagen 7"/>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4149813" y="2459404"/>
            <a:ext cx="1001143" cy="223543"/>
          </a:xfrm>
          <a:prstGeom prst="rect">
            <a:avLst/>
          </a:prstGeom>
        </p:spPr>
      </p:pic>
      <p:pic>
        <p:nvPicPr>
          <p:cNvPr id="10" name="Imagen 9"/>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3674467" y="2852081"/>
            <a:ext cx="1690971" cy="241371"/>
          </a:xfrm>
          <a:prstGeom prst="rect">
            <a:avLst/>
          </a:prstGeom>
        </p:spPr>
      </p:pic>
      <p:grpSp>
        <p:nvGrpSpPr>
          <p:cNvPr id="7" name="Grupo 6"/>
          <p:cNvGrpSpPr/>
          <p:nvPr/>
        </p:nvGrpSpPr>
        <p:grpSpPr>
          <a:xfrm>
            <a:off x="1413202" y="4091145"/>
            <a:ext cx="6417920" cy="2175461"/>
            <a:chOff x="1413202" y="4091145"/>
            <a:chExt cx="6417920" cy="2175461"/>
          </a:xfrm>
        </p:grpSpPr>
        <p:grpSp>
          <p:nvGrpSpPr>
            <p:cNvPr id="23" name="Grupo 22"/>
            <p:cNvGrpSpPr/>
            <p:nvPr/>
          </p:nvGrpSpPr>
          <p:grpSpPr>
            <a:xfrm rot="2985409">
              <a:off x="2832598" y="4813629"/>
              <a:ext cx="968848" cy="0"/>
              <a:chOff x="1781038" y="4813629"/>
              <a:chExt cx="968848" cy="0"/>
            </a:xfrm>
          </p:grpSpPr>
          <p:cxnSp>
            <p:nvCxnSpPr>
              <p:cNvPr id="15" name="Conector recto 14"/>
              <p:cNvCxnSpPr/>
              <p:nvPr/>
            </p:nvCxnSpPr>
            <p:spPr>
              <a:xfrm>
                <a:off x="1781038" y="4813629"/>
                <a:ext cx="488737" cy="0"/>
              </a:xfrm>
              <a:prstGeom prst="line">
                <a:avLst/>
              </a:prstGeom>
              <a:ln w="12700">
                <a:tailEnd type="stealth" w="med" len="med"/>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2261149" y="4813629"/>
                <a:ext cx="488737"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4" name="Grupo 23"/>
            <p:cNvGrpSpPr/>
            <p:nvPr/>
          </p:nvGrpSpPr>
          <p:grpSpPr>
            <a:xfrm rot="2124744">
              <a:off x="3540359" y="5464098"/>
              <a:ext cx="968848" cy="0"/>
              <a:chOff x="1781038" y="4813629"/>
              <a:chExt cx="968848" cy="0"/>
            </a:xfrm>
          </p:grpSpPr>
          <p:cxnSp>
            <p:nvCxnSpPr>
              <p:cNvPr id="25" name="Conector recto 24"/>
              <p:cNvCxnSpPr/>
              <p:nvPr/>
            </p:nvCxnSpPr>
            <p:spPr>
              <a:xfrm>
                <a:off x="1781038" y="4813629"/>
                <a:ext cx="488737" cy="0"/>
              </a:xfrm>
              <a:prstGeom prst="line">
                <a:avLst/>
              </a:prstGeom>
              <a:ln w="12700">
                <a:tailEnd type="stealth" w="med" len="med"/>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2261149" y="4813629"/>
                <a:ext cx="488737"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7" name="Grupo 26"/>
            <p:cNvGrpSpPr/>
            <p:nvPr/>
          </p:nvGrpSpPr>
          <p:grpSpPr>
            <a:xfrm rot="19680519">
              <a:off x="2734699" y="5443627"/>
              <a:ext cx="968848" cy="0"/>
              <a:chOff x="1781038" y="4813629"/>
              <a:chExt cx="968848" cy="0"/>
            </a:xfrm>
          </p:grpSpPr>
          <p:cxnSp>
            <p:nvCxnSpPr>
              <p:cNvPr id="28" name="Conector recto 27"/>
              <p:cNvCxnSpPr/>
              <p:nvPr/>
            </p:nvCxnSpPr>
            <p:spPr>
              <a:xfrm>
                <a:off x="1781038" y="4813629"/>
                <a:ext cx="488737" cy="0"/>
              </a:xfrm>
              <a:prstGeom prst="line">
                <a:avLst/>
              </a:prstGeom>
              <a:ln w="12700">
                <a:tailEnd type="stealth" w="med" len="med"/>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2261149" y="4813629"/>
                <a:ext cx="488737"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0" name="Elipse 29"/>
            <p:cNvSpPr/>
            <p:nvPr/>
          </p:nvSpPr>
          <p:spPr>
            <a:xfrm flipH="1" flipV="1">
              <a:off x="3585577" y="5147595"/>
              <a:ext cx="69011" cy="69011"/>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Elipse 33"/>
            <p:cNvSpPr/>
            <p:nvPr/>
          </p:nvSpPr>
          <p:spPr>
            <a:xfrm flipH="1" flipV="1">
              <a:off x="6482494" y="4914088"/>
              <a:ext cx="69011" cy="69011"/>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5" name="Grupo 34"/>
            <p:cNvGrpSpPr/>
            <p:nvPr/>
          </p:nvGrpSpPr>
          <p:grpSpPr>
            <a:xfrm rot="2985409">
              <a:off x="5719622" y="4575569"/>
              <a:ext cx="968848" cy="0"/>
              <a:chOff x="1781038" y="4813629"/>
              <a:chExt cx="968848" cy="0"/>
            </a:xfrm>
          </p:grpSpPr>
          <p:cxnSp>
            <p:nvCxnSpPr>
              <p:cNvPr id="36" name="Conector recto 35"/>
              <p:cNvCxnSpPr/>
              <p:nvPr/>
            </p:nvCxnSpPr>
            <p:spPr>
              <a:xfrm>
                <a:off x="1781038" y="4813629"/>
                <a:ext cx="488737" cy="0"/>
              </a:xfrm>
              <a:prstGeom prst="line">
                <a:avLst/>
              </a:prstGeom>
              <a:ln w="12700">
                <a:tailEnd type="stealth" w="med" len="med"/>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2261149" y="4813629"/>
                <a:ext cx="488737"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8" name="Grupo 37"/>
            <p:cNvGrpSpPr/>
            <p:nvPr/>
          </p:nvGrpSpPr>
          <p:grpSpPr>
            <a:xfrm rot="19680519">
              <a:off x="5288304" y="5445912"/>
              <a:ext cx="968848" cy="0"/>
              <a:chOff x="1781038" y="4813629"/>
              <a:chExt cx="968848" cy="0"/>
            </a:xfrm>
          </p:grpSpPr>
          <p:cxnSp>
            <p:nvCxnSpPr>
              <p:cNvPr id="39" name="Conector recto 38"/>
              <p:cNvCxnSpPr/>
              <p:nvPr/>
            </p:nvCxnSpPr>
            <p:spPr>
              <a:xfrm>
                <a:off x="1781038" y="4813629"/>
                <a:ext cx="488737" cy="0"/>
              </a:xfrm>
              <a:prstGeom prst="line">
                <a:avLst/>
              </a:prstGeom>
              <a:ln w="12700">
                <a:tailEnd type="stealth" w="med" len="med"/>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2261149" y="4813629"/>
                <a:ext cx="488737"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1" name="Elipse 40"/>
            <p:cNvSpPr/>
            <p:nvPr/>
          </p:nvSpPr>
          <p:spPr>
            <a:xfrm flipH="1" flipV="1">
              <a:off x="6758139" y="4983099"/>
              <a:ext cx="69011" cy="69011"/>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p:cNvSpPr/>
            <p:nvPr/>
          </p:nvSpPr>
          <p:spPr>
            <a:xfrm flipH="1" flipV="1">
              <a:off x="6149076" y="5154762"/>
              <a:ext cx="69011" cy="69011"/>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3" name="Grupo 42"/>
            <p:cNvGrpSpPr/>
            <p:nvPr/>
          </p:nvGrpSpPr>
          <p:grpSpPr>
            <a:xfrm rot="2124744">
              <a:off x="6693134" y="5290102"/>
              <a:ext cx="968848" cy="0"/>
              <a:chOff x="1781038" y="4813629"/>
              <a:chExt cx="968848" cy="0"/>
            </a:xfrm>
          </p:grpSpPr>
          <p:cxnSp>
            <p:nvCxnSpPr>
              <p:cNvPr id="44" name="Conector recto 43"/>
              <p:cNvCxnSpPr/>
              <p:nvPr/>
            </p:nvCxnSpPr>
            <p:spPr>
              <a:xfrm>
                <a:off x="1781038" y="4813629"/>
                <a:ext cx="488737" cy="0"/>
              </a:xfrm>
              <a:prstGeom prst="line">
                <a:avLst/>
              </a:prstGeom>
              <a:ln w="12700">
                <a:tailEnd type="stealth" w="med" len="med"/>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2261149" y="4813629"/>
                <a:ext cx="488737"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47" name="Conector recto de flecha 46"/>
            <p:cNvCxnSpPr/>
            <p:nvPr/>
          </p:nvCxnSpPr>
          <p:spPr>
            <a:xfrm flipV="1">
              <a:off x="1584960" y="4810338"/>
              <a:ext cx="0" cy="50611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rot="5400000" flipV="1">
              <a:off x="1794510" y="5034547"/>
              <a:ext cx="0" cy="50611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50" name="Imagen 49"/>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1413202" y="4820833"/>
              <a:ext cx="63086" cy="149486"/>
            </a:xfrm>
            <a:prstGeom prst="rect">
              <a:avLst/>
            </a:prstGeom>
          </p:spPr>
        </p:pic>
        <p:pic>
          <p:nvPicPr>
            <p:cNvPr id="51" name="Imagen 50"/>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1884024" y="5364854"/>
              <a:ext cx="109714" cy="111086"/>
            </a:xfrm>
            <a:prstGeom prst="rect">
              <a:avLst/>
            </a:prstGeom>
          </p:spPr>
        </p:pic>
        <p:pic>
          <p:nvPicPr>
            <p:cNvPr id="54" name="Imagen 53"/>
            <p:cNvPicPr>
              <a:picLocks noChangeAspect="1"/>
            </p:cNvPicPr>
            <p:nvPr>
              <p:custDataLst>
                <p:tags r:id="rId8"/>
              </p:custDataLst>
            </p:nvPr>
          </p:nvPicPr>
          <p:blipFill>
            <a:blip r:embed="rId2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0797" y="4689224"/>
              <a:ext cx="129829" cy="114286"/>
            </a:xfrm>
            <a:prstGeom prst="rect">
              <a:avLst/>
            </a:prstGeom>
          </p:spPr>
        </p:pic>
        <p:pic>
          <p:nvPicPr>
            <p:cNvPr id="56" name="Imagen 55"/>
            <p:cNvPicPr>
              <a:picLocks noChangeAspect="1"/>
            </p:cNvPicPr>
            <p:nvPr>
              <p:custDataLst>
                <p:tags r:id="rId9"/>
              </p:custDataLst>
            </p:nvPr>
          </p:nvPicPr>
          <p:blipFill>
            <a:blip r:embed="rId2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4965" y="5630517"/>
              <a:ext cx="135936" cy="115193"/>
            </a:xfrm>
            <a:prstGeom prst="rect">
              <a:avLst/>
            </a:prstGeom>
          </p:spPr>
        </p:pic>
        <p:pic>
          <p:nvPicPr>
            <p:cNvPr id="58" name="Imagen 57"/>
            <p:cNvPicPr>
              <a:picLocks noChangeAspect="1"/>
            </p:cNvPicPr>
            <p:nvPr>
              <p:custDataLst>
                <p:tags r:id="rId10"/>
              </p:custDataLst>
            </p:nvPr>
          </p:nvPicPr>
          <p:blipFill>
            <a:blip r:embed="rId2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52697" y="5420397"/>
              <a:ext cx="137155" cy="116107"/>
            </a:xfrm>
            <a:prstGeom prst="rect">
              <a:avLst/>
            </a:prstGeom>
          </p:spPr>
        </p:pic>
        <p:pic>
          <p:nvPicPr>
            <p:cNvPr id="59" name="Imagen 58"/>
            <p:cNvPicPr>
              <a:picLocks noChangeAspect="1"/>
            </p:cNvPicPr>
            <p:nvPr>
              <p:custDataLst>
                <p:tags r:id="rId11"/>
              </p:custDataLst>
            </p:nvPr>
          </p:nvPicPr>
          <p:blipFill>
            <a:blip r:embed="rId2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73203" y="5266942"/>
              <a:ext cx="137155" cy="116107"/>
            </a:xfrm>
            <a:prstGeom prst="rect">
              <a:avLst/>
            </a:prstGeom>
          </p:spPr>
        </p:pic>
        <p:pic>
          <p:nvPicPr>
            <p:cNvPr id="60" name="Imagen 59"/>
            <p:cNvPicPr>
              <a:picLocks noChangeAspect="1"/>
            </p:cNvPicPr>
            <p:nvPr>
              <p:custDataLst>
                <p:tags r:id="rId12"/>
              </p:custDataLst>
            </p:nvPr>
          </p:nvPicPr>
          <p:blipFill>
            <a:blip r:embed="rId2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63148" y="5629609"/>
              <a:ext cx="135936" cy="115193"/>
            </a:xfrm>
            <a:prstGeom prst="rect">
              <a:avLst/>
            </a:prstGeom>
          </p:spPr>
        </p:pic>
        <p:pic>
          <p:nvPicPr>
            <p:cNvPr id="61" name="Imagen 60"/>
            <p:cNvPicPr>
              <a:picLocks noChangeAspect="1"/>
            </p:cNvPicPr>
            <p:nvPr>
              <p:custDataLst>
                <p:tags r:id="rId13"/>
              </p:custDataLst>
            </p:nvPr>
          </p:nvPicPr>
          <p:blipFill>
            <a:blip r:embed="rId2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94214" y="4420227"/>
              <a:ext cx="129829" cy="114286"/>
            </a:xfrm>
            <a:prstGeom prst="rect">
              <a:avLst/>
            </a:prstGeom>
          </p:spPr>
        </p:pic>
        <p:sp>
          <p:nvSpPr>
            <p:cNvPr id="63" name="CuadroTexto 62"/>
            <p:cNvSpPr txBox="1"/>
            <p:nvPr/>
          </p:nvSpPr>
          <p:spPr>
            <a:xfrm>
              <a:off x="3015525" y="5881827"/>
              <a:ext cx="1245576" cy="276999"/>
            </a:xfrm>
            <a:prstGeom prst="rect">
              <a:avLst/>
            </a:prstGeom>
            <a:noFill/>
          </p:spPr>
          <p:txBody>
            <a:bodyPr wrap="square" rtlCol="0">
              <a:spAutoFit/>
            </a:bodyPr>
            <a:lstStyle/>
            <a:p>
              <a:r>
                <a:rPr lang="es-ES" sz="1200" dirty="0">
                  <a:solidFill>
                    <a:srgbClr val="C00000"/>
                  </a:solidFill>
                  <a:latin typeface="+mj-lt"/>
                </a:rPr>
                <a:t>Local </a:t>
              </a:r>
              <a:r>
                <a:rPr lang="es-ES" sz="1200" dirty="0" err="1">
                  <a:solidFill>
                    <a:srgbClr val="C00000"/>
                  </a:solidFill>
                  <a:latin typeface="+mj-lt"/>
                </a:rPr>
                <a:t>interaction</a:t>
              </a:r>
              <a:endParaRPr lang="es-ES" sz="1200" dirty="0">
                <a:solidFill>
                  <a:srgbClr val="C00000"/>
                </a:solidFill>
                <a:latin typeface="+mj-lt"/>
              </a:endParaRPr>
            </a:p>
          </p:txBody>
        </p:sp>
        <p:sp>
          <p:nvSpPr>
            <p:cNvPr id="64" name="CuadroTexto 63"/>
            <p:cNvSpPr txBox="1"/>
            <p:nvPr/>
          </p:nvSpPr>
          <p:spPr>
            <a:xfrm>
              <a:off x="5308828" y="5804941"/>
              <a:ext cx="2522294" cy="461665"/>
            </a:xfrm>
            <a:prstGeom prst="rect">
              <a:avLst/>
            </a:prstGeom>
            <a:noFill/>
          </p:spPr>
          <p:txBody>
            <a:bodyPr wrap="square" rtlCol="0">
              <a:spAutoFit/>
            </a:bodyPr>
            <a:lstStyle/>
            <a:p>
              <a:pPr algn="ctr"/>
              <a:r>
                <a:rPr lang="es-ES" sz="1200" dirty="0">
                  <a:solidFill>
                    <a:srgbClr val="C00000"/>
                  </a:solidFill>
                  <a:latin typeface="+mj-lt"/>
                </a:rPr>
                <a:t>A </a:t>
              </a:r>
              <a:r>
                <a:rPr lang="es-ES" sz="1200" dirty="0" err="1">
                  <a:solidFill>
                    <a:srgbClr val="C00000"/>
                  </a:solidFill>
                  <a:latin typeface="+mj-lt"/>
                </a:rPr>
                <a:t>translated</a:t>
              </a:r>
              <a:r>
                <a:rPr lang="es-ES" sz="1200" dirty="0">
                  <a:solidFill>
                    <a:srgbClr val="C00000"/>
                  </a:solidFill>
                  <a:latin typeface="+mj-lt"/>
                </a:rPr>
                <a:t> </a:t>
              </a:r>
              <a:r>
                <a:rPr lang="es-ES" sz="1200" dirty="0" err="1">
                  <a:solidFill>
                    <a:srgbClr val="C00000"/>
                  </a:solidFill>
                  <a:latin typeface="+mj-lt"/>
                </a:rPr>
                <a:t>observer</a:t>
              </a:r>
              <a:r>
                <a:rPr lang="es-ES" sz="1200" dirty="0">
                  <a:solidFill>
                    <a:srgbClr val="C00000"/>
                  </a:solidFill>
                  <a:latin typeface="+mj-lt"/>
                </a:rPr>
                <a:t> </a:t>
              </a:r>
              <a:r>
                <a:rPr lang="es-ES" sz="1200" dirty="0" err="1">
                  <a:solidFill>
                    <a:srgbClr val="C00000"/>
                  </a:solidFill>
                  <a:latin typeface="+mj-lt"/>
                </a:rPr>
                <a:t>sees</a:t>
              </a:r>
              <a:r>
                <a:rPr lang="es-ES" sz="1200" dirty="0">
                  <a:solidFill>
                    <a:srgbClr val="C00000"/>
                  </a:solidFill>
                  <a:latin typeface="+mj-lt"/>
                </a:rPr>
                <a:t> </a:t>
              </a:r>
              <a:r>
                <a:rPr lang="es-ES" sz="1200" dirty="0" err="1">
                  <a:solidFill>
                    <a:srgbClr val="C00000"/>
                  </a:solidFill>
                  <a:latin typeface="+mj-lt"/>
                </a:rPr>
                <a:t>the</a:t>
              </a:r>
              <a:r>
                <a:rPr lang="es-ES" sz="1200" dirty="0">
                  <a:solidFill>
                    <a:srgbClr val="C00000"/>
                  </a:solidFill>
                  <a:latin typeface="+mj-lt"/>
                </a:rPr>
                <a:t> </a:t>
              </a:r>
              <a:r>
                <a:rPr lang="es-ES" sz="1200" dirty="0" err="1">
                  <a:solidFill>
                    <a:srgbClr val="C00000"/>
                  </a:solidFill>
                  <a:latin typeface="+mj-lt"/>
                </a:rPr>
                <a:t>interaction</a:t>
              </a:r>
              <a:r>
                <a:rPr lang="es-ES" sz="1200" dirty="0">
                  <a:solidFill>
                    <a:srgbClr val="C00000"/>
                  </a:solidFill>
                  <a:latin typeface="+mj-lt"/>
                </a:rPr>
                <a:t> as non-local</a:t>
              </a:r>
            </a:p>
          </p:txBody>
        </p:sp>
      </p:grpSp>
    </p:spTree>
    <p:extLst>
      <p:ext uri="{BB962C8B-B14F-4D97-AF65-F5344CB8AC3E}">
        <p14:creationId xmlns:p14="http://schemas.microsoft.com/office/powerpoint/2010/main" val="2771166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7" dur="500"/>
                                        <p:tgtEl>
                                          <p:spTgt spid="6">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redondeado 19"/>
          <p:cNvSpPr/>
          <p:nvPr/>
        </p:nvSpPr>
        <p:spPr>
          <a:xfrm>
            <a:off x="5301215" y="2013797"/>
            <a:ext cx="3554083" cy="24551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9" name="8 CuadroTexto"/>
          <p:cNvSpPr txBox="1"/>
          <p:nvPr/>
        </p:nvSpPr>
        <p:spPr>
          <a:xfrm>
            <a:off x="0" y="19050"/>
            <a:ext cx="9144000" cy="646331"/>
          </a:xfrm>
          <a:prstGeom prst="rect">
            <a:avLst/>
          </a:prstGeom>
          <a:noFill/>
        </p:spPr>
        <p:txBody>
          <a:bodyPr wrap="square" rtlCol="0">
            <a:spAutoFit/>
          </a:bodyPr>
          <a:lstStyle/>
          <a:p>
            <a:pPr algn="ctr"/>
            <a:r>
              <a:rPr lang="es-ES" sz="3600" b="1" dirty="0">
                <a:solidFill>
                  <a:srgbClr val="FFFF00"/>
                </a:solidFill>
                <a:effectLst>
                  <a:outerShdw blurRad="38100" dist="38100" dir="2700000" algn="tl">
                    <a:srgbClr val="000000">
                      <a:alpha val="43137"/>
                    </a:srgbClr>
                  </a:outerShdw>
                </a:effectLst>
                <a:latin typeface="+mj-lt"/>
              </a:rPr>
              <a:t>RELATIVE LOCALITY</a:t>
            </a:r>
          </a:p>
        </p:txBody>
      </p:sp>
      <p:sp>
        <p:nvSpPr>
          <p:cNvPr id="4" name="4 CuadroTexto 1 1 1 1"/>
          <p:cNvSpPr txBox="1"/>
          <p:nvPr/>
        </p:nvSpPr>
        <p:spPr>
          <a:xfrm>
            <a:off x="279485" y="1019603"/>
            <a:ext cx="8864515" cy="1204112"/>
          </a:xfrm>
          <a:prstGeom prst="rect">
            <a:avLst/>
          </a:prstGeom>
          <a:noFill/>
        </p:spPr>
        <p:txBody>
          <a:bodyPr wrap="square" rtlCol="0">
            <a:spAutoFit/>
          </a:bodyPr>
          <a:lstStyle/>
          <a:p>
            <a:pPr marL="342900" indent="-342900">
              <a:lnSpc>
                <a:spcPct val="150000"/>
              </a:lnSpc>
              <a:buBlip>
                <a:blip r:embed="rId8"/>
              </a:buBlip>
            </a:pPr>
            <a:r>
              <a:rPr lang="en-US" dirty="0">
                <a:latin typeface="Palatino Linotype" pitchFamily="18" charset="0"/>
              </a:rPr>
              <a:t>Classical model of worldlines through a variational principle: </a:t>
            </a:r>
            <a:r>
              <a:rPr lang="en-US" dirty="0">
                <a:solidFill>
                  <a:srgbClr val="C00000"/>
                </a:solidFill>
                <a:latin typeface="Palatino Linotype" pitchFamily="18" charset="0"/>
              </a:rPr>
              <a:t>relative locality</a:t>
            </a:r>
            <a:br>
              <a:rPr lang="en-US" dirty="0">
                <a:solidFill>
                  <a:srgbClr val="C00000"/>
                </a:solidFill>
                <a:latin typeface="Palatino Linotype" pitchFamily="18" charset="0"/>
              </a:rPr>
            </a:br>
            <a:r>
              <a:rPr lang="en-US" sz="1400" dirty="0">
                <a:solidFill>
                  <a:schemeClr val="accent1"/>
                </a:solidFill>
                <a:latin typeface="Palatino Linotype" pitchFamily="18" charset="0"/>
              </a:rPr>
              <a:t>(</a:t>
            </a:r>
            <a:r>
              <a:rPr lang="en-US" sz="1400" dirty="0" err="1">
                <a:solidFill>
                  <a:schemeClr val="accent1"/>
                </a:solidFill>
                <a:latin typeface="Palatino Linotype" pitchFamily="18" charset="0"/>
              </a:rPr>
              <a:t>Amelino</a:t>
            </a:r>
            <a:r>
              <a:rPr lang="en-US" sz="1400" dirty="0">
                <a:solidFill>
                  <a:schemeClr val="accent1"/>
                </a:solidFill>
                <a:latin typeface="Palatino Linotype" pitchFamily="18" charset="0"/>
              </a:rPr>
              <a:t>-Camelia, </a:t>
            </a:r>
            <a:r>
              <a:rPr lang="en-US" sz="1400" dirty="0" err="1">
                <a:solidFill>
                  <a:schemeClr val="accent1"/>
                </a:solidFill>
                <a:latin typeface="Palatino Linotype" pitchFamily="18" charset="0"/>
              </a:rPr>
              <a:t>Freidel</a:t>
            </a:r>
            <a:r>
              <a:rPr lang="en-US" sz="1400" dirty="0">
                <a:solidFill>
                  <a:schemeClr val="accent1"/>
                </a:solidFill>
                <a:latin typeface="Palatino Linotype" pitchFamily="18" charset="0"/>
              </a:rPr>
              <a:t>, Kowalski-</a:t>
            </a:r>
            <a:r>
              <a:rPr lang="en-US" sz="1400" dirty="0" err="1">
                <a:solidFill>
                  <a:schemeClr val="accent1"/>
                </a:solidFill>
                <a:latin typeface="Palatino Linotype" pitchFamily="18" charset="0"/>
              </a:rPr>
              <a:t>Glikman</a:t>
            </a:r>
            <a:r>
              <a:rPr lang="en-US" sz="1400" dirty="0">
                <a:solidFill>
                  <a:schemeClr val="accent1"/>
                </a:solidFill>
                <a:latin typeface="Palatino Linotype" pitchFamily="18" charset="0"/>
              </a:rPr>
              <a:t>, Smolin, PRD 2011) </a:t>
            </a:r>
          </a:p>
          <a:p>
            <a:pPr>
              <a:lnSpc>
                <a:spcPct val="150000"/>
              </a:lnSpc>
            </a:pPr>
            <a:endParaRPr lang="en-US" dirty="0">
              <a:latin typeface="Palatino Linotype" pitchFamily="18" charset="0"/>
            </a:endParaRPr>
          </a:p>
        </p:txBody>
      </p:sp>
      <p:pic>
        <p:nvPicPr>
          <p:cNvPr id="8" name="Imagen 7" descr="\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begin{align*}&#10;S_\text{total}&amp;= S_\text{free}^\text{in}+S_\text{free}^\text{out} +S_\text{int} \\&#10;S_\text{free}^\text{in}&amp;=\sum_{J=1}^{N}\int^{0}_{-\infty} d\tau \left(x^{\mu}_J \dot p^{J}_{\mu}+\mathcal{N}_J\left(C(p^{J})-m^2_J\right)\right) \\&#10;S_\text{free}^\text{out}&amp;=\sum_{J=N+1}^{2N}\int_{0}^{\infty} d\tau \left(x^{\mu}_J \dot p^{J}_{\mu}+\mathcal{N}_J\left(C(p^{J})-m^2_J\right)\right)\\&#10;S_\text{int}&amp;=\left(\underset{N+1\leq J\leq 2N}{\bigoplus} p^J_\nu(0)\,\,-\underset{1\leq J\leq N}{\bigoplus} p^J_\nu(0)\right) z^\nu&#10;\end{align*}&#10;&#10;\end{document}" title="IguanaTex Bitmap Display">
            <a:extLst>
              <a:ext uri="{FF2B5EF4-FFF2-40B4-BE49-F238E27FC236}">
                <a16:creationId xmlns:a16="http://schemas.microsoft.com/office/drawing/2014/main" id="{12F57DBA-0142-4A91-81C0-CD7935DB4575}"/>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16631" y="2013795"/>
            <a:ext cx="4379773" cy="2456174"/>
          </a:xfrm>
          <a:prstGeom prst="rect">
            <a:avLst/>
          </a:prstGeom>
        </p:spPr>
      </p:pic>
      <p:pic>
        <p:nvPicPr>
          <p:cNvPr id="11" name="Imagen 10" descr="\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delta S_\text{total}=0$ for any $\delta z^\mu$, $\delta x_J^\mu$, $\delta p^J_\mu$:&#10;&#10;\end{document}" title="IguanaTex Bitmap Display">
            <a:extLst>
              <a:ext uri="{FF2B5EF4-FFF2-40B4-BE49-F238E27FC236}">
                <a16:creationId xmlns:a16="http://schemas.microsoft.com/office/drawing/2014/main" id="{3FD3B20B-787A-4FBF-B4EB-E4F1D008C851}"/>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443647" y="2160341"/>
            <a:ext cx="3217063" cy="350462"/>
          </a:xfrm>
          <a:prstGeom prst="rect">
            <a:avLst/>
          </a:prstGeom>
        </p:spPr>
      </p:pic>
      <p:pic>
        <p:nvPicPr>
          <p:cNvPr id="13" name="Imagen 12" descr="\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x^{\mu}_J (0)\,=\, z^{\nu} \frac{\partial \mathcal{P}_\nu}{\partial p^J_{\mu}} \,\forall J&#10;$$&#10;&#10;\end{document}" title="IguanaTex Bitmap Display">
            <a:extLst>
              <a:ext uri="{FF2B5EF4-FFF2-40B4-BE49-F238E27FC236}">
                <a16:creationId xmlns:a16="http://schemas.microsoft.com/office/drawing/2014/main" id="{2A1214AF-6C7B-4727-8FC1-439EB8183BF0}"/>
              </a:ext>
            </a:extLst>
          </p:cNvPr>
          <p:cNvPicPr>
            <a:picLocks noChangeAspect="1"/>
          </p:cNvPicPr>
          <p:nvPr>
            <p:custDataLst>
              <p:tags r:id="rId3"/>
            </p:custDataLst>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25072" y="2830993"/>
            <a:ext cx="1904871" cy="606934"/>
          </a:xfrm>
          <a:prstGeom prst="rect">
            <a:avLst/>
          </a:prstGeom>
        </p:spPr>
      </p:pic>
      <p:pic>
        <p:nvPicPr>
          <p:cNvPr id="7" name="Imagen 6"/>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374257" y="3724726"/>
            <a:ext cx="3461075" cy="442461"/>
          </a:xfrm>
          <a:prstGeom prst="rect">
            <a:avLst/>
          </a:prstGeom>
        </p:spPr>
      </p:pic>
      <p:cxnSp>
        <p:nvCxnSpPr>
          <p:cNvPr id="25" name="Conector recto 24"/>
          <p:cNvCxnSpPr/>
          <p:nvPr/>
        </p:nvCxnSpPr>
        <p:spPr>
          <a:xfrm>
            <a:off x="5374257" y="2648318"/>
            <a:ext cx="3408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Imagen 18" descr="\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begin{center}&#10;The interaction is seen as local only for the observer which establishes the origin of space-time&#10;coordinates at the interaction vertex \\(corresponding to $z^\mu=0$)&#10;\end{center}&#10;&#10;\end{document}" title="IguanaTex Bitmap Display">
            <a:extLst>
              <a:ext uri="{FF2B5EF4-FFF2-40B4-BE49-F238E27FC236}">
                <a16:creationId xmlns:a16="http://schemas.microsoft.com/office/drawing/2014/main" id="{6FFE88CE-6BB9-40DE-AD89-A88F9F037061}"/>
              </a:ext>
            </a:extLst>
          </p:cNvPr>
          <p:cNvPicPr>
            <a:picLocks noChangeAspect="1"/>
          </p:cNvPicPr>
          <p:nvPr>
            <p:custDataLst>
              <p:tags r:id="rId5"/>
            </p:custDataLst>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3223" y="4855125"/>
            <a:ext cx="7389479" cy="780147"/>
          </a:xfrm>
          <a:prstGeom prst="rect">
            <a:avLst/>
          </a:prstGeom>
        </p:spPr>
      </p:pic>
    </p:spTree>
    <p:extLst>
      <p:ext uri="{BB962C8B-B14F-4D97-AF65-F5344CB8AC3E}">
        <p14:creationId xmlns:p14="http://schemas.microsoft.com/office/powerpoint/2010/main" val="3072079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42046" y="2459504"/>
            <a:ext cx="7659907" cy="1938992"/>
          </a:xfrm>
          <a:prstGeom prst="rect">
            <a:avLst/>
          </a:prstGeom>
          <a:noFill/>
        </p:spPr>
        <p:txBody>
          <a:bodyPr wrap="square" rtlCol="0">
            <a:spAutoFit/>
          </a:bodyPr>
          <a:lstStyle/>
          <a:p>
            <a:pPr algn="ctr"/>
            <a:r>
              <a:rPr lang="es-ES" sz="4000" b="1" dirty="0">
                <a:solidFill>
                  <a:srgbClr val="FFFF00"/>
                </a:solidFill>
                <a:effectLst>
                  <a:outerShdw blurRad="38100" dist="38100" dir="2700000" algn="tl">
                    <a:srgbClr val="000000">
                      <a:alpha val="43137"/>
                    </a:srgbClr>
                  </a:outerShdw>
                </a:effectLst>
                <a:latin typeface="+mj-lt"/>
              </a:rPr>
              <a:t>3. SOME CHALLENGES IN </a:t>
            </a:r>
            <a:r>
              <a:rPr lang="es-ES" sz="4000" b="1" dirty="0">
                <a:solidFill>
                  <a:schemeClr val="accent5">
                    <a:lumMod val="40000"/>
                    <a:lumOff val="60000"/>
                  </a:schemeClr>
                </a:solidFill>
                <a:effectLst>
                  <a:outerShdw blurRad="38100" dist="38100" dir="2700000" algn="tl">
                    <a:srgbClr val="000000">
                      <a:alpha val="43137"/>
                    </a:srgbClr>
                  </a:outerShdw>
                </a:effectLst>
                <a:latin typeface="+mj-lt"/>
              </a:rPr>
              <a:t>QUANTUM GRAVITY PHENOMENOLOGY</a:t>
            </a:r>
            <a:r>
              <a:rPr lang="es-ES" sz="4000" b="1" dirty="0">
                <a:solidFill>
                  <a:srgbClr val="FFFF00"/>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421561327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#1 </a:t>
            </a:r>
            <a:r>
              <a:rPr lang="en-US" sz="3600" b="1" dirty="0">
                <a:solidFill>
                  <a:srgbClr val="FFFF00"/>
                </a:solidFill>
                <a:effectLst>
                  <a:outerShdw blurRad="38100" dist="38100" dir="2700000" algn="tl">
                    <a:srgbClr val="000000">
                      <a:alpha val="43137"/>
                    </a:srgbClr>
                  </a:outerShdw>
                </a:effectLst>
              </a:rPr>
              <a:t>–</a:t>
            </a:r>
            <a:r>
              <a:rPr lang="en-US" sz="3600" b="1" dirty="0">
                <a:solidFill>
                  <a:srgbClr val="FFFF00"/>
                </a:solidFill>
                <a:effectLst>
                  <a:outerShdw blurRad="38100" dist="38100" dir="2700000" algn="tl">
                    <a:srgbClr val="000000">
                      <a:alpha val="43137"/>
                    </a:srgbClr>
                  </a:outerShdw>
                </a:effectLst>
                <a:latin typeface="+mj-lt"/>
              </a:rPr>
              <a:t> DETERMINATION OF TIME DELAYS</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2" name="4 CuadroTexto 1 1 1 1">
            <a:extLst>
              <a:ext uri="{FF2B5EF4-FFF2-40B4-BE49-F238E27FC236}">
                <a16:creationId xmlns:a16="http://schemas.microsoft.com/office/drawing/2014/main" id="{17DDDFED-3B88-1A5A-BF5A-63CCD6901006}"/>
              </a:ext>
            </a:extLst>
          </p:cNvPr>
          <p:cNvSpPr txBox="1"/>
          <p:nvPr/>
        </p:nvSpPr>
        <p:spPr>
          <a:xfrm>
            <a:off x="259748" y="1734927"/>
            <a:ext cx="7575403" cy="797975"/>
          </a:xfrm>
          <a:prstGeom prst="rect">
            <a:avLst/>
          </a:prstGeom>
          <a:noFill/>
        </p:spPr>
        <p:txBody>
          <a:bodyPr wrap="square" rtlCol="0">
            <a:spAutoFit/>
          </a:bodyPr>
          <a:lstStyle/>
          <a:p>
            <a:pPr marL="342900" indent="-342900">
              <a:lnSpc>
                <a:spcPct val="150000"/>
              </a:lnSpc>
              <a:buBlip>
                <a:blip r:embed="rId3"/>
              </a:buBlip>
            </a:pPr>
            <a:r>
              <a:rPr lang="en-US" dirty="0">
                <a:solidFill>
                  <a:srgbClr val="C00000"/>
                </a:solidFill>
                <a:latin typeface="Palatino Linotype" pitchFamily="18" charset="0"/>
              </a:rPr>
              <a:t>Combination of experiments</a:t>
            </a:r>
            <a:r>
              <a:rPr lang="en-US" dirty="0">
                <a:latin typeface="Palatino Linotype" pitchFamily="18" charset="0"/>
              </a:rPr>
              <a:t>, as in the IACT’s LIV consortium</a:t>
            </a:r>
            <a:br>
              <a:rPr lang="en-US" dirty="0">
                <a:latin typeface="Palatino Linotype" pitchFamily="18" charset="0"/>
              </a:rPr>
            </a:br>
            <a:r>
              <a:rPr lang="da-DK" sz="1400" dirty="0">
                <a:solidFill>
                  <a:schemeClr val="accent1"/>
                </a:solidFill>
                <a:latin typeface="Palatino Linotype" pitchFamily="18" charset="0"/>
              </a:rPr>
              <a:t>(Bolmont et al., The Astrophysical Journal 2022)</a:t>
            </a:r>
            <a:endParaRPr lang="en-US" sz="1400" dirty="0">
              <a:solidFill>
                <a:schemeClr val="accent1"/>
              </a:solidFill>
              <a:latin typeface="Palatino Linotype" pitchFamily="18" charset="0"/>
            </a:endParaRPr>
          </a:p>
        </p:txBody>
      </p:sp>
      <p:sp>
        <p:nvSpPr>
          <p:cNvPr id="3" name="4 CuadroTexto 1 1 1 2">
            <a:extLst>
              <a:ext uri="{FF2B5EF4-FFF2-40B4-BE49-F238E27FC236}">
                <a16:creationId xmlns:a16="http://schemas.microsoft.com/office/drawing/2014/main" id="{B1E318CC-7DD1-7B41-49B4-F82168CE1394}"/>
              </a:ext>
            </a:extLst>
          </p:cNvPr>
          <p:cNvSpPr txBox="1"/>
          <p:nvPr/>
        </p:nvSpPr>
        <p:spPr>
          <a:xfrm>
            <a:off x="259747" y="2631025"/>
            <a:ext cx="8599771" cy="880947"/>
          </a:xfrm>
          <a:prstGeom prst="rect">
            <a:avLst/>
          </a:prstGeom>
          <a:noFill/>
        </p:spPr>
        <p:txBody>
          <a:bodyPr wrap="square" rtlCol="0">
            <a:spAutoFit/>
          </a:bodyPr>
          <a:lstStyle/>
          <a:p>
            <a:pPr marL="342900" indent="-342900">
              <a:lnSpc>
                <a:spcPct val="150000"/>
              </a:lnSpc>
              <a:buBlip>
                <a:blip r:embed="rId3"/>
              </a:buBlip>
            </a:pPr>
            <a:r>
              <a:rPr lang="en-US" dirty="0">
                <a:latin typeface="Palatino Linotype" pitchFamily="18" charset="0"/>
              </a:rPr>
              <a:t>Inclusion of </a:t>
            </a:r>
            <a:r>
              <a:rPr lang="en-US" dirty="0">
                <a:solidFill>
                  <a:srgbClr val="C00000"/>
                </a:solidFill>
                <a:latin typeface="Palatino Linotype" pitchFamily="18" charset="0"/>
              </a:rPr>
              <a:t>propagation effects </a:t>
            </a:r>
            <a:r>
              <a:rPr lang="en-US" dirty="0">
                <a:latin typeface="Palatino Linotype" pitchFamily="18" charset="0"/>
              </a:rPr>
              <a:t>in the analyses (such as non-standard interactions with the photon background)</a:t>
            </a:r>
            <a:endParaRPr lang="en-US" sz="1400" dirty="0">
              <a:solidFill>
                <a:schemeClr val="accent1"/>
              </a:solidFill>
              <a:latin typeface="Palatino Linotype" pitchFamily="18" charset="0"/>
            </a:endParaRPr>
          </a:p>
        </p:txBody>
      </p:sp>
      <p:sp>
        <p:nvSpPr>
          <p:cNvPr id="4" name="4 CuadroTexto 1 1 1 3">
            <a:extLst>
              <a:ext uri="{FF2B5EF4-FFF2-40B4-BE49-F238E27FC236}">
                <a16:creationId xmlns:a16="http://schemas.microsoft.com/office/drawing/2014/main" id="{AB27D1F3-22A4-DFF6-A662-7BC8FCB2AC8E}"/>
              </a:ext>
            </a:extLst>
          </p:cNvPr>
          <p:cNvSpPr txBox="1"/>
          <p:nvPr/>
        </p:nvSpPr>
        <p:spPr>
          <a:xfrm>
            <a:off x="0" y="1110545"/>
            <a:ext cx="9143999" cy="465448"/>
          </a:xfrm>
          <a:prstGeom prst="rect">
            <a:avLst/>
          </a:prstGeom>
          <a:noFill/>
        </p:spPr>
        <p:txBody>
          <a:bodyPr wrap="square" rtlCol="0">
            <a:spAutoFit/>
          </a:bodyPr>
          <a:lstStyle/>
          <a:p>
            <a:pPr>
              <a:lnSpc>
                <a:spcPct val="150000"/>
              </a:lnSpc>
            </a:pPr>
            <a:r>
              <a:rPr lang="en-US" dirty="0">
                <a:latin typeface="Palatino Linotype" pitchFamily="18" charset="0"/>
              </a:rPr>
              <a:t>We need </a:t>
            </a:r>
            <a:r>
              <a:rPr lang="en-US" dirty="0">
                <a:solidFill>
                  <a:srgbClr val="C00000"/>
                </a:solidFill>
                <a:latin typeface="Palatino Linotype" pitchFamily="18" charset="0"/>
              </a:rPr>
              <a:t>new strategies </a:t>
            </a:r>
            <a:r>
              <a:rPr lang="en-US" dirty="0">
                <a:latin typeface="Palatino Linotype" pitchFamily="18" charset="0"/>
              </a:rPr>
              <a:t>to give a definite answer </a:t>
            </a:r>
            <a:r>
              <a:rPr lang="en-US" dirty="0" err="1">
                <a:latin typeface="Palatino Linotype" pitchFamily="18" charset="0"/>
              </a:rPr>
              <a:t>wrt</a:t>
            </a:r>
            <a:r>
              <a:rPr lang="en-US" dirty="0">
                <a:latin typeface="Palatino Linotype" pitchFamily="18" charset="0"/>
              </a:rPr>
              <a:t> the presence or not of time delays: </a:t>
            </a:r>
            <a:endParaRPr lang="en-US" sz="1200" dirty="0">
              <a:solidFill>
                <a:schemeClr val="accent1"/>
              </a:solidFill>
              <a:latin typeface="Palatino Linotype" pitchFamily="18" charset="0"/>
            </a:endParaRPr>
          </a:p>
        </p:txBody>
      </p:sp>
      <p:sp>
        <p:nvSpPr>
          <p:cNvPr id="8" name="4 CuadroTexto 1 1 1 2">
            <a:extLst>
              <a:ext uri="{FF2B5EF4-FFF2-40B4-BE49-F238E27FC236}">
                <a16:creationId xmlns:a16="http://schemas.microsoft.com/office/drawing/2014/main" id="{550559C3-E5E7-4444-93C9-EFC615A37123}"/>
              </a:ext>
            </a:extLst>
          </p:cNvPr>
          <p:cNvSpPr txBox="1"/>
          <p:nvPr/>
        </p:nvSpPr>
        <p:spPr>
          <a:xfrm>
            <a:off x="272113" y="3610604"/>
            <a:ext cx="8599771" cy="797975"/>
          </a:xfrm>
          <a:prstGeom prst="rect">
            <a:avLst/>
          </a:prstGeom>
          <a:noFill/>
        </p:spPr>
        <p:txBody>
          <a:bodyPr wrap="square" rtlCol="0">
            <a:spAutoFit/>
          </a:bodyPr>
          <a:lstStyle/>
          <a:p>
            <a:pPr marL="342900" indent="-342900">
              <a:lnSpc>
                <a:spcPct val="150000"/>
              </a:lnSpc>
              <a:buBlip>
                <a:blip r:embed="rId3"/>
              </a:buBlip>
            </a:pPr>
            <a:r>
              <a:rPr lang="en-US" dirty="0">
                <a:latin typeface="Palatino Linotype" pitchFamily="18" charset="0"/>
              </a:rPr>
              <a:t>New approaches to minimize the </a:t>
            </a:r>
            <a:r>
              <a:rPr lang="en-US" dirty="0">
                <a:solidFill>
                  <a:srgbClr val="C00000"/>
                </a:solidFill>
                <a:latin typeface="Palatino Linotype" pitchFamily="18" charset="0"/>
              </a:rPr>
              <a:t>intrinsic effects </a:t>
            </a:r>
            <a:r>
              <a:rPr lang="en-US" dirty="0">
                <a:latin typeface="Palatino Linotype" pitchFamily="18" charset="0"/>
              </a:rPr>
              <a:t>at the sources</a:t>
            </a:r>
            <a:br>
              <a:rPr lang="en-US" dirty="0">
                <a:latin typeface="Palatino Linotype" pitchFamily="18" charset="0"/>
              </a:rPr>
            </a:br>
            <a:r>
              <a:rPr lang="da-DK" sz="1400" dirty="0">
                <a:solidFill>
                  <a:schemeClr val="accent1"/>
                </a:solidFill>
                <a:latin typeface="Palatino Linotype" pitchFamily="18" charset="0"/>
              </a:rPr>
              <a:t>(Levi, Sol, Bolmont et al., PoS ICRC21)</a:t>
            </a:r>
            <a:endParaRPr lang="en-US" sz="1400" dirty="0">
              <a:solidFill>
                <a:schemeClr val="accent1"/>
              </a:solidFill>
              <a:latin typeface="Palatino Linotype" pitchFamily="18" charset="0"/>
            </a:endParaRPr>
          </a:p>
        </p:txBody>
      </p:sp>
      <p:sp>
        <p:nvSpPr>
          <p:cNvPr id="9" name="4 CuadroTexto 1 1 1 2">
            <a:extLst>
              <a:ext uri="{FF2B5EF4-FFF2-40B4-BE49-F238E27FC236}">
                <a16:creationId xmlns:a16="http://schemas.microsoft.com/office/drawing/2014/main" id="{7C56A79E-460E-46BA-A71C-654208DE2B19}"/>
              </a:ext>
            </a:extLst>
          </p:cNvPr>
          <p:cNvSpPr txBox="1"/>
          <p:nvPr/>
        </p:nvSpPr>
        <p:spPr>
          <a:xfrm>
            <a:off x="272113" y="4507211"/>
            <a:ext cx="8599771" cy="465448"/>
          </a:xfrm>
          <a:prstGeom prst="rect">
            <a:avLst/>
          </a:prstGeom>
          <a:noFill/>
        </p:spPr>
        <p:txBody>
          <a:bodyPr wrap="square" rtlCol="0">
            <a:spAutoFit/>
          </a:bodyPr>
          <a:lstStyle/>
          <a:p>
            <a:pPr marL="342900" indent="-342900">
              <a:lnSpc>
                <a:spcPct val="150000"/>
              </a:lnSpc>
              <a:buBlip>
                <a:blip r:embed="rId3"/>
              </a:buBlip>
            </a:pPr>
            <a:r>
              <a:rPr lang="en-US" dirty="0">
                <a:latin typeface="Palatino Linotype" pitchFamily="18" charset="0"/>
              </a:rPr>
              <a:t>A better understanding of the </a:t>
            </a:r>
            <a:r>
              <a:rPr lang="en-US" dirty="0">
                <a:solidFill>
                  <a:srgbClr val="C00000"/>
                </a:solidFill>
                <a:latin typeface="Palatino Linotype" pitchFamily="18" charset="0"/>
              </a:rPr>
              <a:t>predictions of DSR </a:t>
            </a:r>
            <a:r>
              <a:rPr lang="en-US" dirty="0">
                <a:latin typeface="Palatino Linotype" pitchFamily="18" charset="0"/>
              </a:rPr>
              <a:t>with respect to time delays</a:t>
            </a:r>
            <a:endParaRPr lang="en-US" sz="1400" dirty="0">
              <a:solidFill>
                <a:schemeClr val="accent1"/>
              </a:solidFill>
              <a:latin typeface="Palatino Linotype" pitchFamily="18" charset="0"/>
            </a:endParaRPr>
          </a:p>
        </p:txBody>
      </p:sp>
    </p:spTree>
    <p:extLst>
      <p:ext uri="{BB962C8B-B14F-4D97-AF65-F5344CB8AC3E}">
        <p14:creationId xmlns:p14="http://schemas.microsoft.com/office/powerpoint/2010/main" val="336097360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TIME DELAYS: LIV vs DSR</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7" name="Imagen 6">
            <a:extLst>
              <a:ext uri="{FF2B5EF4-FFF2-40B4-BE49-F238E27FC236}">
                <a16:creationId xmlns:a16="http://schemas.microsoft.com/office/drawing/2014/main" id="{9EFC3BF2-EE1D-4AFF-A7BE-923DD7B26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91" y="2085584"/>
            <a:ext cx="2440477" cy="3238256"/>
          </a:xfrm>
          <a:prstGeom prst="rect">
            <a:avLst/>
          </a:prstGeom>
        </p:spPr>
      </p:pic>
      <p:grpSp>
        <p:nvGrpSpPr>
          <p:cNvPr id="25" name="Grupo 24">
            <a:extLst>
              <a:ext uri="{FF2B5EF4-FFF2-40B4-BE49-F238E27FC236}">
                <a16:creationId xmlns:a16="http://schemas.microsoft.com/office/drawing/2014/main" id="{9E5B7802-A191-44E3-9E33-F8C1A9BE271D}"/>
              </a:ext>
            </a:extLst>
          </p:cNvPr>
          <p:cNvGrpSpPr/>
          <p:nvPr/>
        </p:nvGrpSpPr>
        <p:grpSpPr>
          <a:xfrm>
            <a:off x="3841279" y="2058559"/>
            <a:ext cx="4957486" cy="3259886"/>
            <a:chOff x="3690966" y="2208871"/>
            <a:chExt cx="4957486" cy="3259886"/>
          </a:xfrm>
        </p:grpSpPr>
        <p:pic>
          <p:nvPicPr>
            <p:cNvPr id="15" name="Imagen 14">
              <a:extLst>
                <a:ext uri="{FF2B5EF4-FFF2-40B4-BE49-F238E27FC236}">
                  <a16:creationId xmlns:a16="http://schemas.microsoft.com/office/drawing/2014/main" id="{6C67F0BD-D0A3-4E7C-B4E3-C99CF339EE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966" y="2211139"/>
              <a:ext cx="2440477" cy="3257618"/>
            </a:xfrm>
            <a:prstGeom prst="rect">
              <a:avLst/>
            </a:prstGeom>
          </p:spPr>
        </p:pic>
        <p:pic>
          <p:nvPicPr>
            <p:cNvPr id="17" name="Imagen 16">
              <a:extLst>
                <a:ext uri="{FF2B5EF4-FFF2-40B4-BE49-F238E27FC236}">
                  <a16:creationId xmlns:a16="http://schemas.microsoft.com/office/drawing/2014/main" id="{BE4BA2CB-1DA8-45DF-8EAB-83D9BF9EB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3621" y="2208871"/>
              <a:ext cx="2434831" cy="3259886"/>
            </a:xfrm>
            <a:prstGeom prst="rect">
              <a:avLst/>
            </a:prstGeom>
          </p:spPr>
        </p:pic>
      </p:grpSp>
      <p:sp>
        <p:nvSpPr>
          <p:cNvPr id="23" name="Rectángulo 22">
            <a:extLst>
              <a:ext uri="{FF2B5EF4-FFF2-40B4-BE49-F238E27FC236}">
                <a16:creationId xmlns:a16="http://schemas.microsoft.com/office/drawing/2014/main" id="{8637C397-3970-4931-9FF4-A1D11B2A0B9A}"/>
              </a:ext>
            </a:extLst>
          </p:cNvPr>
          <p:cNvSpPr/>
          <p:nvPr/>
        </p:nvSpPr>
        <p:spPr>
          <a:xfrm>
            <a:off x="1059525" y="1422215"/>
            <a:ext cx="1252010" cy="600164"/>
          </a:xfrm>
          <a:prstGeom prst="rect">
            <a:avLst/>
          </a:prstGeom>
        </p:spPr>
        <p:txBody>
          <a:bodyPr wrap="square">
            <a:spAutoFit/>
          </a:bodyPr>
          <a:lstStyle/>
          <a:p>
            <a:pPr algn="ctr" defTabSz="685800" fontAlgn="base">
              <a:spcBef>
                <a:spcPct val="0"/>
              </a:spcBef>
              <a:spcAft>
                <a:spcPct val="0"/>
              </a:spcAft>
            </a:pPr>
            <a:r>
              <a:rPr lang="es-ES" sz="3300" b="1" dirty="0">
                <a:solidFill>
                  <a:schemeClr val="accent6"/>
                </a:solidFill>
                <a:effectLst>
                  <a:outerShdw blurRad="38100" dist="38100" dir="2700000" algn="tl">
                    <a:srgbClr val="000000">
                      <a:alpha val="43137"/>
                    </a:srgbClr>
                  </a:outerShdw>
                </a:effectLst>
                <a:latin typeface="Arial" charset="0"/>
                <a:cs typeface="Arial" charset="0"/>
              </a:rPr>
              <a:t>LIV</a:t>
            </a:r>
            <a:endParaRPr lang="es-ES" sz="3300" dirty="0">
              <a:solidFill>
                <a:schemeClr val="accent6"/>
              </a:solidFill>
              <a:latin typeface="Arial" charset="0"/>
              <a:cs typeface="Arial" charset="0"/>
            </a:endParaRPr>
          </a:p>
        </p:txBody>
      </p:sp>
      <p:sp>
        <p:nvSpPr>
          <p:cNvPr id="24" name="Rectángulo 23">
            <a:extLst>
              <a:ext uri="{FF2B5EF4-FFF2-40B4-BE49-F238E27FC236}">
                <a16:creationId xmlns:a16="http://schemas.microsoft.com/office/drawing/2014/main" id="{19CBC3C6-D410-40EC-9881-DA75C20BADEB}"/>
              </a:ext>
            </a:extLst>
          </p:cNvPr>
          <p:cNvSpPr/>
          <p:nvPr/>
        </p:nvSpPr>
        <p:spPr>
          <a:xfrm>
            <a:off x="5655751" y="1422215"/>
            <a:ext cx="1252010" cy="600164"/>
          </a:xfrm>
          <a:prstGeom prst="rect">
            <a:avLst/>
          </a:prstGeom>
        </p:spPr>
        <p:txBody>
          <a:bodyPr wrap="square">
            <a:spAutoFit/>
          </a:bodyPr>
          <a:lstStyle/>
          <a:p>
            <a:pPr algn="ctr" defTabSz="685800" fontAlgn="base">
              <a:spcBef>
                <a:spcPct val="0"/>
              </a:spcBef>
              <a:spcAft>
                <a:spcPct val="0"/>
              </a:spcAft>
            </a:pPr>
            <a:r>
              <a:rPr lang="es-ES" sz="3300" b="1" dirty="0">
                <a:solidFill>
                  <a:schemeClr val="accent6"/>
                </a:solidFill>
                <a:effectLst>
                  <a:outerShdw blurRad="38100" dist="38100" dir="2700000" algn="tl">
                    <a:srgbClr val="000000">
                      <a:alpha val="43137"/>
                    </a:srgbClr>
                  </a:outerShdw>
                </a:effectLst>
                <a:latin typeface="Arial" charset="0"/>
                <a:cs typeface="Arial" charset="0"/>
              </a:rPr>
              <a:t>DSR</a:t>
            </a:r>
            <a:endParaRPr lang="es-ES" sz="3300" dirty="0">
              <a:solidFill>
                <a:schemeClr val="accent6"/>
              </a:solidFill>
              <a:latin typeface="Arial" charset="0"/>
              <a:cs typeface="Arial" charset="0"/>
            </a:endParaRPr>
          </a:p>
        </p:txBody>
      </p:sp>
      <p:sp>
        <p:nvSpPr>
          <p:cNvPr id="26" name="Rectángulo: esquinas redondeadas 25">
            <a:extLst>
              <a:ext uri="{FF2B5EF4-FFF2-40B4-BE49-F238E27FC236}">
                <a16:creationId xmlns:a16="http://schemas.microsoft.com/office/drawing/2014/main" id="{9CFFA52D-1672-458A-9555-AF0BE1572D76}"/>
              </a:ext>
            </a:extLst>
          </p:cNvPr>
          <p:cNvSpPr/>
          <p:nvPr/>
        </p:nvSpPr>
        <p:spPr>
          <a:xfrm>
            <a:off x="288868" y="1371601"/>
            <a:ext cx="3080633" cy="4459266"/>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esquinas redondeadas 26">
            <a:extLst>
              <a:ext uri="{FF2B5EF4-FFF2-40B4-BE49-F238E27FC236}">
                <a16:creationId xmlns:a16="http://schemas.microsoft.com/office/drawing/2014/main" id="{2FAD7D56-ACA8-4A49-B041-53B3F78632BE}"/>
              </a:ext>
            </a:extLst>
          </p:cNvPr>
          <p:cNvSpPr/>
          <p:nvPr/>
        </p:nvSpPr>
        <p:spPr>
          <a:xfrm>
            <a:off x="3701440" y="1371601"/>
            <a:ext cx="5148197" cy="4459266"/>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58273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TIME DELAYS IN DSR</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14" name="Imagen 13"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The translation between observers $\mathcal O$ and $\mathcal O'$ can be described using the most general \red{first-order deformation of the Poincaré algebra} (in powers of a energy scale $\Lambda$) acting on the canonical one-particle phase space $(x,t,\Pi,\Omega)$:&#10;&#10;&#10;\end{document}" title="IguanaTex Bitmap Display">
            <a:extLst>
              <a:ext uri="{FF2B5EF4-FFF2-40B4-BE49-F238E27FC236}">
                <a16:creationId xmlns:a16="http://schemas.microsoft.com/office/drawing/2014/main" id="{9C68B5B6-78C5-47A7-8292-A1972D63F87E}"/>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61795" y="885854"/>
            <a:ext cx="7847123" cy="796947"/>
          </a:xfrm>
          <a:prstGeom prst="rect">
            <a:avLst/>
          </a:prstGeom>
        </p:spPr>
      </p:pic>
      <p:pic>
        <p:nvPicPr>
          <p:cNvPr id="21" name="Imagen 20"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begin{gather}&#10;E \,=\, \Omega + \frac{a_1}{\Lambda} \,\Omega^2 + \frac{a_2}{\Lambda} \,\Pi^2\,, \quad&#10;P \,=\, \Pi + \frac{a_3}{\Lambda} \,\Omega \,\Pi\,, \notag \\&#10;N \,=\, x \,\Omega - t \,\Pi + \frac{a_4}{\Lambda} \,x \,\Omega^2 + \frac{a_5}{\Lambda} \,x \,\Pi^2 - \frac{a_6}{\Lambda} \,t \,\Omega \,\Pi\,, \nonumber&#10;\end{gather}&#10;&#10;&#10;\end{document}" title="IguanaTex Bitmap Display">
            <a:extLst>
              <a:ext uri="{FF2B5EF4-FFF2-40B4-BE49-F238E27FC236}">
                <a16:creationId xmlns:a16="http://schemas.microsoft.com/office/drawing/2014/main" id="{058C6428-199C-412E-8326-BEDD259BFE7E}"/>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893059" y="1869357"/>
            <a:ext cx="4784597" cy="938109"/>
          </a:xfrm>
          <a:prstGeom prst="rect">
            <a:avLst/>
          </a:prstGeom>
        </p:spPr>
      </p:pic>
      <p:pic>
        <p:nvPicPr>
          <p:cNvPr id="43" name="Imagen 42"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The \red{MDR} for photons that is derived from the Casimir of the algebra is:&#10;\end{document}" title="IguanaTex Bitmap Display">
            <a:extLst>
              <a:ext uri="{FF2B5EF4-FFF2-40B4-BE49-F238E27FC236}">
                <a16:creationId xmlns:a16="http://schemas.microsoft.com/office/drawing/2014/main" id="{65C8AB6E-C6C5-46AA-8F56-3EA09E1397A4}"/>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01009" y="3050385"/>
            <a:ext cx="7185514" cy="238303"/>
          </a:xfrm>
          <a:prstGeom prst="rect">
            <a:avLst/>
          </a:prstGeom>
        </p:spPr>
      </p:pic>
      <p:pic>
        <p:nvPicPr>
          <p:cNvPr id="45" name="Imagen 44"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Omega \,=\,\Pi - \frac{(a_4 + a_5 - a_6)}{3 \,\Lambda} \,\Pi^2$$&#10;&#10;&#10;\end{document}" title="IguanaTex Bitmap Display">
            <a:extLst>
              <a:ext uri="{FF2B5EF4-FFF2-40B4-BE49-F238E27FC236}">
                <a16:creationId xmlns:a16="http://schemas.microsoft.com/office/drawing/2014/main" id="{7DF10B65-A171-4F2D-84DF-910FFFE350E9}"/>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00040" y="3493772"/>
            <a:ext cx="2770632" cy="497747"/>
          </a:xfrm>
          <a:prstGeom prst="rect">
            <a:avLst/>
          </a:prstGeom>
        </p:spPr>
      </p:pic>
      <p:pic>
        <p:nvPicPr>
          <p:cNvPr id="48" name="Imagen 47"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The \red{time delay} $\delta t$ is obtained as:&#10;\end{document}" title="IguanaTex Bitmap Display">
            <a:extLst>
              <a:ext uri="{FF2B5EF4-FFF2-40B4-BE49-F238E27FC236}">
                <a16:creationId xmlns:a16="http://schemas.microsoft.com/office/drawing/2014/main" id="{4F40E5AE-B5D4-40AB-B325-668C26AFE759}"/>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61795" y="4120303"/>
            <a:ext cx="3226484" cy="240179"/>
          </a:xfrm>
          <a:prstGeom prst="rect">
            <a:avLst/>
          </a:prstGeom>
        </p:spPr>
      </p:pic>
      <p:pic>
        <p:nvPicPr>
          <p:cNvPr id="49" name="Imagen 48"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delta t \,=\, L \left[ \frac{2(a_4+a_5-a_6)}{3\Lambda}\,\Pi - \frac{2(a_1+a_2-a_3)}{\Lambda} \,\Pi\right]$$&#10;\end{document}" title="IguanaTex Bitmap Display">
            <a:extLst>
              <a:ext uri="{FF2B5EF4-FFF2-40B4-BE49-F238E27FC236}">
                <a16:creationId xmlns:a16="http://schemas.microsoft.com/office/drawing/2014/main" id="{F4110766-1A7D-473F-9B97-DF4F6F3932BB}"/>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186101" y="4489266"/>
            <a:ext cx="4771797" cy="574917"/>
          </a:xfrm>
          <a:prstGeom prst="rect">
            <a:avLst/>
          </a:prstGeom>
        </p:spPr>
      </p:pic>
      <p:sp>
        <p:nvSpPr>
          <p:cNvPr id="50" name="4 CuadroTexto 1 1 1 2">
            <a:extLst>
              <a:ext uri="{FF2B5EF4-FFF2-40B4-BE49-F238E27FC236}">
                <a16:creationId xmlns:a16="http://schemas.microsoft.com/office/drawing/2014/main" id="{DD199EF5-78A5-4EA1-90A7-09B2C6828474}"/>
              </a:ext>
            </a:extLst>
          </p:cNvPr>
          <p:cNvSpPr txBox="1"/>
          <p:nvPr/>
        </p:nvSpPr>
        <p:spPr>
          <a:xfrm>
            <a:off x="0" y="5192097"/>
            <a:ext cx="9209930" cy="1162626"/>
          </a:xfrm>
          <a:prstGeom prst="rect">
            <a:avLst/>
          </a:prstGeom>
          <a:noFill/>
        </p:spPr>
        <p:txBody>
          <a:bodyPr wrap="square" rtlCol="0">
            <a:spAutoFit/>
          </a:bodyPr>
          <a:lstStyle/>
          <a:p>
            <a:pPr marL="342900" indent="-342900">
              <a:lnSpc>
                <a:spcPct val="150000"/>
              </a:lnSpc>
              <a:buBlip>
                <a:blip r:embed="rId15"/>
              </a:buBlip>
            </a:pPr>
            <a:r>
              <a:rPr lang="en-US" sz="1600" dirty="0">
                <a:latin typeface="Palatino Linotype" pitchFamily="18" charset="0"/>
              </a:rPr>
              <a:t>It is a sum of two contributions that can cancel, producing no observable time delays</a:t>
            </a:r>
          </a:p>
          <a:p>
            <a:pPr marL="342900" indent="-342900">
              <a:lnSpc>
                <a:spcPct val="150000"/>
              </a:lnSpc>
              <a:buBlip>
                <a:blip r:embed="rId15"/>
              </a:buBlip>
            </a:pPr>
            <a:r>
              <a:rPr lang="en-US" sz="1600" dirty="0">
                <a:latin typeface="Palatino Linotype" pitchFamily="18" charset="0"/>
              </a:rPr>
              <a:t>The time delay is invariant under the change of energy-momentum variables</a:t>
            </a:r>
          </a:p>
          <a:p>
            <a:pPr marL="342900" indent="-342900">
              <a:lnSpc>
                <a:spcPct val="150000"/>
              </a:lnSpc>
              <a:buBlip>
                <a:blip r:embed="rId15"/>
              </a:buBlip>
            </a:pPr>
            <a:r>
              <a:rPr lang="en-US" sz="1600" dirty="0">
                <a:latin typeface="Palatino Linotype" pitchFamily="18" charset="0"/>
              </a:rPr>
              <a:t>This model is compatible with relative locality</a:t>
            </a:r>
            <a:endParaRPr lang="en-US" sz="1400" dirty="0">
              <a:solidFill>
                <a:schemeClr val="accent1"/>
              </a:solidFill>
              <a:latin typeface="Palatino Linotype" pitchFamily="18" charset="0"/>
            </a:endParaRPr>
          </a:p>
        </p:txBody>
      </p:sp>
      <p:sp>
        <p:nvSpPr>
          <p:cNvPr id="51" name="Rectángulo 50">
            <a:extLst>
              <a:ext uri="{FF2B5EF4-FFF2-40B4-BE49-F238E27FC236}">
                <a16:creationId xmlns:a16="http://schemas.microsoft.com/office/drawing/2014/main" id="{F13E5B1E-E7DB-466E-BA46-F2D5E78CD741}"/>
              </a:ext>
            </a:extLst>
          </p:cNvPr>
          <p:cNvSpPr/>
          <p:nvPr/>
        </p:nvSpPr>
        <p:spPr>
          <a:xfrm>
            <a:off x="5284090" y="6178262"/>
            <a:ext cx="3859910" cy="276999"/>
          </a:xfrm>
          <a:prstGeom prst="rect">
            <a:avLst/>
          </a:prstGeom>
        </p:spPr>
        <p:txBody>
          <a:bodyPr wrap="square">
            <a:spAutoFit/>
          </a:bodyPr>
          <a:lstStyle/>
          <a:p>
            <a:r>
              <a:rPr lang="da-DK" sz="1200" dirty="0">
                <a:solidFill>
                  <a:schemeClr val="accent1"/>
                </a:solidFill>
                <a:latin typeface="Palatino Linotype" pitchFamily="18" charset="0"/>
              </a:rPr>
              <a:t>(Carmona, Cortés, Relancio, Reyes, arXiv: 2207-03799)</a:t>
            </a:r>
            <a:endParaRPr lang="es-ES" sz="1200" dirty="0"/>
          </a:p>
        </p:txBody>
      </p:sp>
    </p:spTree>
    <p:extLst>
      <p:ext uri="{BB962C8B-B14F-4D97-AF65-F5344CB8AC3E}">
        <p14:creationId xmlns:p14="http://schemas.microsoft.com/office/powerpoint/2010/main" val="443001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par>
                                <p:cTn id="8" presetID="14" presetClass="entr" presetSubtype="1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randombar(horizontal)">
                                      <p:cBhvr>
                                        <p:cTn id="15" dur="500"/>
                                        <p:tgtEl>
                                          <p:spTgt spid="48"/>
                                        </p:tgtEl>
                                      </p:cBhvr>
                                    </p:animEffect>
                                  </p:childTnLst>
                                </p:cTn>
                              </p:par>
                              <p:par>
                                <p:cTn id="16" presetID="14" presetClass="entr" presetSubtype="1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randombar(horizontal)">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randombar(horizontal)">
                                      <p:cBhvr>
                                        <p:cTn id="23" dur="500"/>
                                        <p:tgtEl>
                                          <p:spTgt spid="5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randombar(horizontal)">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9763" y="2459504"/>
            <a:ext cx="5704474" cy="1938992"/>
          </a:xfrm>
          <a:prstGeom prst="rect">
            <a:avLst/>
          </a:prstGeom>
          <a:noFill/>
        </p:spPr>
        <p:txBody>
          <a:bodyPr wrap="square" rtlCol="0">
            <a:spAutoFit/>
          </a:bodyPr>
          <a:lstStyle/>
          <a:p>
            <a:pPr algn="ctr"/>
            <a:r>
              <a:rPr lang="es-ES" sz="4000" b="1" dirty="0">
                <a:solidFill>
                  <a:srgbClr val="FFFF00"/>
                </a:solidFill>
                <a:effectLst>
                  <a:outerShdw blurRad="38100" dist="38100" dir="2700000" algn="tl">
                    <a:srgbClr val="000000">
                      <a:alpha val="43137"/>
                    </a:srgbClr>
                  </a:outerShdw>
                </a:effectLst>
                <a:latin typeface="+mj-lt"/>
              </a:rPr>
              <a:t>1. THE DEVELOPMENT OF </a:t>
            </a:r>
            <a:r>
              <a:rPr lang="es-ES" sz="4000" b="1" dirty="0">
                <a:solidFill>
                  <a:schemeClr val="accent5">
                    <a:lumMod val="40000"/>
                    <a:lumOff val="60000"/>
                  </a:schemeClr>
                </a:solidFill>
                <a:effectLst>
                  <a:outerShdw blurRad="38100" dist="38100" dir="2700000" algn="tl">
                    <a:srgbClr val="000000">
                      <a:alpha val="43137"/>
                    </a:srgbClr>
                  </a:outerShdw>
                </a:effectLst>
                <a:latin typeface="+mj-lt"/>
              </a:rPr>
              <a:t>QUANTUM GRAVITY PHENOMENOLOGY</a:t>
            </a:r>
          </a:p>
        </p:txBody>
      </p:sp>
    </p:spTree>
    <p:extLst>
      <p:ext uri="{BB962C8B-B14F-4D97-AF65-F5344CB8AC3E}">
        <p14:creationId xmlns:p14="http://schemas.microsoft.com/office/powerpoint/2010/main" val="425611225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#2 – SPECTRUM MODIFICATIONS</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2" name="4 CuadroTexto 1 1 1 1">
            <a:extLst>
              <a:ext uri="{FF2B5EF4-FFF2-40B4-BE49-F238E27FC236}">
                <a16:creationId xmlns:a16="http://schemas.microsoft.com/office/drawing/2014/main" id="{17DDDFED-3B88-1A5A-BF5A-63CCD6901006}"/>
              </a:ext>
            </a:extLst>
          </p:cNvPr>
          <p:cNvSpPr txBox="1"/>
          <p:nvPr/>
        </p:nvSpPr>
        <p:spPr>
          <a:xfrm>
            <a:off x="159379" y="1030118"/>
            <a:ext cx="8587405" cy="1296445"/>
          </a:xfrm>
          <a:prstGeom prst="rect">
            <a:avLst/>
          </a:prstGeom>
          <a:noFill/>
        </p:spPr>
        <p:txBody>
          <a:bodyPr wrap="square" rtlCol="0">
            <a:spAutoFit/>
          </a:bodyPr>
          <a:lstStyle/>
          <a:p>
            <a:pPr marL="342900" indent="-342900">
              <a:lnSpc>
                <a:spcPct val="150000"/>
              </a:lnSpc>
              <a:buBlip>
                <a:blip r:embed="rId3"/>
              </a:buBlip>
            </a:pPr>
            <a:r>
              <a:rPr lang="en-US" dirty="0">
                <a:latin typeface="Palatino Linotype" pitchFamily="18" charset="0"/>
              </a:rPr>
              <a:t>Most of the analyses looking for </a:t>
            </a:r>
            <a:r>
              <a:rPr lang="en-US" dirty="0" err="1">
                <a:latin typeface="Palatino Linotype" pitchFamily="18" charset="0"/>
              </a:rPr>
              <a:t>QuGra</a:t>
            </a:r>
            <a:r>
              <a:rPr lang="en-US" dirty="0">
                <a:latin typeface="Palatino Linotype" pitchFamily="18" charset="0"/>
              </a:rPr>
              <a:t> corrections have been done at the kinematic level, e.g., looking for the generation, suppression or modification of </a:t>
            </a:r>
            <a:r>
              <a:rPr lang="en-US" dirty="0">
                <a:solidFill>
                  <a:srgbClr val="C00000"/>
                </a:solidFill>
                <a:latin typeface="Palatino Linotype" pitchFamily="18" charset="0"/>
              </a:rPr>
              <a:t>thresholds of reactions</a:t>
            </a:r>
            <a:r>
              <a:rPr lang="en-US" dirty="0">
                <a:latin typeface="Palatino Linotype" pitchFamily="18" charset="0"/>
              </a:rPr>
              <a:t>, such as those related to the GZK cutoff</a:t>
            </a:r>
          </a:p>
        </p:txBody>
      </p:sp>
      <p:sp>
        <p:nvSpPr>
          <p:cNvPr id="11" name="4 CuadroTexto 1 1 1 1">
            <a:extLst>
              <a:ext uri="{FF2B5EF4-FFF2-40B4-BE49-F238E27FC236}">
                <a16:creationId xmlns:a16="http://schemas.microsoft.com/office/drawing/2014/main" id="{C960048A-9C3E-4BAF-B6D1-4703136ADE8A}"/>
              </a:ext>
            </a:extLst>
          </p:cNvPr>
          <p:cNvSpPr txBox="1"/>
          <p:nvPr/>
        </p:nvSpPr>
        <p:spPr>
          <a:xfrm>
            <a:off x="159379" y="2635538"/>
            <a:ext cx="8587405" cy="2127442"/>
          </a:xfrm>
          <a:prstGeom prst="rect">
            <a:avLst/>
          </a:prstGeom>
          <a:noFill/>
        </p:spPr>
        <p:txBody>
          <a:bodyPr wrap="square" rtlCol="0">
            <a:spAutoFit/>
          </a:bodyPr>
          <a:lstStyle/>
          <a:p>
            <a:pPr marL="342900" indent="-342900">
              <a:lnSpc>
                <a:spcPct val="150000"/>
              </a:lnSpc>
              <a:buBlip>
                <a:blip r:embed="rId3"/>
              </a:buBlip>
            </a:pPr>
            <a:r>
              <a:rPr lang="en-US" dirty="0">
                <a:latin typeface="Palatino Linotype" pitchFamily="18" charset="0"/>
              </a:rPr>
              <a:t>A more complete analysis of the expected </a:t>
            </a:r>
            <a:r>
              <a:rPr lang="en-US" dirty="0">
                <a:solidFill>
                  <a:srgbClr val="C00000"/>
                </a:solidFill>
                <a:latin typeface="Palatino Linotype" pitchFamily="18" charset="0"/>
              </a:rPr>
              <a:t>effects on the spectra </a:t>
            </a:r>
            <a:r>
              <a:rPr lang="en-US" dirty="0">
                <a:latin typeface="Palatino Linotype" pitchFamily="18" charset="0"/>
              </a:rPr>
              <a:t>of the cosmic messengers will be necessary to reveal quantum gravity footprints:</a:t>
            </a:r>
          </a:p>
          <a:p>
            <a:pPr marL="1257300" lvl="2" indent="-342900">
              <a:lnSpc>
                <a:spcPct val="150000"/>
              </a:lnSpc>
              <a:buBlip>
                <a:blip r:embed="rId3"/>
              </a:buBlip>
            </a:pPr>
            <a:r>
              <a:rPr lang="en-US" dirty="0">
                <a:latin typeface="Palatino Linotype" pitchFamily="18" charset="0"/>
              </a:rPr>
              <a:t>Analysis of the end of the UHECR spectrum</a:t>
            </a:r>
          </a:p>
          <a:p>
            <a:pPr marL="1257300" lvl="2" indent="-342900">
              <a:lnSpc>
                <a:spcPct val="150000"/>
              </a:lnSpc>
              <a:buBlip>
                <a:blip r:embed="rId3"/>
              </a:buBlip>
            </a:pPr>
            <a:r>
              <a:rPr lang="en-US" dirty="0">
                <a:latin typeface="Palatino Linotype" pitchFamily="18" charset="0"/>
              </a:rPr>
              <a:t>Influence of the cosmic backgrounds</a:t>
            </a:r>
          </a:p>
          <a:p>
            <a:pPr marL="1257300" lvl="2" indent="-342900">
              <a:lnSpc>
                <a:spcPct val="150000"/>
              </a:lnSpc>
              <a:buBlip>
                <a:blip r:embed="rId3"/>
              </a:buBlip>
            </a:pPr>
            <a:r>
              <a:rPr lang="en-US" dirty="0">
                <a:latin typeface="Palatino Linotype" pitchFamily="18" charset="0"/>
              </a:rPr>
              <a:t>Simulations of atmospheric showers</a:t>
            </a:r>
          </a:p>
        </p:txBody>
      </p:sp>
      <p:sp>
        <p:nvSpPr>
          <p:cNvPr id="12" name="4 CuadroTexto 1 1 1 1">
            <a:extLst>
              <a:ext uri="{FF2B5EF4-FFF2-40B4-BE49-F238E27FC236}">
                <a16:creationId xmlns:a16="http://schemas.microsoft.com/office/drawing/2014/main" id="{2E8A4ABD-A1C3-4780-BAFA-5D6FF286EDE4}"/>
              </a:ext>
            </a:extLst>
          </p:cNvPr>
          <p:cNvSpPr txBox="1"/>
          <p:nvPr/>
        </p:nvSpPr>
        <p:spPr>
          <a:xfrm>
            <a:off x="159379" y="4946935"/>
            <a:ext cx="8587405" cy="880947"/>
          </a:xfrm>
          <a:prstGeom prst="rect">
            <a:avLst/>
          </a:prstGeom>
          <a:noFill/>
        </p:spPr>
        <p:txBody>
          <a:bodyPr wrap="square" rtlCol="0">
            <a:spAutoFit/>
          </a:bodyPr>
          <a:lstStyle/>
          <a:p>
            <a:pPr marL="342900" indent="-342900">
              <a:lnSpc>
                <a:spcPct val="150000"/>
              </a:lnSpc>
              <a:buBlip>
                <a:blip r:embed="rId3"/>
              </a:buBlip>
            </a:pPr>
            <a:r>
              <a:rPr lang="en-US" dirty="0">
                <a:latin typeface="Palatino Linotype" pitchFamily="18" charset="0"/>
              </a:rPr>
              <a:t>It will be necessary a better understanding of the </a:t>
            </a:r>
            <a:r>
              <a:rPr lang="en-US" dirty="0">
                <a:solidFill>
                  <a:srgbClr val="C00000"/>
                </a:solidFill>
                <a:latin typeface="Palatino Linotype" pitchFamily="18" charset="0"/>
              </a:rPr>
              <a:t>dynamics</a:t>
            </a:r>
            <a:r>
              <a:rPr lang="en-US" dirty="0">
                <a:latin typeface="Palatino Linotype" pitchFamily="18" charset="0"/>
              </a:rPr>
              <a:t> of the LIV and DSR cases</a:t>
            </a:r>
          </a:p>
        </p:txBody>
      </p:sp>
    </p:spTree>
    <p:extLst>
      <p:ext uri="{BB962C8B-B14F-4D97-AF65-F5344CB8AC3E}">
        <p14:creationId xmlns:p14="http://schemas.microsoft.com/office/powerpoint/2010/main" val="122829341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LHAASO</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2" name="Imagen 1">
            <a:extLst>
              <a:ext uri="{FF2B5EF4-FFF2-40B4-BE49-F238E27FC236}">
                <a16:creationId xmlns:a16="http://schemas.microsoft.com/office/drawing/2014/main" id="{65266987-BD45-4933-B083-3B9440232265}"/>
              </a:ext>
            </a:extLst>
          </p:cNvPr>
          <p:cNvPicPr>
            <a:picLocks noChangeAspect="1"/>
          </p:cNvPicPr>
          <p:nvPr/>
        </p:nvPicPr>
        <p:blipFill>
          <a:blip r:embed="rId3"/>
          <a:stretch>
            <a:fillRect/>
          </a:stretch>
        </p:blipFill>
        <p:spPr>
          <a:xfrm>
            <a:off x="1522161" y="806334"/>
            <a:ext cx="6099678" cy="5428211"/>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Entrada de lápiz 6">
                <a:extLst>
                  <a:ext uri="{FF2B5EF4-FFF2-40B4-BE49-F238E27FC236}">
                    <a16:creationId xmlns:a16="http://schemas.microsoft.com/office/drawing/2014/main" id="{6F5DE7D9-14BA-40B7-85FA-7C7FFBD5D24B}"/>
                  </a:ext>
                </a:extLst>
              </p14:cNvPr>
              <p14:cNvContentPartPr/>
              <p14:nvPr/>
            </p14:nvContentPartPr>
            <p14:xfrm>
              <a:off x="2667406" y="2482018"/>
              <a:ext cx="632160" cy="17640"/>
            </p14:xfrm>
          </p:contentPart>
        </mc:Choice>
        <mc:Fallback xmlns="">
          <p:pic>
            <p:nvPicPr>
              <p:cNvPr id="7" name="Entrada de lápiz 6">
                <a:extLst>
                  <a:ext uri="{FF2B5EF4-FFF2-40B4-BE49-F238E27FC236}">
                    <a16:creationId xmlns:a16="http://schemas.microsoft.com/office/drawing/2014/main" id="{6F5DE7D9-14BA-40B7-85FA-7C7FFBD5D24B}"/>
                  </a:ext>
                </a:extLst>
              </p:cNvPr>
              <p:cNvPicPr/>
              <p:nvPr/>
            </p:nvPicPr>
            <p:blipFill>
              <a:blip r:embed="rId5"/>
              <a:stretch>
                <a:fillRect/>
              </a:stretch>
            </p:blipFill>
            <p:spPr>
              <a:xfrm>
                <a:off x="2649766" y="2446018"/>
                <a:ext cx="667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Entrada de lápiz 11">
                <a:extLst>
                  <a:ext uri="{FF2B5EF4-FFF2-40B4-BE49-F238E27FC236}">
                    <a16:creationId xmlns:a16="http://schemas.microsoft.com/office/drawing/2014/main" id="{2CEF83AD-E8D3-4194-9136-9196C9C1A79E}"/>
                  </a:ext>
                </a:extLst>
              </p14:cNvPr>
              <p14:cNvContentPartPr/>
              <p14:nvPr/>
            </p14:nvContentPartPr>
            <p14:xfrm>
              <a:off x="2674246" y="2430538"/>
              <a:ext cx="651960" cy="83880"/>
            </p14:xfrm>
          </p:contentPart>
        </mc:Choice>
        <mc:Fallback xmlns="">
          <p:pic>
            <p:nvPicPr>
              <p:cNvPr id="12" name="Entrada de lápiz 11">
                <a:extLst>
                  <a:ext uri="{FF2B5EF4-FFF2-40B4-BE49-F238E27FC236}">
                    <a16:creationId xmlns:a16="http://schemas.microsoft.com/office/drawing/2014/main" id="{2CEF83AD-E8D3-4194-9136-9196C9C1A79E}"/>
                  </a:ext>
                </a:extLst>
              </p:cNvPr>
              <p:cNvPicPr/>
              <p:nvPr/>
            </p:nvPicPr>
            <p:blipFill>
              <a:blip r:embed="rId7"/>
              <a:stretch>
                <a:fillRect/>
              </a:stretch>
            </p:blipFill>
            <p:spPr>
              <a:xfrm>
                <a:off x="2656606" y="2394898"/>
                <a:ext cx="687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Entrada de lápiz 14">
                <a:extLst>
                  <a:ext uri="{FF2B5EF4-FFF2-40B4-BE49-F238E27FC236}">
                    <a16:creationId xmlns:a16="http://schemas.microsoft.com/office/drawing/2014/main" id="{BCDD161D-EAF9-4BB6-96FE-E8F0180C5787}"/>
                  </a:ext>
                </a:extLst>
              </p14:cNvPr>
              <p14:cNvContentPartPr/>
              <p14:nvPr/>
            </p14:nvContentPartPr>
            <p14:xfrm>
              <a:off x="5057806" y="2635738"/>
              <a:ext cx="2348640" cy="217800"/>
            </p14:xfrm>
          </p:contentPart>
        </mc:Choice>
        <mc:Fallback xmlns="">
          <p:pic>
            <p:nvPicPr>
              <p:cNvPr id="15" name="Entrada de lápiz 14">
                <a:extLst>
                  <a:ext uri="{FF2B5EF4-FFF2-40B4-BE49-F238E27FC236}">
                    <a16:creationId xmlns:a16="http://schemas.microsoft.com/office/drawing/2014/main" id="{BCDD161D-EAF9-4BB6-96FE-E8F0180C5787}"/>
                  </a:ext>
                </a:extLst>
              </p:cNvPr>
              <p:cNvPicPr/>
              <p:nvPr/>
            </p:nvPicPr>
            <p:blipFill>
              <a:blip r:embed="rId9"/>
              <a:stretch>
                <a:fillRect/>
              </a:stretch>
            </p:blipFill>
            <p:spPr>
              <a:xfrm>
                <a:off x="5039806" y="2600098"/>
                <a:ext cx="23842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Entrada de lápiz 15">
                <a:extLst>
                  <a:ext uri="{FF2B5EF4-FFF2-40B4-BE49-F238E27FC236}">
                    <a16:creationId xmlns:a16="http://schemas.microsoft.com/office/drawing/2014/main" id="{1B9D9BA4-8D73-4F24-AF23-882C9597D7DF}"/>
                  </a:ext>
                </a:extLst>
              </p14:cNvPr>
              <p14:cNvContentPartPr/>
              <p14:nvPr/>
            </p14:nvContentPartPr>
            <p14:xfrm>
              <a:off x="2655166" y="2383378"/>
              <a:ext cx="691560" cy="70200"/>
            </p14:xfrm>
          </p:contentPart>
        </mc:Choice>
        <mc:Fallback xmlns="">
          <p:pic>
            <p:nvPicPr>
              <p:cNvPr id="16" name="Entrada de lápiz 15">
                <a:extLst>
                  <a:ext uri="{FF2B5EF4-FFF2-40B4-BE49-F238E27FC236}">
                    <a16:creationId xmlns:a16="http://schemas.microsoft.com/office/drawing/2014/main" id="{1B9D9BA4-8D73-4F24-AF23-882C9597D7DF}"/>
                  </a:ext>
                </a:extLst>
              </p:cNvPr>
              <p:cNvPicPr/>
              <p:nvPr/>
            </p:nvPicPr>
            <p:blipFill>
              <a:blip r:embed="rId11"/>
              <a:stretch>
                <a:fillRect/>
              </a:stretch>
            </p:blipFill>
            <p:spPr>
              <a:xfrm>
                <a:off x="2637526" y="2347378"/>
                <a:ext cx="727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Entrada de lápiz 16">
                <a:extLst>
                  <a:ext uri="{FF2B5EF4-FFF2-40B4-BE49-F238E27FC236}">
                    <a16:creationId xmlns:a16="http://schemas.microsoft.com/office/drawing/2014/main" id="{30BC351B-D4CF-4C0B-96EE-8004B3A1BA24}"/>
                  </a:ext>
                </a:extLst>
              </p14:cNvPr>
              <p14:cNvContentPartPr/>
              <p14:nvPr/>
            </p14:nvContentPartPr>
            <p14:xfrm>
              <a:off x="1525126" y="5824618"/>
              <a:ext cx="719280" cy="142560"/>
            </p14:xfrm>
          </p:contentPart>
        </mc:Choice>
        <mc:Fallback xmlns="">
          <p:pic>
            <p:nvPicPr>
              <p:cNvPr id="17" name="Entrada de lápiz 16">
                <a:extLst>
                  <a:ext uri="{FF2B5EF4-FFF2-40B4-BE49-F238E27FC236}">
                    <a16:creationId xmlns:a16="http://schemas.microsoft.com/office/drawing/2014/main" id="{30BC351B-D4CF-4C0B-96EE-8004B3A1BA24}"/>
                  </a:ext>
                </a:extLst>
              </p:cNvPr>
              <p:cNvPicPr/>
              <p:nvPr/>
            </p:nvPicPr>
            <p:blipFill>
              <a:blip r:embed="rId13"/>
              <a:stretch>
                <a:fillRect/>
              </a:stretch>
            </p:blipFill>
            <p:spPr>
              <a:xfrm>
                <a:off x="1507126" y="5788978"/>
                <a:ext cx="754920" cy="214200"/>
              </a:xfrm>
              <a:prstGeom prst="rect">
                <a:avLst/>
              </a:prstGeom>
            </p:spPr>
          </p:pic>
        </mc:Fallback>
      </mc:AlternateContent>
    </p:spTree>
    <p:extLst>
      <p:ext uri="{BB962C8B-B14F-4D97-AF65-F5344CB8AC3E}">
        <p14:creationId xmlns:p14="http://schemas.microsoft.com/office/powerpoint/2010/main" val="1402109751"/>
      </p:ext>
    </p:extLst>
  </p:cSld>
  <p:clrMapOvr>
    <a:masterClrMapping/>
  </p:clrMapOvr>
  <p:transition spd="slow">
    <p:pull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LIV and LHAASO</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11" name="4 CuadroTexto 1 1 1 2 1">
            <a:extLst>
              <a:ext uri="{FF2B5EF4-FFF2-40B4-BE49-F238E27FC236}">
                <a16:creationId xmlns:a16="http://schemas.microsoft.com/office/drawing/2014/main" id="{6FFF8C20-8728-42F8-9C97-6D425E9DF4E7}"/>
              </a:ext>
            </a:extLst>
          </p:cNvPr>
          <p:cNvSpPr txBox="1"/>
          <p:nvPr/>
        </p:nvSpPr>
        <p:spPr>
          <a:xfrm>
            <a:off x="271044" y="1229920"/>
            <a:ext cx="5626835" cy="423962"/>
          </a:xfrm>
          <a:prstGeom prst="rect">
            <a:avLst/>
          </a:prstGeom>
          <a:noFill/>
        </p:spPr>
        <p:txBody>
          <a:bodyPr wrap="square" rtlCol="0">
            <a:spAutoFit/>
          </a:bodyPr>
          <a:lstStyle/>
          <a:p>
            <a:pPr marL="342900" indent="-342900">
              <a:lnSpc>
                <a:spcPct val="150000"/>
              </a:lnSpc>
              <a:buBlip>
                <a:blip r:embed="rId11"/>
              </a:buBlip>
            </a:pPr>
            <a:r>
              <a:rPr lang="en-US" sz="1600" dirty="0">
                <a:latin typeface="Palatino Linotype" pitchFamily="18" charset="0"/>
              </a:rPr>
              <a:t>LIV: modification of the dispersion relation</a:t>
            </a:r>
          </a:p>
        </p:txBody>
      </p:sp>
      <p:grpSp>
        <p:nvGrpSpPr>
          <p:cNvPr id="53" name="Grupo 52">
            <a:extLst>
              <a:ext uri="{FF2B5EF4-FFF2-40B4-BE49-F238E27FC236}">
                <a16:creationId xmlns:a16="http://schemas.microsoft.com/office/drawing/2014/main" id="{8599D45C-D7E0-43CB-8A9E-2B260C269528}"/>
              </a:ext>
            </a:extLst>
          </p:cNvPr>
          <p:cNvGrpSpPr/>
          <p:nvPr/>
        </p:nvGrpSpPr>
        <p:grpSpPr>
          <a:xfrm>
            <a:off x="274639" y="808764"/>
            <a:ext cx="5953246" cy="423962"/>
            <a:chOff x="274639" y="808764"/>
            <a:chExt cx="5953246" cy="423962"/>
          </a:xfrm>
        </p:grpSpPr>
        <p:sp>
          <p:nvSpPr>
            <p:cNvPr id="8" name="4 CuadroTexto 1 1 1 1 1">
              <a:extLst>
                <a:ext uri="{FF2B5EF4-FFF2-40B4-BE49-F238E27FC236}">
                  <a16:creationId xmlns:a16="http://schemas.microsoft.com/office/drawing/2014/main" id="{09B6609D-48E2-45F5-9119-10B6528D5F02}"/>
                </a:ext>
              </a:extLst>
            </p:cNvPr>
            <p:cNvSpPr txBox="1"/>
            <p:nvPr/>
          </p:nvSpPr>
          <p:spPr>
            <a:xfrm>
              <a:off x="274639" y="808764"/>
              <a:ext cx="4873712" cy="423962"/>
            </a:xfrm>
            <a:prstGeom prst="rect">
              <a:avLst/>
            </a:prstGeom>
            <a:noFill/>
          </p:spPr>
          <p:txBody>
            <a:bodyPr wrap="square" rtlCol="0">
              <a:spAutoFit/>
            </a:bodyPr>
            <a:lstStyle/>
            <a:p>
              <a:pPr marL="342900" indent="-342900">
                <a:lnSpc>
                  <a:spcPct val="150000"/>
                </a:lnSpc>
                <a:buBlip>
                  <a:blip r:embed="rId11"/>
                </a:buBlip>
              </a:pPr>
              <a:r>
                <a:rPr lang="en-US" sz="1600" dirty="0">
                  <a:latin typeface="Palatino Linotype" pitchFamily="18" charset="0"/>
                </a:rPr>
                <a:t>Allowed process in special relativity (SR):</a:t>
              </a:r>
            </a:p>
          </p:txBody>
        </p:sp>
        <p:pic>
          <p:nvPicPr>
            <p:cNvPr id="10" name="Imagen 9" descr="\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 $\gamma + \gamma_b \to e^+ + e^-$&#10;&#10;&#10;\end{document}" title="IguanaTex Bitmap Display">
              <a:extLst>
                <a:ext uri="{FF2B5EF4-FFF2-40B4-BE49-F238E27FC236}">
                  <a16:creationId xmlns:a16="http://schemas.microsoft.com/office/drawing/2014/main" id="{F9B2619E-2E8A-4BFF-B2F1-6D858215E2AC}"/>
                </a:ext>
              </a:extLst>
            </p:cNvPr>
            <p:cNvPicPr>
              <a:picLocks noChangeAspect="1"/>
            </p:cNvPicPr>
            <p:nvPr>
              <p:custDataLst>
                <p:tags r:id="rId8"/>
              </p:custDataLst>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55314" y="933479"/>
              <a:ext cx="1572571" cy="210895"/>
            </a:xfrm>
            <a:prstGeom prst="rect">
              <a:avLst/>
            </a:prstGeom>
          </p:spPr>
        </p:pic>
      </p:grpSp>
      <p:pic>
        <p:nvPicPr>
          <p:cNvPr id="55" name="Imagen 54"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E^{2}_{\gamma} -  p^{2}_{\gamma}\,=\, \red{\pm |\delta_{\gamma,n}| E^{n+2}} \quad \longrightarrow \quad &#10;\varepsilon^{\text{thr}}\,=\, \frac{m_e^2}{E_{\gamma}} \red{-} \red{\frac{1}{4}(\pm|\delta_{\gamma,n}|) E_{\gamma}^{n+1}}$$&#10;&#10;&#10;\end{document}" title="IguanaTex Bitmap Display">
            <a:extLst>
              <a:ext uri="{FF2B5EF4-FFF2-40B4-BE49-F238E27FC236}">
                <a16:creationId xmlns:a16="http://schemas.microsoft.com/office/drawing/2014/main" id="{992A96AE-05C2-4B0C-8DFC-F750A30AA584}"/>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701876" y="1628267"/>
            <a:ext cx="5477968" cy="526166"/>
          </a:xfrm>
          <a:prstGeom prst="rect">
            <a:avLst/>
          </a:prstGeom>
        </p:spPr>
      </p:pic>
      <p:pic>
        <p:nvPicPr>
          <p:cNvPr id="29" name="Imagen 28"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blue{$+$ superluminal,} $v_\gamma&gt;c$&#10;&#10;&#10;\end{document}" title="IguanaTex Bitmap Display">
            <a:extLst>
              <a:ext uri="{FF2B5EF4-FFF2-40B4-BE49-F238E27FC236}">
                <a16:creationId xmlns:a16="http://schemas.microsoft.com/office/drawing/2014/main" id="{6D7849FF-8874-49E0-8FB2-7BA45251C4BE}"/>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529195" y="1604394"/>
            <a:ext cx="2087670" cy="211753"/>
          </a:xfrm>
          <a:prstGeom prst="rect">
            <a:avLst/>
          </a:prstGeom>
        </p:spPr>
      </p:pic>
      <p:pic>
        <p:nvPicPr>
          <p:cNvPr id="31" name="Imagen 30"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blue{$-$ subluminal,} $v_\gamma&lt;c$&#10;&#10;&#10;\end{document}" title="IguanaTex Bitmap Display">
            <a:extLst>
              <a:ext uri="{FF2B5EF4-FFF2-40B4-BE49-F238E27FC236}">
                <a16:creationId xmlns:a16="http://schemas.microsoft.com/office/drawing/2014/main" id="{2523693E-E7E1-4AAC-B688-3F0115453FC8}"/>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6529195" y="1960114"/>
            <a:ext cx="1895276" cy="212140"/>
          </a:xfrm>
          <a:prstGeom prst="rect">
            <a:avLst/>
          </a:prstGeom>
        </p:spPr>
      </p:pic>
      <p:grpSp>
        <p:nvGrpSpPr>
          <p:cNvPr id="41" name="Grupo 40">
            <a:extLst>
              <a:ext uri="{FF2B5EF4-FFF2-40B4-BE49-F238E27FC236}">
                <a16:creationId xmlns:a16="http://schemas.microsoft.com/office/drawing/2014/main" id="{4086FF71-03BD-4727-B222-506B09F0D764}"/>
              </a:ext>
            </a:extLst>
          </p:cNvPr>
          <p:cNvGrpSpPr/>
          <p:nvPr/>
        </p:nvGrpSpPr>
        <p:grpSpPr>
          <a:xfrm>
            <a:off x="160774" y="2235375"/>
            <a:ext cx="9164096" cy="2860139"/>
            <a:chOff x="160774" y="2577021"/>
            <a:chExt cx="9164096" cy="2860139"/>
          </a:xfrm>
        </p:grpSpPr>
        <p:sp>
          <p:nvSpPr>
            <p:cNvPr id="40" name="Rectángulo 39">
              <a:extLst>
                <a:ext uri="{FF2B5EF4-FFF2-40B4-BE49-F238E27FC236}">
                  <a16:creationId xmlns:a16="http://schemas.microsoft.com/office/drawing/2014/main" id="{7DAC69D0-E0EC-4602-B063-B4FDFFBE9C09}"/>
                </a:ext>
              </a:extLst>
            </p:cNvPr>
            <p:cNvSpPr/>
            <p:nvPr/>
          </p:nvSpPr>
          <p:spPr>
            <a:xfrm>
              <a:off x="160774" y="2615947"/>
              <a:ext cx="8862646" cy="2821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0EABEEF7-B131-47B3-9120-A4F1E5BD5C3F}"/>
                </a:ext>
              </a:extLst>
            </p:cNvPr>
            <p:cNvPicPr>
              <a:picLocks noChangeAspect="1"/>
            </p:cNvPicPr>
            <p:nvPr/>
          </p:nvPicPr>
          <p:blipFill>
            <a:blip r:embed="rId16"/>
            <a:stretch>
              <a:fillRect/>
            </a:stretch>
          </p:blipFill>
          <p:spPr>
            <a:xfrm>
              <a:off x="673308" y="3000828"/>
              <a:ext cx="7964012" cy="2323884"/>
            </a:xfrm>
            <a:prstGeom prst="rect">
              <a:avLst/>
            </a:prstGeom>
          </p:spPr>
        </p:pic>
        <p:pic>
          <p:nvPicPr>
            <p:cNvPr id="37" name="Imagen 36"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a(E_\gamma,z;\delta_n,n)=\exp(\red{-\tau}) $&#10;&#10;&#10;\end{document}" title="IguanaTex Bitmap Display">
              <a:extLst>
                <a:ext uri="{FF2B5EF4-FFF2-40B4-BE49-F238E27FC236}">
                  <a16:creationId xmlns:a16="http://schemas.microsoft.com/office/drawing/2014/main" id="{C19FBB4D-395C-4DB4-9DF7-AB1BD0F3B282}"/>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1776327" y="2719821"/>
              <a:ext cx="2239814" cy="222661"/>
            </a:xfrm>
            <a:prstGeom prst="rect">
              <a:avLst/>
            </a:prstGeom>
          </p:spPr>
        </p:pic>
        <p:sp>
          <p:nvSpPr>
            <p:cNvPr id="86" name="4 CuadroTexto 1 1 1 1 2">
              <a:extLst>
                <a:ext uri="{FF2B5EF4-FFF2-40B4-BE49-F238E27FC236}">
                  <a16:creationId xmlns:a16="http://schemas.microsoft.com/office/drawing/2014/main" id="{C7BE28BF-3698-47AD-BEE7-E6AA879EC0A2}"/>
                </a:ext>
              </a:extLst>
            </p:cNvPr>
            <p:cNvSpPr txBox="1"/>
            <p:nvPr/>
          </p:nvSpPr>
          <p:spPr>
            <a:xfrm>
              <a:off x="4451158" y="2577021"/>
              <a:ext cx="4873712" cy="423962"/>
            </a:xfrm>
            <a:prstGeom prst="rect">
              <a:avLst/>
            </a:prstGeom>
            <a:noFill/>
          </p:spPr>
          <p:txBody>
            <a:bodyPr wrap="square" rtlCol="0">
              <a:spAutoFit/>
            </a:bodyPr>
            <a:lstStyle/>
            <a:p>
              <a:pPr>
                <a:lnSpc>
                  <a:spcPct val="150000"/>
                </a:lnSpc>
              </a:pPr>
              <a:r>
                <a:rPr lang="en-US" sz="1600" dirty="0">
                  <a:latin typeface="Palatino Linotype" pitchFamily="18" charset="0"/>
                </a:rPr>
                <a:t>Absorption of </a:t>
              </a:r>
              <a:r>
                <a:rPr lang="en-US" sz="1600" dirty="0" err="1">
                  <a:latin typeface="Palatino Linotype" pitchFamily="18" charset="0"/>
                </a:rPr>
                <a:t>TeV</a:t>
              </a:r>
              <a:r>
                <a:rPr lang="en-US" sz="1600" dirty="0">
                  <a:latin typeface="Palatino Linotype" pitchFamily="18" charset="0"/>
                </a:rPr>
                <a:t> photons in the EBL</a:t>
              </a:r>
            </a:p>
          </p:txBody>
        </p:sp>
      </p:grpSp>
      <p:grpSp>
        <p:nvGrpSpPr>
          <p:cNvPr id="47" name="Grupo 46">
            <a:extLst>
              <a:ext uri="{FF2B5EF4-FFF2-40B4-BE49-F238E27FC236}">
                <a16:creationId xmlns:a16="http://schemas.microsoft.com/office/drawing/2014/main" id="{DFBE9B3B-8BCF-48AB-97E5-4BEC3C9E8F74}"/>
              </a:ext>
            </a:extLst>
          </p:cNvPr>
          <p:cNvGrpSpPr/>
          <p:nvPr/>
        </p:nvGrpSpPr>
        <p:grpSpPr>
          <a:xfrm>
            <a:off x="274639" y="5194161"/>
            <a:ext cx="5953246" cy="423962"/>
            <a:chOff x="274639" y="5455415"/>
            <a:chExt cx="5953246" cy="423962"/>
          </a:xfrm>
        </p:grpSpPr>
        <p:sp>
          <p:nvSpPr>
            <p:cNvPr id="87" name="4 CuadroTexto 1 1 1 1 3">
              <a:extLst>
                <a:ext uri="{FF2B5EF4-FFF2-40B4-BE49-F238E27FC236}">
                  <a16:creationId xmlns:a16="http://schemas.microsoft.com/office/drawing/2014/main" id="{3CF6AB4A-20F3-434C-9EB9-33EF0A48BAF9}"/>
                </a:ext>
              </a:extLst>
            </p:cNvPr>
            <p:cNvSpPr txBox="1"/>
            <p:nvPr/>
          </p:nvSpPr>
          <p:spPr>
            <a:xfrm>
              <a:off x="274639" y="5455415"/>
              <a:ext cx="5953246" cy="423962"/>
            </a:xfrm>
            <a:prstGeom prst="rect">
              <a:avLst/>
            </a:prstGeom>
            <a:noFill/>
          </p:spPr>
          <p:txBody>
            <a:bodyPr wrap="square" rtlCol="0">
              <a:spAutoFit/>
            </a:bodyPr>
            <a:lstStyle/>
            <a:p>
              <a:pPr marL="342900" indent="-342900">
                <a:lnSpc>
                  <a:spcPct val="150000"/>
                </a:lnSpc>
                <a:buBlip>
                  <a:blip r:embed="rId11"/>
                </a:buBlip>
              </a:pPr>
              <a:r>
                <a:rPr lang="en-US" sz="1600" dirty="0">
                  <a:latin typeface="Palatino Linotype" pitchFamily="18" charset="0"/>
                </a:rPr>
                <a:t>Sensitivity of                                to the Planck scale</a:t>
              </a:r>
            </a:p>
          </p:txBody>
        </p:sp>
        <p:pic>
          <p:nvPicPr>
            <p:cNvPr id="43" name="Imagen 42"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E^{(1)}_{\text{LIV}}=(|\delta_{\gamma,1}|)^{-1}$&#10;&#10;&#10;\end{document}" title="IguanaTex Bitmap Display">
              <a:extLst>
                <a:ext uri="{FF2B5EF4-FFF2-40B4-BE49-F238E27FC236}">
                  <a16:creationId xmlns:a16="http://schemas.microsoft.com/office/drawing/2014/main" id="{20CC1EE3-9C08-44F3-B057-BC276897A7DB}"/>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1955999" y="5530199"/>
              <a:ext cx="1490895" cy="302324"/>
            </a:xfrm>
            <a:prstGeom prst="rect">
              <a:avLst/>
            </a:prstGeom>
          </p:spPr>
        </p:pic>
      </p:grpSp>
      <p:grpSp>
        <p:nvGrpSpPr>
          <p:cNvPr id="52" name="Grupo 51">
            <a:extLst>
              <a:ext uri="{FF2B5EF4-FFF2-40B4-BE49-F238E27FC236}">
                <a16:creationId xmlns:a16="http://schemas.microsoft.com/office/drawing/2014/main" id="{CCC15CE2-3C0E-4786-973D-4FFA3B47B08D}"/>
              </a:ext>
            </a:extLst>
          </p:cNvPr>
          <p:cNvGrpSpPr/>
          <p:nvPr/>
        </p:nvGrpSpPr>
        <p:grpSpPr>
          <a:xfrm>
            <a:off x="271044" y="5625750"/>
            <a:ext cx="8450925" cy="793294"/>
            <a:chOff x="271044" y="5625750"/>
            <a:chExt cx="8450925" cy="793294"/>
          </a:xfrm>
        </p:grpSpPr>
        <p:sp>
          <p:nvSpPr>
            <p:cNvPr id="94" name="4 CuadroTexto 1 1 1 2 2">
              <a:extLst>
                <a:ext uri="{FF2B5EF4-FFF2-40B4-BE49-F238E27FC236}">
                  <a16:creationId xmlns:a16="http://schemas.microsoft.com/office/drawing/2014/main" id="{915F4997-45B0-4386-AB2B-153E4424521F}"/>
                </a:ext>
              </a:extLst>
            </p:cNvPr>
            <p:cNvSpPr txBox="1"/>
            <p:nvPr/>
          </p:nvSpPr>
          <p:spPr>
            <a:xfrm>
              <a:off x="271044" y="5625750"/>
              <a:ext cx="8450925" cy="793294"/>
            </a:xfrm>
            <a:prstGeom prst="rect">
              <a:avLst/>
            </a:prstGeom>
            <a:noFill/>
          </p:spPr>
          <p:txBody>
            <a:bodyPr wrap="square" rtlCol="0">
              <a:spAutoFit/>
            </a:bodyPr>
            <a:lstStyle/>
            <a:p>
              <a:pPr marL="342900" indent="-342900">
                <a:lnSpc>
                  <a:spcPct val="150000"/>
                </a:lnSpc>
                <a:buBlip>
                  <a:blip r:embed="rId11"/>
                </a:buBlip>
              </a:pPr>
              <a:r>
                <a:rPr lang="en-US" sz="1600" dirty="0">
                  <a:latin typeface="Palatino Linotype" pitchFamily="18" charset="0"/>
                </a:rPr>
                <a:t>LHAASO results </a:t>
              </a:r>
              <a:r>
                <a:rPr lang="en-US" sz="1600" dirty="0">
                  <a:solidFill>
                    <a:srgbClr val="9C3633"/>
                  </a:solidFill>
                  <a:latin typeface="Palatino Linotype" pitchFamily="18" charset="0"/>
                </a:rPr>
                <a:t>severely constrains </a:t>
              </a:r>
              <a:r>
                <a:rPr lang="en-US" sz="1600" dirty="0">
                  <a:latin typeface="Palatino Linotype" pitchFamily="18" charset="0"/>
                </a:rPr>
                <a:t>the superluminal scenario because of pair-emission                        and photon splitting                   processes</a:t>
              </a:r>
            </a:p>
          </p:txBody>
        </p:sp>
        <p:pic>
          <p:nvPicPr>
            <p:cNvPr id="49" name="Imagen 48"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gamma\to 3\gamma$)&#10;&#10;&#10;\end{document}" title="IguanaTex Bitmap Display">
              <a:extLst>
                <a:ext uri="{FF2B5EF4-FFF2-40B4-BE49-F238E27FC236}">
                  <a16:creationId xmlns:a16="http://schemas.microsoft.com/office/drawing/2014/main" id="{BB8AB4B5-FF52-431F-97F7-7CC76D79E192}"/>
                </a:ext>
              </a:extLst>
            </p:cNvPr>
            <p:cNvPicPr>
              <a:picLocks noChangeAspect="1"/>
            </p:cNvPicPr>
            <p:nvPr>
              <p:custDataLst>
                <p:tags r:id="rId4"/>
              </p:custDataLst>
            </p:nvPr>
          </p:nvPicPr>
          <p:blipFill>
            <a:blip r:embed="rId1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55314" y="6154732"/>
              <a:ext cx="798476" cy="191390"/>
            </a:xfrm>
            <a:prstGeom prst="rect">
              <a:avLst/>
            </a:prstGeom>
          </p:spPr>
        </p:pic>
        <p:pic>
          <p:nvPicPr>
            <p:cNvPr id="51" name="Imagen 50"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gamma \to e^+ e^-$)&#10;&#10;&#10;\end{document}" title="IguanaTex Bitmap Display">
              <a:extLst>
                <a:ext uri="{FF2B5EF4-FFF2-40B4-BE49-F238E27FC236}">
                  <a16:creationId xmlns:a16="http://schemas.microsoft.com/office/drawing/2014/main" id="{5112BB7D-2511-4234-A37E-0920E225EB60}"/>
                </a:ext>
              </a:extLst>
            </p:cNvPr>
            <p:cNvPicPr>
              <a:picLocks noChangeAspect="1"/>
            </p:cNvPicPr>
            <p:nvPr>
              <p:custDataLst>
                <p:tags r:id="rId5"/>
              </p:custDataLst>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01283" y="6144684"/>
              <a:ext cx="1010591" cy="210895"/>
            </a:xfrm>
            <a:prstGeom prst="rect">
              <a:avLst/>
            </a:prstGeom>
          </p:spPr>
        </p:pic>
      </p:grpSp>
      <p:sp>
        <p:nvSpPr>
          <p:cNvPr id="22" name="Rectángulo 21">
            <a:extLst>
              <a:ext uri="{FF2B5EF4-FFF2-40B4-BE49-F238E27FC236}">
                <a16:creationId xmlns:a16="http://schemas.microsoft.com/office/drawing/2014/main" id="{691658AB-1EE4-4CC0-B855-33D78FA449C7}"/>
              </a:ext>
            </a:extLst>
          </p:cNvPr>
          <p:cNvSpPr/>
          <p:nvPr/>
        </p:nvSpPr>
        <p:spPr>
          <a:xfrm>
            <a:off x="6440863" y="5130495"/>
            <a:ext cx="3315618" cy="246221"/>
          </a:xfrm>
          <a:prstGeom prst="rect">
            <a:avLst/>
          </a:prstGeom>
        </p:spPr>
        <p:txBody>
          <a:bodyPr wrap="square">
            <a:spAutoFit/>
          </a:bodyPr>
          <a:lstStyle/>
          <a:p>
            <a:r>
              <a:rPr lang="en-US" sz="1000" dirty="0">
                <a:solidFill>
                  <a:schemeClr val="accent1"/>
                </a:solidFill>
                <a:latin typeface="Palatino Linotype" pitchFamily="18" charset="0"/>
              </a:rPr>
              <a:t>(H. Martínez-Huerta et al., Symmetry 2020) </a:t>
            </a:r>
            <a:endParaRPr lang="es-ES" sz="1000" dirty="0">
              <a:solidFill>
                <a:schemeClr val="accent1"/>
              </a:solidFill>
            </a:endParaRPr>
          </a:p>
        </p:txBody>
      </p:sp>
    </p:spTree>
    <p:extLst>
      <p:ext uri="{BB962C8B-B14F-4D97-AF65-F5344CB8AC3E}">
        <p14:creationId xmlns:p14="http://schemas.microsoft.com/office/powerpoint/2010/main" val="344802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randombar(horizontal)">
                                      <p:cBhvr>
                                        <p:cTn id="21" dur="500"/>
                                        <p:tgtEl>
                                          <p:spTgt spid="4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randombar(horizontal)">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randombar(horizontal)">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ABSORPTION OF VHE PHOTONS IN SR </a:t>
            </a:r>
            <a:endParaRPr lang="es-ES" sz="3600" b="1" dirty="0">
              <a:solidFill>
                <a:srgbClr val="FFFF00"/>
              </a:solidFill>
              <a:effectLst>
                <a:outerShdw blurRad="38100" dist="38100" dir="2700000" algn="tl">
                  <a:srgbClr val="000000">
                    <a:alpha val="43137"/>
                  </a:srgbClr>
                </a:outerShdw>
              </a:effectLst>
              <a:latin typeface="+mj-lt"/>
            </a:endParaRPr>
          </a:p>
        </p:txBody>
      </p:sp>
      <p:grpSp>
        <p:nvGrpSpPr>
          <p:cNvPr id="2" name="Grupo 1">
            <a:extLst>
              <a:ext uri="{FF2B5EF4-FFF2-40B4-BE49-F238E27FC236}">
                <a16:creationId xmlns:a16="http://schemas.microsoft.com/office/drawing/2014/main" id="{4F35856C-D446-37AE-2A7D-697CB76D4872}"/>
              </a:ext>
            </a:extLst>
          </p:cNvPr>
          <p:cNvGrpSpPr/>
          <p:nvPr/>
        </p:nvGrpSpPr>
        <p:grpSpPr>
          <a:xfrm>
            <a:off x="360322" y="857239"/>
            <a:ext cx="3138767" cy="2373763"/>
            <a:chOff x="497707" y="1469779"/>
            <a:chExt cx="3138767" cy="2373763"/>
          </a:xfrm>
        </p:grpSpPr>
        <p:pic>
          <p:nvPicPr>
            <p:cNvPr id="4" name="Imagen 3">
              <a:extLst>
                <a:ext uri="{FF2B5EF4-FFF2-40B4-BE49-F238E27FC236}">
                  <a16:creationId xmlns:a16="http://schemas.microsoft.com/office/drawing/2014/main" id="{A0449BEE-D452-72E6-D512-DC0C113E475F}"/>
                </a:ext>
              </a:extLst>
            </p:cNvPr>
            <p:cNvPicPr>
              <a:picLocks noChangeAspect="1"/>
            </p:cNvPicPr>
            <p:nvPr/>
          </p:nvPicPr>
          <p:blipFill>
            <a:blip r:embed="rId1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7707" y="1469779"/>
              <a:ext cx="3138767" cy="2373763"/>
            </a:xfrm>
            <a:prstGeom prst="rect">
              <a:avLst/>
            </a:prstGeom>
          </p:spPr>
        </p:pic>
        <p:pic>
          <p:nvPicPr>
            <p:cNvPr id="5" name="Imagen 4"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E$&#10;&#10;&#10;\end{document}" title="IguanaTex Bitmap Display">
              <a:extLst>
                <a:ext uri="{FF2B5EF4-FFF2-40B4-BE49-F238E27FC236}">
                  <a16:creationId xmlns:a16="http://schemas.microsoft.com/office/drawing/2014/main" id="{25E1223B-9E95-0CB4-0FA9-6C421E958656}"/>
                </a:ext>
              </a:extLst>
            </p:cNvPr>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1246386" y="2147955"/>
              <a:ext cx="110933" cy="140190"/>
            </a:xfrm>
            <a:prstGeom prst="rect">
              <a:avLst/>
            </a:prstGeom>
          </p:spPr>
        </p:pic>
        <p:pic>
          <p:nvPicPr>
            <p:cNvPr id="6" name="Imagen 5"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varepsilon$&#10;&#10;&#10;\end{document}" title="IguanaTex Bitmap Display">
              <a:extLst>
                <a:ext uri="{FF2B5EF4-FFF2-40B4-BE49-F238E27FC236}">
                  <a16:creationId xmlns:a16="http://schemas.microsoft.com/office/drawing/2014/main" id="{2D7B5F74-0A9E-801C-97D8-49959913EB3B}"/>
                </a:ext>
              </a:extLst>
            </p:cNvPr>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1385928" y="3429000"/>
              <a:ext cx="79238" cy="98743"/>
            </a:xfrm>
            <a:prstGeom prst="rect">
              <a:avLst/>
            </a:prstGeom>
          </p:spPr>
        </p:pic>
      </p:grpSp>
      <p:sp>
        <p:nvSpPr>
          <p:cNvPr id="7" name="4 CuadroTexto 1 1 1 2 1 2 2 1 1">
            <a:extLst>
              <a:ext uri="{FF2B5EF4-FFF2-40B4-BE49-F238E27FC236}">
                <a16:creationId xmlns:a16="http://schemas.microsoft.com/office/drawing/2014/main" id="{33D3EB1F-20A5-F950-23E0-6728640126E0}"/>
              </a:ext>
            </a:extLst>
          </p:cNvPr>
          <p:cNvSpPr txBox="1"/>
          <p:nvPr/>
        </p:nvSpPr>
        <p:spPr>
          <a:xfrm>
            <a:off x="3910303" y="877299"/>
            <a:ext cx="5626835" cy="423962"/>
          </a:xfrm>
          <a:prstGeom prst="rect">
            <a:avLst/>
          </a:prstGeom>
          <a:noFill/>
        </p:spPr>
        <p:txBody>
          <a:bodyPr wrap="square" rtlCol="0">
            <a:spAutoFit/>
          </a:bodyPr>
          <a:lstStyle/>
          <a:p>
            <a:pPr marL="342900" indent="-342900">
              <a:lnSpc>
                <a:spcPct val="150000"/>
              </a:lnSpc>
              <a:buBlip>
                <a:blip r:embed="rId16"/>
              </a:buBlip>
            </a:pPr>
            <a:r>
              <a:rPr lang="en-US" sz="1600" dirty="0">
                <a:latin typeface="Palatino Linotype" pitchFamily="18" charset="0"/>
              </a:rPr>
              <a:t>Probability of survival of a VHE photon:</a:t>
            </a:r>
          </a:p>
        </p:txBody>
      </p:sp>
      <p:pic>
        <p:nvPicPr>
          <p:cNvPr id="12" name="Imagen 11"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P_{\gamma\rightarrow\gamma}(E,z_s)\,=\,\exp{(-\red{\tau_{\gamma}(E, z_s)})}$$&#10;&#10;&#10;\end{document}" title="IguanaTex Bitmap Display">
            <a:extLst>
              <a:ext uri="{FF2B5EF4-FFF2-40B4-BE49-F238E27FC236}">
                <a16:creationId xmlns:a16="http://schemas.microsoft.com/office/drawing/2014/main" id="{3BC5DAE9-75AC-FE1A-6606-12F8B7AB611E}"/>
              </a:ext>
            </a:extLst>
          </p:cNvPr>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4442103" y="1383170"/>
            <a:ext cx="2848965" cy="221039"/>
          </a:xfrm>
          <a:prstGeom prst="rect">
            <a:avLst/>
          </a:prstGeom>
        </p:spPr>
      </p:pic>
      <p:sp>
        <p:nvSpPr>
          <p:cNvPr id="13" name="4 CuadroTexto 1 1 1 2 1 2 2 1 2">
            <a:extLst>
              <a:ext uri="{FF2B5EF4-FFF2-40B4-BE49-F238E27FC236}">
                <a16:creationId xmlns:a16="http://schemas.microsoft.com/office/drawing/2014/main" id="{F39269DD-76C1-5F56-FA32-9226DC2388F6}"/>
              </a:ext>
            </a:extLst>
          </p:cNvPr>
          <p:cNvSpPr txBox="1"/>
          <p:nvPr/>
        </p:nvSpPr>
        <p:spPr>
          <a:xfrm>
            <a:off x="4247768" y="1641970"/>
            <a:ext cx="2213407" cy="423962"/>
          </a:xfrm>
          <a:prstGeom prst="rect">
            <a:avLst/>
          </a:prstGeom>
          <a:noFill/>
        </p:spPr>
        <p:txBody>
          <a:bodyPr wrap="square" rtlCol="0">
            <a:spAutoFit/>
          </a:bodyPr>
          <a:lstStyle/>
          <a:p>
            <a:pPr>
              <a:lnSpc>
                <a:spcPct val="150000"/>
              </a:lnSpc>
            </a:pPr>
            <a:r>
              <a:rPr lang="en-US" sz="1600" dirty="0">
                <a:latin typeface="Palatino Linotype" pitchFamily="18" charset="0"/>
              </a:rPr>
              <a:t>At low redshift:</a:t>
            </a:r>
          </a:p>
        </p:txBody>
      </p:sp>
      <p:pic>
        <p:nvPicPr>
          <p:cNvPr id="16" name="Imagen 15"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P_{\gamma\rightarrow\gamma}(E,D)\,\approx\,\exp{(-D/\red{\lambda_{\gamma}(E)})}$$&#10;&#10;&#10;\end{document}" title="IguanaTex Bitmap Display">
            <a:extLst>
              <a:ext uri="{FF2B5EF4-FFF2-40B4-BE49-F238E27FC236}">
                <a16:creationId xmlns:a16="http://schemas.microsoft.com/office/drawing/2014/main" id="{74A7574B-65EB-E823-687B-B03C4D1FC0EC}"/>
              </a:ext>
            </a:extLst>
          </p:cNvPr>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4442102" y="2185602"/>
            <a:ext cx="2877079" cy="222661"/>
          </a:xfrm>
          <a:prstGeom prst="rect">
            <a:avLst/>
          </a:prstGeom>
        </p:spPr>
      </p:pic>
      <p:grpSp>
        <p:nvGrpSpPr>
          <p:cNvPr id="25" name="Grupo 24">
            <a:extLst>
              <a:ext uri="{FF2B5EF4-FFF2-40B4-BE49-F238E27FC236}">
                <a16:creationId xmlns:a16="http://schemas.microsoft.com/office/drawing/2014/main" id="{E2329E53-417F-5960-83A3-0E0A0844141C}"/>
              </a:ext>
            </a:extLst>
          </p:cNvPr>
          <p:cNvGrpSpPr/>
          <p:nvPr/>
        </p:nvGrpSpPr>
        <p:grpSpPr>
          <a:xfrm>
            <a:off x="3890421" y="2615316"/>
            <a:ext cx="4913314" cy="501373"/>
            <a:chOff x="3890421" y="2615316"/>
            <a:chExt cx="4913314" cy="501373"/>
          </a:xfrm>
        </p:grpSpPr>
        <p:pic>
          <p:nvPicPr>
            <p:cNvPr id="19" name="Imagen 18"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 \frac{1}{\lambda_\gamma(E)} = {\int^1_{-1} d(\cos{\theta})\frac{1-\cos{\theta}}{2}\int^{\infty}_{\varepsilon^{\text{thr}}} d\varepsilon \: n_{\gamma}(\varepsilon)\:\sigma_{\gamma\gamma}(E,\varepsilon,\theta)}$$&#10;&#10;\end{document}" title="IguanaTex Bitmap Display">
              <a:extLst>
                <a:ext uri="{FF2B5EF4-FFF2-40B4-BE49-F238E27FC236}">
                  <a16:creationId xmlns:a16="http://schemas.microsoft.com/office/drawing/2014/main" id="{E5114968-DA5E-0F10-AEDC-A998F3884396}"/>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3890421" y="2615316"/>
              <a:ext cx="4893458" cy="501373"/>
            </a:xfrm>
            <a:prstGeom prst="rect">
              <a:avLst/>
            </a:prstGeom>
          </p:spPr>
        </p:pic>
        <mc:AlternateContent xmlns:mc="http://schemas.openxmlformats.org/markup-compatibility/2006" xmlns:p14="http://schemas.microsoft.com/office/powerpoint/2010/main">
          <mc:Choice Requires="p14">
            <p:contentPart p14:bwMode="auto" r:id="rId20">
              <p14:nvContentPartPr>
                <p14:cNvPr id="23" name="Entrada de lápiz 22">
                  <a:extLst>
                    <a:ext uri="{FF2B5EF4-FFF2-40B4-BE49-F238E27FC236}">
                      <a16:creationId xmlns:a16="http://schemas.microsoft.com/office/drawing/2014/main" id="{1FDE3867-792C-E20A-F612-351323B1226F}"/>
                    </a:ext>
                  </a:extLst>
                </p14:cNvPr>
                <p14:cNvContentPartPr/>
                <p14:nvPr/>
              </p14:nvContentPartPr>
              <p14:xfrm>
                <a:off x="7295335" y="2830509"/>
                <a:ext cx="412560" cy="66960"/>
              </p14:xfrm>
            </p:contentPart>
          </mc:Choice>
          <mc:Fallback xmlns="">
            <p:pic>
              <p:nvPicPr>
                <p:cNvPr id="23" name="Entrada de lápiz 22">
                  <a:extLst>
                    <a:ext uri="{FF2B5EF4-FFF2-40B4-BE49-F238E27FC236}">
                      <a16:creationId xmlns:a16="http://schemas.microsoft.com/office/drawing/2014/main" id="{1FDE3867-792C-E20A-F612-351323B1226F}"/>
                    </a:ext>
                  </a:extLst>
                </p:cNvPr>
                <p:cNvPicPr/>
                <p:nvPr/>
              </p:nvPicPr>
              <p:blipFill>
                <a:blip r:embed="rId21"/>
                <a:stretch>
                  <a:fillRect/>
                </a:stretch>
              </p:blipFill>
              <p:spPr>
                <a:xfrm>
                  <a:off x="7241335" y="2722509"/>
                  <a:ext cx="5202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Entrada de lápiz 23">
                  <a:extLst>
                    <a:ext uri="{FF2B5EF4-FFF2-40B4-BE49-F238E27FC236}">
                      <a16:creationId xmlns:a16="http://schemas.microsoft.com/office/drawing/2014/main" id="{1C62ED3D-C2D8-E310-BCB4-B2BD32348B61}"/>
                    </a:ext>
                  </a:extLst>
                </p14:cNvPr>
                <p14:cNvContentPartPr/>
                <p14:nvPr/>
              </p14:nvContentPartPr>
              <p14:xfrm>
                <a:off x="7829575" y="2826189"/>
                <a:ext cx="974160" cy="111600"/>
              </p14:xfrm>
            </p:contentPart>
          </mc:Choice>
          <mc:Fallback xmlns="">
            <p:pic>
              <p:nvPicPr>
                <p:cNvPr id="24" name="Entrada de lápiz 23">
                  <a:extLst>
                    <a:ext uri="{FF2B5EF4-FFF2-40B4-BE49-F238E27FC236}">
                      <a16:creationId xmlns:a16="http://schemas.microsoft.com/office/drawing/2014/main" id="{1C62ED3D-C2D8-E310-BCB4-B2BD32348B61}"/>
                    </a:ext>
                  </a:extLst>
                </p:cNvPr>
                <p:cNvPicPr/>
                <p:nvPr/>
              </p:nvPicPr>
              <p:blipFill>
                <a:blip r:embed="rId23"/>
                <a:stretch>
                  <a:fillRect/>
                </a:stretch>
              </p:blipFill>
              <p:spPr>
                <a:xfrm>
                  <a:off x="7775575" y="2718189"/>
                  <a:ext cx="1081800" cy="327240"/>
                </a:xfrm>
                <a:prstGeom prst="rect">
                  <a:avLst/>
                </a:prstGeom>
              </p:spPr>
            </p:pic>
          </mc:Fallback>
        </mc:AlternateContent>
      </p:grpSp>
      <p:pic>
        <p:nvPicPr>
          <p:cNvPr id="26" name="Imagen 25"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Using $s=2 E \varepsilon (1-\cos\theta)$,&#10;&#10;\end{document}" title="IguanaTex Bitmap Display">
            <a:extLst>
              <a:ext uri="{FF2B5EF4-FFF2-40B4-BE49-F238E27FC236}">
                <a16:creationId xmlns:a16="http://schemas.microsoft.com/office/drawing/2014/main" id="{809B899E-187F-4275-FDBE-4CCCB3FD09F1}"/>
              </a:ext>
            </a:extLst>
          </p:cNvPr>
          <p:cNvPicPr>
            <a:picLocks noChangeAspect="1"/>
          </p:cNvPicPr>
          <p:nvPr>
            <p:custDataLst>
              <p:tags r:id="rId3"/>
            </p:custDataLst>
          </p:nvPr>
        </p:nvPicPr>
        <p:blipFill>
          <a:blip r:embed="rId24" cstate="print">
            <a:extLst>
              <a:ext uri="{28A0092B-C50C-407E-A947-70E740481C1C}">
                <a14:useLocalDpi xmlns:a14="http://schemas.microsoft.com/office/drawing/2010/main" val="0"/>
              </a:ext>
            </a:extLst>
          </a:blip>
          <a:stretch>
            <a:fillRect/>
          </a:stretch>
        </p:blipFill>
        <p:spPr>
          <a:xfrm>
            <a:off x="478697" y="3625520"/>
            <a:ext cx="2283276" cy="215771"/>
          </a:xfrm>
          <a:prstGeom prst="rect">
            <a:avLst/>
          </a:prstGeom>
        </p:spPr>
      </p:pic>
      <p:pic>
        <p:nvPicPr>
          <p:cNvPr id="27" name="Imagen 26"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 \frac{1}{\lambda_\gamma(E)}= \frac{1}{8E^2}\int^{\infty}_{4 m_e^2} ds\:s\:\sigma_{\gamma\gamma}(s)\int^{\infty}_{s/(4E)} d\varepsilon\frac{1}{\varepsilon^2}n_{\gamma}(\varepsilon)$$&#10;&#10;\end{document}" title="IguanaTex Bitmap Display">
            <a:extLst>
              <a:ext uri="{FF2B5EF4-FFF2-40B4-BE49-F238E27FC236}">
                <a16:creationId xmlns:a16="http://schemas.microsoft.com/office/drawing/2014/main" id="{A86E489A-DBAC-1650-D3B1-CDBA2BD4D858}"/>
              </a:ext>
            </a:extLst>
          </p:cNvPr>
          <p:cNvPicPr>
            <a:picLocks noChangeAspect="1"/>
          </p:cNvPicPr>
          <p:nvPr>
            <p:custDataLst>
              <p:tags r:id="rId4"/>
            </p:custDataLst>
          </p:nvPr>
        </p:nvPicPr>
        <p:blipFill>
          <a:blip r:embed="rId25" cstate="print">
            <a:extLst>
              <a:ext uri="{28A0092B-C50C-407E-A947-70E740481C1C}">
                <a14:useLocalDpi xmlns:a14="http://schemas.microsoft.com/office/drawing/2010/main" val="0"/>
              </a:ext>
            </a:extLst>
          </a:blip>
          <a:stretch>
            <a:fillRect/>
          </a:stretch>
        </p:blipFill>
        <p:spPr>
          <a:xfrm>
            <a:off x="481587" y="4075340"/>
            <a:ext cx="4115505" cy="476648"/>
          </a:xfrm>
          <a:prstGeom prst="rect">
            <a:avLst/>
          </a:prstGeom>
        </p:spPr>
        <p:style>
          <a:lnRef idx="1">
            <a:schemeClr val="accent2"/>
          </a:lnRef>
          <a:fillRef idx="2">
            <a:schemeClr val="accent2"/>
          </a:fillRef>
          <a:effectRef idx="1">
            <a:schemeClr val="accent2"/>
          </a:effectRef>
          <a:fontRef idx="minor">
            <a:schemeClr val="dk1"/>
          </a:fontRef>
        </p:style>
      </p:pic>
      <p:sp>
        <p:nvSpPr>
          <p:cNvPr id="28" name="4 CuadroTexto 1 1 1 2 1 2 2 2">
            <a:extLst>
              <a:ext uri="{FF2B5EF4-FFF2-40B4-BE49-F238E27FC236}">
                <a16:creationId xmlns:a16="http://schemas.microsoft.com/office/drawing/2014/main" id="{AF85B5FD-4AD0-21C4-CE46-118DF651C34D}"/>
              </a:ext>
            </a:extLst>
          </p:cNvPr>
          <p:cNvSpPr txBox="1"/>
          <p:nvPr/>
        </p:nvSpPr>
        <p:spPr>
          <a:xfrm>
            <a:off x="423194" y="4690037"/>
            <a:ext cx="1383520" cy="423962"/>
          </a:xfrm>
          <a:prstGeom prst="rect">
            <a:avLst/>
          </a:prstGeom>
          <a:noFill/>
        </p:spPr>
        <p:txBody>
          <a:bodyPr wrap="square" rtlCol="0">
            <a:spAutoFit/>
          </a:bodyPr>
          <a:lstStyle/>
          <a:p>
            <a:pPr>
              <a:lnSpc>
                <a:spcPct val="150000"/>
              </a:lnSpc>
            </a:pPr>
            <a:r>
              <a:rPr lang="en-US" sz="1600" dirty="0">
                <a:latin typeface="Palatino Linotype" pitchFamily="18" charset="0"/>
              </a:rPr>
              <a:t>and taking</a:t>
            </a:r>
          </a:p>
        </p:txBody>
      </p:sp>
      <p:pic>
        <p:nvPicPr>
          <p:cNvPr id="30" name="Imagen 29"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10;$$n_{\gamma} (\varepsilon)\,=\,(\varepsilon/\pi)^2(e^{\varepsilon/kT_0}-1)^{-1}$$&#10;&#10;\end{document}" title="IguanaTex Bitmap Display">
            <a:extLst>
              <a:ext uri="{FF2B5EF4-FFF2-40B4-BE49-F238E27FC236}">
                <a16:creationId xmlns:a16="http://schemas.microsoft.com/office/drawing/2014/main" id="{9B169A9A-44DC-A106-8995-784B6C483C6E}"/>
              </a:ext>
            </a:extLst>
          </p:cNvPr>
          <p:cNvPicPr>
            <a:picLocks noChangeAspect="1"/>
          </p:cNvPicPr>
          <p:nvPr>
            <p:custDataLst>
              <p:tags r:id="rId5"/>
            </p:custDataLst>
          </p:nvPr>
        </p:nvPicPr>
        <p:blipFill>
          <a:blip r:embed="rId26" cstate="print">
            <a:extLst>
              <a:ext uri="{28A0092B-C50C-407E-A947-70E740481C1C}">
                <a14:useLocalDpi xmlns:a14="http://schemas.microsoft.com/office/drawing/2010/main" val="0"/>
              </a:ext>
            </a:extLst>
          </a:blip>
          <a:stretch>
            <a:fillRect/>
          </a:stretch>
        </p:blipFill>
        <p:spPr>
          <a:xfrm>
            <a:off x="551955" y="5192088"/>
            <a:ext cx="2633143" cy="265752"/>
          </a:xfrm>
          <a:prstGeom prst="rect">
            <a:avLst/>
          </a:prstGeom>
        </p:spPr>
      </p:pic>
      <p:pic>
        <p:nvPicPr>
          <p:cNvPr id="32" name="Imagen 31"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T_0=2.73$\,K&#10;&#10;&#10;\end{document}" title="IguanaTex Bitmap Display">
            <a:extLst>
              <a:ext uri="{FF2B5EF4-FFF2-40B4-BE49-F238E27FC236}">
                <a16:creationId xmlns:a16="http://schemas.microsoft.com/office/drawing/2014/main" id="{DCE5F192-9DFC-E420-C937-B237976049F0}"/>
              </a:ext>
            </a:extLst>
          </p:cNvPr>
          <p:cNvPicPr>
            <a:picLocks noChangeAspect="1"/>
          </p:cNvPicPr>
          <p:nvPr>
            <p:custDataLst>
              <p:tags r:id="rId6"/>
            </p:custDataLst>
          </p:nvPr>
        </p:nvPicPr>
        <p:blipFill>
          <a:blip r:embed="rId27" cstate="print">
            <a:extLst>
              <a:ext uri="{28A0092B-C50C-407E-A947-70E740481C1C}">
                <a14:useLocalDpi xmlns:a14="http://schemas.microsoft.com/office/drawing/2010/main" val="0"/>
              </a:ext>
            </a:extLst>
          </a:blip>
          <a:stretch>
            <a:fillRect/>
          </a:stretch>
        </p:blipFill>
        <p:spPr>
          <a:xfrm>
            <a:off x="551955" y="5627843"/>
            <a:ext cx="1026438" cy="180419"/>
          </a:xfrm>
          <a:prstGeom prst="rect">
            <a:avLst/>
          </a:prstGeom>
        </p:spPr>
      </p:pic>
      <p:pic>
        <p:nvPicPr>
          <p:cNvPr id="34" name="Imagen 33">
            <a:extLst>
              <a:ext uri="{FF2B5EF4-FFF2-40B4-BE49-F238E27FC236}">
                <a16:creationId xmlns:a16="http://schemas.microsoft.com/office/drawing/2014/main" id="{B2C7A11A-A011-114B-09FE-5868A65D8BB1}"/>
              </a:ext>
            </a:extLst>
          </p:cNvPr>
          <p:cNvPicPr>
            <a:picLocks noChangeAspect="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07684" y="3231002"/>
            <a:ext cx="3121891" cy="3263795"/>
          </a:xfrm>
          <a:prstGeom prst="rect">
            <a:avLst/>
          </a:prstGeom>
        </p:spPr>
      </p:pic>
      <p:pic>
        <p:nvPicPr>
          <p:cNvPr id="42" name="Imagen 41"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sigma_{\gamma\gamma}(s)\equiv \text{Breit-Wheeler cross section}$$&#10;&#10;&#10;\end{document}" title="IguanaTex Bitmap Display">
            <a:extLst>
              <a:ext uri="{FF2B5EF4-FFF2-40B4-BE49-F238E27FC236}">
                <a16:creationId xmlns:a16="http://schemas.microsoft.com/office/drawing/2014/main" id="{5689173B-2B13-09A6-6322-A314BC4F95A9}"/>
              </a:ext>
            </a:extLst>
          </p:cNvPr>
          <p:cNvPicPr>
            <a:picLocks noChangeAspect="1"/>
          </p:cNvPicPr>
          <p:nvPr>
            <p:custDataLst>
              <p:tags r:id="rId7"/>
            </p:custDataLst>
          </p:nvPr>
        </p:nvPicPr>
        <p:blipFill>
          <a:blip r:embed="rId29" cstate="print">
            <a:extLst>
              <a:ext uri="{28A0092B-C50C-407E-A947-70E740481C1C}">
                <a14:useLocalDpi xmlns:a14="http://schemas.microsoft.com/office/drawing/2010/main" val="0"/>
              </a:ext>
            </a:extLst>
          </a:blip>
          <a:stretch>
            <a:fillRect/>
          </a:stretch>
        </p:blipFill>
        <p:spPr>
          <a:xfrm>
            <a:off x="551955" y="5958382"/>
            <a:ext cx="3260445" cy="220347"/>
          </a:xfrm>
          <a:prstGeom prst="rect">
            <a:avLst/>
          </a:prstGeom>
        </p:spPr>
      </p:pic>
      <p:sp>
        <p:nvSpPr>
          <p:cNvPr id="44" name="Rectángulo 43">
            <a:extLst>
              <a:ext uri="{FF2B5EF4-FFF2-40B4-BE49-F238E27FC236}">
                <a16:creationId xmlns:a16="http://schemas.microsoft.com/office/drawing/2014/main" id="{F5EE1EF0-232A-A3A1-41ED-0CE464E76B2C}"/>
              </a:ext>
            </a:extLst>
          </p:cNvPr>
          <p:cNvSpPr/>
          <p:nvPr/>
        </p:nvSpPr>
        <p:spPr>
          <a:xfrm>
            <a:off x="7766168" y="5505834"/>
            <a:ext cx="1160845" cy="707886"/>
          </a:xfrm>
          <a:prstGeom prst="rect">
            <a:avLst/>
          </a:prstGeom>
        </p:spPr>
        <p:txBody>
          <a:bodyPr wrap="square">
            <a:spAutoFit/>
          </a:bodyPr>
          <a:lstStyle/>
          <a:p>
            <a:r>
              <a:rPr lang="en-US" sz="1000" dirty="0">
                <a:solidFill>
                  <a:schemeClr val="accent1"/>
                </a:solidFill>
                <a:latin typeface="Palatino Linotype" pitchFamily="18" charset="0"/>
              </a:rPr>
              <a:t>(De Angelis, </a:t>
            </a:r>
            <a:r>
              <a:rPr lang="en-US" sz="1000" dirty="0" err="1">
                <a:solidFill>
                  <a:schemeClr val="accent1"/>
                </a:solidFill>
                <a:latin typeface="Palatino Linotype" pitchFamily="18" charset="0"/>
              </a:rPr>
              <a:t>Galanti</a:t>
            </a:r>
            <a:r>
              <a:rPr lang="en-US" sz="1000" dirty="0">
                <a:solidFill>
                  <a:schemeClr val="accent1"/>
                </a:solidFill>
                <a:latin typeface="Palatino Linotype" pitchFamily="18" charset="0"/>
              </a:rPr>
              <a:t>, </a:t>
            </a:r>
            <a:r>
              <a:rPr lang="en-US" sz="1000" dirty="0" err="1">
                <a:solidFill>
                  <a:schemeClr val="accent1"/>
                </a:solidFill>
                <a:latin typeface="Palatino Linotype" pitchFamily="18" charset="0"/>
              </a:rPr>
              <a:t>Roncadelli</a:t>
            </a:r>
            <a:r>
              <a:rPr lang="en-US" sz="1000" dirty="0">
                <a:solidFill>
                  <a:schemeClr val="accent1"/>
                </a:solidFill>
                <a:latin typeface="Palatino Linotype" pitchFamily="18" charset="0"/>
              </a:rPr>
              <a:t>, MNRAS 2013) </a:t>
            </a:r>
            <a:endParaRPr lang="es-ES" sz="1000" dirty="0">
              <a:solidFill>
                <a:schemeClr val="accent1"/>
              </a:solidFill>
            </a:endParaRPr>
          </a:p>
        </p:txBody>
      </p:sp>
    </p:spTree>
    <p:extLst>
      <p:ext uri="{BB962C8B-B14F-4D97-AF65-F5344CB8AC3E}">
        <p14:creationId xmlns:p14="http://schemas.microsoft.com/office/powerpoint/2010/main" val="2554405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randombar(horizontal)">
                                      <p:cBhvr>
                                        <p:cTn id="25" dur="500"/>
                                        <p:tgtEl>
                                          <p:spTgt spid="4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randombar(horizontal)">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ABSORPTION OF VHE PHOTONS IN DSR </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17" name="Imagen 16" descr="\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10;$$\tilde{\sigma}_{\gamma\gamma}(\tilde{s},\tilde{s}/\Lambda^2)\approx\tilde{\sigma}_{\gamma\gamma}(\tilde{s},0)\doteq\tilde{\sigma}_{\gamma\gamma}(\tilde{s})\approx \sigma_{\gamma\gamma}(\tilde{s}) $$&#10;&#10;\end{document}" title="IguanaTex Bitmap Display">
            <a:extLst>
              <a:ext uri="{FF2B5EF4-FFF2-40B4-BE49-F238E27FC236}">
                <a16:creationId xmlns:a16="http://schemas.microsoft.com/office/drawing/2014/main" id="{66FEB209-3A9E-BD69-815C-F5A2D8EC744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417914" y="1463673"/>
            <a:ext cx="4308172" cy="286189"/>
          </a:xfrm>
          <a:prstGeom prst="rect">
            <a:avLst/>
          </a:prstGeom>
        </p:spPr>
      </p:pic>
      <p:sp>
        <p:nvSpPr>
          <p:cNvPr id="18" name="4 CuadroTexto 1 1 1 2 1 2 2 1 2">
            <a:extLst>
              <a:ext uri="{FF2B5EF4-FFF2-40B4-BE49-F238E27FC236}">
                <a16:creationId xmlns:a16="http://schemas.microsoft.com/office/drawing/2014/main" id="{C554EAB5-988F-8260-23B2-E4944ED7BDF8}"/>
              </a:ext>
            </a:extLst>
          </p:cNvPr>
          <p:cNvSpPr txBox="1"/>
          <p:nvPr/>
        </p:nvSpPr>
        <p:spPr>
          <a:xfrm>
            <a:off x="453690" y="874562"/>
            <a:ext cx="5224829" cy="465448"/>
          </a:xfrm>
          <a:prstGeom prst="rect">
            <a:avLst/>
          </a:prstGeom>
          <a:noFill/>
        </p:spPr>
        <p:txBody>
          <a:bodyPr wrap="square" rtlCol="0">
            <a:spAutoFit/>
          </a:bodyPr>
          <a:lstStyle/>
          <a:p>
            <a:pPr>
              <a:lnSpc>
                <a:spcPct val="150000"/>
              </a:lnSpc>
            </a:pPr>
            <a:r>
              <a:rPr lang="en-US" dirty="0">
                <a:latin typeface="Palatino Linotype" pitchFamily="18" charset="0"/>
              </a:rPr>
              <a:t>In DSR, a good approximation turns out to be:</a:t>
            </a:r>
          </a:p>
        </p:txBody>
      </p:sp>
      <p:pic>
        <p:nvPicPr>
          <p:cNvPr id="29" name="Imagen 28">
            <a:extLst>
              <a:ext uri="{FF2B5EF4-FFF2-40B4-BE49-F238E27FC236}">
                <a16:creationId xmlns:a16="http://schemas.microsoft.com/office/drawing/2014/main" id="{0447C19A-2E6A-4BCB-8758-AB889F288DE8}"/>
              </a:ext>
            </a:extLst>
          </p:cNvPr>
          <p:cNvPicPr>
            <a:picLocks noChangeAspect="1"/>
          </p:cNvPicPr>
          <p:nvPr/>
        </p:nvPicPr>
        <p:blipFill>
          <a:blip r:embed="rId5"/>
          <a:stretch>
            <a:fillRect/>
          </a:stretch>
        </p:blipFill>
        <p:spPr>
          <a:xfrm>
            <a:off x="3869885" y="2622956"/>
            <a:ext cx="5208353" cy="2937929"/>
          </a:xfrm>
          <a:prstGeom prst="rect">
            <a:avLst/>
          </a:prstGeom>
        </p:spPr>
      </p:pic>
      <p:grpSp>
        <p:nvGrpSpPr>
          <p:cNvPr id="36" name="Grupo 35">
            <a:extLst>
              <a:ext uri="{FF2B5EF4-FFF2-40B4-BE49-F238E27FC236}">
                <a16:creationId xmlns:a16="http://schemas.microsoft.com/office/drawing/2014/main" id="{8D1E99DB-1111-151A-6DD2-B530DEC3CE2A}"/>
              </a:ext>
            </a:extLst>
          </p:cNvPr>
          <p:cNvGrpSpPr/>
          <p:nvPr/>
        </p:nvGrpSpPr>
        <p:grpSpPr>
          <a:xfrm>
            <a:off x="65762" y="2018361"/>
            <a:ext cx="3628783" cy="4374661"/>
            <a:chOff x="65762" y="2018361"/>
            <a:chExt cx="3628783" cy="4374661"/>
          </a:xfrm>
        </p:grpSpPr>
        <p:pic>
          <p:nvPicPr>
            <p:cNvPr id="21" name="Imagen 20">
              <a:extLst>
                <a:ext uri="{FF2B5EF4-FFF2-40B4-BE49-F238E27FC236}">
                  <a16:creationId xmlns:a16="http://schemas.microsoft.com/office/drawing/2014/main" id="{FD842E38-1E7C-3BEA-F9B6-DC5CB6780D41}"/>
                </a:ext>
              </a:extLst>
            </p:cNvPr>
            <p:cNvPicPr>
              <a:picLocks noChangeAspect="1"/>
            </p:cNvPicPr>
            <p:nvPr/>
          </p:nvPicPr>
          <p:blipFill rotWithShape="1">
            <a:blip r:embed="rId6">
              <a:clrChange>
                <a:clrFrom>
                  <a:srgbClr val="FFFFFF"/>
                </a:clrFrom>
                <a:clrTo>
                  <a:srgbClr val="FFFFFF">
                    <a:alpha val="0"/>
                  </a:srgbClr>
                </a:clrTo>
              </a:clrChange>
            </a:blip>
            <a:srcRect r="13922"/>
            <a:stretch/>
          </p:blipFill>
          <p:spPr>
            <a:xfrm>
              <a:off x="65762" y="2018361"/>
              <a:ext cx="3628783" cy="4374661"/>
            </a:xfrm>
            <a:prstGeom prst="rect">
              <a:avLst/>
            </a:prstGeom>
          </p:spPr>
        </p:pic>
        <p:pic>
          <p:nvPicPr>
            <p:cNvPr id="33" name="Imagen 32">
              <a:extLst>
                <a:ext uri="{FF2B5EF4-FFF2-40B4-BE49-F238E27FC236}">
                  <a16:creationId xmlns:a16="http://schemas.microsoft.com/office/drawing/2014/main" id="{114FE060-84C1-FD00-A9F3-B5F582E3CA13}"/>
                </a:ext>
              </a:extLst>
            </p:cNvPr>
            <p:cNvPicPr>
              <a:picLocks noChangeAspect="1"/>
            </p:cNvPicPr>
            <p:nvPr/>
          </p:nvPicPr>
          <p:blipFill>
            <a:blip r:embed="rId7"/>
            <a:stretch>
              <a:fillRect/>
            </a:stretch>
          </p:blipFill>
          <p:spPr>
            <a:xfrm>
              <a:off x="2332401" y="2428213"/>
              <a:ext cx="591796" cy="1543635"/>
            </a:xfrm>
            <a:prstGeom prst="rect">
              <a:avLst/>
            </a:prstGeom>
          </p:spPr>
        </p:pic>
      </p:grpSp>
      <p:sp>
        <p:nvSpPr>
          <p:cNvPr id="35" name="4 CuadroTexto 1 1 1 2 1 2 2 1 2">
            <a:extLst>
              <a:ext uri="{FF2B5EF4-FFF2-40B4-BE49-F238E27FC236}">
                <a16:creationId xmlns:a16="http://schemas.microsoft.com/office/drawing/2014/main" id="{6DB02D45-EF1B-6383-700C-F488A700F0A3}"/>
              </a:ext>
            </a:extLst>
          </p:cNvPr>
          <p:cNvSpPr txBox="1"/>
          <p:nvPr/>
        </p:nvSpPr>
        <p:spPr>
          <a:xfrm>
            <a:off x="3869885" y="5739462"/>
            <a:ext cx="4994639" cy="341055"/>
          </a:xfrm>
          <a:prstGeom prst="rect">
            <a:avLst/>
          </a:prstGeom>
          <a:noFill/>
        </p:spPr>
        <p:txBody>
          <a:bodyPr wrap="square" rtlCol="0">
            <a:spAutoFit/>
          </a:bodyPr>
          <a:lstStyle/>
          <a:p>
            <a:pPr algn="ctr">
              <a:lnSpc>
                <a:spcPct val="150000"/>
              </a:lnSpc>
            </a:pPr>
            <a:r>
              <a:rPr lang="en-US" sz="1200" dirty="0">
                <a:solidFill>
                  <a:schemeClr val="accent1"/>
                </a:solidFill>
                <a:latin typeface="Palatino Linotype" pitchFamily="18" charset="0"/>
              </a:rPr>
              <a:t>(Carmona, Cortés, Relancio, Reyes, </a:t>
            </a:r>
            <a:r>
              <a:rPr lang="en-US" sz="1200" dirty="0" err="1">
                <a:solidFill>
                  <a:schemeClr val="accent1"/>
                </a:solidFill>
                <a:latin typeface="Palatino Linotype" pitchFamily="18" charset="0"/>
              </a:rPr>
              <a:t>Vincueria</a:t>
            </a:r>
            <a:r>
              <a:rPr lang="en-US" sz="1200" dirty="0">
                <a:solidFill>
                  <a:schemeClr val="accent1"/>
                </a:solidFill>
                <a:latin typeface="Palatino Linotype" pitchFamily="18" charset="0"/>
              </a:rPr>
              <a:t>, Eur. Phys. J. Plus 2022)</a:t>
            </a:r>
          </a:p>
        </p:txBody>
      </p:sp>
    </p:spTree>
    <p:extLst>
      <p:ext uri="{BB962C8B-B14F-4D97-AF65-F5344CB8AC3E}">
        <p14:creationId xmlns:p14="http://schemas.microsoft.com/office/powerpoint/2010/main" val="352798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#3 – DYNAMICAL CALCULATIONS</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2" name="4 CuadroTexto 1 1 1 1">
            <a:extLst>
              <a:ext uri="{FF2B5EF4-FFF2-40B4-BE49-F238E27FC236}">
                <a16:creationId xmlns:a16="http://schemas.microsoft.com/office/drawing/2014/main" id="{17DDDFED-3B88-1A5A-BF5A-63CCD6901006}"/>
              </a:ext>
            </a:extLst>
          </p:cNvPr>
          <p:cNvSpPr txBox="1"/>
          <p:nvPr/>
        </p:nvSpPr>
        <p:spPr>
          <a:xfrm>
            <a:off x="159380" y="824260"/>
            <a:ext cx="8587405" cy="880947"/>
          </a:xfrm>
          <a:prstGeom prst="rect">
            <a:avLst/>
          </a:prstGeom>
          <a:noFill/>
        </p:spPr>
        <p:txBody>
          <a:bodyPr wrap="square" rtlCol="0">
            <a:spAutoFit/>
          </a:bodyPr>
          <a:lstStyle/>
          <a:p>
            <a:pPr marL="342900" indent="-342900">
              <a:lnSpc>
                <a:spcPct val="150000"/>
              </a:lnSpc>
              <a:buBlip>
                <a:blip r:embed="rId3"/>
              </a:buBlip>
            </a:pPr>
            <a:r>
              <a:rPr lang="en-US" dirty="0">
                <a:latin typeface="Palatino Linotype" pitchFamily="18" charset="0"/>
              </a:rPr>
              <a:t>LIV decay widths (as in the case of superluminal neutrinos) have been studied in the framework of the SME, mostly for the case of </a:t>
            </a:r>
            <a:r>
              <a:rPr lang="en-US" i="1" dirty="0">
                <a:latin typeface="Palatino Linotype" pitchFamily="18" charset="0"/>
              </a:rPr>
              <a:t>d </a:t>
            </a:r>
            <a:r>
              <a:rPr lang="en-US" dirty="0">
                <a:latin typeface="Palatino Linotype" pitchFamily="18" charset="0"/>
              </a:rPr>
              <a:t>= 4  LIV operators</a:t>
            </a:r>
          </a:p>
        </p:txBody>
      </p:sp>
      <p:sp>
        <p:nvSpPr>
          <p:cNvPr id="11" name="4 CuadroTexto 1 1 1 1">
            <a:extLst>
              <a:ext uri="{FF2B5EF4-FFF2-40B4-BE49-F238E27FC236}">
                <a16:creationId xmlns:a16="http://schemas.microsoft.com/office/drawing/2014/main" id="{C960048A-9C3E-4BAF-B6D1-4703136ADE8A}"/>
              </a:ext>
            </a:extLst>
          </p:cNvPr>
          <p:cNvSpPr txBox="1"/>
          <p:nvPr/>
        </p:nvSpPr>
        <p:spPr>
          <a:xfrm>
            <a:off x="159379" y="3501872"/>
            <a:ext cx="8587405" cy="880947"/>
          </a:xfrm>
          <a:prstGeom prst="rect">
            <a:avLst/>
          </a:prstGeom>
          <a:noFill/>
        </p:spPr>
        <p:txBody>
          <a:bodyPr wrap="square" rtlCol="0">
            <a:spAutoFit/>
          </a:bodyPr>
          <a:lstStyle/>
          <a:p>
            <a:pPr marL="342900" indent="-342900">
              <a:lnSpc>
                <a:spcPct val="150000"/>
              </a:lnSpc>
              <a:buBlip>
                <a:blip r:embed="rId3"/>
              </a:buBlip>
            </a:pPr>
            <a:r>
              <a:rPr lang="en-US" dirty="0">
                <a:latin typeface="Palatino Linotype" pitchFamily="18" charset="0"/>
              </a:rPr>
              <a:t>The detailed study of the spectrum of superluminal neutrinos will require specific calculations for </a:t>
            </a:r>
            <a:r>
              <a:rPr lang="en-US" i="1" dirty="0">
                <a:latin typeface="Palatino Linotype" pitchFamily="18" charset="0"/>
              </a:rPr>
              <a:t>d </a:t>
            </a:r>
            <a:r>
              <a:rPr lang="en-US" dirty="0">
                <a:latin typeface="Palatino Linotype" pitchFamily="18" charset="0"/>
              </a:rPr>
              <a:t>&gt; 4 operators which include </a:t>
            </a:r>
          </a:p>
        </p:txBody>
      </p:sp>
      <p:pic>
        <p:nvPicPr>
          <p:cNvPr id="4" name="Imagen 3">
            <a:extLst>
              <a:ext uri="{FF2B5EF4-FFF2-40B4-BE49-F238E27FC236}">
                <a16:creationId xmlns:a16="http://schemas.microsoft.com/office/drawing/2014/main" id="{485FEC7B-FBF2-B44D-A0EF-7A8C20BD4E2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5765" y="1729280"/>
            <a:ext cx="3334612" cy="1824061"/>
          </a:xfrm>
          <a:prstGeom prst="rect">
            <a:avLst/>
          </a:prstGeom>
        </p:spPr>
      </p:pic>
      <p:sp>
        <p:nvSpPr>
          <p:cNvPr id="5" name="4 CuadroTexto 1 1 1 2 1 2 2 1 2">
            <a:extLst>
              <a:ext uri="{FF2B5EF4-FFF2-40B4-BE49-F238E27FC236}">
                <a16:creationId xmlns:a16="http://schemas.microsoft.com/office/drawing/2014/main" id="{9934D1F3-32C9-5C9B-3E84-6E4092DD219E}"/>
              </a:ext>
            </a:extLst>
          </p:cNvPr>
          <p:cNvSpPr txBox="1"/>
          <p:nvPr/>
        </p:nvSpPr>
        <p:spPr>
          <a:xfrm>
            <a:off x="4858178" y="1851503"/>
            <a:ext cx="2761823" cy="382477"/>
          </a:xfrm>
          <a:prstGeom prst="rect">
            <a:avLst/>
          </a:prstGeom>
          <a:noFill/>
        </p:spPr>
        <p:txBody>
          <a:bodyPr wrap="square" rtlCol="0">
            <a:spAutoFit/>
          </a:bodyPr>
          <a:lstStyle/>
          <a:p>
            <a:pPr>
              <a:lnSpc>
                <a:spcPct val="150000"/>
              </a:lnSpc>
            </a:pPr>
            <a:r>
              <a:rPr lang="en-US" sz="1400" dirty="0">
                <a:solidFill>
                  <a:schemeClr val="accent1"/>
                </a:solidFill>
                <a:latin typeface="Palatino Linotype" pitchFamily="18" charset="0"/>
              </a:rPr>
              <a:t>(Cohen, Glashow, PRL 2011)</a:t>
            </a:r>
          </a:p>
        </p:txBody>
      </p:sp>
      <p:sp>
        <p:nvSpPr>
          <p:cNvPr id="6" name="4 CuadroTexto 1 1 1 2 1 2 2 1 2">
            <a:extLst>
              <a:ext uri="{FF2B5EF4-FFF2-40B4-BE49-F238E27FC236}">
                <a16:creationId xmlns:a16="http://schemas.microsoft.com/office/drawing/2014/main" id="{A73E46DC-5C99-EE70-3CC6-E4A33DC998CC}"/>
              </a:ext>
            </a:extLst>
          </p:cNvPr>
          <p:cNvSpPr txBox="1"/>
          <p:nvPr/>
        </p:nvSpPr>
        <p:spPr>
          <a:xfrm>
            <a:off x="4858178" y="2227751"/>
            <a:ext cx="2761823" cy="382477"/>
          </a:xfrm>
          <a:prstGeom prst="rect">
            <a:avLst/>
          </a:prstGeom>
          <a:noFill/>
        </p:spPr>
        <p:txBody>
          <a:bodyPr wrap="square" rtlCol="0">
            <a:spAutoFit/>
          </a:bodyPr>
          <a:lstStyle/>
          <a:p>
            <a:pPr>
              <a:lnSpc>
                <a:spcPct val="150000"/>
              </a:lnSpc>
            </a:pPr>
            <a:r>
              <a:rPr lang="en-US" sz="1400" dirty="0">
                <a:solidFill>
                  <a:schemeClr val="accent1"/>
                </a:solidFill>
                <a:latin typeface="Palatino Linotype" pitchFamily="18" charset="0"/>
              </a:rPr>
              <a:t>(</a:t>
            </a:r>
            <a:r>
              <a:rPr lang="en-US" sz="1400" dirty="0" err="1">
                <a:solidFill>
                  <a:schemeClr val="accent1"/>
                </a:solidFill>
                <a:latin typeface="Palatino Linotype" pitchFamily="18" charset="0"/>
              </a:rPr>
              <a:t>Bezrukov</a:t>
            </a:r>
            <a:r>
              <a:rPr lang="en-US" sz="1400" dirty="0">
                <a:solidFill>
                  <a:schemeClr val="accent1"/>
                </a:solidFill>
                <a:latin typeface="Palatino Linotype" pitchFamily="18" charset="0"/>
              </a:rPr>
              <a:t>, Lee, PRD 2012)</a:t>
            </a:r>
          </a:p>
        </p:txBody>
      </p:sp>
      <p:sp>
        <p:nvSpPr>
          <p:cNvPr id="7" name="4 CuadroTexto 1 1 1 2 1 2 2 1 2">
            <a:extLst>
              <a:ext uri="{FF2B5EF4-FFF2-40B4-BE49-F238E27FC236}">
                <a16:creationId xmlns:a16="http://schemas.microsoft.com/office/drawing/2014/main" id="{825020A0-9BF5-49F1-1631-4DA67DF40A8C}"/>
              </a:ext>
            </a:extLst>
          </p:cNvPr>
          <p:cNvSpPr txBox="1"/>
          <p:nvPr/>
        </p:nvSpPr>
        <p:spPr>
          <a:xfrm>
            <a:off x="4858178" y="2593219"/>
            <a:ext cx="3657697" cy="382477"/>
          </a:xfrm>
          <a:prstGeom prst="rect">
            <a:avLst/>
          </a:prstGeom>
          <a:noFill/>
        </p:spPr>
        <p:txBody>
          <a:bodyPr wrap="square" rtlCol="0">
            <a:spAutoFit/>
          </a:bodyPr>
          <a:lstStyle/>
          <a:p>
            <a:pPr>
              <a:lnSpc>
                <a:spcPct val="150000"/>
              </a:lnSpc>
            </a:pPr>
            <a:r>
              <a:rPr lang="en-US" sz="1400" dirty="0">
                <a:solidFill>
                  <a:schemeClr val="accent1"/>
                </a:solidFill>
                <a:latin typeface="Palatino Linotype" pitchFamily="18" charset="0"/>
              </a:rPr>
              <a:t>(</a:t>
            </a:r>
            <a:r>
              <a:rPr lang="en-US" sz="1400" dirty="0" err="1">
                <a:solidFill>
                  <a:schemeClr val="accent1"/>
                </a:solidFill>
                <a:latin typeface="Palatino Linotype" pitchFamily="18" charset="0"/>
              </a:rPr>
              <a:t>Huo</a:t>
            </a:r>
            <a:r>
              <a:rPr lang="en-US" sz="1400" dirty="0">
                <a:solidFill>
                  <a:schemeClr val="accent1"/>
                </a:solidFill>
                <a:latin typeface="Palatino Linotype" pitchFamily="18" charset="0"/>
              </a:rPr>
              <a:t>, Li, Liao, </a:t>
            </a:r>
            <a:r>
              <a:rPr lang="en-US" sz="1400" dirty="0" err="1">
                <a:solidFill>
                  <a:schemeClr val="accent1"/>
                </a:solidFill>
                <a:latin typeface="Palatino Linotype" pitchFamily="18" charset="0"/>
              </a:rPr>
              <a:t>Nanopoulos</a:t>
            </a:r>
            <a:r>
              <a:rPr lang="en-US" sz="1400" dirty="0">
                <a:solidFill>
                  <a:schemeClr val="accent1"/>
                </a:solidFill>
                <a:latin typeface="Palatino Linotype" pitchFamily="18" charset="0"/>
              </a:rPr>
              <a:t>, Qi, PRD 2012)</a:t>
            </a:r>
          </a:p>
        </p:txBody>
      </p:sp>
      <p:sp>
        <p:nvSpPr>
          <p:cNvPr id="8" name="4 CuadroTexto 1 1 1 2 1 2 2 1 2">
            <a:extLst>
              <a:ext uri="{FF2B5EF4-FFF2-40B4-BE49-F238E27FC236}">
                <a16:creationId xmlns:a16="http://schemas.microsoft.com/office/drawing/2014/main" id="{53BDB514-9C9C-2117-1191-9A9A1D92C05B}"/>
              </a:ext>
            </a:extLst>
          </p:cNvPr>
          <p:cNvSpPr txBox="1"/>
          <p:nvPr/>
        </p:nvSpPr>
        <p:spPr>
          <a:xfrm>
            <a:off x="4858177" y="2986476"/>
            <a:ext cx="3657697" cy="382477"/>
          </a:xfrm>
          <a:prstGeom prst="rect">
            <a:avLst/>
          </a:prstGeom>
          <a:noFill/>
        </p:spPr>
        <p:txBody>
          <a:bodyPr wrap="square" rtlCol="0">
            <a:spAutoFit/>
          </a:bodyPr>
          <a:lstStyle/>
          <a:p>
            <a:pPr>
              <a:lnSpc>
                <a:spcPct val="150000"/>
              </a:lnSpc>
            </a:pPr>
            <a:r>
              <a:rPr lang="en-US" sz="1400" dirty="0">
                <a:solidFill>
                  <a:schemeClr val="accent1"/>
                </a:solidFill>
                <a:latin typeface="Palatino Linotype" pitchFamily="18" charset="0"/>
              </a:rPr>
              <a:t>(Carmona, Cortés, </a:t>
            </a:r>
            <a:r>
              <a:rPr lang="en-US" sz="1400" dirty="0" err="1">
                <a:solidFill>
                  <a:schemeClr val="accent1"/>
                </a:solidFill>
                <a:latin typeface="Palatino Linotype" pitchFamily="18" charset="0"/>
              </a:rPr>
              <a:t>Mazón</a:t>
            </a:r>
            <a:r>
              <a:rPr lang="en-US" sz="1400" dirty="0">
                <a:solidFill>
                  <a:schemeClr val="accent1"/>
                </a:solidFill>
                <a:latin typeface="Palatino Linotype" pitchFamily="18" charset="0"/>
              </a:rPr>
              <a:t>, PRD 2012)</a:t>
            </a:r>
          </a:p>
        </p:txBody>
      </p:sp>
      <p:pic>
        <p:nvPicPr>
          <p:cNvPr id="13" name="Imagen 12">
            <a:extLst>
              <a:ext uri="{FF2B5EF4-FFF2-40B4-BE49-F238E27FC236}">
                <a16:creationId xmlns:a16="http://schemas.microsoft.com/office/drawing/2014/main" id="{7BD71F62-3A49-1BC2-F037-2073A07F51A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35765" y="4185554"/>
            <a:ext cx="3251775" cy="2023536"/>
          </a:xfrm>
          <a:prstGeom prst="rect">
            <a:avLst/>
          </a:prstGeom>
        </p:spPr>
      </p:pic>
      <p:pic>
        <p:nvPicPr>
          <p:cNvPr id="15" name="Imagen 14">
            <a:extLst>
              <a:ext uri="{FF2B5EF4-FFF2-40B4-BE49-F238E27FC236}">
                <a16:creationId xmlns:a16="http://schemas.microsoft.com/office/drawing/2014/main" id="{36248630-A18C-DF98-CAFD-266F5C50484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610343" y="4121449"/>
            <a:ext cx="3257491" cy="1916171"/>
          </a:xfrm>
          <a:prstGeom prst="rect">
            <a:avLst/>
          </a:prstGeom>
        </p:spPr>
      </p:pic>
      <p:sp>
        <p:nvSpPr>
          <p:cNvPr id="16" name="4 CuadroTexto 1 1 1 2 1 2 2 1 2">
            <a:extLst>
              <a:ext uri="{FF2B5EF4-FFF2-40B4-BE49-F238E27FC236}">
                <a16:creationId xmlns:a16="http://schemas.microsoft.com/office/drawing/2014/main" id="{8C54D14A-842A-8D59-3281-CCA0DCF8EB22}"/>
              </a:ext>
            </a:extLst>
          </p:cNvPr>
          <p:cNvSpPr txBox="1"/>
          <p:nvPr/>
        </p:nvSpPr>
        <p:spPr>
          <a:xfrm>
            <a:off x="4187540" y="6033740"/>
            <a:ext cx="4711933" cy="382477"/>
          </a:xfrm>
          <a:prstGeom prst="rect">
            <a:avLst/>
          </a:prstGeom>
          <a:noFill/>
        </p:spPr>
        <p:txBody>
          <a:bodyPr wrap="square" rtlCol="0">
            <a:spAutoFit/>
          </a:bodyPr>
          <a:lstStyle/>
          <a:p>
            <a:pPr>
              <a:lnSpc>
                <a:spcPct val="150000"/>
              </a:lnSpc>
            </a:pPr>
            <a:r>
              <a:rPr lang="en-US" sz="1400" dirty="0">
                <a:solidFill>
                  <a:schemeClr val="accent1"/>
                </a:solidFill>
                <a:latin typeface="Palatino Linotype" pitchFamily="18" charset="0"/>
              </a:rPr>
              <a:t>(Carmona, Cortés, Relancio, Reyes, in preparation)</a:t>
            </a:r>
          </a:p>
        </p:txBody>
      </p:sp>
    </p:spTree>
    <p:extLst>
      <p:ext uri="{BB962C8B-B14F-4D97-AF65-F5344CB8AC3E}">
        <p14:creationId xmlns:p14="http://schemas.microsoft.com/office/powerpoint/2010/main" val="36786703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42046" y="2946668"/>
            <a:ext cx="7659907" cy="707886"/>
          </a:xfrm>
          <a:prstGeom prst="rect">
            <a:avLst/>
          </a:prstGeom>
          <a:noFill/>
        </p:spPr>
        <p:txBody>
          <a:bodyPr wrap="square" rtlCol="0">
            <a:spAutoFit/>
          </a:bodyPr>
          <a:lstStyle/>
          <a:p>
            <a:pPr algn="ctr"/>
            <a:r>
              <a:rPr lang="es-ES" sz="4000" b="1" dirty="0">
                <a:solidFill>
                  <a:srgbClr val="FFFF00"/>
                </a:solidFill>
                <a:effectLst>
                  <a:outerShdw blurRad="38100" dist="38100" dir="2700000" algn="tl">
                    <a:srgbClr val="000000">
                      <a:alpha val="43137"/>
                    </a:srgbClr>
                  </a:outerShdw>
                </a:effectLst>
                <a:latin typeface="+mj-lt"/>
              </a:rPr>
              <a:t>4. CONCLUSIONS </a:t>
            </a:r>
          </a:p>
        </p:txBody>
      </p:sp>
    </p:spTree>
    <p:extLst>
      <p:ext uri="{BB962C8B-B14F-4D97-AF65-F5344CB8AC3E}">
        <p14:creationId xmlns:p14="http://schemas.microsoft.com/office/powerpoint/2010/main" val="324714572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0" y="19050"/>
            <a:ext cx="9144000" cy="646331"/>
          </a:xfrm>
          <a:prstGeom prst="rect">
            <a:avLst/>
          </a:prstGeom>
          <a:noFill/>
        </p:spPr>
        <p:txBody>
          <a:bodyPr wrap="square" rtlCol="0">
            <a:spAutoFit/>
          </a:bodyPr>
          <a:lstStyle/>
          <a:p>
            <a:pPr algn="ctr"/>
            <a:r>
              <a:rPr lang="es-ES" sz="3600" b="1" dirty="0">
                <a:solidFill>
                  <a:srgbClr val="FFFF00"/>
                </a:solidFill>
                <a:effectLst>
                  <a:outerShdw blurRad="38100" dist="38100" dir="2700000" algn="tl">
                    <a:srgbClr val="000000">
                      <a:alpha val="43137"/>
                    </a:srgbClr>
                  </a:outerShdw>
                </a:effectLst>
                <a:latin typeface="+mj-lt"/>
              </a:rPr>
              <a:t>FINAL THOUGHTS</a:t>
            </a:r>
          </a:p>
        </p:txBody>
      </p:sp>
      <p:sp>
        <p:nvSpPr>
          <p:cNvPr id="13" name="4 CuadroTexto 1 1 1 2">
            <a:extLst>
              <a:ext uri="{FF2B5EF4-FFF2-40B4-BE49-F238E27FC236}">
                <a16:creationId xmlns:a16="http://schemas.microsoft.com/office/drawing/2014/main" id="{C486FF64-ED67-41F3-81CA-B368D84B60DD}"/>
              </a:ext>
            </a:extLst>
          </p:cNvPr>
          <p:cNvSpPr txBox="1"/>
          <p:nvPr/>
        </p:nvSpPr>
        <p:spPr>
          <a:xfrm>
            <a:off x="83819" y="718649"/>
            <a:ext cx="8868157" cy="5451429"/>
          </a:xfrm>
          <a:prstGeom prst="rect">
            <a:avLst/>
          </a:prstGeom>
          <a:noFill/>
        </p:spPr>
        <p:txBody>
          <a:bodyPr wrap="square" rtlCol="0">
            <a:spAutoFit/>
          </a:bodyPr>
          <a:lstStyle/>
          <a:p>
            <a:pPr marL="342900" indent="-342900">
              <a:lnSpc>
                <a:spcPct val="150000"/>
              </a:lnSpc>
              <a:buBlip>
                <a:blip r:embed="rId3"/>
              </a:buBlip>
            </a:pPr>
            <a:r>
              <a:rPr lang="en-US" dirty="0">
                <a:latin typeface="Palatino Linotype" pitchFamily="18" charset="0"/>
              </a:rPr>
              <a:t>Quantum gravity phenomenology has shown to be more </a:t>
            </a:r>
            <a:r>
              <a:rPr lang="en-US" dirty="0">
                <a:solidFill>
                  <a:srgbClr val="C00000"/>
                </a:solidFill>
                <a:latin typeface="Palatino Linotype" pitchFamily="18" charset="0"/>
              </a:rPr>
              <a:t>elusive and subtle </a:t>
            </a:r>
            <a:r>
              <a:rPr lang="en-US" dirty="0">
                <a:latin typeface="Palatino Linotype" pitchFamily="18" charset="0"/>
              </a:rPr>
              <a:t>than initially thought</a:t>
            </a:r>
          </a:p>
          <a:p>
            <a:pPr marL="342900" indent="-342900">
              <a:lnSpc>
                <a:spcPct val="150000"/>
              </a:lnSpc>
              <a:buBlip>
                <a:blip r:embed="rId3"/>
              </a:buBlip>
            </a:pPr>
            <a:r>
              <a:rPr lang="en-US" dirty="0">
                <a:latin typeface="Palatino Linotype" pitchFamily="18" charset="0"/>
              </a:rPr>
              <a:t>The </a:t>
            </a:r>
            <a:r>
              <a:rPr lang="en-US" dirty="0">
                <a:solidFill>
                  <a:srgbClr val="C00000"/>
                </a:solidFill>
                <a:latin typeface="Palatino Linotype" pitchFamily="18" charset="0"/>
              </a:rPr>
              <a:t>first twenty years </a:t>
            </a:r>
            <a:r>
              <a:rPr lang="en-US" dirty="0">
                <a:latin typeface="Palatino Linotype" pitchFamily="18" charset="0"/>
              </a:rPr>
              <a:t>of this field has allowed us to put into practice smart theoretical and experimental ideas, but the expected effects have turned out to be not as direct as they could have been foreseen and </a:t>
            </a:r>
            <a:r>
              <a:rPr lang="en-US" dirty="0">
                <a:solidFill>
                  <a:srgbClr val="C00000"/>
                </a:solidFill>
                <a:latin typeface="Palatino Linotype" pitchFamily="18" charset="0"/>
              </a:rPr>
              <a:t>further efforts </a:t>
            </a:r>
            <a:r>
              <a:rPr lang="en-US" dirty="0">
                <a:latin typeface="Palatino Linotype" pitchFamily="18" charset="0"/>
              </a:rPr>
              <a:t>will be needed to discover quantum gravity footprints</a:t>
            </a:r>
          </a:p>
          <a:p>
            <a:pPr marL="342900" indent="-342900">
              <a:lnSpc>
                <a:spcPct val="150000"/>
              </a:lnSpc>
              <a:buBlip>
                <a:blip r:embed="rId3"/>
              </a:buBlip>
            </a:pPr>
            <a:r>
              <a:rPr lang="en-US" dirty="0">
                <a:latin typeface="Palatino Linotype" pitchFamily="18" charset="0"/>
              </a:rPr>
              <a:t>Fortunately, a </a:t>
            </a:r>
            <a:r>
              <a:rPr lang="en-US" dirty="0">
                <a:solidFill>
                  <a:srgbClr val="C00000"/>
                </a:solidFill>
                <a:latin typeface="Palatino Linotype" pitchFamily="18" charset="0"/>
              </a:rPr>
              <a:t>new generation of experiments </a:t>
            </a:r>
            <a:r>
              <a:rPr lang="en-US" dirty="0">
                <a:latin typeface="Palatino Linotype" pitchFamily="18" charset="0"/>
              </a:rPr>
              <a:t>(</a:t>
            </a:r>
            <a:r>
              <a:rPr lang="en-US" dirty="0" err="1">
                <a:latin typeface="Palatino Linotype" pitchFamily="18" charset="0"/>
              </a:rPr>
              <a:t>IceCube</a:t>
            </a:r>
            <a:r>
              <a:rPr lang="en-US" dirty="0">
                <a:latin typeface="Palatino Linotype" pitchFamily="18" charset="0"/>
              </a:rPr>
              <a:t> Gen-2, the upgrades of the Pierre Auger observatory, CTA, LHAASO,...) is going to produce new results, at higher energies and sensitivities, in the coming years</a:t>
            </a:r>
          </a:p>
          <a:p>
            <a:pPr marL="342900" indent="-342900">
              <a:lnSpc>
                <a:spcPct val="150000"/>
              </a:lnSpc>
              <a:buBlip>
                <a:blip r:embed="rId3"/>
              </a:buBlip>
            </a:pPr>
            <a:r>
              <a:rPr lang="en-US" dirty="0">
                <a:latin typeface="Palatino Linotype" pitchFamily="18" charset="0"/>
              </a:rPr>
              <a:t>This represents an </a:t>
            </a:r>
            <a:r>
              <a:rPr lang="en-US" dirty="0">
                <a:solidFill>
                  <a:srgbClr val="C00000"/>
                </a:solidFill>
                <a:latin typeface="Palatino Linotype" pitchFamily="18" charset="0"/>
              </a:rPr>
              <a:t>outstanding opportunity </a:t>
            </a:r>
            <a:r>
              <a:rPr lang="en-US" dirty="0">
                <a:latin typeface="Palatino Linotype" pitchFamily="18" charset="0"/>
              </a:rPr>
              <a:t>to develop new strategies and approaches for the transition from an exploratory stage to a </a:t>
            </a:r>
            <a:r>
              <a:rPr lang="en-US" dirty="0">
                <a:solidFill>
                  <a:srgbClr val="C00000"/>
                </a:solidFill>
                <a:latin typeface="Palatino Linotype" pitchFamily="18" charset="0"/>
              </a:rPr>
              <a:t>precision era,</a:t>
            </a:r>
            <a:r>
              <a:rPr lang="en-US" dirty="0">
                <a:latin typeface="Palatino Linotype" pitchFamily="18" charset="0"/>
              </a:rPr>
              <a:t> favored by the experimental advances in the detection of the cosmic messengers in their high-energy regime</a:t>
            </a:r>
          </a:p>
        </p:txBody>
      </p:sp>
      <p:sp>
        <p:nvSpPr>
          <p:cNvPr id="2" name="Rectángulo 1">
            <a:extLst>
              <a:ext uri="{FF2B5EF4-FFF2-40B4-BE49-F238E27FC236}">
                <a16:creationId xmlns:a16="http://schemas.microsoft.com/office/drawing/2014/main" id="{5A699399-5EF6-E79E-AF47-47955B0B3564}"/>
              </a:ext>
            </a:extLst>
          </p:cNvPr>
          <p:cNvSpPr/>
          <p:nvPr/>
        </p:nvSpPr>
        <p:spPr>
          <a:xfrm>
            <a:off x="3673835" y="5844479"/>
            <a:ext cx="3675558"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dirty="0">
                <a:latin typeface="Palatino Linotype" pitchFamily="18" charset="0"/>
              </a:rPr>
              <a:t>Thanks for your attention</a:t>
            </a:r>
            <a:endParaRPr lang="en-US" sz="2400" dirty="0"/>
          </a:p>
        </p:txBody>
      </p:sp>
    </p:spTree>
    <p:extLst>
      <p:ext uri="{BB962C8B-B14F-4D97-AF65-F5344CB8AC3E}">
        <p14:creationId xmlns:p14="http://schemas.microsoft.com/office/powerpoint/2010/main" val="289691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INITIAL IDEAS IN </a:t>
            </a:r>
            <a:r>
              <a:rPr lang="en-US" sz="3600" b="1" dirty="0" err="1">
                <a:solidFill>
                  <a:srgbClr val="FFFF00"/>
                </a:solidFill>
                <a:effectLst>
                  <a:outerShdw blurRad="38100" dist="38100" dir="2700000" algn="tl">
                    <a:srgbClr val="000000">
                      <a:alpha val="43137"/>
                    </a:srgbClr>
                  </a:outerShdw>
                </a:effectLst>
                <a:latin typeface="+mj-lt"/>
              </a:rPr>
              <a:t>QuGraPheno</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2" name="4 CuadroTexto 1 1 1 1">
            <a:extLst>
              <a:ext uri="{FF2B5EF4-FFF2-40B4-BE49-F238E27FC236}">
                <a16:creationId xmlns:a16="http://schemas.microsoft.com/office/drawing/2014/main" id="{17DDDFED-3B88-1A5A-BF5A-63CCD6901006}"/>
              </a:ext>
            </a:extLst>
          </p:cNvPr>
          <p:cNvSpPr txBox="1"/>
          <p:nvPr/>
        </p:nvSpPr>
        <p:spPr>
          <a:xfrm>
            <a:off x="259748" y="1734927"/>
            <a:ext cx="7575403" cy="797975"/>
          </a:xfrm>
          <a:prstGeom prst="rect">
            <a:avLst/>
          </a:prstGeom>
          <a:noFill/>
        </p:spPr>
        <p:txBody>
          <a:bodyPr wrap="square" rtlCol="0">
            <a:spAutoFit/>
          </a:bodyPr>
          <a:lstStyle/>
          <a:p>
            <a:pPr marL="342900" indent="-342900">
              <a:lnSpc>
                <a:spcPct val="150000"/>
              </a:lnSpc>
              <a:buBlip>
                <a:blip r:embed="rId5"/>
              </a:buBlip>
            </a:pPr>
            <a:r>
              <a:rPr lang="en-US" dirty="0">
                <a:latin typeface="Palatino Linotype" pitchFamily="18" charset="0"/>
              </a:rPr>
              <a:t>Testing CPT invariance in neutral mesons</a:t>
            </a:r>
            <a:br>
              <a:rPr lang="en-US" dirty="0">
                <a:latin typeface="Palatino Linotype" pitchFamily="18" charset="0"/>
              </a:rPr>
            </a:br>
            <a:r>
              <a:rPr lang="da-DK" sz="1400" dirty="0">
                <a:solidFill>
                  <a:schemeClr val="accent1"/>
                </a:solidFill>
                <a:latin typeface="Palatino Linotype" pitchFamily="18" charset="0"/>
              </a:rPr>
              <a:t>(Ellis, Lopez, Mavromatos, Nanopoulos, PRD 1996)</a:t>
            </a:r>
            <a:endParaRPr lang="en-US" sz="1400" dirty="0">
              <a:solidFill>
                <a:schemeClr val="accent1"/>
              </a:solidFill>
              <a:latin typeface="Palatino Linotype" pitchFamily="18" charset="0"/>
            </a:endParaRPr>
          </a:p>
        </p:txBody>
      </p:sp>
      <p:sp>
        <p:nvSpPr>
          <p:cNvPr id="3" name="4 CuadroTexto 1 1 1 2">
            <a:extLst>
              <a:ext uri="{FF2B5EF4-FFF2-40B4-BE49-F238E27FC236}">
                <a16:creationId xmlns:a16="http://schemas.microsoft.com/office/drawing/2014/main" id="{B1E318CC-7DD1-7B41-49B4-F82168CE1394}"/>
              </a:ext>
            </a:extLst>
          </p:cNvPr>
          <p:cNvSpPr txBox="1"/>
          <p:nvPr/>
        </p:nvSpPr>
        <p:spPr>
          <a:xfrm>
            <a:off x="259749" y="3687366"/>
            <a:ext cx="8599771" cy="797975"/>
          </a:xfrm>
          <a:prstGeom prst="rect">
            <a:avLst/>
          </a:prstGeom>
          <a:noFill/>
        </p:spPr>
        <p:txBody>
          <a:bodyPr wrap="square" rtlCol="0">
            <a:spAutoFit/>
          </a:bodyPr>
          <a:lstStyle/>
          <a:p>
            <a:pPr marL="342900" indent="-342900">
              <a:lnSpc>
                <a:spcPct val="150000"/>
              </a:lnSpc>
              <a:buBlip>
                <a:blip r:embed="rId5"/>
              </a:buBlip>
            </a:pPr>
            <a:r>
              <a:rPr lang="en-US" dirty="0">
                <a:latin typeface="Palatino Linotype" pitchFamily="18" charset="0"/>
              </a:rPr>
              <a:t>Time of flight studies in GRBs (HEGRA, Whipple telescopes; EGRET satellite)</a:t>
            </a:r>
            <a:br>
              <a:rPr lang="en-US" dirty="0">
                <a:latin typeface="Palatino Linotype" pitchFamily="18" charset="0"/>
              </a:rPr>
            </a:br>
            <a:r>
              <a:rPr lang="da-DK" sz="1400" dirty="0">
                <a:solidFill>
                  <a:schemeClr val="accent1"/>
                </a:solidFill>
                <a:latin typeface="Palatino Linotype" pitchFamily="18" charset="0"/>
              </a:rPr>
              <a:t>(Amelino-Camelia, Ellis, Mavromatos, Nanopoulos, Sarkar, Nature 1998)</a:t>
            </a:r>
            <a:endParaRPr lang="en-US" sz="1400" dirty="0">
              <a:solidFill>
                <a:schemeClr val="accent1"/>
              </a:solidFill>
              <a:latin typeface="Palatino Linotype" pitchFamily="18" charset="0"/>
            </a:endParaRPr>
          </a:p>
        </p:txBody>
      </p:sp>
      <p:sp>
        <p:nvSpPr>
          <p:cNvPr id="4" name="4 CuadroTexto 1 1 1 3">
            <a:extLst>
              <a:ext uri="{FF2B5EF4-FFF2-40B4-BE49-F238E27FC236}">
                <a16:creationId xmlns:a16="http://schemas.microsoft.com/office/drawing/2014/main" id="{AB27D1F3-22A4-DFF6-A662-7BC8FCB2AC8E}"/>
              </a:ext>
            </a:extLst>
          </p:cNvPr>
          <p:cNvSpPr txBox="1"/>
          <p:nvPr/>
        </p:nvSpPr>
        <p:spPr>
          <a:xfrm>
            <a:off x="259749" y="1110545"/>
            <a:ext cx="8678063" cy="465448"/>
          </a:xfrm>
          <a:prstGeom prst="rect">
            <a:avLst/>
          </a:prstGeom>
          <a:noFill/>
        </p:spPr>
        <p:txBody>
          <a:bodyPr wrap="square" rtlCol="0">
            <a:spAutoFit/>
          </a:bodyPr>
          <a:lstStyle/>
          <a:p>
            <a:pPr>
              <a:lnSpc>
                <a:spcPct val="150000"/>
              </a:lnSpc>
            </a:pPr>
            <a:r>
              <a:rPr lang="en-US" dirty="0">
                <a:latin typeface="Palatino Linotype" pitchFamily="18" charset="0"/>
              </a:rPr>
              <a:t>Initial ideas and suggestions to test quantum gravity by amplification mechanisms:</a:t>
            </a:r>
            <a:endParaRPr lang="en-US" sz="1200" dirty="0">
              <a:solidFill>
                <a:schemeClr val="accent1"/>
              </a:solidFill>
              <a:latin typeface="Palatino Linotype" pitchFamily="18" charset="0"/>
            </a:endParaRPr>
          </a:p>
        </p:txBody>
      </p:sp>
      <p:pic>
        <p:nvPicPr>
          <p:cNvPr id="64" name="Imagen 63"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Delta t \approx \xi \frac{E}{E_\text{QG}}\frac{L}{c}$$&#10;&#10;&#10;\end{document}" title="IguanaTex Bitmap Display">
            <a:extLst>
              <a:ext uri="{FF2B5EF4-FFF2-40B4-BE49-F238E27FC236}">
                <a16:creationId xmlns:a16="http://schemas.microsoft.com/office/drawing/2014/main" id="{E1CE3FB5-8B3B-7212-82ED-C267C868F44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891748" y="4718050"/>
            <a:ext cx="1335771" cy="543086"/>
          </a:xfrm>
          <a:prstGeom prst="rect">
            <a:avLst/>
          </a:prstGeom>
        </p:spPr>
      </p:pic>
      <p:pic>
        <p:nvPicPr>
          <p:cNvPr id="66" name="Imagen 65" descr="\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frac{|M_L-M_S|}{M_{L,S}}\sim 7\cdot 10^{-15}$$&#10;&#10;&#10;\end{document}" title="IguanaTex Bitmap Display">
            <a:extLst>
              <a:ext uri="{FF2B5EF4-FFF2-40B4-BE49-F238E27FC236}">
                <a16:creationId xmlns:a16="http://schemas.microsoft.com/office/drawing/2014/main" id="{C15ABB1F-0EC6-44DC-B2C0-0BA5C15289F7}"/>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418604" y="2808966"/>
            <a:ext cx="2282057" cy="560914"/>
          </a:xfrm>
          <a:prstGeom prst="rect">
            <a:avLst/>
          </a:prstGeom>
        </p:spPr>
      </p:pic>
    </p:spTree>
    <p:extLst>
      <p:ext uri="{BB962C8B-B14F-4D97-AF65-F5344CB8AC3E}">
        <p14:creationId xmlns:p14="http://schemas.microsoft.com/office/powerpoint/2010/main" val="4258650719"/>
      </p:ext>
    </p:extLst>
  </p:cSld>
  <p:clrMapOvr>
    <a:masterClrMapping/>
  </p:clrMapOvr>
  <p:transition spd="med">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physics.utah.edu/~whanlon/spectrum1.png">
            <a:extLst>
              <a:ext uri="{FF2B5EF4-FFF2-40B4-BE49-F238E27FC236}">
                <a16:creationId xmlns:a16="http://schemas.microsoft.com/office/drawing/2014/main" id="{54089BAD-3596-D455-46EF-18AC3E144BF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429" y="886662"/>
            <a:ext cx="4458971" cy="5586528"/>
          </a:xfrm>
          <a:prstGeom prst="rect">
            <a:avLst/>
          </a:prstGeom>
          <a:noFill/>
          <a:extLst>
            <a:ext uri="{909E8E84-426E-40DD-AFC4-6F175D3DCCD1}">
              <a14:hiddenFill xmlns:a14="http://schemas.microsoft.com/office/drawing/2010/main">
                <a:solidFill>
                  <a:srgbClr val="FFFFFF"/>
                </a:solidFill>
              </a14:hiddenFill>
            </a:ext>
          </a:extLst>
        </p:spPr>
      </p:pic>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THE AGASA RESULTS AND THE GZK CUTOFF</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3" name="Picture 8" descr="p+\gamma_{\mathrm{CMB}}\to p+\pi">
            <a:extLst>
              <a:ext uri="{FF2B5EF4-FFF2-40B4-BE49-F238E27FC236}">
                <a16:creationId xmlns:a16="http://schemas.microsoft.com/office/drawing/2014/main" id="{D9CCE3B9-9198-9095-D735-892DDE841263}"/>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0502" y="2460056"/>
            <a:ext cx="2050089" cy="24105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9D11DF84-CA32-06F5-1A35-BA43742205C8}"/>
              </a:ext>
            </a:extLst>
          </p:cNvPr>
          <p:cNvSpPr/>
          <p:nvPr/>
        </p:nvSpPr>
        <p:spPr>
          <a:xfrm>
            <a:off x="4933952" y="2374095"/>
            <a:ext cx="1483098" cy="369332"/>
          </a:xfrm>
          <a:prstGeom prst="rect">
            <a:avLst/>
          </a:prstGeom>
        </p:spPr>
        <p:txBody>
          <a:bodyPr wrap="none">
            <a:spAutoFit/>
          </a:bodyPr>
          <a:lstStyle/>
          <a:p>
            <a:r>
              <a:rPr lang="es-ES" b="1" i="1" dirty="0" err="1">
                <a:latin typeface="Palatino Linotype" pitchFamily="18" charset="0"/>
              </a:rPr>
              <a:t>Cutoff</a:t>
            </a:r>
            <a:r>
              <a:rPr lang="es-ES" b="1" dirty="0">
                <a:latin typeface="Palatino Linotype" pitchFamily="18" charset="0"/>
              </a:rPr>
              <a:t> GZK:</a:t>
            </a:r>
            <a:endParaRPr lang="en-US" dirty="0"/>
          </a:p>
        </p:txBody>
      </p:sp>
      <p:pic>
        <p:nvPicPr>
          <p:cNvPr id="6" name="Picture 2" descr="E_{GZK}\simeq \frac{m_p m_\pi}{2E_\gamma}\simeq 3\times 10^{20} {eV}\times\left(\frac{2.7 {K}}{E_\gamma}\right)">
            <a:extLst>
              <a:ext uri="{FF2B5EF4-FFF2-40B4-BE49-F238E27FC236}">
                <a16:creationId xmlns:a16="http://schemas.microsoft.com/office/drawing/2014/main" id="{6823E146-128A-BA8D-527E-8E5DA7919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047215"/>
            <a:ext cx="4046142" cy="55434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571FF99-6B1B-A72D-BDFC-537149551741}"/>
              </a:ext>
            </a:extLst>
          </p:cNvPr>
          <p:cNvSpPr txBox="1"/>
          <p:nvPr/>
        </p:nvSpPr>
        <p:spPr>
          <a:xfrm>
            <a:off x="4571999" y="3952952"/>
            <a:ext cx="3786909" cy="307777"/>
          </a:xfrm>
          <a:prstGeom prst="rect">
            <a:avLst/>
          </a:prstGeom>
          <a:noFill/>
        </p:spPr>
        <p:txBody>
          <a:bodyPr wrap="square">
            <a:spAutoFit/>
          </a:bodyPr>
          <a:lstStyle/>
          <a:p>
            <a:r>
              <a:rPr lang="de-DE" sz="1400" dirty="0">
                <a:solidFill>
                  <a:schemeClr val="accent1"/>
                </a:solidFill>
                <a:latin typeface="Palatino Linotype" pitchFamily="18" charset="0"/>
              </a:rPr>
              <a:t>(Greisen, 1966; Zatsepin and Kuzmin, 1966)</a:t>
            </a:r>
            <a:endParaRPr lang="es-ES" sz="1400" dirty="0"/>
          </a:p>
        </p:txBody>
      </p:sp>
    </p:spTree>
    <p:extLst>
      <p:ext uri="{BB962C8B-B14F-4D97-AF65-F5344CB8AC3E}">
        <p14:creationId xmlns:p14="http://schemas.microsoft.com/office/powerpoint/2010/main" val="382423876"/>
      </p:ext>
    </p:extLst>
  </p:cSld>
  <p:clrMapOvr>
    <a:masterClrMapping/>
  </p:clrMapOvr>
  <p:transition spd="med">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546FC9A-F934-ECA4-FEB5-EF4A4942DEC0}"/>
              </a:ext>
            </a:extLst>
          </p:cNvPr>
          <p:cNvPicPr>
            <a:picLocks noChangeAspect="1"/>
          </p:cNvPicPr>
          <p:nvPr/>
        </p:nvPicPr>
        <p:blipFill>
          <a:blip r:embed="rId3"/>
          <a:stretch>
            <a:fillRect/>
          </a:stretch>
        </p:blipFill>
        <p:spPr>
          <a:xfrm>
            <a:off x="206735" y="884052"/>
            <a:ext cx="3613425" cy="3179813"/>
          </a:xfrm>
          <a:prstGeom prst="rect">
            <a:avLst/>
          </a:prstGeom>
        </p:spPr>
      </p:pic>
      <p:pic>
        <p:nvPicPr>
          <p:cNvPr id="7" name="Imagen 6">
            <a:extLst>
              <a:ext uri="{FF2B5EF4-FFF2-40B4-BE49-F238E27FC236}">
                <a16:creationId xmlns:a16="http://schemas.microsoft.com/office/drawing/2014/main" id="{22E52353-D897-00EB-B9CC-F67AF49D032B}"/>
              </a:ext>
            </a:extLst>
          </p:cNvPr>
          <p:cNvPicPr>
            <a:picLocks noChangeAspect="1"/>
          </p:cNvPicPr>
          <p:nvPr/>
        </p:nvPicPr>
        <p:blipFill>
          <a:blip r:embed="rId4"/>
          <a:stretch>
            <a:fillRect/>
          </a:stretch>
        </p:blipFill>
        <p:spPr>
          <a:xfrm>
            <a:off x="3931920" y="980738"/>
            <a:ext cx="5294147" cy="2986442"/>
          </a:xfrm>
          <a:prstGeom prst="rect">
            <a:avLst/>
          </a:prstGeom>
        </p:spPr>
      </p:pic>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THE AGASA RESULTS AND THE GZK CUTOFF</a:t>
            </a:r>
            <a:endParaRPr lang="es-ES" sz="3600" b="1" dirty="0">
              <a:solidFill>
                <a:srgbClr val="FFFF00"/>
              </a:solidFill>
              <a:effectLst>
                <a:outerShdw blurRad="38100" dist="38100" dir="2700000" algn="tl">
                  <a:srgbClr val="000000">
                    <a:alpha val="43137"/>
                  </a:srgbClr>
                </a:outerShdw>
              </a:effectLst>
              <a:latin typeface="+mj-lt"/>
            </a:endParaRPr>
          </a:p>
        </p:txBody>
      </p:sp>
      <p:sp>
        <p:nvSpPr>
          <p:cNvPr id="3" name="CuadroTexto 2">
            <a:extLst>
              <a:ext uri="{FF2B5EF4-FFF2-40B4-BE49-F238E27FC236}">
                <a16:creationId xmlns:a16="http://schemas.microsoft.com/office/drawing/2014/main" id="{8E90CD68-5474-7721-92D6-B2FF8530A026}"/>
              </a:ext>
            </a:extLst>
          </p:cNvPr>
          <p:cNvSpPr txBox="1"/>
          <p:nvPr/>
        </p:nvSpPr>
        <p:spPr>
          <a:xfrm>
            <a:off x="741680" y="4209534"/>
            <a:ext cx="2895600" cy="738664"/>
          </a:xfrm>
          <a:prstGeom prst="rect">
            <a:avLst/>
          </a:prstGeom>
          <a:noFill/>
        </p:spPr>
        <p:txBody>
          <a:bodyPr wrap="square">
            <a:spAutoFit/>
          </a:bodyPr>
          <a:lstStyle/>
          <a:p>
            <a:r>
              <a:rPr lang="es-ES" sz="1400" b="0" i="0" u="none" strike="noStrike" baseline="0" dirty="0">
                <a:solidFill>
                  <a:schemeClr val="accent1"/>
                </a:solidFill>
                <a:latin typeface="Palatino Linotype" panose="02040502050505030304" pitchFamily="18" charset="0"/>
              </a:rPr>
              <a:t>(</a:t>
            </a:r>
            <a:r>
              <a:rPr lang="es-ES" sz="1400" b="0" i="0" u="none" strike="noStrike" baseline="0" dirty="0" err="1">
                <a:solidFill>
                  <a:schemeClr val="accent1"/>
                </a:solidFill>
                <a:latin typeface="Palatino Linotype" panose="02040502050505030304" pitchFamily="18" charset="0"/>
              </a:rPr>
              <a:t>Takeda</a:t>
            </a:r>
            <a:r>
              <a:rPr lang="es-ES" sz="1400" b="0" i="0" u="none" strike="noStrike" baseline="0" dirty="0">
                <a:solidFill>
                  <a:schemeClr val="accent1"/>
                </a:solidFill>
                <a:latin typeface="Palatino Linotype" panose="02040502050505030304" pitchFamily="18" charset="0"/>
              </a:rPr>
              <a:t> et al., </a:t>
            </a:r>
            <a:r>
              <a:rPr lang="es-ES" sz="1400" b="0" i="0" u="none" strike="noStrike" baseline="0" dirty="0" err="1">
                <a:solidFill>
                  <a:schemeClr val="accent1"/>
                </a:solidFill>
                <a:latin typeface="Palatino Linotype" panose="02040502050505030304" pitchFamily="18" charset="0"/>
              </a:rPr>
              <a:t>Astrop</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Phys</a:t>
            </a:r>
            <a:r>
              <a:rPr lang="es-ES" sz="1400" b="0" i="0" u="none" strike="noStrike" baseline="0" dirty="0">
                <a:solidFill>
                  <a:schemeClr val="accent1"/>
                </a:solidFill>
                <a:latin typeface="Palatino Linotype" panose="02040502050505030304" pitchFamily="18" charset="0"/>
              </a:rPr>
              <a:t>. 2003, </a:t>
            </a:r>
            <a:r>
              <a:rPr lang="en-US" sz="1400" b="0" i="0" u="none" strike="noStrike" baseline="0" dirty="0" err="1">
                <a:solidFill>
                  <a:schemeClr val="accent1"/>
                </a:solidFill>
                <a:latin typeface="Palatino Linotype" panose="02040502050505030304" pitchFamily="18" charset="0"/>
              </a:rPr>
              <a:t>Akeno</a:t>
            </a:r>
            <a:r>
              <a:rPr lang="en-US" sz="1400" b="0" i="0" u="none" strike="noStrike" baseline="0" dirty="0">
                <a:solidFill>
                  <a:schemeClr val="accent1"/>
                </a:solidFill>
                <a:latin typeface="Palatino Linotype" panose="02040502050505030304" pitchFamily="18" charset="0"/>
              </a:rPr>
              <a:t> Giant Air Shower Array (AGASA) experiment)</a:t>
            </a:r>
            <a:endParaRPr lang="es-ES" sz="1400" dirty="0">
              <a:solidFill>
                <a:schemeClr val="accent1"/>
              </a:solidFill>
              <a:latin typeface="Palatino Linotype" panose="02040502050505030304" pitchFamily="18" charset="0"/>
            </a:endParaRPr>
          </a:p>
        </p:txBody>
      </p:sp>
      <p:sp>
        <p:nvSpPr>
          <p:cNvPr id="4" name="CuadroTexto 3">
            <a:extLst>
              <a:ext uri="{FF2B5EF4-FFF2-40B4-BE49-F238E27FC236}">
                <a16:creationId xmlns:a16="http://schemas.microsoft.com/office/drawing/2014/main" id="{E65CE7B6-7085-4AC2-E793-453843DB56B9}"/>
              </a:ext>
            </a:extLst>
          </p:cNvPr>
          <p:cNvSpPr txBox="1"/>
          <p:nvPr/>
        </p:nvSpPr>
        <p:spPr>
          <a:xfrm>
            <a:off x="4633747" y="4209534"/>
            <a:ext cx="4592320" cy="523220"/>
          </a:xfrm>
          <a:prstGeom prst="rect">
            <a:avLst/>
          </a:prstGeom>
          <a:noFill/>
        </p:spPr>
        <p:txBody>
          <a:bodyPr wrap="square">
            <a:spAutoFit/>
          </a:bodyPr>
          <a:lstStyle/>
          <a:p>
            <a:r>
              <a:rPr lang="es-ES" sz="1400" b="0" i="0" u="none" strike="noStrike" baseline="0" dirty="0">
                <a:solidFill>
                  <a:schemeClr val="accent1"/>
                </a:solidFill>
                <a:latin typeface="Palatino Linotype" panose="02040502050505030304" pitchFamily="18" charset="0"/>
              </a:rPr>
              <a:t>(</a:t>
            </a:r>
            <a:r>
              <a:rPr lang="es-ES" sz="1400" b="0" i="0" u="none" strike="noStrike" baseline="0" dirty="0" err="1">
                <a:solidFill>
                  <a:schemeClr val="accent1"/>
                </a:solidFill>
                <a:latin typeface="Palatino Linotype" panose="02040502050505030304" pitchFamily="18" charset="0"/>
              </a:rPr>
              <a:t>Abbasi</a:t>
            </a:r>
            <a:r>
              <a:rPr lang="es-ES" sz="1400" b="0" i="0" u="none" strike="noStrike" baseline="0" dirty="0">
                <a:solidFill>
                  <a:schemeClr val="accent1"/>
                </a:solidFill>
                <a:latin typeface="Palatino Linotype" panose="02040502050505030304" pitchFamily="18" charset="0"/>
              </a:rPr>
              <a:t> et al., PRL 2008, </a:t>
            </a:r>
            <a:br>
              <a:rPr lang="es-ES" sz="1400" b="0" i="0" u="none" strike="noStrike" baseline="0" dirty="0">
                <a:solidFill>
                  <a:schemeClr val="accent1"/>
                </a:solidFill>
                <a:latin typeface="Palatino Linotype" panose="02040502050505030304" pitchFamily="18" charset="0"/>
              </a:rPr>
            </a:br>
            <a:r>
              <a:rPr lang="es-ES" sz="1400" b="0" i="0" u="none" strike="noStrike" baseline="0" dirty="0">
                <a:solidFill>
                  <a:schemeClr val="accent1"/>
                </a:solidFill>
                <a:latin typeface="Palatino Linotype" panose="02040502050505030304" pitchFamily="18" charset="0"/>
              </a:rPr>
              <a:t>High </a:t>
            </a:r>
            <a:r>
              <a:rPr lang="es-ES" sz="1400" b="0" i="0" u="none" strike="noStrike" baseline="0" dirty="0" err="1">
                <a:solidFill>
                  <a:schemeClr val="accent1"/>
                </a:solidFill>
                <a:latin typeface="Palatino Linotype" panose="02040502050505030304" pitchFamily="18" charset="0"/>
              </a:rPr>
              <a:t>Resolution</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Fly’s</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Eye</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HiRES</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experiment</a:t>
            </a:r>
            <a:r>
              <a:rPr lang="es-ES" sz="1400" b="0" i="0" u="none" strike="noStrike" baseline="0" dirty="0">
                <a:solidFill>
                  <a:schemeClr val="accent1"/>
                </a:solidFill>
                <a:latin typeface="Palatino Linotype" panose="02040502050505030304" pitchFamily="18" charset="0"/>
              </a:rPr>
              <a:t>)</a:t>
            </a:r>
            <a:endParaRPr lang="es-ES" sz="1400" dirty="0">
              <a:solidFill>
                <a:schemeClr val="accent1"/>
              </a:solidFill>
              <a:latin typeface="Palatino Linotype" panose="02040502050505030304" pitchFamily="18" charset="0"/>
            </a:endParaRPr>
          </a:p>
        </p:txBody>
      </p:sp>
      <p:pic>
        <p:nvPicPr>
          <p:cNvPr id="6" name="Picture 10" descr="Para $E\ll\ep$, \qq $E^2-p^2-m^2\simeq \xi_n E^2\left(\dfrac{E}{\ep}\right)^n$">
            <a:extLst>
              <a:ext uri="{FF2B5EF4-FFF2-40B4-BE49-F238E27FC236}">
                <a16:creationId xmlns:a16="http://schemas.microsoft.com/office/drawing/2014/main" id="{7F51BCD2-FF3C-4D0A-70E9-DAF5EE348A8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791"/>
          <a:stretch/>
        </p:blipFill>
        <p:spPr bwMode="auto">
          <a:xfrm>
            <a:off x="637199" y="5218153"/>
            <a:ext cx="3182961" cy="6276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xi_n&lt;0">
            <a:extLst>
              <a:ext uri="{FF2B5EF4-FFF2-40B4-BE49-F238E27FC236}">
                <a16:creationId xmlns:a16="http://schemas.microsoft.com/office/drawing/2014/main" id="{69F79F17-CCCC-1FDC-4BDF-2A53C59C98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8493" y="5218153"/>
            <a:ext cx="747067" cy="24105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6B069E3F-5808-AFAC-4D03-72F84FD87AA8}"/>
              </a:ext>
            </a:extLst>
          </p:cNvPr>
          <p:cNvSpPr/>
          <p:nvPr/>
        </p:nvSpPr>
        <p:spPr>
          <a:xfrm>
            <a:off x="6117028" y="5145435"/>
            <a:ext cx="1715534" cy="369332"/>
          </a:xfrm>
          <a:prstGeom prst="rect">
            <a:avLst/>
          </a:prstGeom>
        </p:spPr>
        <p:txBody>
          <a:bodyPr wrap="none">
            <a:spAutoFit/>
          </a:bodyPr>
          <a:lstStyle/>
          <a:p>
            <a:r>
              <a:rPr lang="es-ES" dirty="0">
                <a:latin typeface="Palatino Linotype" pitchFamily="18" charset="0"/>
              </a:rPr>
              <a:t>No GZK </a:t>
            </a:r>
            <a:r>
              <a:rPr lang="es-ES" dirty="0" err="1">
                <a:latin typeface="Palatino Linotype" pitchFamily="18" charset="0"/>
              </a:rPr>
              <a:t>cutoff</a:t>
            </a:r>
            <a:endParaRPr lang="en-US" dirty="0"/>
          </a:p>
        </p:txBody>
      </p:sp>
      <p:pic>
        <p:nvPicPr>
          <p:cNvPr id="11" name="Picture 12" descr="\xi_n&gt;0">
            <a:extLst>
              <a:ext uri="{FF2B5EF4-FFF2-40B4-BE49-F238E27FC236}">
                <a16:creationId xmlns:a16="http://schemas.microsoft.com/office/drawing/2014/main" id="{DD49E9E0-3FA6-CE16-EB38-60F5765DE0E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8493" y="5824958"/>
            <a:ext cx="747067" cy="2410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xi_1 \lesssim 10^{-14} ">
            <a:extLst>
              <a:ext uri="{FF2B5EF4-FFF2-40B4-BE49-F238E27FC236}">
                <a16:creationId xmlns:a16="http://schemas.microsoft.com/office/drawing/2014/main" id="{01A37A69-DF00-EE22-169B-9FA2C0FEF5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7028" y="5655565"/>
            <a:ext cx="1207467" cy="338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xi_2 \lesssim 10^{-6} ">
            <a:extLst>
              <a:ext uri="{FF2B5EF4-FFF2-40B4-BE49-F238E27FC236}">
                <a16:creationId xmlns:a16="http://schemas.microsoft.com/office/drawing/2014/main" id="{4B14CE12-BC0C-349E-25FC-AA942A76F10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61092" y="5870505"/>
            <a:ext cx="1109741" cy="33878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ector recto 13">
            <a:extLst>
              <a:ext uri="{FF2B5EF4-FFF2-40B4-BE49-F238E27FC236}">
                <a16:creationId xmlns:a16="http://schemas.microsoft.com/office/drawing/2014/main" id="{243AC021-612B-C3E8-2316-67BDC8FF20AA}"/>
              </a:ext>
            </a:extLst>
          </p:cNvPr>
          <p:cNvCxnSpPr/>
          <p:nvPr/>
        </p:nvCxnSpPr>
        <p:spPr>
          <a:xfrm flipH="1">
            <a:off x="6834578" y="5655565"/>
            <a:ext cx="760947" cy="553725"/>
          </a:xfrm>
          <a:prstGeom prst="line">
            <a:avLst/>
          </a:prstGeom>
        </p:spPr>
        <p:style>
          <a:lnRef idx="2">
            <a:schemeClr val="accent2"/>
          </a:lnRef>
          <a:fillRef idx="0">
            <a:schemeClr val="accent2"/>
          </a:fillRef>
          <a:effectRef idx="1">
            <a:schemeClr val="accent2"/>
          </a:effectRef>
          <a:fontRef idx="minor">
            <a:schemeClr val="tx1"/>
          </a:fontRef>
        </p:style>
      </p:cxnSp>
      <p:sp>
        <p:nvSpPr>
          <p:cNvPr id="15" name="CuadroTexto 14">
            <a:extLst>
              <a:ext uri="{FF2B5EF4-FFF2-40B4-BE49-F238E27FC236}">
                <a16:creationId xmlns:a16="http://schemas.microsoft.com/office/drawing/2014/main" id="{9B228B6A-F2BA-2D4A-D214-540703C830CA}"/>
              </a:ext>
            </a:extLst>
          </p:cNvPr>
          <p:cNvSpPr txBox="1"/>
          <p:nvPr/>
        </p:nvSpPr>
        <p:spPr>
          <a:xfrm>
            <a:off x="564473" y="5877262"/>
            <a:ext cx="4592320" cy="307777"/>
          </a:xfrm>
          <a:prstGeom prst="rect">
            <a:avLst/>
          </a:prstGeom>
          <a:noFill/>
        </p:spPr>
        <p:txBody>
          <a:bodyPr wrap="square">
            <a:spAutoFit/>
          </a:bodyPr>
          <a:lstStyle/>
          <a:p>
            <a:r>
              <a:rPr lang="es-ES" sz="1400" b="0" i="0" u="none" strike="noStrike" baseline="0" dirty="0">
                <a:solidFill>
                  <a:schemeClr val="accent1"/>
                </a:solidFill>
                <a:latin typeface="Palatino Linotype" panose="02040502050505030304" pitchFamily="18" charset="0"/>
              </a:rPr>
              <a:t>(</a:t>
            </a:r>
            <a:r>
              <a:rPr lang="es-ES" sz="1400" b="0" i="0" u="none" strike="noStrike" baseline="0" dirty="0" err="1">
                <a:solidFill>
                  <a:schemeClr val="accent1"/>
                </a:solidFill>
                <a:latin typeface="Palatino Linotype" panose="02040502050505030304" pitchFamily="18" charset="0"/>
              </a:rPr>
              <a:t>Aloisio</a:t>
            </a:r>
            <a:r>
              <a:rPr lang="es-ES" sz="1400" dirty="0">
                <a:solidFill>
                  <a:schemeClr val="accent1"/>
                </a:solidFill>
                <a:latin typeface="Palatino Linotype" panose="02040502050505030304" pitchFamily="18" charset="0"/>
              </a:rPr>
              <a:t>, </a:t>
            </a:r>
            <a:r>
              <a:rPr lang="es-ES" sz="1400" dirty="0" err="1">
                <a:solidFill>
                  <a:schemeClr val="accent1"/>
                </a:solidFill>
                <a:latin typeface="Palatino Linotype" panose="02040502050505030304" pitchFamily="18" charset="0"/>
              </a:rPr>
              <a:t>Blasi</a:t>
            </a:r>
            <a:r>
              <a:rPr lang="es-ES" sz="1400" dirty="0">
                <a:solidFill>
                  <a:schemeClr val="accent1"/>
                </a:solidFill>
                <a:latin typeface="Palatino Linotype" panose="02040502050505030304" pitchFamily="18" charset="0"/>
              </a:rPr>
              <a:t>, Ghia, Grillo</a:t>
            </a:r>
            <a:r>
              <a:rPr lang="es-ES" sz="1400" b="0" i="0" u="none" strike="noStrike" baseline="0" dirty="0">
                <a:solidFill>
                  <a:schemeClr val="accent1"/>
                </a:solidFill>
                <a:latin typeface="Palatino Linotype" panose="02040502050505030304" pitchFamily="18" charset="0"/>
              </a:rPr>
              <a:t>, PRD 2000)</a:t>
            </a:r>
            <a:endParaRPr lang="es-ES" sz="1400" dirty="0">
              <a:solidFill>
                <a:schemeClr val="accent1"/>
              </a:solidFill>
              <a:latin typeface="Palatino Linotype" panose="02040502050505030304" pitchFamily="18" charset="0"/>
            </a:endParaRPr>
          </a:p>
        </p:txBody>
      </p:sp>
    </p:spTree>
    <p:extLst>
      <p:ext uri="{BB962C8B-B14F-4D97-AF65-F5344CB8AC3E}">
        <p14:creationId xmlns:p14="http://schemas.microsoft.com/office/powerpoint/2010/main" val="126028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par>
                                <p:cTn id="31" presetID="14"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THE UHECR SPECTRUM</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2" name="Picture 6" descr="https://media.eurekalert.org/multimedia_prod/pub/web/150708_web.jpg">
            <a:extLst>
              <a:ext uri="{FF2B5EF4-FFF2-40B4-BE49-F238E27FC236}">
                <a16:creationId xmlns:a16="http://schemas.microsoft.com/office/drawing/2014/main" id="{04F130A7-637E-5234-550B-AF84E1CFB6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790" y="1877011"/>
            <a:ext cx="4048650" cy="304211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A7C78B9C-67CA-D3B6-AFFB-B278A213D14F}"/>
              </a:ext>
            </a:extLst>
          </p:cNvPr>
          <p:cNvPicPr>
            <a:picLocks noChangeAspect="1"/>
          </p:cNvPicPr>
          <p:nvPr/>
        </p:nvPicPr>
        <p:blipFill>
          <a:blip r:embed="rId4"/>
          <a:stretch>
            <a:fillRect/>
          </a:stretch>
        </p:blipFill>
        <p:spPr>
          <a:xfrm>
            <a:off x="88761" y="1229440"/>
            <a:ext cx="4320075" cy="4399119"/>
          </a:xfrm>
          <a:prstGeom prst="rect">
            <a:avLst/>
          </a:prstGeom>
        </p:spPr>
      </p:pic>
    </p:spTree>
    <p:extLst>
      <p:ext uri="{BB962C8B-B14F-4D97-AF65-F5344CB8AC3E}">
        <p14:creationId xmlns:p14="http://schemas.microsoft.com/office/powerpoint/2010/main" val="2991063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THE UHECR SPECTRUM</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16" name="Imagen 15">
            <a:extLst>
              <a:ext uri="{FF2B5EF4-FFF2-40B4-BE49-F238E27FC236}">
                <a16:creationId xmlns:a16="http://schemas.microsoft.com/office/drawing/2014/main" id="{A7C78B9C-67CA-D3B6-AFFB-B278A213D14F}"/>
              </a:ext>
            </a:extLst>
          </p:cNvPr>
          <p:cNvPicPr>
            <a:picLocks noChangeAspect="1"/>
          </p:cNvPicPr>
          <p:nvPr/>
        </p:nvPicPr>
        <p:blipFill>
          <a:blip r:embed="rId3"/>
          <a:stretch>
            <a:fillRect/>
          </a:stretch>
        </p:blipFill>
        <p:spPr>
          <a:xfrm>
            <a:off x="88761" y="1229440"/>
            <a:ext cx="4320075" cy="4399119"/>
          </a:xfrm>
          <a:prstGeom prst="rect">
            <a:avLst/>
          </a:prstGeom>
        </p:spPr>
      </p:pic>
      <p:pic>
        <p:nvPicPr>
          <p:cNvPr id="3" name="Picture 2" descr="http://www.ung.si/media/storage/cms/images/2015/02/13/12/16/00/Auger_SD_shower.jpg">
            <a:extLst>
              <a:ext uri="{FF2B5EF4-FFF2-40B4-BE49-F238E27FC236}">
                <a16:creationId xmlns:a16="http://schemas.microsoft.com/office/drawing/2014/main" id="{EB7338B8-63AF-42F4-BB2D-A036556420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33" y="3253021"/>
            <a:ext cx="4419947" cy="22099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uger Artgentina">
            <a:extLst>
              <a:ext uri="{FF2B5EF4-FFF2-40B4-BE49-F238E27FC236}">
                <a16:creationId xmlns:a16="http://schemas.microsoft.com/office/drawing/2014/main" id="{5BE075DE-9A04-D891-4FAE-862DD2E183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33" y="1333432"/>
            <a:ext cx="4419947" cy="192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3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CuadroTexto">
            <a:extLst>
              <a:ext uri="{FF2B5EF4-FFF2-40B4-BE49-F238E27FC236}">
                <a16:creationId xmlns:a16="http://schemas.microsoft.com/office/drawing/2014/main" id="{FF3BA56E-BB63-0386-0C04-0CFD763C95B3}"/>
              </a:ext>
            </a:extLst>
          </p:cNvPr>
          <p:cNvSpPr txBox="1"/>
          <p:nvPr/>
        </p:nvSpPr>
        <p:spPr>
          <a:xfrm>
            <a:off x="0" y="19050"/>
            <a:ext cx="91440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mj-lt"/>
              </a:rPr>
              <a:t>THE UHECR SPECTRUM</a:t>
            </a:r>
            <a:endParaRPr lang="es-ES" sz="3600" b="1" dirty="0">
              <a:solidFill>
                <a:srgbClr val="FFFF00"/>
              </a:solidFill>
              <a:effectLst>
                <a:outerShdw blurRad="38100" dist="38100" dir="2700000" algn="tl">
                  <a:srgbClr val="000000">
                    <a:alpha val="43137"/>
                  </a:srgbClr>
                </a:outerShdw>
              </a:effectLst>
              <a:latin typeface="+mj-lt"/>
            </a:endParaRPr>
          </a:p>
        </p:txBody>
      </p:sp>
      <p:pic>
        <p:nvPicPr>
          <p:cNvPr id="2" name="Imagen 1">
            <a:extLst>
              <a:ext uri="{FF2B5EF4-FFF2-40B4-BE49-F238E27FC236}">
                <a16:creationId xmlns:a16="http://schemas.microsoft.com/office/drawing/2014/main" id="{4CB898E0-E671-A02A-70A1-AB174BF72414}"/>
              </a:ext>
            </a:extLst>
          </p:cNvPr>
          <p:cNvPicPr>
            <a:picLocks noChangeAspect="1"/>
          </p:cNvPicPr>
          <p:nvPr/>
        </p:nvPicPr>
        <p:blipFill>
          <a:blip r:embed="rId3"/>
          <a:stretch>
            <a:fillRect/>
          </a:stretch>
        </p:blipFill>
        <p:spPr>
          <a:xfrm>
            <a:off x="135201" y="1166483"/>
            <a:ext cx="5247063" cy="3631119"/>
          </a:xfrm>
          <a:prstGeom prst="rect">
            <a:avLst/>
          </a:prstGeom>
        </p:spPr>
      </p:pic>
      <p:sp>
        <p:nvSpPr>
          <p:cNvPr id="5" name="CuadroTexto 4">
            <a:extLst>
              <a:ext uri="{FF2B5EF4-FFF2-40B4-BE49-F238E27FC236}">
                <a16:creationId xmlns:a16="http://schemas.microsoft.com/office/drawing/2014/main" id="{B10DAEF9-4897-32A5-29D7-1EA70687D8FD}"/>
              </a:ext>
            </a:extLst>
          </p:cNvPr>
          <p:cNvSpPr txBox="1"/>
          <p:nvPr/>
        </p:nvSpPr>
        <p:spPr>
          <a:xfrm>
            <a:off x="881535" y="4834501"/>
            <a:ext cx="3754393" cy="307777"/>
          </a:xfrm>
          <a:prstGeom prst="rect">
            <a:avLst/>
          </a:prstGeom>
          <a:noFill/>
        </p:spPr>
        <p:txBody>
          <a:bodyPr wrap="square">
            <a:spAutoFit/>
          </a:bodyPr>
          <a:lstStyle/>
          <a:p>
            <a:r>
              <a:rPr lang="es-ES" sz="1400" b="0" i="0" u="none" strike="noStrike" baseline="0" dirty="0">
                <a:solidFill>
                  <a:schemeClr val="accent1"/>
                </a:solidFill>
                <a:latin typeface="Palatino Linotype" panose="02040502050505030304" pitchFamily="18" charset="0"/>
              </a:rPr>
              <a:t>(Pierre </a:t>
            </a:r>
            <a:r>
              <a:rPr lang="es-ES" sz="1400" b="0" i="0" u="none" strike="noStrike" baseline="0" dirty="0" err="1">
                <a:solidFill>
                  <a:schemeClr val="accent1"/>
                </a:solidFill>
                <a:latin typeface="Palatino Linotype" panose="02040502050505030304" pitchFamily="18" charset="0"/>
              </a:rPr>
              <a:t>Auger</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Collaboration</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PoS</a:t>
            </a:r>
            <a:r>
              <a:rPr lang="es-ES" sz="1400" b="0" i="0" u="none" strike="noStrike" baseline="0" dirty="0">
                <a:solidFill>
                  <a:schemeClr val="accent1"/>
                </a:solidFill>
                <a:latin typeface="Palatino Linotype" panose="02040502050505030304" pitchFamily="18" charset="0"/>
              </a:rPr>
              <a:t> (ICRC 2021)</a:t>
            </a:r>
            <a:endParaRPr lang="es-ES" sz="1400" dirty="0">
              <a:solidFill>
                <a:schemeClr val="accent1"/>
              </a:solidFill>
              <a:latin typeface="Palatino Linotype" panose="02040502050505030304" pitchFamily="18" charset="0"/>
            </a:endParaRPr>
          </a:p>
        </p:txBody>
      </p:sp>
      <p:pic>
        <p:nvPicPr>
          <p:cNvPr id="7" name="Imagen 6">
            <a:extLst>
              <a:ext uri="{FF2B5EF4-FFF2-40B4-BE49-F238E27FC236}">
                <a16:creationId xmlns:a16="http://schemas.microsoft.com/office/drawing/2014/main" id="{77834E59-788E-F986-BC81-789F7FD16573}"/>
              </a:ext>
            </a:extLst>
          </p:cNvPr>
          <p:cNvPicPr>
            <a:picLocks noChangeAspect="1"/>
          </p:cNvPicPr>
          <p:nvPr/>
        </p:nvPicPr>
        <p:blipFill>
          <a:blip r:embed="rId4"/>
          <a:stretch>
            <a:fillRect/>
          </a:stretch>
        </p:blipFill>
        <p:spPr>
          <a:xfrm>
            <a:off x="5382264" y="1451686"/>
            <a:ext cx="3502930" cy="3331421"/>
          </a:xfrm>
          <a:prstGeom prst="rect">
            <a:avLst/>
          </a:prstGeom>
        </p:spPr>
      </p:pic>
      <p:sp>
        <p:nvSpPr>
          <p:cNvPr id="8" name="CuadroTexto 7">
            <a:extLst>
              <a:ext uri="{FF2B5EF4-FFF2-40B4-BE49-F238E27FC236}">
                <a16:creationId xmlns:a16="http://schemas.microsoft.com/office/drawing/2014/main" id="{15CA3D9A-E25D-7AFC-F833-2919D6FEE077}"/>
              </a:ext>
            </a:extLst>
          </p:cNvPr>
          <p:cNvSpPr txBox="1"/>
          <p:nvPr/>
        </p:nvSpPr>
        <p:spPr>
          <a:xfrm>
            <a:off x="5314532" y="4826594"/>
            <a:ext cx="3829468" cy="307777"/>
          </a:xfrm>
          <a:prstGeom prst="rect">
            <a:avLst/>
          </a:prstGeom>
          <a:noFill/>
        </p:spPr>
        <p:txBody>
          <a:bodyPr wrap="square">
            <a:spAutoFit/>
          </a:bodyPr>
          <a:lstStyle/>
          <a:p>
            <a:r>
              <a:rPr lang="es-ES" sz="1400" b="0" i="0" u="none" strike="noStrike" baseline="0" dirty="0">
                <a:solidFill>
                  <a:schemeClr val="accent1"/>
                </a:solidFill>
                <a:latin typeface="Palatino Linotype" panose="02040502050505030304" pitchFamily="18" charset="0"/>
              </a:rPr>
              <a:t>(Pierre </a:t>
            </a:r>
            <a:r>
              <a:rPr lang="es-ES" sz="1400" b="0" i="0" u="none" strike="noStrike" baseline="0" dirty="0" err="1">
                <a:solidFill>
                  <a:schemeClr val="accent1"/>
                </a:solidFill>
                <a:latin typeface="Palatino Linotype" panose="02040502050505030304" pitchFamily="18" charset="0"/>
              </a:rPr>
              <a:t>Auger</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Collaboration</a:t>
            </a:r>
            <a:r>
              <a:rPr lang="es-ES" sz="1400" b="0" i="0" u="none" strike="noStrike" baseline="0" dirty="0">
                <a:solidFill>
                  <a:schemeClr val="accent1"/>
                </a:solidFill>
                <a:latin typeface="Palatino Linotype" panose="02040502050505030304" pitchFamily="18" charset="0"/>
              </a:rPr>
              <a:t>, </a:t>
            </a:r>
            <a:r>
              <a:rPr lang="es-ES" sz="1400" b="0" i="0" u="none" strike="noStrike" baseline="0" dirty="0" err="1">
                <a:solidFill>
                  <a:schemeClr val="accent1"/>
                </a:solidFill>
                <a:latin typeface="Palatino Linotype" panose="02040502050505030304" pitchFamily="18" charset="0"/>
              </a:rPr>
              <a:t>PoS</a:t>
            </a:r>
            <a:r>
              <a:rPr lang="es-ES" sz="1400" b="0" i="0" u="none" strike="noStrike" baseline="0" dirty="0">
                <a:solidFill>
                  <a:schemeClr val="accent1"/>
                </a:solidFill>
                <a:latin typeface="Palatino Linotype" panose="02040502050505030304" pitchFamily="18" charset="0"/>
              </a:rPr>
              <a:t> (ICRC 2019)</a:t>
            </a:r>
            <a:endParaRPr lang="es-ES" sz="1400" dirty="0">
              <a:solidFill>
                <a:schemeClr val="accent1"/>
              </a:solidFill>
              <a:latin typeface="Palatino Linotype" panose="02040502050505030304" pitchFamily="18" charset="0"/>
            </a:endParaRPr>
          </a:p>
        </p:txBody>
      </p:sp>
    </p:spTree>
    <p:extLst>
      <p:ext uri="{BB962C8B-B14F-4D97-AF65-F5344CB8AC3E}">
        <p14:creationId xmlns:p14="http://schemas.microsoft.com/office/powerpoint/2010/main" val="556018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96,9629"/>
  <p:tag name="ORIGINALWIDTH" val="730,4087"/>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Delta t \approx \xi \frac{E}{E_\text{QG}}\frac{L}{c}$$&#10;&#10;&#10;\end{document}"/>
  <p:tag name="IGUANATEXSIZE" val="18"/>
  <p:tag name="IGUANATEXCURSOR" val="524"/>
  <p:tag name="TRANSPARENCY" val="Verdadero"/>
  <p:tag name="LATEXENGINEID" val="0"/>
  <p:tag name="TEMPFOLDER" val="c:\temp\"/>
  <p:tag name="LATEXFORMHEIGHT" val="312"/>
  <p:tag name="LATEXFORMWIDTH" val="384"/>
  <p:tag name="LATEXFORMWRAP" val="Verdadero"/>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88,48898"/>
  <p:tag name="ORIGINALWIDTH" val="415,448"/>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Lambda\to \infty$&#10;&#10;\end{document}"/>
  <p:tag name="IGUANATEXSIZE" val="18"/>
  <p:tag name="IGUANATEXCURSOR" val="437"/>
  <p:tag name="TRANSPARENCY" val="Verdadero"/>
  <p:tag name="FILENAME" val=""/>
  <p:tag name="LATEXENGINEID" val="0"/>
  <p:tag name="TEMPFOLDER" val="C:\iguanatemp\"/>
  <p:tag name="LATEXFORMHEIGHT" val="312"/>
  <p:tag name="LATEXFORMWIDTH" val="384"/>
  <p:tag name="LATEXFORMWRAP" val="Verdadero"/>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228,7214"/>
  <p:tag name="ORIGINALWIDTH" val="2209,224"/>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C(p)\,=\,p_0^2-\vec{p}^2+\dfrac{\red{\alpha_1}}{\Lambda}p_0^3+\dfrac{\red{\alpha_2}}{\Lambda}p_0\vec{p}^2=m^2$&#10;&#10;\end{document}"/>
  <p:tag name="IGUANATEXSIZE" val="18"/>
  <p:tag name="IGUANATEXCURSOR" val="419"/>
  <p:tag name="TRANSPARENCY" val="Verdadero"/>
  <p:tag name="FILENAME" val=""/>
  <p:tag name="LATEXENGINEID" val="0"/>
  <p:tag name="TEMPFOLDER" val="C:\iguanatemp\"/>
  <p:tag name="LATEXFORMHEIGHT" val="312"/>
  <p:tag name="LATEXFORMWIDTH" val="384"/>
  <p:tag name="LATEXFORMWRAP" val="Verdadero"/>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257,2179"/>
  <p:tag name="ORIGINALWIDTH" val="2164,229"/>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left[p\oplus q\right]_0 \,=\, p_0 + q_0 + \frac{\red{\beta_1}}{\Lambda} \, p_0 q_0 + \frac{\red{\beta_2}}{\Lambda} \, \vec{p}\cdot\vec{q}$$&#10;&#10;\end{document}"/>
  <p:tag name="IGUANATEXSIZE" val="18"/>
  <p:tag name="IGUANATEXCURSOR" val="559"/>
  <p:tag name="TRANSPARENCY" val="Verdadero"/>
  <p:tag name="FILENAME" val=""/>
  <p:tag name="LATEXENGINEID" val="0"/>
  <p:tag name="TEMPFOLDER" val="C:\iguanatemp\"/>
  <p:tag name="LATEXFORMHEIGHT" val="312"/>
  <p:tag name="LATEXFORMWIDTH" val="384"/>
  <p:tag name="LATEXFORMWRAP" val="Verdadero"/>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228,7214"/>
  <p:tag name="ORIGINALWIDTH" val="2050,994"/>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left[p \oplus q\right]_i \,=\, p_i + q_i + \frac{\red{\gamma_1}}{\Lambda} \, p_0 q_i + \frac{\red{\gamma_2}}{\Lambda} \, p_i q_0$$&#10;&#10;\end{document}"/>
  <p:tag name="IGUANATEXSIZE" val="18"/>
  <p:tag name="IGUANATEXCURSOR" val="529"/>
  <p:tag name="TRANSPARENCY" val="Verdadero"/>
  <p:tag name="FILENAME" val=""/>
  <p:tag name="LATEXENGINEID" val="0"/>
  <p:tag name="TEMPFOLDER" val="C:\iguanatemp\"/>
  <p:tag name="LATEXFORMHEIGHT" val="312"/>
  <p:tag name="LATEXFORMWIDTH" val="384"/>
  <p:tag name="LATEXFORMWRAP" val="Verdadero"/>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94,9756"/>
  <p:tag name="ORIGINALWIDTH" val="2092,239"/>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boxed{\alpha_1\,=\,-\beta_1 \quad \quad \quad \alpha_2\,=\,\gamma_1+\gamma_2-\beta_2}$$&#10;&#10;\end{document}"/>
  <p:tag name="IGUANATEXSIZE" val="18"/>
  <p:tag name="IGUANATEXCURSOR" val="507"/>
  <p:tag name="TRANSPARENCY" val="Verdadero"/>
  <p:tag name="FILENAME" val=""/>
  <p:tag name="LATEXENGINEID" val="0"/>
  <p:tag name="TEMPFOLDER" val="C:\iguanatemp\"/>
  <p:tag name="LATEXFORMHEIGHT" val="312"/>
  <p:tag name="LATEXFORMWIDTH" val="384"/>
  <p:tag name="LATEXFORMWRAP" val="Verdadero"/>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1717,285"/>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 \gamma \red{(E)} + \gamma_{\text{EBL/CMB}} \red{(\varepsilon)} \rightarrow e^- + e^+$&#10;&#10;\end{document}"/>
  <p:tag name="IGUANATEXSIZE" val="18"/>
  <p:tag name="IGUANATEXCURSOR" val="483"/>
  <p:tag name="TRANSPARENCY" val="Verdadero"/>
  <p:tag name="FILENAME" val=""/>
  <p:tag name="LATEXENGINEID" val="0"/>
  <p:tag name="TEMPFOLDER" val="C:\iguanatemp\"/>
  <p:tag name="LATEXFORMHEIGHT" val="312"/>
  <p:tag name="LATEXFORMWIDTH" val="384"/>
  <p:tag name="LATEXFORMWRAP" val="Verdadero"/>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281,9647"/>
  <p:tag name="ORIGINALWIDTH" val="578,9276"/>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 E^{\text{SR}}_{\text{th}} \,=\, \frac{m_e^2}{\varepsilon}$$&#10;&#10;\end{document}"/>
  <p:tag name="IGUANATEXSIZE" val="18"/>
  <p:tag name="IGUANATEXCURSOR" val="481"/>
  <p:tag name="TRANSPARENCY" val="Verdadero"/>
  <p:tag name="FILENAME" val=""/>
  <p:tag name="LATEXENGINEID" val="0"/>
  <p:tag name="TEMPFOLDER" val="C:\iguanatemp\"/>
  <p:tag name="LATEXFORMHEIGHT" val="312"/>
  <p:tag name="LATEXFORMWIDTH" val="384"/>
  <p:tag name="LATEXFORMWRAP" val="Verdadero"/>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313,4608"/>
  <p:tag name="ORIGINALWIDTH" val="3720,285"/>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red{\frac{\gamma_1 + \gamma_2 - \beta_1 - \beta_2 - \alpha_1 - \alpha_2}{8\Lambda} E_{\text{th}}^3} +\blue{\mathcal{O}\left(\dfrac{E^2\varepsilon}{\Lambda},\dfrac{Em_e^2}{\Lambda}\right)}+E_{\text{th}}\varepsilon -m_e^2 \,=\, 0$$&#10;&#10;\end{document}"/>
  <p:tag name="IGUANATEXSIZE" val="18"/>
  <p:tag name="IGUANATEXCURSOR" val="609"/>
  <p:tag name="TRANSPARENCY" val="Verdadero"/>
  <p:tag name="FILENAME" val=""/>
  <p:tag name="LATEXENGINEID" val="0"/>
  <p:tag name="TEMPFOLDER" val="C:\iguanatemp\"/>
  <p:tag name="LATEXFORMHEIGHT" val="312"/>
  <p:tag name="LATEXFORMWIDTH" val="384"/>
  <p:tag name="LATEXFORMWRAP" val="Verdadero"/>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629,9213"/>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gamma_i=\beta_i=0$$&#10;&#10;\end{document}"/>
  <p:tag name="IGUANATEXSIZE" val="16"/>
  <p:tag name="IGUANATEXCURSOR" val="440"/>
  <p:tag name="TRANSPARENCY" val="Verdadero"/>
  <p:tag name="FILENAME" val=""/>
  <p:tag name="LATEXENGINEID" val="0"/>
  <p:tag name="TEMPFOLDER" val="C:\iguanatemp\"/>
  <p:tag name="LATEXFORMHEIGHT" val="312"/>
  <p:tag name="LATEXFORMWIDTH" val="384"/>
  <p:tag name="LATEXFORMWRAP" val="Verdadero"/>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2936,633"/>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 E^{\text{LIV}}_{\text{th}}\approx \frac{m_e^2}{\varepsilon}\left[1+\frac{(m_e^2)^2}{\varepsilon^3}\frac{\alpha_1+\alpha_2}{8\Lambda}\right]=\frac{m_e^2}{\varepsilon}\Bigg[ 1 + \red{\frac{m_e^2}{\varepsilon^2}}\frac{m_e^2}{\varepsilon \Lambda_{\text{eff}}}\Bigg]$$&#10;&#10;\end{document}"/>
  <p:tag name="IGUANATEXSIZE" val="16"/>
  <p:tag name="IGUANATEXCURSOR" val="631"/>
  <p:tag name="TRANSPARENCY" val="Verdadero"/>
  <p:tag name="FILENAME" val=""/>
  <p:tag name="LATEXENGINEID" val="0"/>
  <p:tag name="TEMPFOLDER" val="C:\iguanatemp\"/>
  <p:tag name="LATEXFORMHEIGHT" val="312"/>
  <p:tag name="LATEXFORMWIDTH" val="384"/>
  <p:tag name="LATEXFORMWRAP" val="Verdadero"/>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306,7116"/>
  <p:tag name="ORIGINALWIDTH" val="1247,844"/>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frac{|M_L-M_S|}{M_{L,S}}\sim 7\cdot 10^{-15}$$&#10;&#10;&#10;\end{document}"/>
  <p:tag name="IGUANATEXSIZE" val="18"/>
  <p:tag name="IGUANATEXCURSOR" val="494"/>
  <p:tag name="TRANSPARENCY" val="Verdadero"/>
  <p:tag name="LATEXENGINEID" val="0"/>
  <p:tag name="TEMPFOLDER" val="c:\temp\"/>
  <p:tag name="LATEXFORMHEIGHT" val="312"/>
  <p:tag name="LATEXFORMWIDTH" val="384"/>
  <p:tag name="LATEXFORMWRAP" val="Verdadero"/>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789,276"/>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gamma_1+\gamma_2-\beta_1-\beta_2-\alpha_1-\alpha_2=0$$&#10;&#10;\end{document}"/>
  <p:tag name="IGUANATEXSIZE" val="16"/>
  <p:tag name="IGUANATEXCURSOR" val="472"/>
  <p:tag name="TRANSPARENCY" val="Verdadero"/>
  <p:tag name="FILENAME" val=""/>
  <p:tag name="LATEXENGINEID" val="0"/>
  <p:tag name="TEMPFOLDER" val="C:\iguanatemp\"/>
  <p:tag name="LATEXFORMHEIGHT" val="312"/>
  <p:tag name="LATEXFORMWIDTH" val="384"/>
  <p:tag name="LATEXFORMWRAP" val="Verdadero"/>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3293,588"/>
  <p:tag name="OUTPUTTYPE" val="PNG"/>
  <p:tag name="IGUANATEXVERSION" val="159"/>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E^{\text{DSR}}_{\text{th}} \,\approx\, \frac{m_e^2}{\varepsilon}\Bigg[ 1 + \frac{\beta_1 + \beta_2 + 3\gamma_2 - \gamma_1}{4\Lambda} \frac{m_e^2}{\varepsilon}\Bigg] = \frac{m_e^2}{\varepsilon}\Bigg[ 1 + \frac{m_e^2}{\varepsilon \Lambda_{\text{eff}}}\Bigg]$$&#10;&#10;\end{document}"/>
  <p:tag name="IGUANATEXSIZE" val="16"/>
  <p:tag name="IGUANATEXCURSOR" val="433"/>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17,7353"/>
  <p:tag name="ORIGINALWIDTH" val="4287,214"/>
  <p:tag name="OUTPUTTYPE" val="PNG"/>
  <p:tag name="IGUANATEXVERSION" val="159"/>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addtolength{\textwidth}{1.5cm}&#10;\begin{document}&#10;\thispagestyle{empty}&#10;&#10;[for $\varepsilon\sim$ CMB and $\sim 10\%$ correction, bound on $\Lambda$ is $\sim M_P$ (LIV), $\sim$\,\red{PeV} (DSR)]&#10;&#10;\end{document}"/>
  <p:tag name="IGUANATEXSIZE" val="16"/>
  <p:tag name="IGUANATEXCURSOR" val="567"/>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RIGINALHEIGHT" val="95,23811"/>
  <p:tag name="ORIGINALWIDTH" val="278,9651"/>
  <p:tag name="OUTPUTDPI" val="1200"/>
  <p:tag name="LATEXADDIN" val="\documentclass{article}&#10;\usepackage{mathpple}&#10;\usepackage{xcolor}&#10;\usepackage{amsmath}&#10;\usepackage{amssymb}&#10;\newcommand{\red}[1]{\textcolor{red}{#1}}&#10;\newcommand{\Mp}{M_\mathrm{P}}&#10;\begin{document}&#10;\thispagestyle{empty}&#10;&#10;$\mathcal{P}\,\leftrightarrow$&#10;&#10;\end{document}"/>
  <p:tag name="IGUANATEXSIZE" val="18"/>
  <p:tag name="IGUANATEXCURSOR" val="251"/>
  <p:tag name="TRANSPARENCY" val="Verdadero"/>
  <p:tag name="FILENAME" val=""/>
  <p:tag name="INPUTTYPE" val="0"/>
  <p:tag name="LATEXENGINEID" val="0"/>
  <p:tag name="TEMPFOLDER" val="c:\temp\"/>
</p:tagLst>
</file>

<file path=ppt/tags/tag24.xml><?xml version="1.0" encoding="utf-8"?>
<p:tagLst xmlns:a="http://schemas.openxmlformats.org/drawingml/2006/main" xmlns:r="http://schemas.openxmlformats.org/officeDocument/2006/relationships" xmlns:p="http://schemas.openxmlformats.org/presentationml/2006/main">
  <p:tag name="ORIGINALHEIGHT" val="122,2347"/>
  <p:tag name="ORIGINALWIDTH" val="483,6895"/>
  <p:tag name="OUTPUTDPI" val="1200"/>
  <p:tag name="LATEXADDIN" val="\documentclass{article}&#10;\usepackage{mathpple}&#10;\usepackage{xcolor}&#10;\usepackage{amsmath}&#10;\usepackage{amssymb}&#10;\newcommand{\red}[1]{\textcolor{red}{#1}}&#10;\newcommand{\Mp}{M_\mathrm{P}}&#10;\begin{document}&#10;\thispagestyle{empty}&#10;&#10;$\mathcal{P}=\sum p_i$&#10;&#10;\end{document}"/>
  <p:tag name="IGUANATEXSIZE" val="18"/>
  <p:tag name="IGUANATEXCURSOR" val="243"/>
  <p:tag name="TRANSPARENCY" val="Verdadero"/>
  <p:tag name="FILENAME" val=""/>
  <p:tag name="INPUTTYPE" val="0"/>
  <p:tag name="LATEXENGINEID" val="0"/>
  <p:tag name="TEMPFOLDER" val="c:\temp\"/>
</p:tagLst>
</file>

<file path=ppt/tags/tag25.xml><?xml version="1.0" encoding="utf-8"?>
<p:tagLst xmlns:a="http://schemas.openxmlformats.org/drawingml/2006/main" xmlns:r="http://schemas.openxmlformats.org/officeDocument/2006/relationships" xmlns:p="http://schemas.openxmlformats.org/presentationml/2006/main">
  <p:tag name="ORIGINALHEIGHT" val="114,7357"/>
  <p:tag name="ORIGINALWIDTH" val="753,6558"/>
  <p:tag name="OUTPUTDPI" val="1200"/>
  <p:tag name="LATEXADDIN" val="\documentclass{article}&#10;\usepackage{mathpple}&#10;\usepackage{xcolor}&#10;\usepackage{amsmath}&#10;\usepackage{amssymb}&#10;\newcommand{\red}[1]{\textcolor{red}{#1}}&#10;\newcommand{\Mp}{M_\mathrm{P}}&#10;\begin{document}&#10;\thispagestyle{empty}&#10;&#10;$x_i\to x_i+a$ $\forall i$&#10;&#10;\end{document}"/>
  <p:tag name="IGUANATEXSIZE" val="18"/>
  <p:tag name="IGUANATEXCURSOR" val="247"/>
  <p:tag name="TRANSPARENCY" val="Verdadero"/>
  <p:tag name="FILENAME" val=""/>
  <p:tag name="INPUTTYPE" val="0"/>
  <p:tag name="LATEXENGINEID" val="0"/>
  <p:tag name="TEMPFOLDER" val="c:\temp\"/>
</p:tagLst>
</file>

<file path=ppt/tags/tag26.xml><?xml version="1.0" encoding="utf-8"?>
<p:tagLst xmlns:a="http://schemas.openxmlformats.org/drawingml/2006/main" xmlns:r="http://schemas.openxmlformats.org/officeDocument/2006/relationships" xmlns:p="http://schemas.openxmlformats.org/presentationml/2006/main">
  <p:tag name="ORIGINALHEIGHT" val="122,2347"/>
  <p:tag name="ORIGINALWIDTH" val="547,4316"/>
  <p:tag name="OUTPUTDPI" val="1200"/>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mathcal{P}=\bigo p_i$&#10;&#10;\end{document}"/>
  <p:tag name="IGUANATEXSIZE" val="18"/>
  <p:tag name="IGUANATEXCURSOR" val="404"/>
  <p:tag name="TRANSPARENCY" val="Verdadero"/>
  <p:tag name="FILENAME" val=""/>
  <p:tag name="INPUTTYPE" val="0"/>
  <p:tag name="LATEXENGINEID" val="0"/>
  <p:tag name="TEMPFOLDER" val="c:\temp\"/>
</p:tagLst>
</file>

<file path=ppt/tags/tag27.xml><?xml version="1.0" encoding="utf-8"?>
<p:tagLst xmlns:a="http://schemas.openxmlformats.org/drawingml/2006/main" xmlns:r="http://schemas.openxmlformats.org/officeDocument/2006/relationships" xmlns:p="http://schemas.openxmlformats.org/presentationml/2006/main">
  <p:tag name="ORIGINALHEIGHT" val="131,9835"/>
  <p:tag name="ORIGINALWIDTH" val="924,6344"/>
  <p:tag name="OUTPUTDPI" val="1200"/>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x_i \to x_i+f(\{p\})$&#10;&#10;\end{document}"/>
  <p:tag name="IGUANATEXSIZE" val="18"/>
  <p:tag name="IGUANATEXCURSOR" val="403"/>
  <p:tag name="TRANSPARENCY" val="Verdadero"/>
  <p:tag name="FILENAME" val=""/>
  <p:tag name="INPUTTYPE" val="0"/>
  <p:tag name="LATEXENGINEID" val="0"/>
  <p:tag name="TEMPFOLDER" val="c:\temp\"/>
</p:tagLst>
</file>

<file path=ppt/tags/tag28.xml><?xml version="1.0" encoding="utf-8"?>
<p:tagLst xmlns:a="http://schemas.openxmlformats.org/drawingml/2006/main" xmlns:r="http://schemas.openxmlformats.org/officeDocument/2006/relationships" xmlns:p="http://schemas.openxmlformats.org/presentationml/2006/main">
  <p:tag name="ORIGINALHEIGHT" val="81,73976"/>
  <p:tag name="ORIGINALWIDTH" val="34,49567"/>
  <p:tag name="OUTPUTDPI" val="1200"/>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t$&#10;&#10;\end{document}"/>
  <p:tag name="IGUANATEXSIZE" val="18"/>
  <p:tag name="IGUANATEXCURSOR" val="384"/>
  <p:tag name="TRANSPARENCY" val="Verdadero"/>
  <p:tag name="FILENAME" val=""/>
  <p:tag name="INPUTTYPE" val="0"/>
  <p:tag name="LATEXENGINEID" val="0"/>
  <p:tag name="TEMPFOLDER" val="c:\temp\"/>
</p:tagLst>
</file>

<file path=ppt/tags/tag29.xml><?xml version="1.0" encoding="utf-8"?>
<p:tagLst xmlns:a="http://schemas.openxmlformats.org/drawingml/2006/main" xmlns:r="http://schemas.openxmlformats.org/officeDocument/2006/relationships" xmlns:p="http://schemas.openxmlformats.org/presentationml/2006/main">
  <p:tag name="ORIGINALHEIGHT" val="60,74244"/>
  <p:tag name="ORIGINALWIDTH" val="59,99252"/>
  <p:tag name="OUTPUTDPI" val="1200"/>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x$&#10;&#10;\end{document}"/>
  <p:tag name="IGUANATEXSIZE" val="18"/>
  <p:tag name="IGUANATEXCURSOR" val="384"/>
  <p:tag name="TRANSPARENCY" val="Verdadero"/>
  <p:tag name="FILENAME" val=""/>
  <p:tag name="INPUTTYPE" val="0"/>
  <p:tag name="LATEXENGINEID" val="0"/>
  <p:tag name="TEMPFOLDER" val="c:\temp\"/>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1109,111"/>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E^2=p^2c^2+A_\alpha p^\alpha c^\alpha$$&#10;&#10;&#10;\end{document}"/>
  <p:tag name="IGUANATEXSIZE" val="18"/>
  <p:tag name="IGUANATEXCURSOR" val="508"/>
  <p:tag name="TRANSPARENCY" val="Verdadero"/>
  <p:tag name="LATEXENGINEID" val="0"/>
  <p:tag name="TEMPFOLDER" val="c:\temp\"/>
  <p:tag name="LATEXFORMHEIGHT" val="312"/>
  <p:tag name="LATEXFORMWIDTH" val="384"/>
  <p:tag name="LATEXFORMWRAP" val="Verdadero"/>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RIGINALHEIGHT" val="93,73827"/>
  <p:tag name="ORIGINALWIDTH" val="106,4867"/>
  <p:tag name="OUTPUTDPI" val="1200"/>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p_1$&#10;&#10;\end{document}"/>
  <p:tag name="IGUANATEXSIZE" val="12"/>
  <p:tag name="IGUANATEXCURSOR" val="386"/>
  <p:tag name="TRANSPARENCY" val="Verdadero"/>
  <p:tag name="FILENAME" val=""/>
  <p:tag name="INPUTTYPE" val="0"/>
  <p:tag name="LATEXENGINEID" val="0"/>
  <p:tag name="TEMPFOLDER" val="c:\temp\"/>
</p:tagLst>
</file>

<file path=ppt/tags/tag31.xml><?xml version="1.0" encoding="utf-8"?>
<p:tagLst xmlns:a="http://schemas.openxmlformats.org/drawingml/2006/main" xmlns:r="http://schemas.openxmlformats.org/officeDocument/2006/relationships" xmlns:p="http://schemas.openxmlformats.org/presentationml/2006/main">
  <p:tag name="ORIGINALHEIGHT" val="93,73827"/>
  <p:tag name="ORIGINALWIDTH" val="110,9861"/>
  <p:tag name="OUTPUTDPI" val="1200"/>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p_2$&#10;&#10;\end{document}"/>
  <p:tag name="IGUANATEXSIZE" val="12"/>
  <p:tag name="IGUANATEXCURSOR" val="385"/>
  <p:tag name="TRANSPARENCY" val="Verdadero"/>
  <p:tag name="FILENAME" val=""/>
  <p:tag name="INPUTTYPE" val="0"/>
  <p:tag name="LATEXENGINEID" val="0"/>
  <p:tag name="TEMPFOLDER" val="c:\temp\"/>
</p:tagLst>
</file>

<file path=ppt/tags/tag32.xml><?xml version="1.0" encoding="utf-8"?>
<p:tagLst xmlns:a="http://schemas.openxmlformats.org/drawingml/2006/main" xmlns:r="http://schemas.openxmlformats.org/officeDocument/2006/relationships" xmlns:p="http://schemas.openxmlformats.org/presentationml/2006/main">
  <p:tag name="ORIGINALHEIGHT" val="93,73827"/>
  <p:tag name="ORIGINALWIDTH" val="110,9861"/>
  <p:tag name="OUTPUTDPI" val="1200"/>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p_3$&#10;&#10;\end{document}"/>
  <p:tag name="IGUANATEXSIZE" val="12"/>
  <p:tag name="IGUANATEXCURSOR" val="385"/>
  <p:tag name="TRANSPARENCY" val="Verdadero"/>
  <p:tag name="FILENAME" val=""/>
  <p:tag name="INPUTTYPE" val="0"/>
  <p:tag name="LATEXENGINEID" val="0"/>
  <p:tag name="TEMPFOLDER" val="c:\temp\"/>
</p:tagLst>
</file>

<file path=ppt/tags/tag33.xml><?xml version="1.0" encoding="utf-8"?>
<p:tagLst xmlns:a="http://schemas.openxmlformats.org/drawingml/2006/main" xmlns:r="http://schemas.openxmlformats.org/officeDocument/2006/relationships" xmlns:p="http://schemas.openxmlformats.org/presentationml/2006/main">
  <p:tag name="ORIGINALHEIGHT" val="93,73827"/>
  <p:tag name="ORIGINALWIDTH" val="110,9861"/>
  <p:tag name="OUTPUTDPI" val="1200"/>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p_3$&#10;&#10;\end{document}"/>
  <p:tag name="IGUANATEXSIZE" val="12"/>
  <p:tag name="IGUANATEXCURSOR" val="385"/>
  <p:tag name="TRANSPARENCY" val="Verdadero"/>
  <p:tag name="FILENAME" val=""/>
  <p:tag name="INPUTTYPE" val="0"/>
  <p:tag name="LATEXENGINEID" val="0"/>
  <p:tag name="TEMPFOLDER" val="c:\temp\"/>
</p:tagLst>
</file>

<file path=ppt/tags/tag34.xml><?xml version="1.0" encoding="utf-8"?>
<p:tagLst xmlns:a="http://schemas.openxmlformats.org/drawingml/2006/main" xmlns:r="http://schemas.openxmlformats.org/officeDocument/2006/relationships" xmlns:p="http://schemas.openxmlformats.org/presentationml/2006/main">
  <p:tag name="ORIGINALHEIGHT" val="93,73827"/>
  <p:tag name="ORIGINALWIDTH" val="110,9861"/>
  <p:tag name="OUTPUTDPI" val="1200"/>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p_2$&#10;&#10;\end{document}"/>
  <p:tag name="IGUANATEXSIZE" val="12"/>
  <p:tag name="IGUANATEXCURSOR" val="385"/>
  <p:tag name="TRANSPARENCY" val="Verdadero"/>
  <p:tag name="FILENAME" val=""/>
  <p:tag name="INPUTTYPE" val="0"/>
  <p:tag name="LATEXENGINEID" val="0"/>
  <p:tag name="TEMPFOLDER" val="c:\temp\"/>
</p:tagLst>
</file>

<file path=ppt/tags/tag35.xml><?xml version="1.0" encoding="utf-8"?>
<p:tagLst xmlns:a="http://schemas.openxmlformats.org/drawingml/2006/main" xmlns:r="http://schemas.openxmlformats.org/officeDocument/2006/relationships" xmlns:p="http://schemas.openxmlformats.org/presentationml/2006/main">
  <p:tag name="ORIGINALHEIGHT" val="93,73827"/>
  <p:tag name="ORIGINALWIDTH" val="106,4867"/>
  <p:tag name="OUTPUTDPI" val="1200"/>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p_1$&#10;&#10;\end{document}"/>
  <p:tag name="IGUANATEXSIZE" val="12"/>
  <p:tag name="IGUANATEXCURSOR" val="386"/>
  <p:tag name="TRANSPARENCY" val="Verdadero"/>
  <p:tag name="FILENAME" val=""/>
  <p:tag name="INPUTTYPE" val="0"/>
  <p:tag name="LATEXENGINEID" val="0"/>
  <p:tag name="TEMPFOLDER" val="c:\temp\"/>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510,311"/>
  <p:tag name="ORIGINALWIDTH" val="2692,913"/>
  <p:tag name="OUTPUTTYPE" val="PNG"/>
  <p:tag name="IGUANATEXVERSION" val="159"/>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begin{align*}&#10;S_\text{total}&amp;= S_\text{free}^\text{in}+S_\text{free}^\text{out} +S_\text{int} \\&#10;S_\text{free}^\text{in}&amp;=\sum_{J=1}^{N}\int^{0}_{-\infty} d\tau \left(x^{\mu}_J \dot p^{J}_{\mu}+\mathcal{N}_J\left(C(p^{J})-m^2_J\right)\right) \\&#10;S_\text{free}^\text{out}&amp;=\sum_{J=N+1}^{2N}\int_{0}^{\infty} d\tau \left(x^{\mu}_J \dot p^{J}_{\mu}+\mathcal{N}_J\left(C(p^{J})-m^2_J\right)\right)\\&#10;S_\text{int}&amp;=\left(\underset{N+1\leq J\leq 2N}{\bigoplus} p^J_\nu(0)\,\,-\underset{1\leq J\leq N}{\bigoplus} p^J_\nu(0)\right) z^\nu&#10;\end{align*}&#10;&#10;\end{document}"/>
  <p:tag name="IGUANATEXSIZE" val="16"/>
  <p:tag name="IGUANATEXCURSOR" val="906"/>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89,7263"/>
  <p:tag name="ORIGINALWIDTH" val="1757,03"/>
  <p:tag name="OUTPUTTYPE" val="PNG"/>
  <p:tag name="IGUANATEXVERSION" val="159"/>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delta S_\text{total}=0$ for any $\delta z^\mu$, $\delta x_J^\mu$, $\delta p^J_\mu$:&#10;&#10;\end{document}"/>
  <p:tag name="IGUANATEXSIZE" val="18"/>
  <p:tag name="IGUANATEXCURSOR" val="424"/>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331,4586"/>
  <p:tag name="ORIGINALWIDTH" val="1040,87"/>
  <p:tag name="OUTPUTTYPE" val="PNG"/>
  <p:tag name="IGUANATEXVERSION" val="159"/>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x^{\mu}_J (0)\,=\, z^{\nu} \frac{\partial \mathcal{P}_\nu}{\partial p^J_{\mu}} \,\forall J&#10;$$&#10;&#10;\end{document}"/>
  <p:tag name="IGUANATEXSIZE" val="18"/>
  <p:tag name="IGUANATEXCURSOR" val="403"/>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241,4698"/>
  <p:tag name="ORIGINALWIDTH" val="1892,014"/>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mathcal{P}=\underset{1\leq J\leq N}{\bigoplus} p^J(0)=\underset{N+1\leq J\leq 2N}{\bigoplus} p^J(0)$&#10;&#10;\end{document}"/>
  <p:tag name="IGUANATEXSIZE" val="18"/>
  <p:tag name="IGUANATEXCURSOR" val="499"/>
  <p:tag name="TRANSPARENCY" val="Verdadero"/>
  <p:tag name="FILENAME" val=""/>
  <p:tag name="LATEXENGINEID" val="0"/>
  <p:tag name="TEMPFOLDER" val="c:\temp\"/>
  <p:tag name="LATEXFORMHEIGHT" val="312"/>
  <p:tag name="LATEXFORMWIDTH" val="384"/>
  <p:tag name="LATEXFORMWRAP" val="Verdadero"/>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2368,954"/>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A_1(p^{(1)}) + A_2(p^{(2)}) \to A_3(p^{(3)}) + A_4(p^{(4)})$&#10;&#10;\end{document}"/>
  <p:tag name="IGUANATEXSIZE" val="18"/>
  <p:tag name="IGUANATEXCURSOR" val="87"/>
  <p:tag name="TRANSPARENCY" val="Verdadero"/>
  <p:tag name="FILENAME" val=""/>
  <p:tag name="LATEXENGINEID" val="0"/>
  <p:tag name="TEMPFOLDER" val="c:\temp\"/>
  <p:tag name="LATEXFORMHEIGHT" val="312"/>
  <p:tag name="LATEXFORMWIDTH" val="384"/>
  <p:tag name="LATEXFORMWRAP" val="Verdadero"/>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424,4469"/>
  <p:tag name="ORIGINALWIDTH" val="4038,245"/>
  <p:tag name="OUTPUTTYPE" val="PNG"/>
  <p:tag name="IGUANATEXVERSION" val="159"/>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begin{center}&#10;The interaction is seen as local only for the observer which establishes the origin of space-time&#10;coordinates at the interaction vertex \\(corresponding to $z^\mu=0$)&#10;\end{center}&#10;&#10;\end{document}"/>
  <p:tag name="IGUANATEXSIZE" val="18"/>
  <p:tag name="IGUANATEXCURSOR" val="534"/>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434,1957"/>
  <p:tag name="ORIGINALWIDTH" val="4290,213"/>
  <p:tag name="OUTPUTTYPE" val="PNG"/>
  <p:tag name="IGUANATEXVERSION" val="159"/>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The translation between observers $\mathcal O$ and $\mathcal O'$ can be described using the most general \red{first-order deformation of the Poincaré algebra} (in powers of a energy scale $\Lambda$) acting on the canonical one-particle phase space $(x,t,\Pi,\Omega)$:&#10;&#10;&#10;\end{document}"/>
  <p:tag name="IGUANATEXSIZE" val="18"/>
  <p:tag name="IGUANATEXCURSOR" val="734"/>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509,9362"/>
  <p:tag name="ORIGINALWIDTH" val="2615,673"/>
  <p:tag name="OUTPUTTYPE" val="PNG"/>
  <p:tag name="IGUANATEXVERSION" val="159"/>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begin{gather}&#10;E \,=\, \Omega + \frac{a_1}{\Lambda} \,\Omega^2 + \frac{a_2}{\Lambda} \,\Pi^2\,, \quad&#10;P \,=\, \Pi + \frac{a_3}{\Lambda} \,\Omega \,\Pi\,, \notag \\&#10;N \,=\, x \,\Omega - t \,\Pi + \frac{a_4}{\Lambda} \,x \,\Omega^2 + \frac{a_5}{\Lambda} \,x \,\Pi^2 - \frac{a_6}{\Lambda} \,t \,\Omega \,\Pi\,, \nonumber&#10;\end{gather}&#10;&#10;&#10;\end{document}"/>
  <p:tag name="IGUANATEXSIZE" val="18"/>
  <p:tag name="IGUANATEXCURSOR" val="784"/>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25,9843"/>
  <p:tag name="ORIGINALWIDTH" val="3923,51"/>
  <p:tag name="OUTPUTTYPE" val="PNG"/>
  <p:tag name="IGUANATEXVERSION" val="159"/>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The \red{MDR} for photons that is derived from the Casimir of the algebra is:&#10;\end{document}"/>
  <p:tag name="IGUANATEXSIZE" val="18"/>
  <p:tag name="IGUANATEXCURSOR" val="544"/>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269,2164"/>
  <p:tag name="ORIGINALWIDTH" val="1514,061"/>
  <p:tag name="OUTPUTTYPE" val="PNG"/>
  <p:tag name="IGUANATEXVERSION" val="159"/>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Omega \,=\,\Pi - \frac{(a_4 + a_5 - a_6)}{3 \,\Lambda} \,\Pi^2$$&#10;&#10;&#10;\end{document}"/>
  <p:tag name="IGUANATEXSIZE" val="18"/>
  <p:tag name="IGUANATEXCURSOR" val="481"/>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25,9843"/>
  <p:tag name="ORIGINALWIDTH" val="1761,53"/>
  <p:tag name="OUTPUTTYPE" val="PNG"/>
  <p:tag name="IGUANATEXVERSION" val="159"/>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The \red{time delay} $\delta t$ is obtained as:&#10;\end{document}"/>
  <p:tag name="IGUANATEXSIZE" val="18"/>
  <p:tag name="IGUANATEXCURSOR" val="499"/>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604,424"/>
  <p:tag name="OUTPUTTYPE" val="PNG"/>
  <p:tag name="IGUANATEXVERSION" val="159"/>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delta t \,=\, L \left[ \frac{2(a_4+a_5-a_6)}{3\Lambda}\,\Pi - \frac{2(a_1+a_2-a_3)}{\Lambda} \,\Pi\right]$$&#10;\end{document}"/>
  <p:tag name="IGUANATEXSIZE" val="18"/>
  <p:tag name="IGUANATEXCURSOR" val="577"/>
  <p:tag name="TRANSPARENCY" val="Verdadero"/>
  <p:tag name="FILENAME" val=""/>
  <p:tag name="LATEXENGINEID" val="0"/>
  <p:tag name="TEMPFOLDER" val="C:\Users\José Manuel Carmona\tmp\"/>
  <p:tag name="LATEXFORMHEIGHT" val="312"/>
  <p:tag name="LATEXFORMWIDTH" val="384"/>
  <p:tag name="LATEXFORMWRAP" val="Verdadero"/>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317,9602"/>
  <p:tag name="ORIGINALWIDTH" val="3365,579"/>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E^{2}_{\gamma} -  p^{2}_{\gamma}\,=\, \red{\pm |\delta_{\gamma,n}| E^{n+2}} \quad \longrightarrow \quad &#10;\varepsilon^{\text{thr}}\,=\, \frac{m_e^2}{E_{\gamma}} \red{-} \red{\frac{1}{4}(\pm|\delta_{\gamma,n}|) E_{\gamma}^{n+1}}$$&#10;&#10;&#10;\end{document}"/>
  <p:tag name="IGUANATEXSIZE" val="16"/>
  <p:tag name="IGUANATEXCURSOR" val="642"/>
  <p:tag name="TRANSPARENCY" val="Verdadero"/>
  <p:tag name="FILENAME" val=""/>
  <p:tag name="LATEXENGINEID" val="0"/>
  <p:tag name="TEMPFOLDER" val="c:\temp\"/>
  <p:tag name="LATEXFORMHEIGHT" val="312"/>
  <p:tag name="LATEXFORMWIDTH" val="384"/>
  <p:tag name="LATEXFORMWRAP" val="Verdadero"/>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28,2339"/>
  <p:tag name="ORIGINALWIDTH" val="1282,34"/>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blue{$+$ superluminal,} $v_\gamma&gt;c$&#10;&#10;&#10;\end{document}"/>
  <p:tag name="IGUANATEXSIZE" val="16"/>
  <p:tag name="IGUANATEXCURSOR" val="458"/>
  <p:tag name="TRANSPARENCY" val="Verdadero"/>
  <p:tag name="FILENAME" val=""/>
  <p:tag name="LATEXENGINEID" val="0"/>
  <p:tag name="TEMPFOLDER" val="c:\temp\"/>
  <p:tag name="LATEXFORMHEIGHT" val="312"/>
  <p:tag name="LATEXFORMWIDTH" val="384"/>
  <p:tag name="LATEXFORMWRAP" val="Verdadero"/>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28,2339"/>
  <p:tag name="ORIGINALWIDTH" val="1163,854"/>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blue{$-$ subluminal,} $v_\gamma&lt;c$&#10;&#10;&#10;\end{document}"/>
  <p:tag name="IGUANATEXSIZE" val="16"/>
  <p:tag name="IGUANATEXCURSOR" val="454"/>
  <p:tag name="TRANSPARENCY" val="Verdadero"/>
  <p:tag name="FILENAME" val=""/>
  <p:tag name="LATEXENGINEID" val="0"/>
  <p:tag name="TEMPFOLDER" val="c:\temp\"/>
  <p:tag name="LATEXFORMHEIGHT" val="312"/>
  <p:tag name="LATEXFORMWIDTH" val="384"/>
  <p:tag name="LATEXFORMWRAP" val="Verdadero"/>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85,2269"/>
  <p:tag name="ORIGINALWIDTH" val="2245,969"/>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  p^{(1)}_\mu + p^{(2)}_\mu = p^{(3)}_\mu + p^{(4)}_\mu \,,\quad \quad&#10;  p^{(i)2} = m_i^2\,,&#10;$&#10;&#10;\end{document}"/>
  <p:tag name="IGUANATEXSIZE" val="18"/>
  <p:tag name="IGUANATEXCURSOR" val="476"/>
  <p:tag name="TRANSPARENCY" val="Verdadero"/>
  <p:tag name="FILENAME" val=""/>
  <p:tag name="LATEXENGINEID" val="0"/>
  <p:tag name="TEMPFOLDER" val="c:\temp\"/>
  <p:tag name="LATEXFORMHEIGHT" val="312"/>
  <p:tag name="LATEXFORMWIDTH" val="384"/>
  <p:tag name="LATEXFORMWRAP" val="Verdadero"/>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17,7353"/>
  <p:tag name="ORIGINALWIDTH" val="491,1886"/>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gamma\to 3\gamma$)&#10;&#10;&#10;\end{document}"/>
  <p:tag name="IGUANATEXSIZE" val="16"/>
  <p:tag name="IGUANATEXCURSOR" val="442"/>
  <p:tag name="TRANSPARENCY" val="Verdadero"/>
  <p:tag name="FILENAME" val=""/>
  <p:tag name="LATEXENGINEID" val="0"/>
  <p:tag name="TEMPFOLDER" val="c:\temp\"/>
  <p:tag name="LATEXFORMHEIGHT" val="312"/>
  <p:tag name="LATEXFORMWIDTH" val="384"/>
  <p:tag name="LATEXFORMWRAP" val="Verdadero"/>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621,6723"/>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gamma \to e^+ e^-$)&#10;&#10;&#10;\end{document}"/>
  <p:tag name="IGUANATEXSIZE" val="16"/>
  <p:tag name="IGUANATEXCURSOR" val="443"/>
  <p:tag name="TRANSPARENCY" val="Verdadero"/>
  <p:tag name="FILENAME" val=""/>
  <p:tag name="LATEXENGINEID" val="0"/>
  <p:tag name="TEMPFOLDER" val="c:\temp\"/>
  <p:tag name="LATEXFORMHEIGHT" val="312"/>
  <p:tag name="LATEXFORMWIDTH" val="384"/>
  <p:tag name="LATEXFORMWRAP" val="Verdadero"/>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85,9768"/>
  <p:tag name="ORIGINALWIDTH" val="917,1354"/>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E^{(1)}_{\text{LIV}}=(|\delta_{\gamma,1}|)^{-1}$&#10;&#10;&#10;\end{document}"/>
  <p:tag name="IGUANATEXSIZE" val="16"/>
  <p:tag name="IGUANATEXCURSOR" val="462"/>
  <p:tag name="TRANSPARENCY" val="Verdadero"/>
  <p:tag name="FILENAME" val=""/>
  <p:tag name="LATEXENGINEID" val="0"/>
  <p:tag name="TEMPFOLDER" val="c:\temp\"/>
  <p:tag name="LATEXFORMHEIGHT" val="312"/>
  <p:tag name="LATEXFORMWIDTH" val="384"/>
  <p:tag name="LATEXFORMWRAP" val="Verdadero"/>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1376,828"/>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a(E_\gamma,z;\delta_n,n)=\exp(\red{-\tau}) $&#10;&#10;&#10;\end{document}"/>
  <p:tag name="IGUANATEXSIZE" val="16"/>
  <p:tag name="IGUANATEXCURSOR" val="469"/>
  <p:tag name="TRANSPARENCY" val="Verdadero"/>
  <p:tag name="FILENAME" val=""/>
  <p:tag name="LATEXENGINEID" val="0"/>
  <p:tag name="TEMPFOLDER" val="c:\temp\"/>
  <p:tag name="LATEXFORMHEIGHT" val="312"/>
  <p:tag name="LATEXFORMWIDTH" val="384"/>
  <p:tag name="LATEXFORMWRAP" val="Verdadero"/>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967,379"/>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 $\gamma + \gamma_b \to e^+ + e^-$&#10;&#10;&#10;\end{document}"/>
  <p:tag name="IGUANATEXSIZE" val="16"/>
  <p:tag name="IGUANATEXCURSOR" val="416"/>
  <p:tag name="TRANSPARENCY" val="Verdadero"/>
  <p:tag name="FILENAME" val=""/>
  <p:tag name="LATEXENGINEID" val="0"/>
  <p:tag name="TEMPFOLDER" val="c:\temp\"/>
  <p:tag name="LATEXFORMHEIGHT" val="312"/>
  <p:tag name="LATEXFORMWIDTH" val="384"/>
  <p:tag name="LATEXFORMWRAP" val="Verdadero"/>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1751,781"/>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P_{\gamma\rightarrow\gamma}(E,z_s)\,=\,\exp{(-\red{\tau_{\gamma}(E, z_s)})}$$&#10;&#10;&#10;\end{document}"/>
  <p:tag name="IGUANATEXSIZE" val="16"/>
  <p:tag name="IGUANATEXCURSOR" val="496"/>
  <p:tag name="TRANSPARENCY" val="Verdadero"/>
  <p:tag name="FILENAME" val=""/>
  <p:tag name="LATEXENGINEID" val="0"/>
  <p:tag name="TEMPFOLDER" val="c:\temp\"/>
  <p:tag name="LATEXFORMHEIGHT" val="312"/>
  <p:tag name="LATEXFORMWIDTH" val="384"/>
  <p:tag name="LATEXFORMWRAP" val="Verdadero"/>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1768,279"/>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P_{\gamma\rightarrow\gamma}(E,D)\,\approx\,\exp{(-D/\red{\lambda_{\gamma}(E)})}$$&#10;&#10;&#10;\end{document}"/>
  <p:tag name="IGUANATEXSIZE" val="16"/>
  <p:tag name="IGUANATEXCURSOR" val="501"/>
  <p:tag name="TRANSPARENCY" val="Verdadero"/>
  <p:tag name="LATEXENGINEID" val="0"/>
  <p:tag name="TEMPFOLDER" val="c:\temp\"/>
  <p:tag name="LATEXFORMHEIGHT" val="312"/>
  <p:tag name="LATEXFORMWIDTH" val="384"/>
  <p:tag name="LATEXFORMWRAP" val="Verdadero"/>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32,7334"/>
  <p:tag name="ORIGINALWIDTH" val="1404,574"/>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Using $s=2 E \varepsilon (1-\cos\theta)$,&#10;&#10;\end{document}"/>
  <p:tag name="IGUANATEXSIZE" val="16"/>
  <p:tag name="IGUANATEXCURSOR" val="460"/>
  <p:tag name="TRANSPARENCY" val="Verdadero"/>
  <p:tag name="FILENAME" val=""/>
  <p:tag name="LATEXENGINEID" val="0"/>
  <p:tag name="TEMPFOLDER" val="c:\temp\"/>
  <p:tag name="LATEXFORMHEIGHT" val="312"/>
  <p:tag name="LATEXFORMWIDTH" val="384"/>
  <p:tag name="LATEXFORMWRAP" val="Verdadero"/>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293,2133"/>
  <p:tag name="ORIGINALWIDTH" val="2531,683"/>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 \frac{1}{\lambda_\gamma(E)}= \frac{1}{8E^2}\int^{\infty}_{4 m_e^2} ds\:s\:\sigma_{\gamma\gamma}(s)\int^{\infty}_{s/(4E)} d\varepsilon\frac{1}{\varepsilon^2}n_{\gamma}(\varepsilon)$$&#10;&#10;\end{document}"/>
  <p:tag name="IGUANATEXSIZE" val="16"/>
  <p:tag name="IGUANATEXCURSOR" val="603"/>
  <p:tag name="TRANSPARENCY" val="Verdadero"/>
  <p:tag name="FILENAME" val=""/>
  <p:tag name="LATEXENGINEID" val="0"/>
  <p:tag name="TEMPFOLDER" val="c:\temp\"/>
  <p:tag name="LATEXFORMHEIGHT" val="312"/>
  <p:tag name="LATEXFORMWIDTH" val="384"/>
  <p:tag name="LATEXFORMWRAP" val="Verdadero"/>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63,4795"/>
  <p:tag name="ORIGINALWIDTH" val="1619,797"/>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10;$$n_{\gamma} (\varepsilon)\,=\,(\varepsilon/\pi)^2(e^{\varepsilon/kT_0}-1)^{-1}$$&#10;&#10;\end{document}"/>
  <p:tag name="IGUANATEXSIZE" val="16"/>
  <p:tag name="IGUANATEXCURSOR" val="549"/>
  <p:tag name="TRANSPARENCY" val="Verdadero"/>
  <p:tag name="FILENAME" val=""/>
  <p:tag name="LATEXENGINEID" val="0"/>
  <p:tag name="TEMPFOLDER" val="c:\temp\"/>
  <p:tag name="LATEXFORMHEIGHT" val="312"/>
  <p:tag name="LATEXFORMWIDTH" val="384"/>
  <p:tag name="LATEXFORMWRAP" val="Verdadero"/>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95,7255"/>
  <p:tag name="ORIGINALWIDTH" val="713,1609"/>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p^{(i)'}_\mu = L_\mu^{\:\nu} p^{(i)}_\nu$&#10;&#10;\end{document}"/>
  <p:tag name="IGUANATEXSIZE" val="18"/>
  <p:tag name="IGUANATEXCURSOR" val="381"/>
  <p:tag name="TRANSPARENCY" val="Verdadero"/>
  <p:tag name="FILENAME" val=""/>
  <p:tag name="LATEXENGINEID" val="0"/>
  <p:tag name="TEMPFOLDER" val="c:\temp\"/>
  <p:tag name="LATEXFORMHEIGHT" val="312"/>
  <p:tag name="LATEXFORMWIDTH" val="384"/>
  <p:tag name="LATEXFORMWRAP" val="Verdadero"/>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631,4211"/>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newcommand{\epsth}{\varepsilon^{\text{thr}}}&#10;&#10;\begin{document}&#10;\thispagestyle{empty}&#10;&#10;$T_0=2.73$\,K&#10;&#10;&#10;\end{document}"/>
  <p:tag name="IGUANATEXSIZE" val="16"/>
  <p:tag name="IGUANATEXCURSOR" val="480"/>
  <p:tag name="TRANSPARENCY" val="Verdadero"/>
  <p:tag name="FILENAME" val=""/>
  <p:tag name="LATEXENGINEID" val="0"/>
  <p:tag name="TEMPFOLDER" val="c:\temp\"/>
  <p:tag name="LATEXFORMHEIGHT" val="312"/>
  <p:tag name="LATEXFORMWIDTH" val="384"/>
  <p:tag name="LATEXFORMWRAP" val="Verdadero"/>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2003,75"/>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sigma_{\gamma\gamma}(s)\equiv \text{Breit-Wheeler cross section}$$&#10;&#10;&#10;\end{document}"/>
  <p:tag name="IGUANATEXSIZE" val="16"/>
  <p:tag name="IGUANATEXCURSOR" val="447"/>
  <p:tag name="TRANSPARENCY" val="Verdadero"/>
  <p:tag name="LATEXENGINEID" val="0"/>
  <p:tag name="TEMPFOLDER" val="c:\temp\"/>
  <p:tag name="LATEXFORMHEIGHT" val="312"/>
  <p:tag name="LATEXFORMWIDTH" val="384"/>
  <p:tag name="LATEXFORMWRAP" val="Verdadero"/>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308,2115"/>
  <p:tag name="ORIGINALWIDTH" val="3010,124"/>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 \frac{1}{\lambda_\gamma(E)} = {\int^1_{-1} d(\cos{\theta})\frac{1-\cos{\theta}}{2}\int^{\infty}_{\varepsilon^{\text{thr}}} d\varepsilon \: n_{\gamma}(\varepsilon)\:\sigma_{\gamma\gamma}(E,\varepsilon,\theta)}$$&#10;&#10;\end{document}"/>
  <p:tag name="IGUANATEXSIZE" val="16"/>
  <p:tag name="IGUANATEXCURSOR" val="543"/>
  <p:tag name="TRANSPARENCY" val="Verdadero"/>
  <p:tag name="LATEXENGINEID" val="0"/>
  <p:tag name="TEMPFOLDER" val="c:\temp\"/>
  <p:tag name="LATEXFORMHEIGHT" val="312"/>
  <p:tag name="LATEXFORMWIDTH" val="384"/>
  <p:tag name="LATEXFORMWRAP" val="Verdadero"/>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86,23921"/>
  <p:tag name="ORIGINALWIDTH" val="68,24149"/>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E$&#10;&#10;&#10;\end{document}"/>
  <p:tag name="IGUANATEXSIZE" val="16"/>
  <p:tag name="IGUANATEXCURSOR" val="424"/>
  <p:tag name="TRANSPARENCY" val="Verdadero"/>
  <p:tag name="FILENAME" val=""/>
  <p:tag name="LATEXENGINEID" val="0"/>
  <p:tag name="TEMPFOLDER" val="c:\temp\"/>
  <p:tag name="LATEXFORMHEIGHT" val="312"/>
  <p:tag name="LATEXFORMWIDTH" val="384"/>
  <p:tag name="LATEXFORMWRAP" val="Verdadero"/>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60,74244"/>
  <p:tag name="ORIGINALWIDTH" val="48,74394"/>
  <p:tag name="LATEXADDIN" val="\documentclass{article}&#10;\usepackage{mathpple}&#10;\usepackage{xcolor}&#10;\usepackage{amsmath}&#10;\usepackage{amssymb}&#10;\usepackage{scalerel}&#10;\definecolor{myred}{RGB}{156, 54, 51}&#10;\newcommand{\red}[1]{\textcolor{myred}{#1}}&#10;\newcommand{\green}[1]{\textcolor{green}{#1}}&#10;\newcommand{\blue}[1]{\textcolor{blue}{#1}}&#10;\newcommand{\Mp}{M_\mathrm{P}}&#10;\newcommand{\bigo}{\,\scaleobj{1.3}{\oplus}\,}&#10;&#10;\begin{document}&#10;\thispagestyle{empty}&#10;&#10;$\varepsilon$&#10;&#10;&#10;\end{document}"/>
  <p:tag name="IGUANATEXSIZE" val="16"/>
  <p:tag name="IGUANATEXCURSOR" val="434"/>
  <p:tag name="TRANSPARENCY" val="Verdadero"/>
  <p:tag name="FILENAME" val=""/>
  <p:tag name="LATEXENGINEID" val="0"/>
  <p:tag name="TEMPFOLDER" val="c:\temp\"/>
  <p:tag name="LATEXFORMHEIGHT" val="312"/>
  <p:tag name="LATEXFORMWIDTH" val="384"/>
  <p:tag name="LATEXFORMWRAP" val="Verdadero"/>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154,4807"/>
  <p:tag name="ORIGINALWIDTH" val="2353,206"/>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10;$$\tilde{\sigma}_{\gamma\gamma}(\tilde{s},\tilde{s}/\Lambda^2)\approx\tilde{\sigma}_{\gamma\gamma}(\tilde{s},0)\doteq\tilde{\sigma}_{\gamma\gamma}(\tilde{s})\approx \sigma_{\gamma\gamma}(\tilde{s}) $$&#10;&#10;\end{document}"/>
  <p:tag name="IGUANATEXSIZE" val="18"/>
  <p:tag name="IGUANATEXCURSOR" val="419"/>
  <p:tag name="TRANSPARENCY" val="Verdadero"/>
  <p:tag name="LATEXENGINEID" val="0"/>
  <p:tag name="TEMPFOLDER" val="c:\temp\"/>
  <p:tag name="LATEXFORMHEIGHT" val="312"/>
  <p:tag name="LATEXFORMWIDTH" val="384"/>
  <p:tag name="LATEXFORMWRAP" val="Verdadero"/>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248,219"/>
  <p:tag name="ORIGINALWIDTH" val="2920,885"/>
  <p:tag name="LATEXADDIN" val="\documentclass{article}&#10;\usepackage{mathpple}&#10;\usepackage{xcolor}&#10;\usepackage{amsmath}&#10;\usepackage{amssymb}&#10;\usepackage{scalerel}&#10;\definecolor{myred}{RGB}{192, 0, 0}&#10;\newcommand{\red}[1]{\textcolor{myred}{#1}}&#10;\newcommand{\green}[1]{\textcolor{green}{#1}}&#10;\newcommand{\blue}[1]{\textcolor{blue}{#1}}&#10;\newcommand{\Mp}{M_\mathrm{P}}&#10;\newcommand{\bigo}{\,\scaleobj{1.3}{\oplus}\,}&#10;&#10;\begin{document}&#10;\thispagestyle{empty}&#10;&#10;$\left[p^{(1)}\oplus p^{(2)}\right]_\mu = \left[p^{(3)}\oplus p^{(4)}\right]_\mu\,, \quad \quad&#10;       C(p^{(i)}, \red{\Lambda}) = m_i^2\,,$&#10;&#10;\end{document}"/>
  <p:tag name="IGUANATEXSIZE" val="18"/>
  <p:tag name="IGUANATEXCURSOR" val="203"/>
  <p:tag name="TRANSPARENCY" val="Verdadero"/>
  <p:tag name="FILENAME" val=""/>
  <p:tag name="LATEXENGINEID" val="0"/>
  <p:tag name="TEMPFOLDER" val="D:\Documents\IguanaTeX-temp\"/>
  <p:tag name="LATEXFORMHEIGHT" val="312"/>
  <p:tag name="LATEXFORMWIDTH" val="384"/>
  <p:tag name="LATEXFORMWRAP" val="Verdadero"/>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248,9689"/>
  <p:tag name="ORIGINALWIDTH" val="3007,874"/>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left[p^{(1)'}\oplus p^{(2)'}\right]_\mu = \left[p^{(3)'}\oplus p^{(4)'}\right]_\mu \,,\quad \quad&#10;       C(p^{(i)'}, \Lambda) = m_i^2 \,$&#10;&#10;\end{document}"/>
  <p:tag name="IGUANATEXSIZE" val="18"/>
  <p:tag name="IGUANATEXCURSOR" val="519"/>
  <p:tag name="TRANSPARENCY" val="Verdadero"/>
  <p:tag name="FILENAME" val=""/>
  <p:tag name="LATEXENGINEID" val="0"/>
  <p:tag name="TEMPFOLDER" val="c:\temp\"/>
  <p:tag name="LATEXFORMHEIGHT" val="312"/>
  <p:tag name="LATEXFORMWIDTH" val="384"/>
  <p:tag name="LATEXFORMWRAP" val="Verdadero"/>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767,904"/>
  <p:tag name="LATEXADDIN" val="\documentclass{article}&#10;\usepackage{mathpple}&#10;\usepackage{xcolor}&#10;\usepackage{amsmath}&#10;\usepackage{amssymb}&#10;\usepackage{scalerel}&#10;\newcommand{\red}[1]{\textcolor{red}{#1}}&#10;\newcommand{\green}[1]{\textcolor{green}{#1}}&#10;\newcommand{\blue}[1]{\textcolor{blue}{#1}}&#10;\newcommand{\Mp}{M_\mathrm{P}}&#10;\newcommand{\bigo}{\,\scaleobj{1.3}{\oplus}\,}&#10;&#10;\begin{document}&#10;\thispagestyle{empty}&#10;&#10;$(k, l) \to (k', l')$&#10;&#10;\end{document}"/>
  <p:tag name="IGUANATEXSIZE" val="18"/>
  <p:tag name="IGUANATEXCURSOR" val="402"/>
  <p:tag name="TRANSPARENCY" val="Verdadero"/>
  <p:tag name="FILENAME" val=""/>
  <p:tag name="LATEXENGINEID" val="0"/>
  <p:tag name="TEMPFOLDER" val="c:\temp\"/>
  <p:tag name="LATEXFORMHEIGHT" val="312"/>
  <p:tag name="LATEXFORMWIDTH" val="384"/>
  <p:tag name="LATEXFORMWRAP" val="Verdadero"/>
  <p:tag name="BITMAPVECTOR" val="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60630FB820DFB40834632C024040698" ma:contentTypeVersion="4" ma:contentTypeDescription="Crear nuevo documento." ma:contentTypeScope="" ma:versionID="b267e5c6d48b35ec9d1617d08c32a4c4">
  <xsd:schema xmlns:xsd="http://www.w3.org/2001/XMLSchema" xmlns:xs="http://www.w3.org/2001/XMLSchema" xmlns:p="http://schemas.microsoft.com/office/2006/metadata/properties" xmlns:ns3="95de6388-9628-4ed2-96c0-88194044b39a" targetNamespace="http://schemas.microsoft.com/office/2006/metadata/properties" ma:root="true" ma:fieldsID="bcb7bbcd7ceed7f172c82bfbd7cba291" ns3:_="">
    <xsd:import namespace="95de6388-9628-4ed2-96c0-88194044b39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e6388-9628-4ed2-96c0-88194044b3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E70587-3612-4B6A-A124-4034D99A40F8}">
  <ds:schemaRefs>
    <ds:schemaRef ds:uri="http://schemas.microsoft.com/sharepoint/v3/contenttype/forms"/>
  </ds:schemaRefs>
</ds:datastoreItem>
</file>

<file path=customXml/itemProps2.xml><?xml version="1.0" encoding="utf-8"?>
<ds:datastoreItem xmlns:ds="http://schemas.openxmlformats.org/officeDocument/2006/customXml" ds:itemID="{7C3FB60C-9145-4130-966C-936A5F045BB5}">
  <ds:schemaRefs>
    <ds:schemaRef ds:uri="http://www.w3.org/XML/1998/namespace"/>
    <ds:schemaRef ds:uri="http://schemas.openxmlformats.org/package/2006/metadata/core-properties"/>
    <ds:schemaRef ds:uri="http://purl.org/dc/elements/1.1/"/>
    <ds:schemaRef ds:uri="http://purl.org/dc/terms/"/>
    <ds:schemaRef ds:uri="http://schemas.microsoft.com/office/2006/documentManagement/types"/>
    <ds:schemaRef ds:uri="http://schemas.microsoft.com/office/2006/metadata/properties"/>
    <ds:schemaRef ds:uri="95de6388-9628-4ed2-96c0-88194044b39a"/>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8F15DD1-D983-40B1-94EF-248D7AC8B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e6388-9628-4ed2-96c0-88194044b3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34649</TotalTime>
  <Words>1313</Words>
  <Application>Microsoft Office PowerPoint</Application>
  <PresentationFormat>Presentación en pantalla (4:3)</PresentationFormat>
  <Paragraphs>177</Paragraphs>
  <Slides>37</Slides>
  <Notes>33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Palatino Linotype</vt:lpstr>
      <vt:lpstr>Arial</vt:lpstr>
      <vt:lpstr>Arial Black</vt:lpstr>
      <vt:lpstr>Calibri</vt:lpstr>
      <vt:lpstr>Textile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Esther y Jose</dc:creator>
  <cp:lastModifiedBy>José Manuel Carmona Martínez</cp:lastModifiedBy>
  <cp:revision>1092</cp:revision>
  <cp:lastPrinted>2016-10-26T09:23:18Z</cp:lastPrinted>
  <dcterms:created xsi:type="dcterms:W3CDTF">2009-06-05T03:28:10Z</dcterms:created>
  <dcterms:modified xsi:type="dcterms:W3CDTF">2022-08-31T23:12:21Z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0x010100D60630FB820DFB40834632C024040698</vt:lpwstr>
  </property>
</Properties>
</file>