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304" r:id="rId4"/>
    <p:sldId id="258" r:id="rId5"/>
    <p:sldId id="259" r:id="rId6"/>
    <p:sldId id="261" r:id="rId7"/>
    <p:sldId id="262" r:id="rId8"/>
    <p:sldId id="263" r:id="rId9"/>
    <p:sldId id="264" r:id="rId10"/>
    <p:sldId id="303"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4" r:id="rId31"/>
    <p:sldId id="286" r:id="rId32"/>
    <p:sldId id="287" r:id="rId33"/>
    <p:sldId id="288" r:id="rId34"/>
    <p:sldId id="289" r:id="rId35"/>
    <p:sldId id="290" r:id="rId36"/>
    <p:sldId id="291" r:id="rId37"/>
    <p:sldId id="292" r:id="rId38"/>
    <p:sldId id="293" r:id="rId39"/>
    <p:sldId id="295" r:id="rId40"/>
    <p:sldId id="296" r:id="rId41"/>
    <p:sldId id="297" r:id="rId42"/>
    <p:sldId id="298" r:id="rId43"/>
    <p:sldId id="299" r:id="rId44"/>
    <p:sldId id="300" r:id="rId45"/>
    <p:sldId id="301" r:id="rId46"/>
    <p:sldId id="302" r:id="rId4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CFEDD"/>
    <a:srgbClr val="FCDC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03"/>
    <p:restoredTop sz="94689"/>
  </p:normalViewPr>
  <p:slideViewPr>
    <p:cSldViewPr snapToGrid="0">
      <p:cViewPr varScale="1">
        <p:scale>
          <a:sx n="121" d="100"/>
          <a:sy n="121" d="100"/>
        </p:scale>
        <p:origin x="208" y="2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kalkylblad.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kalkylblad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kalkylblad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kalkylblad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kalkylblad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v-SE"/>
  <c:roundedCorners val="0"/>
  <c:style val="2"/>
  <c:chart>
    <c:autoTitleDeleted val="1"/>
    <c:plotArea>
      <c:layout>
        <c:manualLayout>
          <c:layoutTarget val="inner"/>
          <c:xMode val="edge"/>
          <c:yMode val="edge"/>
          <c:x val="4.53753E-2"/>
          <c:y val="0.12553"/>
          <c:w val="0.93937400000000004"/>
          <c:h val="0.68260600000000005"/>
        </c:manualLayout>
      </c:layout>
      <c:barChart>
        <c:barDir val="col"/>
        <c:grouping val="stacked"/>
        <c:varyColors val="0"/>
        <c:ser>
          <c:idx val="0"/>
          <c:order val="0"/>
          <c:tx>
            <c:strRef>
              <c:f>Sheet1!$A$2</c:f>
              <c:strCache>
                <c:ptCount val="1"/>
                <c:pt idx="0">
                  <c:v>Others</c:v>
                </c:pt>
              </c:strCache>
            </c:strRef>
          </c:tx>
          <c:spPr>
            <a:solidFill>
              <a:schemeClr val="accent1"/>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Sheet1!$B$2:$AR$2</c:f>
              <c:numCache>
                <c:formatCode>General</c:formatCode>
                <c:ptCount val="43"/>
                <c:pt idx="0">
                  <c:v>30</c:v>
                </c:pt>
                <c:pt idx="1">
                  <c:v>29</c:v>
                </c:pt>
                <c:pt idx="2">
                  <c:v>35</c:v>
                </c:pt>
                <c:pt idx="3">
                  <c:v>24</c:v>
                </c:pt>
                <c:pt idx="4">
                  <c:v>27</c:v>
                </c:pt>
                <c:pt idx="5">
                  <c:v>18</c:v>
                </c:pt>
                <c:pt idx="6">
                  <c:v>30</c:v>
                </c:pt>
                <c:pt idx="7">
                  <c:v>24</c:v>
                </c:pt>
                <c:pt idx="8">
                  <c:v>49</c:v>
                </c:pt>
                <c:pt idx="9">
                  <c:v>58</c:v>
                </c:pt>
                <c:pt idx="10">
                  <c:v>27</c:v>
                </c:pt>
                <c:pt idx="11">
                  <c:v>30</c:v>
                </c:pt>
                <c:pt idx="12">
                  <c:v>39</c:v>
                </c:pt>
                <c:pt idx="13">
                  <c:v>38</c:v>
                </c:pt>
                <c:pt idx="14">
                  <c:v>17</c:v>
                </c:pt>
                <c:pt idx="15">
                  <c:v>32</c:v>
                </c:pt>
                <c:pt idx="16">
                  <c:v>34</c:v>
                </c:pt>
                <c:pt idx="17">
                  <c:v>29</c:v>
                </c:pt>
                <c:pt idx="18">
                  <c:v>30</c:v>
                </c:pt>
                <c:pt idx="19">
                  <c:v>28</c:v>
                </c:pt>
                <c:pt idx="20">
                  <c:v>31</c:v>
                </c:pt>
                <c:pt idx="21">
                  <c:v>47</c:v>
                </c:pt>
                <c:pt idx="22">
                  <c:v>17</c:v>
                </c:pt>
                <c:pt idx="23">
                  <c:v>32</c:v>
                </c:pt>
                <c:pt idx="24">
                  <c:v>31</c:v>
                </c:pt>
                <c:pt idx="25">
                  <c:v>42</c:v>
                </c:pt>
                <c:pt idx="26">
                  <c:v>33</c:v>
                </c:pt>
                <c:pt idx="27">
                  <c:v>32</c:v>
                </c:pt>
                <c:pt idx="28">
                  <c:v>58</c:v>
                </c:pt>
                <c:pt idx="29">
                  <c:v>40</c:v>
                </c:pt>
                <c:pt idx="30">
                  <c:v>26</c:v>
                </c:pt>
                <c:pt idx="31">
                  <c:v>32</c:v>
                </c:pt>
                <c:pt idx="32">
                  <c:v>48</c:v>
                </c:pt>
                <c:pt idx="33">
                  <c:v>54</c:v>
                </c:pt>
                <c:pt idx="34">
                  <c:v>39</c:v>
                </c:pt>
                <c:pt idx="35">
                  <c:v>30</c:v>
                </c:pt>
                <c:pt idx="36">
                  <c:v>53</c:v>
                </c:pt>
                <c:pt idx="37">
                  <c:v>25</c:v>
                </c:pt>
                <c:pt idx="38">
                  <c:v>42</c:v>
                </c:pt>
                <c:pt idx="39">
                  <c:v>36</c:v>
                </c:pt>
                <c:pt idx="40">
                  <c:v>15</c:v>
                </c:pt>
                <c:pt idx="41">
                  <c:v>20</c:v>
                </c:pt>
                <c:pt idx="42">
                  <c:v>20</c:v>
                </c:pt>
              </c:numCache>
            </c:numRef>
          </c:val>
          <c:extLst>
            <c:ext xmlns:c16="http://schemas.microsoft.com/office/drawing/2014/chart" uri="{C3380CC4-5D6E-409C-BE32-E72D297353CC}">
              <c16:uniqueId val="{00000000-967E-4449-8EDC-9E778EE98CDA}"/>
            </c:ext>
          </c:extLst>
        </c:ser>
        <c:ser>
          <c:idx val="1"/>
          <c:order val="1"/>
          <c:tx>
            <c:strRef>
              <c:f>Sheet1!$A$3</c:f>
              <c:strCache>
                <c:ptCount val="1"/>
                <c:pt idx="0">
                  <c:v>Tesla</c:v>
                </c:pt>
              </c:strCache>
            </c:strRef>
          </c:tx>
          <c:spPr>
            <a:solidFill>
              <a:schemeClr val="accent3"/>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Sheet1!$B$3:$AR$3</c:f>
              <c:numCache>
                <c:formatCode>General</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1</c:v>
                </c:pt>
                <c:pt idx="37">
                  <c:v>0</c:v>
                </c:pt>
                <c:pt idx="38">
                  <c:v>0</c:v>
                </c:pt>
                <c:pt idx="39">
                  <c:v>0</c:v>
                </c:pt>
                <c:pt idx="40">
                  <c:v>0</c:v>
                </c:pt>
                <c:pt idx="41">
                  <c:v>0</c:v>
                </c:pt>
                <c:pt idx="42">
                  <c:v>0</c:v>
                </c:pt>
              </c:numCache>
            </c:numRef>
          </c:val>
          <c:extLst>
            <c:ext xmlns:c16="http://schemas.microsoft.com/office/drawing/2014/chart" uri="{C3380CC4-5D6E-409C-BE32-E72D297353CC}">
              <c16:uniqueId val="{00000001-967E-4449-8EDC-9E778EE98CDA}"/>
            </c:ext>
          </c:extLst>
        </c:ser>
        <c:ser>
          <c:idx val="2"/>
          <c:order val="2"/>
          <c:tx>
            <c:strRef>
              <c:f>Sheet1!$A$4</c:f>
              <c:strCache>
                <c:ptCount val="1"/>
                <c:pt idx="0">
                  <c:v>Edison</c:v>
                </c:pt>
              </c:strCache>
            </c:strRef>
          </c:tx>
          <c:spPr>
            <a:solidFill>
              <a:schemeClr val="accent4">
                <a:hueOff val="-461056"/>
                <a:satOff val="4338"/>
                <a:lumOff val="-10225"/>
              </a:schemeClr>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Sheet1!$B$4:$AR$4</c:f>
              <c:numCache>
                <c:formatCode>General</c:formatCode>
                <c:ptCount val="15"/>
                <c:pt idx="14">
                  <c:v>1</c:v>
                </c:pt>
              </c:numCache>
            </c:numRef>
          </c:val>
          <c:extLst>
            <c:ext xmlns:c16="http://schemas.microsoft.com/office/drawing/2014/chart" uri="{C3380CC4-5D6E-409C-BE32-E72D297353CC}">
              <c16:uniqueId val="{00000002-967E-4449-8EDC-9E778EE98CDA}"/>
            </c:ext>
          </c:extLst>
        </c:ser>
        <c:dLbls>
          <c:showLegendKey val="0"/>
          <c:showVal val="0"/>
          <c:showCatName val="0"/>
          <c:showSerName val="0"/>
          <c:showPercent val="0"/>
          <c:showBubbleSize val="0"/>
        </c:dLbls>
        <c:gapWidth val="4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200" b="0" i="0" u="none" strike="noStrike">
                <a:solidFill>
                  <a:srgbClr val="000000"/>
                </a:solidFill>
                <a:latin typeface="Helvetica Neue"/>
              </a:defRPr>
            </a:pPr>
            <a:endParaRPr lang="sv-SE"/>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200" b="0" i="0" u="none" strike="noStrike">
                <a:solidFill>
                  <a:srgbClr val="000000"/>
                </a:solidFill>
                <a:latin typeface="Helvetica Neue"/>
              </a:defRPr>
            </a:pPr>
            <a:endParaRPr lang="sv-SE"/>
          </a:p>
        </c:txPr>
        <c:crossAx val="2094734552"/>
        <c:crosses val="autoZero"/>
        <c:crossBetween val="between"/>
        <c:majorUnit val="15"/>
        <c:minorUnit val="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v-SE"/>
  <c:roundedCorners val="0"/>
  <c:style val="2"/>
  <c:chart>
    <c:autoTitleDeleted val="1"/>
    <c:plotArea>
      <c:layout>
        <c:manualLayout>
          <c:layoutTarget val="inner"/>
          <c:xMode val="edge"/>
          <c:yMode val="edge"/>
          <c:x val="4.53753E-2"/>
          <c:y val="0.12553"/>
          <c:w val="0.93937400000000004"/>
          <c:h val="0.68260600000000005"/>
        </c:manualLayout>
      </c:layout>
      <c:barChart>
        <c:barDir val="col"/>
        <c:grouping val="stacked"/>
        <c:varyColors val="0"/>
        <c:ser>
          <c:idx val="0"/>
          <c:order val="0"/>
          <c:tx>
            <c:strRef>
              <c:f>Sheet1!$A$2</c:f>
              <c:strCache>
                <c:ptCount val="1"/>
                <c:pt idx="0">
                  <c:v>Others</c:v>
                </c:pt>
              </c:strCache>
            </c:strRef>
          </c:tx>
          <c:spPr>
            <a:solidFill>
              <a:schemeClr val="accent1"/>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Sheet1!$B$2:$AR$2</c:f>
              <c:numCache>
                <c:formatCode>General</c:formatCode>
                <c:ptCount val="43"/>
                <c:pt idx="0">
                  <c:v>30</c:v>
                </c:pt>
                <c:pt idx="1">
                  <c:v>29</c:v>
                </c:pt>
                <c:pt idx="2">
                  <c:v>35</c:v>
                </c:pt>
                <c:pt idx="3">
                  <c:v>24</c:v>
                </c:pt>
                <c:pt idx="4">
                  <c:v>27</c:v>
                </c:pt>
                <c:pt idx="5">
                  <c:v>18</c:v>
                </c:pt>
                <c:pt idx="6">
                  <c:v>30</c:v>
                </c:pt>
                <c:pt idx="7">
                  <c:v>24</c:v>
                </c:pt>
                <c:pt idx="8">
                  <c:v>49</c:v>
                </c:pt>
                <c:pt idx="9">
                  <c:v>58</c:v>
                </c:pt>
                <c:pt idx="10">
                  <c:v>27</c:v>
                </c:pt>
                <c:pt idx="11">
                  <c:v>30</c:v>
                </c:pt>
                <c:pt idx="12">
                  <c:v>39</c:v>
                </c:pt>
                <c:pt idx="13">
                  <c:v>38</c:v>
                </c:pt>
                <c:pt idx="14">
                  <c:v>17</c:v>
                </c:pt>
                <c:pt idx="15">
                  <c:v>32</c:v>
                </c:pt>
                <c:pt idx="16">
                  <c:v>34</c:v>
                </c:pt>
                <c:pt idx="17">
                  <c:v>29</c:v>
                </c:pt>
                <c:pt idx="18">
                  <c:v>30</c:v>
                </c:pt>
                <c:pt idx="19">
                  <c:v>28</c:v>
                </c:pt>
                <c:pt idx="20">
                  <c:v>31</c:v>
                </c:pt>
                <c:pt idx="21">
                  <c:v>47</c:v>
                </c:pt>
                <c:pt idx="22">
                  <c:v>17</c:v>
                </c:pt>
                <c:pt idx="23">
                  <c:v>32</c:v>
                </c:pt>
                <c:pt idx="24">
                  <c:v>31</c:v>
                </c:pt>
                <c:pt idx="25">
                  <c:v>42</c:v>
                </c:pt>
                <c:pt idx="26">
                  <c:v>33</c:v>
                </c:pt>
                <c:pt idx="27">
                  <c:v>32</c:v>
                </c:pt>
                <c:pt idx="28">
                  <c:v>58</c:v>
                </c:pt>
                <c:pt idx="29">
                  <c:v>40</c:v>
                </c:pt>
                <c:pt idx="30">
                  <c:v>26</c:v>
                </c:pt>
                <c:pt idx="31">
                  <c:v>32</c:v>
                </c:pt>
                <c:pt idx="32">
                  <c:v>48</c:v>
                </c:pt>
                <c:pt idx="33">
                  <c:v>54</c:v>
                </c:pt>
                <c:pt idx="34">
                  <c:v>39</c:v>
                </c:pt>
                <c:pt idx="35">
                  <c:v>30</c:v>
                </c:pt>
                <c:pt idx="36">
                  <c:v>53</c:v>
                </c:pt>
                <c:pt idx="37">
                  <c:v>25</c:v>
                </c:pt>
                <c:pt idx="38">
                  <c:v>42</c:v>
                </c:pt>
                <c:pt idx="39">
                  <c:v>36</c:v>
                </c:pt>
                <c:pt idx="40">
                  <c:v>15</c:v>
                </c:pt>
                <c:pt idx="41">
                  <c:v>20</c:v>
                </c:pt>
                <c:pt idx="42">
                  <c:v>20</c:v>
                </c:pt>
              </c:numCache>
            </c:numRef>
          </c:val>
          <c:extLst>
            <c:ext xmlns:c16="http://schemas.microsoft.com/office/drawing/2014/chart" uri="{C3380CC4-5D6E-409C-BE32-E72D297353CC}">
              <c16:uniqueId val="{00000000-967E-4449-8EDC-9E778EE98CDA}"/>
            </c:ext>
          </c:extLst>
        </c:ser>
        <c:ser>
          <c:idx val="1"/>
          <c:order val="1"/>
          <c:tx>
            <c:strRef>
              <c:f>Sheet1!$A$3</c:f>
              <c:strCache>
                <c:ptCount val="1"/>
                <c:pt idx="0">
                  <c:v>Tesla</c:v>
                </c:pt>
              </c:strCache>
            </c:strRef>
          </c:tx>
          <c:spPr>
            <a:solidFill>
              <a:schemeClr val="accent3"/>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Sheet1!$B$3:$AR$3</c:f>
              <c:numCache>
                <c:formatCode>General</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1</c:v>
                </c:pt>
                <c:pt idx="37">
                  <c:v>0</c:v>
                </c:pt>
                <c:pt idx="38">
                  <c:v>0</c:v>
                </c:pt>
                <c:pt idx="39">
                  <c:v>0</c:v>
                </c:pt>
                <c:pt idx="40">
                  <c:v>0</c:v>
                </c:pt>
                <c:pt idx="41">
                  <c:v>0</c:v>
                </c:pt>
                <c:pt idx="42">
                  <c:v>0</c:v>
                </c:pt>
              </c:numCache>
            </c:numRef>
          </c:val>
          <c:extLst>
            <c:ext xmlns:c16="http://schemas.microsoft.com/office/drawing/2014/chart" uri="{C3380CC4-5D6E-409C-BE32-E72D297353CC}">
              <c16:uniqueId val="{00000001-967E-4449-8EDC-9E778EE98CDA}"/>
            </c:ext>
          </c:extLst>
        </c:ser>
        <c:ser>
          <c:idx val="2"/>
          <c:order val="2"/>
          <c:tx>
            <c:strRef>
              <c:f>Sheet1!$A$4</c:f>
              <c:strCache>
                <c:ptCount val="1"/>
                <c:pt idx="0">
                  <c:v>Edison</c:v>
                </c:pt>
              </c:strCache>
            </c:strRef>
          </c:tx>
          <c:spPr>
            <a:solidFill>
              <a:schemeClr val="accent4">
                <a:hueOff val="-461056"/>
                <a:satOff val="4338"/>
                <a:lumOff val="-10225"/>
              </a:schemeClr>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Sheet1!$B$4:$AR$4</c:f>
              <c:numCache>
                <c:formatCode>General</c:formatCode>
                <c:ptCount val="15"/>
                <c:pt idx="14">
                  <c:v>1</c:v>
                </c:pt>
              </c:numCache>
            </c:numRef>
          </c:val>
          <c:extLst>
            <c:ext xmlns:c16="http://schemas.microsoft.com/office/drawing/2014/chart" uri="{C3380CC4-5D6E-409C-BE32-E72D297353CC}">
              <c16:uniqueId val="{00000002-967E-4449-8EDC-9E778EE98CDA}"/>
            </c:ext>
          </c:extLst>
        </c:ser>
        <c:dLbls>
          <c:showLegendKey val="0"/>
          <c:showVal val="0"/>
          <c:showCatName val="0"/>
          <c:showSerName val="0"/>
          <c:showPercent val="0"/>
          <c:showBubbleSize val="0"/>
        </c:dLbls>
        <c:gapWidth val="4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200" b="0" i="0" u="none" strike="noStrike">
                <a:solidFill>
                  <a:srgbClr val="000000"/>
                </a:solidFill>
                <a:latin typeface="Helvetica Neue"/>
              </a:defRPr>
            </a:pPr>
            <a:endParaRPr lang="sv-SE"/>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200" b="0" i="0" u="none" strike="noStrike">
                <a:solidFill>
                  <a:srgbClr val="000000"/>
                </a:solidFill>
                <a:latin typeface="Helvetica Neue"/>
              </a:defRPr>
            </a:pPr>
            <a:endParaRPr lang="sv-SE"/>
          </a:p>
        </c:txPr>
        <c:crossAx val="2094734552"/>
        <c:crosses val="autoZero"/>
        <c:crossBetween val="between"/>
        <c:majorUnit val="15"/>
        <c:minorUnit val="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v-SE"/>
  <c:roundedCorners val="0"/>
  <c:style val="2"/>
  <c:chart>
    <c:autoTitleDeleted val="1"/>
    <c:plotArea>
      <c:layout>
        <c:manualLayout>
          <c:layoutTarget val="inner"/>
          <c:xMode val="edge"/>
          <c:yMode val="edge"/>
          <c:x val="4.7973134846355694E-2"/>
          <c:y val="0.12553000826434516"/>
          <c:w val="0.93937400000000004"/>
          <c:h val="0.68260600000000005"/>
        </c:manualLayout>
      </c:layout>
      <c:barChart>
        <c:barDir val="col"/>
        <c:grouping val="stacked"/>
        <c:varyColors val="0"/>
        <c:ser>
          <c:idx val="0"/>
          <c:order val="0"/>
          <c:tx>
            <c:strRef>
              <c:f>Sheet1!$A$2</c:f>
              <c:strCache>
                <c:ptCount val="1"/>
                <c:pt idx="0">
                  <c:v>Others</c:v>
                </c:pt>
              </c:strCache>
            </c:strRef>
          </c:tx>
          <c:spPr>
            <a:solidFill>
              <a:schemeClr val="accent1"/>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Sheet1!$B$2:$AR$2</c:f>
              <c:numCache>
                <c:formatCode>General</c:formatCode>
                <c:ptCount val="43"/>
                <c:pt idx="0">
                  <c:v>30</c:v>
                </c:pt>
                <c:pt idx="1">
                  <c:v>29</c:v>
                </c:pt>
                <c:pt idx="2">
                  <c:v>35</c:v>
                </c:pt>
                <c:pt idx="3">
                  <c:v>24</c:v>
                </c:pt>
                <c:pt idx="4">
                  <c:v>27</c:v>
                </c:pt>
                <c:pt idx="5">
                  <c:v>18</c:v>
                </c:pt>
                <c:pt idx="6">
                  <c:v>30</c:v>
                </c:pt>
                <c:pt idx="7">
                  <c:v>24</c:v>
                </c:pt>
                <c:pt idx="8">
                  <c:v>49</c:v>
                </c:pt>
                <c:pt idx="9">
                  <c:v>58</c:v>
                </c:pt>
                <c:pt idx="10">
                  <c:v>27</c:v>
                </c:pt>
                <c:pt idx="11">
                  <c:v>30</c:v>
                </c:pt>
                <c:pt idx="12">
                  <c:v>39</c:v>
                </c:pt>
                <c:pt idx="13">
                  <c:v>38</c:v>
                </c:pt>
                <c:pt idx="14">
                  <c:v>17</c:v>
                </c:pt>
                <c:pt idx="15">
                  <c:v>32</c:v>
                </c:pt>
                <c:pt idx="16">
                  <c:v>34</c:v>
                </c:pt>
                <c:pt idx="17">
                  <c:v>29</c:v>
                </c:pt>
                <c:pt idx="18">
                  <c:v>30</c:v>
                </c:pt>
                <c:pt idx="19">
                  <c:v>28</c:v>
                </c:pt>
                <c:pt idx="20">
                  <c:v>31</c:v>
                </c:pt>
                <c:pt idx="21">
                  <c:v>47</c:v>
                </c:pt>
                <c:pt idx="22">
                  <c:v>17</c:v>
                </c:pt>
                <c:pt idx="23">
                  <c:v>32</c:v>
                </c:pt>
                <c:pt idx="24">
                  <c:v>31</c:v>
                </c:pt>
                <c:pt idx="25">
                  <c:v>42</c:v>
                </c:pt>
                <c:pt idx="26">
                  <c:v>33</c:v>
                </c:pt>
                <c:pt idx="27">
                  <c:v>32</c:v>
                </c:pt>
                <c:pt idx="28">
                  <c:v>58</c:v>
                </c:pt>
                <c:pt idx="29">
                  <c:v>40</c:v>
                </c:pt>
                <c:pt idx="30">
                  <c:v>26</c:v>
                </c:pt>
                <c:pt idx="31">
                  <c:v>32</c:v>
                </c:pt>
                <c:pt idx="32">
                  <c:v>48</c:v>
                </c:pt>
                <c:pt idx="33">
                  <c:v>54</c:v>
                </c:pt>
                <c:pt idx="34">
                  <c:v>39</c:v>
                </c:pt>
                <c:pt idx="35">
                  <c:v>30</c:v>
                </c:pt>
                <c:pt idx="36">
                  <c:v>53</c:v>
                </c:pt>
                <c:pt idx="37">
                  <c:v>25</c:v>
                </c:pt>
                <c:pt idx="38">
                  <c:v>42</c:v>
                </c:pt>
                <c:pt idx="39">
                  <c:v>36</c:v>
                </c:pt>
                <c:pt idx="40">
                  <c:v>15</c:v>
                </c:pt>
                <c:pt idx="41">
                  <c:v>20</c:v>
                </c:pt>
                <c:pt idx="42">
                  <c:v>20</c:v>
                </c:pt>
              </c:numCache>
            </c:numRef>
          </c:val>
          <c:extLst>
            <c:ext xmlns:c16="http://schemas.microsoft.com/office/drawing/2014/chart" uri="{C3380CC4-5D6E-409C-BE32-E72D297353CC}">
              <c16:uniqueId val="{00000000-460F-4F41-914E-AB521BCD9C86}"/>
            </c:ext>
          </c:extLst>
        </c:ser>
        <c:ser>
          <c:idx val="1"/>
          <c:order val="1"/>
          <c:tx>
            <c:strRef>
              <c:f>Sheet1!$A$3</c:f>
              <c:strCache>
                <c:ptCount val="1"/>
                <c:pt idx="0">
                  <c:v>Tesla</c:v>
                </c:pt>
              </c:strCache>
            </c:strRef>
          </c:tx>
          <c:spPr>
            <a:solidFill>
              <a:schemeClr val="accent3"/>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Sheet1!$B$3:$AR$3</c:f>
              <c:numCache>
                <c:formatCode>General</c:formatCode>
                <c:ptCount val="4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1</c:v>
                </c:pt>
                <c:pt idx="37">
                  <c:v>0</c:v>
                </c:pt>
                <c:pt idx="38">
                  <c:v>0</c:v>
                </c:pt>
                <c:pt idx="39">
                  <c:v>0</c:v>
                </c:pt>
                <c:pt idx="40">
                  <c:v>0</c:v>
                </c:pt>
                <c:pt idx="41">
                  <c:v>0</c:v>
                </c:pt>
                <c:pt idx="42">
                  <c:v>0</c:v>
                </c:pt>
              </c:numCache>
            </c:numRef>
          </c:val>
          <c:extLst>
            <c:ext xmlns:c16="http://schemas.microsoft.com/office/drawing/2014/chart" uri="{C3380CC4-5D6E-409C-BE32-E72D297353CC}">
              <c16:uniqueId val="{00000001-460F-4F41-914E-AB521BCD9C86}"/>
            </c:ext>
          </c:extLst>
        </c:ser>
        <c:ser>
          <c:idx val="2"/>
          <c:order val="2"/>
          <c:tx>
            <c:strRef>
              <c:f>Sheet1!$A$4</c:f>
              <c:strCache>
                <c:ptCount val="1"/>
                <c:pt idx="0">
                  <c:v>Edison</c:v>
                </c:pt>
              </c:strCache>
            </c:strRef>
          </c:tx>
          <c:spPr>
            <a:solidFill>
              <a:schemeClr val="accent4">
                <a:hueOff val="-461056"/>
                <a:satOff val="4338"/>
                <a:lumOff val="-10225"/>
              </a:schemeClr>
            </a:solidFill>
            <a:ln w="12700" cap="flat">
              <a:noFill/>
              <a:miter lim="400000"/>
            </a:ln>
            <a:effectLst/>
          </c:spPr>
          <c:invertIfNegative val="0"/>
          <c:cat>
            <c:strRef>
              <c:f>Sheet1!$B$1:$AR$1</c:f>
              <c:strCache>
                <c:ptCount val="43"/>
                <c:pt idx="0">
                  <c:v>1901</c:v>
                </c:pt>
                <c:pt idx="1">
                  <c:v>1902</c:v>
                </c:pt>
                <c:pt idx="2">
                  <c:v>1903</c:v>
                </c:pt>
                <c:pt idx="3">
                  <c:v>1904</c:v>
                </c:pt>
                <c:pt idx="4">
                  <c:v>1905</c:v>
                </c:pt>
                <c:pt idx="5">
                  <c:v>1906</c:v>
                </c:pt>
                <c:pt idx="6">
                  <c:v>1907</c:v>
                </c:pt>
                <c:pt idx="7">
                  <c:v>1908</c:v>
                </c:pt>
                <c:pt idx="8">
                  <c:v>1909</c:v>
                </c:pt>
                <c:pt idx="9">
                  <c:v>1910</c:v>
                </c:pt>
                <c:pt idx="10">
                  <c:v>1911</c:v>
                </c:pt>
                <c:pt idx="11">
                  <c:v>1912</c:v>
                </c:pt>
                <c:pt idx="12">
                  <c:v>1913</c:v>
                </c:pt>
                <c:pt idx="13">
                  <c:v>1914</c:v>
                </c:pt>
                <c:pt idx="14">
                  <c:v>1915</c:v>
                </c:pt>
                <c:pt idx="15">
                  <c:v>1916</c:v>
                </c:pt>
                <c:pt idx="16">
                  <c:v>1917</c:v>
                </c:pt>
                <c:pt idx="17">
                  <c:v>1918</c:v>
                </c:pt>
                <c:pt idx="18">
                  <c:v>1919</c:v>
                </c:pt>
                <c:pt idx="19">
                  <c:v>1920</c:v>
                </c:pt>
                <c:pt idx="20">
                  <c:v>1921</c:v>
                </c:pt>
                <c:pt idx="21">
                  <c:v>1922</c:v>
                </c:pt>
                <c:pt idx="22">
                  <c:v>1923</c:v>
                </c:pt>
                <c:pt idx="23">
                  <c:v>1924</c:v>
                </c:pt>
                <c:pt idx="24">
                  <c:v>1925</c:v>
                </c:pt>
                <c:pt idx="25">
                  <c:v>1926</c:v>
                </c:pt>
                <c:pt idx="26">
                  <c:v>1927</c:v>
                </c:pt>
                <c:pt idx="27">
                  <c:v>1928</c:v>
                </c:pt>
                <c:pt idx="28">
                  <c:v>1929</c:v>
                </c:pt>
                <c:pt idx="29">
                  <c:v>1930</c:v>
                </c:pt>
                <c:pt idx="30">
                  <c:v>1931</c:v>
                </c:pt>
                <c:pt idx="31">
                  <c:v>1932</c:v>
                </c:pt>
                <c:pt idx="32">
                  <c:v>1933</c:v>
                </c:pt>
                <c:pt idx="33">
                  <c:v>1934</c:v>
                </c:pt>
                <c:pt idx="34">
                  <c:v>1935</c:v>
                </c:pt>
                <c:pt idx="35">
                  <c:v>1936</c:v>
                </c:pt>
                <c:pt idx="36">
                  <c:v>1937</c:v>
                </c:pt>
                <c:pt idx="37">
                  <c:v>1938</c:v>
                </c:pt>
                <c:pt idx="38">
                  <c:v>1939</c:v>
                </c:pt>
                <c:pt idx="39">
                  <c:v>1940</c:v>
                </c:pt>
                <c:pt idx="40">
                  <c:v>1941</c:v>
                </c:pt>
                <c:pt idx="41">
                  <c:v>1942</c:v>
                </c:pt>
                <c:pt idx="42">
                  <c:v>1943</c:v>
                </c:pt>
              </c:strCache>
            </c:strRef>
          </c:cat>
          <c:val>
            <c:numRef>
              <c:f>Sheet1!$B$4:$AR$4</c:f>
              <c:numCache>
                <c:formatCode>General</c:formatCode>
                <c:ptCount val="15"/>
                <c:pt idx="14">
                  <c:v>1</c:v>
                </c:pt>
              </c:numCache>
            </c:numRef>
          </c:val>
          <c:extLst>
            <c:ext xmlns:c16="http://schemas.microsoft.com/office/drawing/2014/chart" uri="{C3380CC4-5D6E-409C-BE32-E72D297353CC}">
              <c16:uniqueId val="{00000002-460F-4F41-914E-AB521BCD9C86}"/>
            </c:ext>
          </c:extLst>
        </c:ser>
        <c:dLbls>
          <c:showLegendKey val="0"/>
          <c:showVal val="0"/>
          <c:showCatName val="0"/>
          <c:showSerName val="0"/>
          <c:showPercent val="0"/>
          <c:showBubbleSize val="0"/>
        </c:dLbls>
        <c:gapWidth val="40"/>
        <c:overlap val="10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2200" b="0" i="0" u="none" strike="noStrike">
                <a:solidFill>
                  <a:srgbClr val="000000"/>
                </a:solidFill>
                <a:latin typeface="Helvetica Neue"/>
              </a:defRPr>
            </a:pPr>
            <a:endParaRPr lang="sv-SE"/>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200" b="0" i="0" u="none" strike="noStrike">
                <a:solidFill>
                  <a:srgbClr val="000000"/>
                </a:solidFill>
                <a:latin typeface="Helvetica Neue"/>
              </a:defRPr>
            </a:pPr>
            <a:endParaRPr lang="sv-SE"/>
          </a:p>
        </c:txPr>
        <c:crossAx val="2094734552"/>
        <c:crosses val="autoZero"/>
        <c:crossBetween val="between"/>
        <c:majorUnit val="15"/>
        <c:minorUnit val="7.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v-SE"/>
  <c:roundedCorners val="0"/>
  <c:style val="2"/>
  <c:chart>
    <c:autoTitleDeleted val="1"/>
    <c:plotArea>
      <c:layout>
        <c:manualLayout>
          <c:layoutTarget val="inner"/>
          <c:xMode val="edge"/>
          <c:yMode val="edge"/>
          <c:x val="7.0815299999999998E-2"/>
          <c:y val="0.12812699999999999"/>
          <c:w val="0.92418500000000003"/>
          <c:h val="0.81679299999999999"/>
        </c:manualLayout>
      </c:layout>
      <c:barChart>
        <c:barDir val="col"/>
        <c:grouping val="clustered"/>
        <c:varyColors val="0"/>
        <c:ser>
          <c:idx val="0"/>
          <c:order val="0"/>
          <c:tx>
            <c:strRef>
              <c:f>Sheet1!$A$2</c:f>
              <c:strCache>
                <c:ptCount val="1"/>
                <c:pt idx="0">
                  <c:v>Grants from NCP [SEK]</c:v>
                </c:pt>
              </c:strCache>
            </c:strRef>
          </c:tx>
          <c:spPr>
            <a:solidFill>
              <a:schemeClr val="accent1"/>
            </a:solidFill>
            <a:ln w="12700" cap="flat">
              <a:noFill/>
              <a:miter lim="400000"/>
            </a:ln>
            <a:effectLst/>
          </c:spPr>
          <c:invertIfNegative val="0"/>
          <c:cat>
            <c:strRef>
              <c:f>Sheet1!$B$1:$J$1</c:f>
              <c:strCache>
                <c:ptCount val="9"/>
                <c:pt idx="0">
                  <c:v>1938</c:v>
                </c:pt>
                <c:pt idx="1">
                  <c:v>1939</c:v>
                </c:pt>
                <c:pt idx="2">
                  <c:v>1940</c:v>
                </c:pt>
                <c:pt idx="3">
                  <c:v>1941</c:v>
                </c:pt>
                <c:pt idx="4">
                  <c:v>1942</c:v>
                </c:pt>
                <c:pt idx="5">
                  <c:v>1943</c:v>
                </c:pt>
                <c:pt idx="6">
                  <c:v>1944</c:v>
                </c:pt>
                <c:pt idx="7">
                  <c:v>1945</c:v>
                </c:pt>
                <c:pt idx="8">
                  <c:v>1946</c:v>
                </c:pt>
              </c:strCache>
            </c:strRef>
          </c:cat>
          <c:val>
            <c:numRef>
              <c:f>Sheet1!$B$2:$J$2</c:f>
              <c:numCache>
                <c:formatCode>General</c:formatCode>
                <c:ptCount val="9"/>
                <c:pt idx="0">
                  <c:v>5400</c:v>
                </c:pt>
                <c:pt idx="1">
                  <c:v>2700</c:v>
                </c:pt>
                <c:pt idx="2">
                  <c:v>5400</c:v>
                </c:pt>
                <c:pt idx="3">
                  <c:v>7200</c:v>
                </c:pt>
                <c:pt idx="4">
                  <c:v>7200</c:v>
                </c:pt>
                <c:pt idx="5">
                  <c:v>7200</c:v>
                </c:pt>
                <c:pt idx="6">
                  <c:v>7200</c:v>
                </c:pt>
                <c:pt idx="7">
                  <c:v>8400</c:v>
                </c:pt>
                <c:pt idx="8">
                  <c:v>8400</c:v>
                </c:pt>
              </c:numCache>
            </c:numRef>
          </c:val>
          <c:extLst>
            <c:ext xmlns:c16="http://schemas.microsoft.com/office/drawing/2014/chart" uri="{C3380CC4-5D6E-409C-BE32-E72D297353CC}">
              <c16:uniqueId val="{00000000-D19B-4845-8BDE-183FCF8538BB}"/>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400" b="0" i="0" u="none" strike="noStrike">
                <a:solidFill>
                  <a:srgbClr val="000000"/>
                </a:solidFill>
                <a:latin typeface="Helvetica Neue"/>
              </a:defRPr>
            </a:pPr>
            <a:endParaRPr lang="sv-SE"/>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200" b="0" i="0" u="none" strike="noStrike">
                <a:solidFill>
                  <a:srgbClr val="000000"/>
                </a:solidFill>
                <a:latin typeface="Helvetica Neue"/>
              </a:defRPr>
            </a:pPr>
            <a:endParaRPr lang="sv-SE"/>
          </a:p>
        </c:txPr>
        <c:crossAx val="2094734552"/>
        <c:crosses val="autoZero"/>
        <c:crossBetween val="between"/>
        <c:majorUnit val="1000"/>
        <c:minorUnit val="500"/>
      </c:valAx>
      <c:spPr>
        <a:noFill/>
        <a:ln w="12700" cap="flat">
          <a:noFill/>
          <a:miter lim="400000"/>
        </a:ln>
        <a:effectLst/>
      </c:spPr>
    </c:plotArea>
    <c:legend>
      <c:legendPos val="t"/>
      <c:layout>
        <c:manualLayout>
          <c:xMode val="edge"/>
          <c:yMode val="edge"/>
          <c:x val="5.3698900000000001E-2"/>
          <c:y val="0"/>
          <c:w val="0.89730600000000005"/>
          <c:h val="8.4810499999999997E-2"/>
        </c:manualLayout>
      </c:layout>
      <c:overlay val="1"/>
      <c:spPr>
        <a:noFill/>
        <a:ln w="12700" cap="flat">
          <a:noFill/>
          <a:miter lim="400000"/>
        </a:ln>
        <a:effectLst/>
      </c:spPr>
      <c:txPr>
        <a:bodyPr rot="0"/>
        <a:lstStyle/>
        <a:p>
          <a:pPr>
            <a:defRPr sz="2600" b="0" i="0" u="none" strike="noStrike">
              <a:solidFill>
                <a:srgbClr val="000000"/>
              </a:solidFill>
              <a:latin typeface="Helvetica Neue"/>
            </a:defRPr>
          </a:pPr>
          <a:endParaRPr lang="sv-SE"/>
        </a:p>
      </c:txPr>
    </c:legend>
    <c:plotVisOnly val="1"/>
    <c:dispBlanksAs val="gap"/>
    <c:showDLblsOverMax val="1"/>
  </c:chart>
  <c:spPr>
    <a:noFill/>
    <a:ln>
      <a:noFill/>
    </a:ln>
    <a:effectLst/>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v-SE"/>
  <c:roundedCorners val="0"/>
  <c:style val="2"/>
  <c:chart>
    <c:autoTitleDeleted val="1"/>
    <c:plotArea>
      <c:layout>
        <c:manualLayout>
          <c:layoutTarget val="inner"/>
          <c:xMode val="edge"/>
          <c:yMode val="edge"/>
          <c:x val="3.4258263289681214E-2"/>
          <c:y val="0.12812697188793726"/>
          <c:w val="0.96327600000000002"/>
          <c:h val="0.81679299999999999"/>
        </c:manualLayout>
      </c:layout>
      <c:barChart>
        <c:barDir val="col"/>
        <c:grouping val="clustered"/>
        <c:varyColors val="0"/>
        <c:ser>
          <c:idx val="0"/>
          <c:order val="0"/>
          <c:tx>
            <c:strRef>
              <c:f>Sheet1!$A$2</c:f>
              <c:strCache>
                <c:ptCount val="1"/>
                <c:pt idx="0">
                  <c:v>Physics (29)</c:v>
                </c:pt>
              </c:strCache>
            </c:strRef>
          </c:tx>
          <c:spPr>
            <a:solidFill>
              <a:schemeClr val="accent1"/>
            </a:solidFill>
            <a:ln w="12700" cap="flat">
              <a:noFill/>
              <a:miter lim="400000"/>
            </a:ln>
            <a:effectLst/>
          </c:spPr>
          <c:invertIfNegative val="0"/>
          <c:cat>
            <c:strRef>
              <c:f>Sheet1!$B$1:$Z$1</c:f>
              <c:strCache>
                <c:ptCount val="25"/>
                <c:pt idx="0">
                  <c:v>1924</c:v>
                </c:pt>
                <c:pt idx="1">
                  <c:v>1925</c:v>
                </c:pt>
                <c:pt idx="2">
                  <c:v>1929</c:v>
                </c:pt>
                <c:pt idx="3">
                  <c:v>1930</c:v>
                </c:pt>
                <c:pt idx="4">
                  <c:v>1933</c:v>
                </c:pt>
                <c:pt idx="5">
                  <c:v>1934</c:v>
                </c:pt>
                <c:pt idx="6">
                  <c:v>1936</c:v>
                </c:pt>
                <c:pt idx="7">
                  <c:v>1937</c:v>
                </c:pt>
                <c:pt idx="8">
                  <c:v>1939</c:v>
                </c:pt>
                <c:pt idx="9">
                  <c:v>1940</c:v>
                </c:pt>
                <c:pt idx="10">
                  <c:v>1941</c:v>
                </c:pt>
                <c:pt idx="11">
                  <c:v>1942</c:v>
                </c:pt>
                <c:pt idx="12">
                  <c:v>1943</c:v>
                </c:pt>
                <c:pt idx="13">
                  <c:v>1945</c:v>
                </c:pt>
                <c:pt idx="14">
                  <c:v>1946</c:v>
                </c:pt>
                <c:pt idx="15">
                  <c:v>1947</c:v>
                </c:pt>
                <c:pt idx="16">
                  <c:v>1948</c:v>
                </c:pt>
                <c:pt idx="17">
                  <c:v>1949</c:v>
                </c:pt>
                <c:pt idx="18">
                  <c:v>1954</c:v>
                </c:pt>
                <c:pt idx="19">
                  <c:v>1955</c:v>
                </c:pt>
                <c:pt idx="20">
                  <c:v>1956</c:v>
                </c:pt>
                <c:pt idx="21">
                  <c:v>1959</c:v>
                </c:pt>
                <c:pt idx="22">
                  <c:v>1961</c:v>
                </c:pt>
                <c:pt idx="23">
                  <c:v>1964</c:v>
                </c:pt>
                <c:pt idx="24">
                  <c:v>1965</c:v>
                </c:pt>
              </c:strCache>
            </c:strRef>
          </c:cat>
          <c:val>
            <c:numRef>
              <c:f>Sheet1!$B$2:$Z$2</c:f>
              <c:numCache>
                <c:formatCode>General</c:formatCode>
                <c:ptCount val="25"/>
                <c:pt idx="0">
                  <c:v>0</c:v>
                </c:pt>
                <c:pt idx="1">
                  <c:v>0</c:v>
                </c:pt>
                <c:pt idx="2">
                  <c:v>0</c:v>
                </c:pt>
                <c:pt idx="3">
                  <c:v>0</c:v>
                </c:pt>
                <c:pt idx="4">
                  <c:v>0</c:v>
                </c:pt>
                <c:pt idx="5">
                  <c:v>0</c:v>
                </c:pt>
                <c:pt idx="6">
                  <c:v>0</c:v>
                </c:pt>
                <c:pt idx="7">
                  <c:v>2</c:v>
                </c:pt>
                <c:pt idx="8">
                  <c:v>0</c:v>
                </c:pt>
                <c:pt idx="9">
                  <c:v>2</c:v>
                </c:pt>
                <c:pt idx="10">
                  <c:v>1</c:v>
                </c:pt>
                <c:pt idx="11">
                  <c:v>0</c:v>
                </c:pt>
                <c:pt idx="12">
                  <c:v>1</c:v>
                </c:pt>
                <c:pt idx="13">
                  <c:v>1</c:v>
                </c:pt>
                <c:pt idx="14">
                  <c:v>5</c:v>
                </c:pt>
                <c:pt idx="15">
                  <c:v>6</c:v>
                </c:pt>
                <c:pt idx="16">
                  <c:v>2</c:v>
                </c:pt>
                <c:pt idx="17">
                  <c:v>1</c:v>
                </c:pt>
                <c:pt idx="18">
                  <c:v>1</c:v>
                </c:pt>
                <c:pt idx="19">
                  <c:v>1</c:v>
                </c:pt>
                <c:pt idx="20">
                  <c:v>1</c:v>
                </c:pt>
                <c:pt idx="21">
                  <c:v>1</c:v>
                </c:pt>
                <c:pt idx="22">
                  <c:v>1</c:v>
                </c:pt>
                <c:pt idx="23">
                  <c:v>1</c:v>
                </c:pt>
                <c:pt idx="24">
                  <c:v>1</c:v>
                </c:pt>
              </c:numCache>
            </c:numRef>
          </c:val>
          <c:extLst>
            <c:ext xmlns:c16="http://schemas.microsoft.com/office/drawing/2014/chart" uri="{C3380CC4-5D6E-409C-BE32-E72D297353CC}">
              <c16:uniqueId val="{00000000-6119-3345-B3AB-A1D756809527}"/>
            </c:ext>
          </c:extLst>
        </c:ser>
        <c:ser>
          <c:idx val="1"/>
          <c:order val="1"/>
          <c:tx>
            <c:strRef>
              <c:f>Sheet1!$A$3</c:f>
              <c:strCache>
                <c:ptCount val="1"/>
                <c:pt idx="0">
                  <c:v>Chemistry (19)</c:v>
                </c:pt>
              </c:strCache>
            </c:strRef>
          </c:tx>
          <c:spPr>
            <a:solidFill>
              <a:schemeClr val="accent3"/>
            </a:solidFill>
            <a:ln w="12700" cap="flat">
              <a:noFill/>
              <a:miter lim="400000"/>
            </a:ln>
            <a:effectLst/>
          </c:spPr>
          <c:invertIfNegative val="0"/>
          <c:cat>
            <c:strRef>
              <c:f>Sheet1!$B$1:$Z$1</c:f>
              <c:strCache>
                <c:ptCount val="25"/>
                <c:pt idx="0">
                  <c:v>1924</c:v>
                </c:pt>
                <c:pt idx="1">
                  <c:v>1925</c:v>
                </c:pt>
                <c:pt idx="2">
                  <c:v>1929</c:v>
                </c:pt>
                <c:pt idx="3">
                  <c:v>1930</c:v>
                </c:pt>
                <c:pt idx="4">
                  <c:v>1933</c:v>
                </c:pt>
                <c:pt idx="5">
                  <c:v>1934</c:v>
                </c:pt>
                <c:pt idx="6">
                  <c:v>1936</c:v>
                </c:pt>
                <c:pt idx="7">
                  <c:v>1937</c:v>
                </c:pt>
                <c:pt idx="8">
                  <c:v>1939</c:v>
                </c:pt>
                <c:pt idx="9">
                  <c:v>1940</c:v>
                </c:pt>
                <c:pt idx="10">
                  <c:v>1941</c:v>
                </c:pt>
                <c:pt idx="11">
                  <c:v>1942</c:v>
                </c:pt>
                <c:pt idx="12">
                  <c:v>1943</c:v>
                </c:pt>
                <c:pt idx="13">
                  <c:v>1945</c:v>
                </c:pt>
                <c:pt idx="14">
                  <c:v>1946</c:v>
                </c:pt>
                <c:pt idx="15">
                  <c:v>1947</c:v>
                </c:pt>
                <c:pt idx="16">
                  <c:v>1948</c:v>
                </c:pt>
                <c:pt idx="17">
                  <c:v>1949</c:v>
                </c:pt>
                <c:pt idx="18">
                  <c:v>1954</c:v>
                </c:pt>
                <c:pt idx="19">
                  <c:v>1955</c:v>
                </c:pt>
                <c:pt idx="20">
                  <c:v>1956</c:v>
                </c:pt>
                <c:pt idx="21">
                  <c:v>1959</c:v>
                </c:pt>
                <c:pt idx="22">
                  <c:v>1961</c:v>
                </c:pt>
                <c:pt idx="23">
                  <c:v>1964</c:v>
                </c:pt>
                <c:pt idx="24">
                  <c:v>1965</c:v>
                </c:pt>
              </c:strCache>
            </c:strRef>
          </c:cat>
          <c:val>
            <c:numRef>
              <c:f>Sheet1!$B$3:$Z$3</c:f>
              <c:numCache>
                <c:formatCode>General</c:formatCode>
                <c:ptCount val="25"/>
                <c:pt idx="0">
                  <c:v>1</c:v>
                </c:pt>
                <c:pt idx="1">
                  <c:v>2</c:v>
                </c:pt>
                <c:pt idx="2">
                  <c:v>1</c:v>
                </c:pt>
                <c:pt idx="3">
                  <c:v>1</c:v>
                </c:pt>
                <c:pt idx="4">
                  <c:v>1</c:v>
                </c:pt>
                <c:pt idx="5">
                  <c:v>1</c:v>
                </c:pt>
                <c:pt idx="6">
                  <c:v>2</c:v>
                </c:pt>
                <c:pt idx="7">
                  <c:v>2</c:v>
                </c:pt>
                <c:pt idx="8">
                  <c:v>1</c:v>
                </c:pt>
                <c:pt idx="9">
                  <c:v>0</c:v>
                </c:pt>
                <c:pt idx="10">
                  <c:v>1</c:v>
                </c:pt>
                <c:pt idx="11">
                  <c:v>1</c:v>
                </c:pt>
                <c:pt idx="12">
                  <c:v>0</c:v>
                </c:pt>
                <c:pt idx="13">
                  <c:v>0</c:v>
                </c:pt>
                <c:pt idx="14">
                  <c:v>1</c:v>
                </c:pt>
                <c:pt idx="15">
                  <c:v>2</c:v>
                </c:pt>
                <c:pt idx="16">
                  <c:v>2</c:v>
                </c:pt>
                <c:pt idx="17">
                  <c:v>0</c:v>
                </c:pt>
                <c:pt idx="18">
                  <c:v>0</c:v>
                </c:pt>
                <c:pt idx="19">
                  <c:v>0</c:v>
                </c:pt>
                <c:pt idx="20">
                  <c:v>0</c:v>
                </c:pt>
                <c:pt idx="21">
                  <c:v>0</c:v>
                </c:pt>
                <c:pt idx="22">
                  <c:v>0</c:v>
                </c:pt>
                <c:pt idx="23">
                  <c:v>0</c:v>
                </c:pt>
                <c:pt idx="24">
                  <c:v>0</c:v>
                </c:pt>
              </c:numCache>
            </c:numRef>
          </c:val>
          <c:extLst>
            <c:ext xmlns:c16="http://schemas.microsoft.com/office/drawing/2014/chart" uri="{C3380CC4-5D6E-409C-BE32-E72D297353CC}">
              <c16:uniqueId val="{00000001-6119-3345-B3AB-A1D756809527}"/>
            </c:ext>
          </c:extLst>
        </c:ser>
        <c:dLbls>
          <c:showLegendKey val="0"/>
          <c:showVal val="0"/>
          <c:showCatName val="0"/>
          <c:showSerName val="0"/>
          <c:showPercent val="0"/>
          <c:showBubbleSize val="0"/>
        </c:dLbls>
        <c:gapWidth val="40"/>
        <c:overlap val="-10"/>
        <c:axId val="2094734552"/>
        <c:axId val="2094734553"/>
      </c:barChart>
      <c:catAx>
        <c:axId val="2094734552"/>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1400" b="0" i="0" u="none" strike="noStrike">
                <a:solidFill>
                  <a:srgbClr val="000000"/>
                </a:solidFill>
                <a:latin typeface="Helvetica Neue"/>
              </a:defRPr>
            </a:pPr>
            <a:endParaRPr lang="sv-SE"/>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B8B8B8"/>
              </a:solidFill>
              <a:prstDash val="solid"/>
              <a:miter lim="400000"/>
            </a:ln>
          </c:spPr>
        </c:majorGridlines>
        <c:numFmt formatCode="General" sourceLinked="0"/>
        <c:majorTickMark val="none"/>
        <c:minorTickMark val="none"/>
        <c:tickLblPos val="nextTo"/>
        <c:spPr>
          <a:ln w="12700" cap="flat">
            <a:noFill/>
            <a:prstDash val="solid"/>
            <a:miter lim="400000"/>
          </a:ln>
        </c:spPr>
        <c:txPr>
          <a:bodyPr rot="0"/>
          <a:lstStyle/>
          <a:p>
            <a:pPr>
              <a:defRPr sz="2200" b="0" i="0" u="none" strike="noStrike">
                <a:solidFill>
                  <a:srgbClr val="000000"/>
                </a:solidFill>
                <a:latin typeface="Helvetica Neue"/>
              </a:defRPr>
            </a:pPr>
            <a:endParaRPr lang="sv-SE"/>
          </a:p>
        </c:txPr>
        <c:crossAx val="2094734552"/>
        <c:crosses val="autoZero"/>
        <c:crossBetween val="between"/>
        <c:majorUnit val="1"/>
        <c:minorUnit val="0.5"/>
      </c:valAx>
      <c:spPr>
        <a:noFill/>
        <a:ln w="12700" cap="flat">
          <a:noFill/>
          <a:miter lim="400000"/>
        </a:ln>
        <a:effectLst/>
      </c:spPr>
    </c:plotArea>
    <c:legend>
      <c:legendPos val="t"/>
      <c:layout>
        <c:manualLayout>
          <c:xMode val="edge"/>
          <c:yMode val="edge"/>
          <c:x val="1.8215700000000001E-2"/>
          <c:y val="0"/>
          <c:w val="0.930952"/>
          <c:h val="8.4810499999999997E-2"/>
        </c:manualLayout>
      </c:layout>
      <c:overlay val="1"/>
      <c:spPr>
        <a:noFill/>
        <a:ln w="12700" cap="flat">
          <a:noFill/>
          <a:miter lim="400000"/>
        </a:ln>
        <a:effectLst/>
      </c:spPr>
      <c:txPr>
        <a:bodyPr rot="0"/>
        <a:lstStyle/>
        <a:p>
          <a:pPr>
            <a:defRPr sz="2600" b="0" i="0" u="none" strike="noStrike">
              <a:solidFill>
                <a:srgbClr val="000000"/>
              </a:solidFill>
              <a:latin typeface="Helvetica Neue"/>
            </a:defRPr>
          </a:pPr>
          <a:endParaRPr lang="sv-SE"/>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1143000" y="685800"/>
            <a:ext cx="4572000" cy="3429000"/>
          </a:xfrm>
          <a:prstGeom prst="rect">
            <a:avLst/>
          </a:prstGeom>
        </p:spPr>
        <p:txBody>
          <a:bodyPr/>
          <a:lstStyle/>
          <a:p>
            <a:endParaRPr/>
          </a:p>
        </p:txBody>
      </p:sp>
      <p:sp>
        <p:nvSpPr>
          <p:cNvPr id="136" name="Shape 13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Shape 201"/>
          <p:cNvSpPr>
            <a:spLocks noGrp="1" noRot="1" noChangeAspect="1"/>
          </p:cNvSpPr>
          <p:nvPr>
            <p:ph type="sldImg"/>
          </p:nvPr>
        </p:nvSpPr>
        <p:spPr>
          <a:prstGeom prst="rect">
            <a:avLst/>
          </a:prstGeom>
        </p:spPr>
        <p:txBody>
          <a:bodyPr/>
          <a:lstStyle/>
          <a:p>
            <a:endParaRPr/>
          </a:p>
        </p:txBody>
      </p:sp>
      <p:sp>
        <p:nvSpPr>
          <p:cNvPr id="202" name="Shape 202"/>
          <p:cNvSpPr>
            <a:spLocks noGrp="1"/>
          </p:cNvSpPr>
          <p:nvPr>
            <p:ph type="body" sz="quarter" idx="1"/>
          </p:nvPr>
        </p:nvSpPr>
        <p:spPr>
          <a:prstGeom prst="rect">
            <a:avLst/>
          </a:prstGeom>
        </p:spPr>
        <p:txBody>
          <a:bodyPr/>
          <a:lstStyle>
            <a:lvl1pPr>
              <a:lnSpc>
                <a:spcPct val="125000"/>
              </a:lnSpc>
              <a:defRPr sz="2400">
                <a:latin typeface="Avenir"/>
                <a:ea typeface="Avenir"/>
                <a:cs typeface="Avenir"/>
                <a:sym typeface="Avenir Roman"/>
              </a:defRPr>
            </a:lvl1pPr>
          </a:lstStyle>
          <a:p>
            <a:r>
              <a:t>Det lååånga Nobelåret, sommarens utredningar av huvudkandidaterna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och undertitel">
    <p:spTree>
      <p:nvGrpSpPr>
        <p:cNvPr id="1" name=""/>
        <p:cNvGrpSpPr/>
        <p:nvPr/>
      </p:nvGrpSpPr>
      <p:grpSpPr>
        <a:xfrm>
          <a:off x="0" y="0"/>
          <a:ext cx="0" cy="0"/>
          <a:chOff x="0" y="0"/>
          <a:chExt cx="0" cy="0"/>
        </a:xfrm>
      </p:grpSpPr>
      <p:sp>
        <p:nvSpPr>
          <p:cNvPr id="11" name="Titeltext"/>
          <p:cNvSpPr txBox="1">
            <a:spLocks noGrp="1"/>
          </p:cNvSpPr>
          <p:nvPr>
            <p:ph type="title"/>
          </p:nvPr>
        </p:nvSpPr>
        <p:spPr>
          <a:xfrm>
            <a:off x="1270000" y="1638300"/>
            <a:ext cx="10464800" cy="3302000"/>
          </a:xfrm>
          <a:prstGeom prst="rect">
            <a:avLst/>
          </a:prstGeom>
        </p:spPr>
        <p:txBody>
          <a:bodyPr anchor="b"/>
          <a:lstStyle/>
          <a:p>
            <a:r>
              <a:t>Titeltext</a:t>
            </a:r>
          </a:p>
        </p:txBody>
      </p:sp>
      <p:sp>
        <p:nvSpPr>
          <p:cNvPr id="12" name="Brödtext nivå ett…"/>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Brödtext nivå ett</a:t>
            </a:r>
          </a:p>
          <a:p>
            <a:pPr lvl="1"/>
            <a:r>
              <a:t>Brödtext nivå två</a:t>
            </a:r>
          </a:p>
          <a:p>
            <a:pPr lvl="2"/>
            <a:r>
              <a:t>Brödtext nivå tre</a:t>
            </a:r>
          </a:p>
          <a:p>
            <a:pPr lvl="3"/>
            <a:r>
              <a:t>Brödtext nivå fyra</a:t>
            </a:r>
          </a:p>
          <a:p>
            <a:pPr lvl="4"/>
            <a:r>
              <a:t>Brödtext nivå fem</a:t>
            </a:r>
          </a:p>
        </p:txBody>
      </p:sp>
      <p:sp>
        <p:nvSpPr>
          <p:cNvPr id="13" name="Diabildsnumm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sz="2400" i="1"/>
            </a:lvl1pPr>
          </a:lstStyle>
          <a:p>
            <a:r>
              <a:t>–Johnny Appleseed</a:t>
            </a:r>
          </a:p>
        </p:txBody>
      </p:sp>
      <p:sp>
        <p:nvSpPr>
          <p:cNvPr id="94" name="”Skriv ett citat här.”"/>
          <p:cNvSpPr txBox="1">
            <a:spLocks noGrp="1"/>
          </p:cNvSpPr>
          <p:nvPr>
            <p:ph type="body" sz="quarter" idx="22"/>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r>
              <a:t>”Skriv ett citat här.” </a:t>
            </a:r>
          </a:p>
        </p:txBody>
      </p:sp>
      <p:sp>
        <p:nvSpPr>
          <p:cNvPr id="95"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2" name="Bild"/>
          <p:cNvSpPr>
            <a:spLocks noGrp="1"/>
          </p:cNvSpPr>
          <p:nvPr>
            <p:ph type="pic" idx="21"/>
          </p:nvPr>
        </p:nvSpPr>
        <p:spPr>
          <a:xfrm>
            <a:off x="-949853" y="0"/>
            <a:ext cx="14904506" cy="9944100"/>
          </a:xfrm>
          <a:prstGeom prst="rect">
            <a:avLst/>
          </a:prstGeom>
        </p:spPr>
        <p:txBody>
          <a:bodyPr lIns="91439" tIns="45719" rIns="91439" bIns="45719" anchor="t">
            <a:noAutofit/>
          </a:bodyPr>
          <a:lstStyle/>
          <a:p>
            <a:endParaRPr/>
          </a:p>
        </p:txBody>
      </p:sp>
      <p:sp>
        <p:nvSpPr>
          <p:cNvPr id="10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0"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117" name="Titeltext"/>
          <p:cNvSpPr txBox="1">
            <a:spLocks noGrp="1"/>
          </p:cNvSpPr>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r>
              <a:t>Titeltext</a:t>
            </a:r>
          </a:p>
        </p:txBody>
      </p:sp>
      <p:sp>
        <p:nvSpPr>
          <p:cNvPr id="118" name="Brödtext nivå ett…"/>
          <p:cNvSpPr txBox="1">
            <a:spLocks noGrp="1"/>
          </p:cNvSpPr>
          <p:nvPr>
            <p:ph type="body" idx="1"/>
          </p:nvPr>
        </p:nvSpPr>
        <p:spPr>
          <a:xfrm>
            <a:off x="1270000" y="2768600"/>
            <a:ext cx="10464800" cy="5715000"/>
          </a:xfrm>
          <a:prstGeom prst="rect">
            <a:avLst/>
          </a:prstGeom>
        </p:spPr>
        <p:txBody>
          <a:bodyPr>
            <a:noAutofit/>
          </a:bodyPr>
          <a:lstStyle>
            <a:lvl1pPr marL="889000" indent="-571500">
              <a:spcBef>
                <a:spcPts val="2400"/>
              </a:spcBef>
              <a:buSzPct val="171000"/>
              <a:defRPr sz="4200">
                <a:latin typeface="Gill Sans"/>
                <a:ea typeface="Gill Sans"/>
                <a:cs typeface="Gill Sans"/>
                <a:sym typeface="Gill Sans"/>
              </a:defRPr>
            </a:lvl1pPr>
            <a:lvl2pPr marL="1333500" indent="-571500">
              <a:spcBef>
                <a:spcPts val="2400"/>
              </a:spcBef>
              <a:buSzPct val="171000"/>
              <a:defRPr sz="4200">
                <a:latin typeface="Gill Sans"/>
                <a:ea typeface="Gill Sans"/>
                <a:cs typeface="Gill Sans"/>
                <a:sym typeface="Gill Sans"/>
              </a:defRPr>
            </a:lvl2pPr>
            <a:lvl3pPr marL="1778000" indent="-571500">
              <a:spcBef>
                <a:spcPts val="2400"/>
              </a:spcBef>
              <a:buSzPct val="171000"/>
              <a:defRPr sz="4200">
                <a:latin typeface="Gill Sans"/>
                <a:ea typeface="Gill Sans"/>
                <a:cs typeface="Gill Sans"/>
                <a:sym typeface="Gill Sans"/>
              </a:defRPr>
            </a:lvl3pPr>
            <a:lvl4pPr marL="2222500" indent="-571500">
              <a:spcBef>
                <a:spcPts val="2400"/>
              </a:spcBef>
              <a:buSzPct val="171000"/>
              <a:defRPr sz="4200">
                <a:latin typeface="Gill Sans"/>
                <a:ea typeface="Gill Sans"/>
                <a:cs typeface="Gill Sans"/>
                <a:sym typeface="Gill Sans"/>
              </a:defRPr>
            </a:lvl4pPr>
            <a:lvl5pPr marL="2667000" indent="-571500">
              <a:spcBef>
                <a:spcPts val="2400"/>
              </a:spcBef>
              <a:buSzPct val="171000"/>
              <a:defRPr sz="4200">
                <a:latin typeface="Gill Sans"/>
                <a:ea typeface="Gill Sans"/>
                <a:cs typeface="Gill Sans"/>
                <a:sym typeface="Gill Sans"/>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19" name="Diabildsnumm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el, punktformer och bild">
    <p:spTree>
      <p:nvGrpSpPr>
        <p:cNvPr id="1" name=""/>
        <p:cNvGrpSpPr/>
        <p:nvPr/>
      </p:nvGrpSpPr>
      <p:grpSpPr>
        <a:xfrm>
          <a:off x="0" y="0"/>
          <a:ext cx="0" cy="0"/>
          <a:chOff x="0" y="0"/>
          <a:chExt cx="0" cy="0"/>
        </a:xfrm>
      </p:grpSpPr>
      <p:sp>
        <p:nvSpPr>
          <p:cNvPr id="126" name="Bild"/>
          <p:cNvSpPr>
            <a:spLocks noGrp="1"/>
          </p:cNvSpPr>
          <p:nvPr>
            <p:ph type="pic" sz="quarter" idx="21"/>
          </p:nvPr>
        </p:nvSpPr>
        <p:spPr>
          <a:xfrm>
            <a:off x="7175500" y="2540000"/>
            <a:ext cx="4102100" cy="6157180"/>
          </a:xfrm>
          <a:prstGeom prst="rect">
            <a:avLst/>
          </a:prstGeom>
        </p:spPr>
        <p:txBody>
          <a:bodyPr lIns="91439" tIns="45719" rIns="91439" bIns="45719" anchor="t">
            <a:noAutofit/>
          </a:bodyPr>
          <a:lstStyle/>
          <a:p>
            <a:endParaRPr/>
          </a:p>
        </p:txBody>
      </p:sp>
      <p:sp>
        <p:nvSpPr>
          <p:cNvPr id="127" name="Titeltext"/>
          <p:cNvSpPr txBox="1">
            <a:spLocks noGrp="1"/>
          </p:cNvSpPr>
          <p:nvPr>
            <p:ph type="title"/>
          </p:nvPr>
        </p:nvSpPr>
        <p:spPr>
          <a:xfrm>
            <a:off x="1270000" y="254000"/>
            <a:ext cx="10464800" cy="2438400"/>
          </a:xfrm>
          <a:prstGeom prst="rect">
            <a:avLst/>
          </a:prstGeom>
        </p:spPr>
        <p:txBody>
          <a:bodyPr>
            <a:noAutofit/>
          </a:bodyPr>
          <a:lstStyle>
            <a:lvl1pPr>
              <a:defRPr sz="8400">
                <a:latin typeface="Gill Sans"/>
                <a:ea typeface="Gill Sans"/>
                <a:cs typeface="Gill Sans"/>
                <a:sym typeface="Gill Sans"/>
              </a:defRPr>
            </a:lvl1pPr>
          </a:lstStyle>
          <a:p>
            <a:r>
              <a:t>Titeltext</a:t>
            </a:r>
          </a:p>
        </p:txBody>
      </p:sp>
      <p:sp>
        <p:nvSpPr>
          <p:cNvPr id="128" name="Brödtext nivå ett…"/>
          <p:cNvSpPr txBox="1">
            <a:spLocks noGrp="1"/>
          </p:cNvSpPr>
          <p:nvPr>
            <p:ph type="body" sz="half" idx="1"/>
          </p:nvPr>
        </p:nvSpPr>
        <p:spPr>
          <a:xfrm>
            <a:off x="1270000" y="2768600"/>
            <a:ext cx="5041900" cy="5715000"/>
          </a:xfrm>
          <a:prstGeom prst="rect">
            <a:avLst/>
          </a:prstGeom>
        </p:spPr>
        <p:txBody>
          <a:bodyPr>
            <a:noAutofit/>
          </a:bodyPr>
          <a:lstStyle>
            <a:lvl1pPr marL="812120" indent="-494620">
              <a:spcBef>
                <a:spcPts val="3800"/>
              </a:spcBef>
              <a:buSzPct val="171000"/>
              <a:defRPr>
                <a:latin typeface="Gill Sans"/>
                <a:ea typeface="Gill Sans"/>
                <a:cs typeface="Gill Sans"/>
                <a:sym typeface="Gill Sans"/>
              </a:defRPr>
            </a:lvl1pPr>
            <a:lvl2pPr marL="1256620" indent="-494620">
              <a:spcBef>
                <a:spcPts val="3800"/>
              </a:spcBef>
              <a:buSzPct val="171000"/>
              <a:defRPr>
                <a:latin typeface="Gill Sans"/>
                <a:ea typeface="Gill Sans"/>
                <a:cs typeface="Gill Sans"/>
                <a:sym typeface="Gill Sans"/>
              </a:defRPr>
            </a:lvl2pPr>
            <a:lvl3pPr marL="1701120" indent="-494620">
              <a:spcBef>
                <a:spcPts val="3800"/>
              </a:spcBef>
              <a:buSzPct val="171000"/>
              <a:defRPr>
                <a:latin typeface="Gill Sans"/>
                <a:ea typeface="Gill Sans"/>
                <a:cs typeface="Gill Sans"/>
                <a:sym typeface="Gill Sans"/>
              </a:defRPr>
            </a:lvl3pPr>
            <a:lvl4pPr marL="2145620" indent="-494620">
              <a:spcBef>
                <a:spcPts val="3800"/>
              </a:spcBef>
              <a:buSzPct val="171000"/>
              <a:defRPr>
                <a:latin typeface="Gill Sans"/>
                <a:ea typeface="Gill Sans"/>
                <a:cs typeface="Gill Sans"/>
                <a:sym typeface="Gill Sans"/>
              </a:defRPr>
            </a:lvl4pPr>
            <a:lvl5pPr marL="2590120" indent="-494620">
              <a:spcBef>
                <a:spcPts val="3800"/>
              </a:spcBef>
              <a:buSzPct val="171000"/>
              <a:defRPr>
                <a:latin typeface="Gill Sans"/>
                <a:ea typeface="Gill Sans"/>
                <a:cs typeface="Gill Sans"/>
                <a:sym typeface="Gill Sans"/>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129" name="Diabildsnumm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sontellt">
    <p:spTree>
      <p:nvGrpSpPr>
        <p:cNvPr id="1" name=""/>
        <p:cNvGrpSpPr/>
        <p:nvPr/>
      </p:nvGrpSpPr>
      <p:grpSpPr>
        <a:xfrm>
          <a:off x="0" y="0"/>
          <a:ext cx="0" cy="0"/>
          <a:chOff x="0" y="0"/>
          <a:chExt cx="0" cy="0"/>
        </a:xfrm>
      </p:grpSpPr>
      <p:sp>
        <p:nvSpPr>
          <p:cNvPr id="20" name="Bild"/>
          <p:cNvSpPr>
            <a:spLocks noGrp="1"/>
          </p:cNvSpPr>
          <p:nvPr>
            <p:ph type="pic" idx="21"/>
          </p:nvPr>
        </p:nvSpPr>
        <p:spPr>
          <a:xfrm>
            <a:off x="1622088" y="289099"/>
            <a:ext cx="9753603" cy="6505789"/>
          </a:xfrm>
          <a:prstGeom prst="rect">
            <a:avLst/>
          </a:prstGeom>
        </p:spPr>
        <p:txBody>
          <a:bodyPr lIns="91439" tIns="45719" rIns="91439" bIns="45719" anchor="t">
            <a:noAutofit/>
          </a:bodyPr>
          <a:lstStyle/>
          <a:p>
            <a:endParaRPr/>
          </a:p>
        </p:txBody>
      </p:sp>
      <p:sp>
        <p:nvSpPr>
          <p:cNvPr id="21" name="Titeltext"/>
          <p:cNvSpPr txBox="1">
            <a:spLocks noGrp="1"/>
          </p:cNvSpPr>
          <p:nvPr>
            <p:ph type="title"/>
          </p:nvPr>
        </p:nvSpPr>
        <p:spPr>
          <a:xfrm>
            <a:off x="1270000" y="6718300"/>
            <a:ext cx="10464800" cy="1422400"/>
          </a:xfrm>
          <a:prstGeom prst="rect">
            <a:avLst/>
          </a:prstGeom>
        </p:spPr>
        <p:txBody>
          <a:bodyPr anchor="b"/>
          <a:lstStyle/>
          <a:p>
            <a:r>
              <a:t>Titeltext</a:t>
            </a:r>
          </a:p>
        </p:txBody>
      </p:sp>
      <p:sp>
        <p:nvSpPr>
          <p:cNvPr id="22" name="Brödtext nivå ett…"/>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Brödtext nivå ett</a:t>
            </a:r>
          </a:p>
          <a:p>
            <a:pPr lvl="1"/>
            <a:r>
              <a:t>Brödtext nivå två</a:t>
            </a:r>
          </a:p>
          <a:p>
            <a:pPr lvl="2"/>
            <a:r>
              <a:t>Brödtext nivå tre</a:t>
            </a:r>
          </a:p>
          <a:p>
            <a:pPr lvl="3"/>
            <a:r>
              <a:t>Brödtext nivå fyra</a:t>
            </a:r>
          </a:p>
          <a:p>
            <a:pPr lvl="4"/>
            <a:r>
              <a:t>Brödtext nivå fem</a:t>
            </a:r>
          </a:p>
        </p:txBody>
      </p:sp>
      <p:sp>
        <p:nvSpPr>
          <p:cNvPr id="23"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Centrerad">
    <p:spTree>
      <p:nvGrpSpPr>
        <p:cNvPr id="1" name=""/>
        <p:cNvGrpSpPr/>
        <p:nvPr/>
      </p:nvGrpSpPr>
      <p:grpSpPr>
        <a:xfrm>
          <a:off x="0" y="0"/>
          <a:ext cx="0" cy="0"/>
          <a:chOff x="0" y="0"/>
          <a:chExt cx="0" cy="0"/>
        </a:xfrm>
      </p:grpSpPr>
      <p:sp>
        <p:nvSpPr>
          <p:cNvPr id="30" name="Titeltext"/>
          <p:cNvSpPr txBox="1">
            <a:spLocks noGrp="1"/>
          </p:cNvSpPr>
          <p:nvPr>
            <p:ph type="title"/>
          </p:nvPr>
        </p:nvSpPr>
        <p:spPr>
          <a:xfrm>
            <a:off x="1270000" y="3225800"/>
            <a:ext cx="10464800" cy="3302000"/>
          </a:xfrm>
          <a:prstGeom prst="rect">
            <a:avLst/>
          </a:prstGeom>
        </p:spPr>
        <p:txBody>
          <a:bodyPr/>
          <a:lstStyle/>
          <a:p>
            <a:r>
              <a:t>Titeltext</a:t>
            </a:r>
          </a:p>
        </p:txBody>
      </p:sp>
      <p:sp>
        <p:nvSpPr>
          <p:cNvPr id="3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t">
    <p:spTree>
      <p:nvGrpSpPr>
        <p:cNvPr id="1" name=""/>
        <p:cNvGrpSpPr/>
        <p:nvPr/>
      </p:nvGrpSpPr>
      <p:grpSpPr>
        <a:xfrm>
          <a:off x="0" y="0"/>
          <a:ext cx="0" cy="0"/>
          <a:chOff x="0" y="0"/>
          <a:chExt cx="0" cy="0"/>
        </a:xfrm>
      </p:grpSpPr>
      <p:sp>
        <p:nvSpPr>
          <p:cNvPr id="38" name="Bild"/>
          <p:cNvSpPr>
            <a:spLocks noGrp="1"/>
          </p:cNvSpPr>
          <p:nvPr>
            <p:ph type="pic" idx="21"/>
          </p:nvPr>
        </p:nvSpPr>
        <p:spPr>
          <a:xfrm>
            <a:off x="2263775" y="613833"/>
            <a:ext cx="12401550" cy="8267701"/>
          </a:xfrm>
          <a:prstGeom prst="rect">
            <a:avLst/>
          </a:prstGeom>
        </p:spPr>
        <p:txBody>
          <a:bodyPr lIns="91439" tIns="45719" rIns="91439" bIns="45719" anchor="t">
            <a:noAutofit/>
          </a:bodyPr>
          <a:lstStyle/>
          <a:p>
            <a:endParaRPr/>
          </a:p>
        </p:txBody>
      </p:sp>
      <p:sp>
        <p:nvSpPr>
          <p:cNvPr id="39" name="Titeltext"/>
          <p:cNvSpPr txBox="1">
            <a:spLocks noGrp="1"/>
          </p:cNvSpPr>
          <p:nvPr>
            <p:ph type="title"/>
          </p:nvPr>
        </p:nvSpPr>
        <p:spPr>
          <a:xfrm>
            <a:off x="952500" y="635000"/>
            <a:ext cx="5334000" cy="3987800"/>
          </a:xfrm>
          <a:prstGeom prst="rect">
            <a:avLst/>
          </a:prstGeom>
        </p:spPr>
        <p:txBody>
          <a:bodyPr anchor="b"/>
          <a:lstStyle>
            <a:lvl1pPr>
              <a:defRPr sz="6000"/>
            </a:lvl1pPr>
          </a:lstStyle>
          <a:p>
            <a:r>
              <a:t>Titeltext</a:t>
            </a:r>
          </a:p>
        </p:txBody>
      </p:sp>
      <p:sp>
        <p:nvSpPr>
          <p:cNvPr id="40" name="Brödtext nivå ett…"/>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Brödtext nivå ett</a:t>
            </a:r>
          </a:p>
          <a:p>
            <a:pPr lvl="1"/>
            <a:r>
              <a:t>Brödtext nivå två</a:t>
            </a:r>
          </a:p>
          <a:p>
            <a:pPr lvl="2"/>
            <a:r>
              <a:t>Brödtext nivå tre</a:t>
            </a:r>
          </a:p>
          <a:p>
            <a:pPr lvl="3"/>
            <a:r>
              <a:t>Brödtext nivå fyra</a:t>
            </a:r>
          </a:p>
          <a:p>
            <a:pPr lvl="4"/>
            <a:r>
              <a:t>Brödtext nivå fem</a:t>
            </a:r>
          </a:p>
        </p:txBody>
      </p:sp>
      <p:sp>
        <p:nvSpPr>
          <p:cNvPr id="41"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Upptill">
    <p:spTree>
      <p:nvGrpSpPr>
        <p:cNvPr id="1" name=""/>
        <p:cNvGrpSpPr/>
        <p:nvPr/>
      </p:nvGrpSpPr>
      <p:grpSpPr>
        <a:xfrm>
          <a:off x="0" y="0"/>
          <a:ext cx="0" cy="0"/>
          <a:chOff x="0" y="0"/>
          <a:chExt cx="0" cy="0"/>
        </a:xfrm>
      </p:grpSpPr>
      <p:sp>
        <p:nvSpPr>
          <p:cNvPr id="48" name="Titeltext"/>
          <p:cNvSpPr txBox="1">
            <a:spLocks noGrp="1"/>
          </p:cNvSpPr>
          <p:nvPr>
            <p:ph type="title"/>
          </p:nvPr>
        </p:nvSpPr>
        <p:spPr>
          <a:prstGeom prst="rect">
            <a:avLst/>
          </a:prstGeom>
        </p:spPr>
        <p:txBody>
          <a:bodyPr/>
          <a:lstStyle/>
          <a:p>
            <a:r>
              <a:t>Titeltext</a:t>
            </a:r>
          </a:p>
        </p:txBody>
      </p:sp>
      <p:sp>
        <p:nvSpPr>
          <p:cNvPr id="49"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56" name="Titeltext"/>
          <p:cNvSpPr txBox="1">
            <a:spLocks noGrp="1"/>
          </p:cNvSpPr>
          <p:nvPr>
            <p:ph type="title"/>
          </p:nvPr>
        </p:nvSpPr>
        <p:spPr>
          <a:prstGeom prst="rect">
            <a:avLst/>
          </a:prstGeom>
        </p:spPr>
        <p:txBody>
          <a:bodyPr/>
          <a:lstStyle/>
          <a:p>
            <a:r>
              <a:t>Titeltext</a:t>
            </a:r>
          </a:p>
        </p:txBody>
      </p:sp>
      <p:sp>
        <p:nvSpPr>
          <p:cNvPr id="57" name="Brödtext nivå ett…"/>
          <p:cNvSpPr txBox="1">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58"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punkter och bild">
    <p:spTree>
      <p:nvGrpSpPr>
        <p:cNvPr id="1" name=""/>
        <p:cNvGrpSpPr/>
        <p:nvPr/>
      </p:nvGrpSpPr>
      <p:grpSpPr>
        <a:xfrm>
          <a:off x="0" y="0"/>
          <a:ext cx="0" cy="0"/>
          <a:chOff x="0" y="0"/>
          <a:chExt cx="0" cy="0"/>
        </a:xfrm>
      </p:grpSpPr>
      <p:sp>
        <p:nvSpPr>
          <p:cNvPr id="65" name="Bild"/>
          <p:cNvSpPr>
            <a:spLocks noGrp="1"/>
          </p:cNvSpPr>
          <p:nvPr>
            <p:ph type="pic" idx="21"/>
          </p:nvPr>
        </p:nvSpPr>
        <p:spPr>
          <a:xfrm>
            <a:off x="4086225" y="2586566"/>
            <a:ext cx="9429750" cy="6286501"/>
          </a:xfrm>
          <a:prstGeom prst="rect">
            <a:avLst/>
          </a:prstGeom>
        </p:spPr>
        <p:txBody>
          <a:bodyPr lIns="91439" tIns="45719" rIns="91439" bIns="45719" anchor="t">
            <a:noAutofit/>
          </a:bodyPr>
          <a:lstStyle/>
          <a:p>
            <a:endParaRPr/>
          </a:p>
        </p:txBody>
      </p:sp>
      <p:sp>
        <p:nvSpPr>
          <p:cNvPr id="66" name="Titeltext"/>
          <p:cNvSpPr txBox="1">
            <a:spLocks noGrp="1"/>
          </p:cNvSpPr>
          <p:nvPr>
            <p:ph type="title"/>
          </p:nvPr>
        </p:nvSpPr>
        <p:spPr>
          <a:prstGeom prst="rect">
            <a:avLst/>
          </a:prstGeom>
        </p:spPr>
        <p:txBody>
          <a:bodyPr/>
          <a:lstStyle/>
          <a:p>
            <a:r>
              <a:t>Titeltext</a:t>
            </a:r>
          </a:p>
        </p:txBody>
      </p:sp>
      <p:sp>
        <p:nvSpPr>
          <p:cNvPr id="67" name="Brödtext nivå ett…"/>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Brödtext nivå ett</a:t>
            </a:r>
          </a:p>
          <a:p>
            <a:pPr lvl="1"/>
            <a:r>
              <a:t>Brödtext nivå två</a:t>
            </a:r>
          </a:p>
          <a:p>
            <a:pPr lvl="2"/>
            <a:r>
              <a:t>Brödtext nivå tre</a:t>
            </a:r>
          </a:p>
          <a:p>
            <a:pPr lvl="3"/>
            <a:r>
              <a:t>Brödtext nivå fyra</a:t>
            </a:r>
          </a:p>
          <a:p>
            <a:pPr lvl="4"/>
            <a:r>
              <a:t>Brödtext nivå fem</a:t>
            </a:r>
          </a:p>
        </p:txBody>
      </p:sp>
      <p:sp>
        <p:nvSpPr>
          <p:cNvPr id="68" name="Diabildsnumm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75" name="Brödtext nivå ett…"/>
          <p:cNvSpPr txBox="1">
            <a:spLocks noGrp="1"/>
          </p:cNvSpPr>
          <p:nvPr>
            <p:ph type="body" idx="1"/>
          </p:nvPr>
        </p:nvSpPr>
        <p:spPr>
          <a:xfrm>
            <a:off x="952500" y="1270000"/>
            <a:ext cx="11099800" cy="7213600"/>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7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per sida">
    <p:spTree>
      <p:nvGrpSpPr>
        <p:cNvPr id="1" name=""/>
        <p:cNvGrpSpPr/>
        <p:nvPr/>
      </p:nvGrpSpPr>
      <p:grpSpPr>
        <a:xfrm>
          <a:off x="0" y="0"/>
          <a:ext cx="0" cy="0"/>
          <a:chOff x="0" y="0"/>
          <a:chExt cx="0" cy="0"/>
        </a:xfrm>
      </p:grpSpPr>
      <p:sp>
        <p:nvSpPr>
          <p:cNvPr id="83" name="Bild"/>
          <p:cNvSpPr>
            <a:spLocks noGrp="1"/>
          </p:cNvSpPr>
          <p:nvPr>
            <p:ph type="pic" sz="quarter" idx="21"/>
          </p:nvPr>
        </p:nvSpPr>
        <p:spPr>
          <a:xfrm>
            <a:off x="6680200" y="5029200"/>
            <a:ext cx="6054748" cy="4038600"/>
          </a:xfrm>
          <a:prstGeom prst="rect">
            <a:avLst/>
          </a:prstGeom>
        </p:spPr>
        <p:txBody>
          <a:bodyPr lIns="91439" tIns="45719" rIns="91439" bIns="45719" anchor="t">
            <a:noAutofit/>
          </a:bodyPr>
          <a:lstStyle/>
          <a:p>
            <a:endParaRPr/>
          </a:p>
        </p:txBody>
      </p:sp>
      <p:sp>
        <p:nvSpPr>
          <p:cNvPr id="84" name="Bild"/>
          <p:cNvSpPr>
            <a:spLocks noGrp="1"/>
          </p:cNvSpPr>
          <p:nvPr>
            <p:ph type="pic" sz="quarter" idx="22"/>
          </p:nvPr>
        </p:nvSpPr>
        <p:spPr>
          <a:xfrm>
            <a:off x="6502400" y="889000"/>
            <a:ext cx="5867400" cy="3911601"/>
          </a:xfrm>
          <a:prstGeom prst="rect">
            <a:avLst/>
          </a:prstGeom>
        </p:spPr>
        <p:txBody>
          <a:bodyPr lIns="91439" tIns="45719" rIns="91439" bIns="45719" anchor="t">
            <a:noAutofit/>
          </a:bodyPr>
          <a:lstStyle/>
          <a:p>
            <a:endParaRPr/>
          </a:p>
        </p:txBody>
      </p:sp>
      <p:sp>
        <p:nvSpPr>
          <p:cNvPr id="85" name="Bild"/>
          <p:cNvSpPr>
            <a:spLocks noGrp="1"/>
          </p:cNvSpPr>
          <p:nvPr>
            <p:ph type="pic" idx="23"/>
          </p:nvPr>
        </p:nvSpPr>
        <p:spPr>
          <a:xfrm>
            <a:off x="-2374900" y="889000"/>
            <a:ext cx="11982450" cy="7988300"/>
          </a:xfrm>
          <a:prstGeom prst="rect">
            <a:avLst/>
          </a:prstGeom>
        </p:spPr>
        <p:txBody>
          <a:bodyPr lIns="91439" tIns="45719" rIns="91439" bIns="45719" anchor="t">
            <a:noAutofit/>
          </a:bodyPr>
          <a:lstStyle/>
          <a:p>
            <a:endParaRPr/>
          </a:p>
        </p:txBody>
      </p:sp>
      <p:sp>
        <p:nvSpPr>
          <p:cNvPr id="86" name="Diabildsnumm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Titeltext</a:t>
            </a:r>
          </a:p>
        </p:txBody>
      </p:sp>
      <p:sp>
        <p:nvSpPr>
          <p:cNvPr id="3" name="Brödtext nivå ett…"/>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4" name="Diabildsnumm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image" Target="../media/image55.png"/><Relationship Id="rId1" Type="http://schemas.openxmlformats.org/officeDocument/2006/relationships/slideLayout" Target="../slideLayouts/slideLayout12.xml"/><Relationship Id="rId6" Type="http://schemas.openxmlformats.org/officeDocument/2006/relationships/image" Target="../media/image59.tif"/><Relationship Id="rId5" Type="http://schemas.openxmlformats.org/officeDocument/2006/relationships/image" Target="../media/image58.tif"/><Relationship Id="rId10" Type="http://schemas.openxmlformats.org/officeDocument/2006/relationships/image" Target="../media/image63.tif"/><Relationship Id="rId4" Type="http://schemas.openxmlformats.org/officeDocument/2006/relationships/image" Target="../media/image57.tif"/><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tif"/><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tif"/></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8.xml"/><Relationship Id="rId5" Type="http://schemas.openxmlformats.org/officeDocument/2006/relationships/image" Target="../media/image74.pn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76.tif"/><Relationship Id="rId2" Type="http://schemas.openxmlformats.org/officeDocument/2006/relationships/image" Target="../media/image75.tif"/><Relationship Id="rId1" Type="http://schemas.openxmlformats.org/officeDocument/2006/relationships/slideLayout" Target="../slideLayouts/slideLayout12.xml"/><Relationship Id="rId5" Type="http://schemas.openxmlformats.org/officeDocument/2006/relationships/image" Target="../media/image78.png"/><Relationship Id="rId4"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2.xml"/><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tif"/><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jpe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tif"/><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 Id="rId4" Type="http://schemas.openxmlformats.org/officeDocument/2006/relationships/image" Target="../media/image91.png"/></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12.xml"/><Relationship Id="rId6" Type="http://schemas.openxmlformats.org/officeDocument/2006/relationships/image" Target="../media/image106.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08352DIPs.jpeg" descr="08352DIPs.jpe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4379580" y="5164484"/>
            <a:ext cx="4400460" cy="4369082"/>
          </a:xfrm>
          <a:custGeom>
            <a:avLst/>
            <a:gdLst/>
            <a:ahLst/>
            <a:cxnLst>
              <a:cxn ang="0">
                <a:pos x="wd2" y="hd2"/>
              </a:cxn>
              <a:cxn ang="5400000">
                <a:pos x="wd2" y="hd2"/>
              </a:cxn>
              <a:cxn ang="10800000">
                <a:pos x="wd2" y="hd2"/>
              </a:cxn>
              <a:cxn ang="16200000">
                <a:pos x="wd2" y="hd2"/>
              </a:cxn>
            </a:cxnLst>
            <a:rect l="0" t="0" r="r" b="b"/>
            <a:pathLst>
              <a:path w="21501" h="21575" extrusionOk="0">
                <a:moveTo>
                  <a:pt x="10740" y="0"/>
                </a:moveTo>
                <a:cubicBezTo>
                  <a:pt x="10316" y="-1"/>
                  <a:pt x="9909" y="11"/>
                  <a:pt x="9747" y="35"/>
                </a:cubicBezTo>
                <a:cubicBezTo>
                  <a:pt x="9610" y="55"/>
                  <a:pt x="9295" y="100"/>
                  <a:pt x="9047" y="135"/>
                </a:cubicBezTo>
                <a:cubicBezTo>
                  <a:pt x="8798" y="170"/>
                  <a:pt x="8425" y="239"/>
                  <a:pt x="8217" y="292"/>
                </a:cubicBezTo>
                <a:cubicBezTo>
                  <a:pt x="7778" y="401"/>
                  <a:pt x="6576" y="795"/>
                  <a:pt x="6512" y="850"/>
                </a:cubicBezTo>
                <a:cubicBezTo>
                  <a:pt x="6488" y="871"/>
                  <a:pt x="6397" y="917"/>
                  <a:pt x="6308" y="954"/>
                </a:cubicBezTo>
                <a:cubicBezTo>
                  <a:pt x="6057" y="1060"/>
                  <a:pt x="5621" y="1287"/>
                  <a:pt x="5302" y="1477"/>
                </a:cubicBezTo>
                <a:cubicBezTo>
                  <a:pt x="4816" y="1767"/>
                  <a:pt x="4732" y="1822"/>
                  <a:pt x="4592" y="1930"/>
                </a:cubicBezTo>
                <a:cubicBezTo>
                  <a:pt x="4518" y="1987"/>
                  <a:pt x="4365" y="2097"/>
                  <a:pt x="4253" y="2177"/>
                </a:cubicBezTo>
                <a:cubicBezTo>
                  <a:pt x="3302" y="2851"/>
                  <a:pt x="2214" y="4053"/>
                  <a:pt x="1561" y="5148"/>
                </a:cubicBezTo>
                <a:cubicBezTo>
                  <a:pt x="1251" y="5669"/>
                  <a:pt x="836" y="6544"/>
                  <a:pt x="621" y="7129"/>
                </a:cubicBezTo>
                <a:cubicBezTo>
                  <a:pt x="187" y="8311"/>
                  <a:pt x="1" y="9428"/>
                  <a:pt x="0" y="10843"/>
                </a:cubicBezTo>
                <a:cubicBezTo>
                  <a:pt x="0" y="11620"/>
                  <a:pt x="17" y="11859"/>
                  <a:pt x="122" y="12537"/>
                </a:cubicBezTo>
                <a:cubicBezTo>
                  <a:pt x="146" y="12691"/>
                  <a:pt x="171" y="12864"/>
                  <a:pt x="179" y="12921"/>
                </a:cubicBezTo>
                <a:cubicBezTo>
                  <a:pt x="186" y="12977"/>
                  <a:pt x="217" y="13109"/>
                  <a:pt x="246" y="13215"/>
                </a:cubicBezTo>
                <a:cubicBezTo>
                  <a:pt x="276" y="13320"/>
                  <a:pt x="308" y="13463"/>
                  <a:pt x="318" y="13532"/>
                </a:cubicBezTo>
                <a:cubicBezTo>
                  <a:pt x="351" y="13756"/>
                  <a:pt x="593" y="14502"/>
                  <a:pt x="772" y="14926"/>
                </a:cubicBezTo>
                <a:cubicBezTo>
                  <a:pt x="999" y="15463"/>
                  <a:pt x="1419" y="16297"/>
                  <a:pt x="1654" y="16678"/>
                </a:cubicBezTo>
                <a:cubicBezTo>
                  <a:pt x="2188" y="17543"/>
                  <a:pt x="3341" y="18780"/>
                  <a:pt x="4239" y="19453"/>
                </a:cubicBezTo>
                <a:cubicBezTo>
                  <a:pt x="4710" y="19805"/>
                  <a:pt x="5386" y="20233"/>
                  <a:pt x="5577" y="20301"/>
                </a:cubicBezTo>
                <a:cubicBezTo>
                  <a:pt x="5643" y="20325"/>
                  <a:pt x="5739" y="20364"/>
                  <a:pt x="5791" y="20388"/>
                </a:cubicBezTo>
                <a:cubicBezTo>
                  <a:pt x="5842" y="20411"/>
                  <a:pt x="5934" y="20451"/>
                  <a:pt x="5994" y="20476"/>
                </a:cubicBezTo>
                <a:cubicBezTo>
                  <a:pt x="6054" y="20500"/>
                  <a:pt x="6103" y="20533"/>
                  <a:pt x="6103" y="20548"/>
                </a:cubicBezTo>
                <a:cubicBezTo>
                  <a:pt x="6103" y="20564"/>
                  <a:pt x="6153" y="20593"/>
                  <a:pt x="6213" y="20613"/>
                </a:cubicBezTo>
                <a:cubicBezTo>
                  <a:pt x="6273" y="20633"/>
                  <a:pt x="6337" y="20660"/>
                  <a:pt x="6355" y="20674"/>
                </a:cubicBezTo>
                <a:cubicBezTo>
                  <a:pt x="6462" y="20759"/>
                  <a:pt x="7234" y="21037"/>
                  <a:pt x="7503" y="21087"/>
                </a:cubicBezTo>
                <a:cubicBezTo>
                  <a:pt x="7591" y="21104"/>
                  <a:pt x="7791" y="21156"/>
                  <a:pt x="7949" y="21203"/>
                </a:cubicBezTo>
                <a:cubicBezTo>
                  <a:pt x="8107" y="21250"/>
                  <a:pt x="8389" y="21316"/>
                  <a:pt x="8575" y="21350"/>
                </a:cubicBezTo>
                <a:cubicBezTo>
                  <a:pt x="9294" y="21479"/>
                  <a:pt x="9612" y="21528"/>
                  <a:pt x="9871" y="21554"/>
                </a:cubicBezTo>
                <a:cubicBezTo>
                  <a:pt x="10333" y="21599"/>
                  <a:pt x="11794" y="21566"/>
                  <a:pt x="12301" y="21499"/>
                </a:cubicBezTo>
                <a:cubicBezTo>
                  <a:pt x="12749" y="21439"/>
                  <a:pt x="13283" y="21329"/>
                  <a:pt x="13606" y="21230"/>
                </a:cubicBezTo>
                <a:cubicBezTo>
                  <a:pt x="13702" y="21201"/>
                  <a:pt x="13872" y="21154"/>
                  <a:pt x="13982" y="21126"/>
                </a:cubicBezTo>
                <a:cubicBezTo>
                  <a:pt x="14169" y="21080"/>
                  <a:pt x="14984" y="20749"/>
                  <a:pt x="15485" y="20517"/>
                </a:cubicBezTo>
                <a:cubicBezTo>
                  <a:pt x="15680" y="20426"/>
                  <a:pt x="15940" y="20281"/>
                  <a:pt x="16412" y="19998"/>
                </a:cubicBezTo>
                <a:cubicBezTo>
                  <a:pt x="17698" y="19225"/>
                  <a:pt x="18913" y="18020"/>
                  <a:pt x="19867" y="16574"/>
                </a:cubicBezTo>
                <a:cubicBezTo>
                  <a:pt x="20409" y="15753"/>
                  <a:pt x="20934" y="14515"/>
                  <a:pt x="21194" y="13444"/>
                </a:cubicBezTo>
                <a:cubicBezTo>
                  <a:pt x="21553" y="11962"/>
                  <a:pt x="21600" y="10275"/>
                  <a:pt x="21324" y="8783"/>
                </a:cubicBezTo>
                <a:cubicBezTo>
                  <a:pt x="21029" y="7195"/>
                  <a:pt x="20282" y="5501"/>
                  <a:pt x="19326" y="4256"/>
                </a:cubicBezTo>
                <a:cubicBezTo>
                  <a:pt x="19001" y="3833"/>
                  <a:pt x="18947" y="3768"/>
                  <a:pt x="18595" y="3390"/>
                </a:cubicBezTo>
                <a:cubicBezTo>
                  <a:pt x="17363" y="2067"/>
                  <a:pt x="15666" y="1001"/>
                  <a:pt x="13970" y="488"/>
                </a:cubicBezTo>
                <a:cubicBezTo>
                  <a:pt x="13149" y="239"/>
                  <a:pt x="12565" y="116"/>
                  <a:pt x="11829" y="37"/>
                </a:cubicBezTo>
                <a:cubicBezTo>
                  <a:pt x="11603" y="13"/>
                  <a:pt x="11163" y="0"/>
                  <a:pt x="10740" y="0"/>
                </a:cubicBezTo>
                <a:close/>
              </a:path>
            </a:pathLst>
          </a:custGeom>
          <a:ln w="25400">
            <a:miter lim="400000"/>
          </a:ln>
          <a:effectLst>
            <a:outerShdw blurRad="254000" dist="127000" dir="5400000" rotWithShape="0">
              <a:srgbClr val="000000">
                <a:alpha val="70000"/>
              </a:srgbClr>
            </a:outerShdw>
          </a:effectLst>
        </p:spPr>
      </p:pic>
      <p:sp>
        <p:nvSpPr>
          <p:cNvPr id="139" name="The Nobel Prizes awarded to Marie Curie…"/>
          <p:cNvSpPr txBox="1">
            <a:spLocks noGrp="1"/>
          </p:cNvSpPr>
          <p:nvPr>
            <p:ph type="ctrTitle"/>
          </p:nvPr>
        </p:nvSpPr>
        <p:spPr>
          <a:xfrm>
            <a:off x="506093" y="86348"/>
            <a:ext cx="12261879" cy="5019733"/>
          </a:xfrm>
          <a:prstGeom prst="rect">
            <a:avLst/>
          </a:prstGeom>
        </p:spPr>
        <p:txBody>
          <a:bodyPr/>
          <a:lstStyle/>
          <a:p>
            <a:pPr algn="l">
              <a:defRPr sz="7800" b="1">
                <a:latin typeface="Helvetica Neue"/>
                <a:ea typeface="Helvetica Neue"/>
                <a:cs typeface="Helvetica Neue"/>
                <a:sym typeface="Helvetica Neue"/>
              </a:defRPr>
            </a:pPr>
            <a:r>
              <a:t>The Nobel Prizes awarded to Marie Curie</a:t>
            </a:r>
          </a:p>
          <a:p>
            <a:pPr algn="r">
              <a:defRPr sz="7800" b="1">
                <a:latin typeface="Helvetica Neue"/>
                <a:ea typeface="Helvetica Neue"/>
                <a:cs typeface="Helvetica Neue"/>
                <a:sym typeface="Helvetica Neue"/>
              </a:defRPr>
            </a:pPr>
            <a:r>
              <a:t>and the one </a:t>
            </a:r>
            <a:r>
              <a:rPr i="1"/>
              <a:t>not</a:t>
            </a:r>
            <a:r>
              <a:t> awarded to Lise Meitner</a:t>
            </a:r>
          </a:p>
        </p:txBody>
      </p:sp>
      <p:sp>
        <p:nvSpPr>
          <p:cNvPr id="140" name="BPU 11…"/>
          <p:cNvSpPr txBox="1">
            <a:spLocks noGrp="1"/>
          </p:cNvSpPr>
          <p:nvPr>
            <p:ph type="subTitle" sz="quarter" idx="1"/>
          </p:nvPr>
        </p:nvSpPr>
        <p:spPr>
          <a:xfrm>
            <a:off x="1347410" y="7583974"/>
            <a:ext cx="10464801" cy="1130301"/>
          </a:xfrm>
          <a:prstGeom prst="rect">
            <a:avLst/>
          </a:prstGeom>
        </p:spPr>
        <p:txBody>
          <a:bodyPr>
            <a:normAutofit lnSpcReduction="10000"/>
          </a:bodyPr>
          <a:lstStyle/>
          <a:p>
            <a:pPr defTabSz="356362">
              <a:defRPr sz="2257">
                <a:solidFill>
                  <a:srgbClr val="FFFFFF"/>
                </a:solidFill>
              </a:defRPr>
            </a:pPr>
            <a:r>
              <a:rPr dirty="0"/>
              <a:t>BPU 11</a:t>
            </a:r>
          </a:p>
          <a:p>
            <a:pPr defTabSz="356362">
              <a:defRPr sz="2257">
                <a:solidFill>
                  <a:srgbClr val="FFFFFF"/>
                </a:solidFill>
              </a:defRPr>
            </a:pPr>
            <a:r>
              <a:rPr dirty="0"/>
              <a:t>Belgrade 30 August 2022</a:t>
            </a:r>
          </a:p>
          <a:p>
            <a:pPr defTabSz="356362">
              <a:defRPr sz="2257">
                <a:solidFill>
                  <a:srgbClr val="FFFFFF"/>
                </a:solidFill>
              </a:defRPr>
            </a:pPr>
            <a:r>
              <a:rPr dirty="0"/>
              <a:t>Karl Grandin, RSAS</a:t>
            </a:r>
          </a:p>
        </p:txBody>
      </p:sp>
      <p:grpSp>
        <p:nvGrpSpPr>
          <p:cNvPr id="143" name="Bild"/>
          <p:cNvGrpSpPr/>
          <p:nvPr/>
        </p:nvGrpSpPr>
        <p:grpSpPr>
          <a:xfrm rot="60000">
            <a:off x="9670930" y="5761524"/>
            <a:ext cx="2451101" cy="3175001"/>
            <a:chOff x="0" y="0"/>
            <a:chExt cx="2451100" cy="3175000"/>
          </a:xfrm>
        </p:grpSpPr>
        <p:pic>
          <p:nvPicPr>
            <p:cNvPr id="142" name="Bild" descr="Bild"/>
            <p:cNvPicPr>
              <a:picLocks noChangeAspect="1"/>
            </p:cNvPicPr>
            <p:nvPr/>
          </p:nvPicPr>
          <p:blipFill>
            <a:blip r:embed="rId3"/>
            <a:srcRect/>
            <a:stretch>
              <a:fillRect/>
            </a:stretch>
          </p:blipFill>
          <p:spPr>
            <a:xfrm>
              <a:off x="127000" y="88900"/>
              <a:ext cx="2197100" cy="2844801"/>
            </a:xfrm>
            <a:prstGeom prst="rect">
              <a:avLst/>
            </a:prstGeom>
            <a:ln>
              <a:noFill/>
            </a:ln>
            <a:effectLst/>
          </p:spPr>
        </p:pic>
        <p:pic>
          <p:nvPicPr>
            <p:cNvPr id="141" name="Bild" descr="Bild"/>
            <p:cNvPicPr>
              <a:picLocks/>
            </p:cNvPicPr>
            <p:nvPr/>
          </p:nvPicPr>
          <p:blipFill>
            <a:blip r:embed="rId4"/>
            <a:stretch>
              <a:fillRect/>
            </a:stretch>
          </p:blipFill>
          <p:spPr>
            <a:xfrm>
              <a:off x="0" y="0"/>
              <a:ext cx="2451100" cy="3175000"/>
            </a:xfrm>
            <a:prstGeom prst="rect">
              <a:avLst/>
            </a:prstGeom>
            <a:effectLst/>
          </p:spPr>
        </p:pic>
      </p:grpSp>
      <p:grpSp>
        <p:nvGrpSpPr>
          <p:cNvPr id="146" name="marie-curie-12835-content-portrait-mobile-tiny.jpg"/>
          <p:cNvGrpSpPr/>
          <p:nvPr/>
        </p:nvGrpSpPr>
        <p:grpSpPr>
          <a:xfrm rot="21540000">
            <a:off x="1152662" y="5726048"/>
            <a:ext cx="2335401" cy="3245954"/>
            <a:chOff x="0" y="0"/>
            <a:chExt cx="2335399" cy="3245953"/>
          </a:xfrm>
        </p:grpSpPr>
        <p:pic>
          <p:nvPicPr>
            <p:cNvPr id="145" name="marie-curie-12835-content-portrait-mobile-tiny.jpg" descr="marie-curie-12835-content-portrait-mobile-tiny.jpg"/>
            <p:cNvPicPr>
              <a:picLocks noChangeAspect="1"/>
            </p:cNvPicPr>
            <p:nvPr/>
          </p:nvPicPr>
          <p:blipFill>
            <a:blip r:embed="rId5"/>
            <a:srcRect/>
            <a:stretch>
              <a:fillRect/>
            </a:stretch>
          </p:blipFill>
          <p:spPr>
            <a:xfrm>
              <a:off x="127000" y="88900"/>
              <a:ext cx="2081400" cy="2915754"/>
            </a:xfrm>
            <a:prstGeom prst="rect">
              <a:avLst/>
            </a:prstGeom>
            <a:ln>
              <a:noFill/>
            </a:ln>
            <a:effectLst/>
          </p:spPr>
        </p:pic>
        <p:pic>
          <p:nvPicPr>
            <p:cNvPr id="144" name="marie-curie-12835-content-portrait-mobile-tiny.jpg" descr="marie-curie-12835-content-portrait-mobile-tiny.jpg"/>
            <p:cNvPicPr>
              <a:picLocks/>
            </p:cNvPicPr>
            <p:nvPr/>
          </p:nvPicPr>
          <p:blipFill>
            <a:blip r:embed="rId6"/>
            <a:stretch>
              <a:fillRect/>
            </a:stretch>
          </p:blipFill>
          <p:spPr>
            <a:xfrm>
              <a:off x="0" y="-1"/>
              <a:ext cx="2335400" cy="3245955"/>
            </a:xfrm>
            <a:prstGeom prst="rect">
              <a:avLst/>
            </a:prstGeom>
            <a:effectLst/>
          </p:spPr>
        </p:pic>
      </p:grpSp>
      <p:pic>
        <p:nvPicPr>
          <p:cNvPr id="3" name="Bildobjekt 2">
            <a:extLst>
              <a:ext uri="{FF2B5EF4-FFF2-40B4-BE49-F238E27FC236}">
                <a16:creationId xmlns:a16="http://schemas.microsoft.com/office/drawing/2014/main" id="{813E1E74-167C-3A79-F83F-2F08E5EB15B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70000" y="1270000"/>
            <a:ext cx="63500" cy="76200"/>
          </a:xfrm>
          <a:prstGeom prst="rect">
            <a:avLst/>
          </a:prstGeom>
        </p:spPr>
      </p:pic>
      <p:pic>
        <p:nvPicPr>
          <p:cNvPr id="4" name="Bildobjekt 3">
            <a:extLst>
              <a:ext uri="{FF2B5EF4-FFF2-40B4-BE49-F238E27FC236}">
                <a16:creationId xmlns:a16="http://schemas.microsoft.com/office/drawing/2014/main" id="{435CF55E-C779-1F33-6B85-97B073607A2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70000" y="1270000"/>
            <a:ext cx="63500" cy="76200"/>
          </a:xfrm>
          <a:prstGeom prst="rect">
            <a:avLst/>
          </a:prstGeom>
        </p:spPr>
      </p:pic>
      <p:pic>
        <p:nvPicPr>
          <p:cNvPr id="5" name="Bildobjekt 4">
            <a:extLst>
              <a:ext uri="{FF2B5EF4-FFF2-40B4-BE49-F238E27FC236}">
                <a16:creationId xmlns:a16="http://schemas.microsoft.com/office/drawing/2014/main" id="{6C54C110-BD19-D7C1-E7A1-906E28F55F6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270000" y="1270000"/>
            <a:ext cx="63500" cy="7620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KVANobel1915NoTeslaNoEdison.pdf" descr="KVANobel1915NoTeslaNoEdison.pdf"/>
          <p:cNvPicPr>
            <a:picLocks noChangeAspect="1"/>
          </p:cNvPicPr>
          <p:nvPr/>
        </p:nvPicPr>
        <p:blipFill>
          <a:blip r:embed="rId2" cstate="screen">
            <a:alphaModFix amt="25000"/>
            <a:extLst>
              <a:ext uri="{28A0092B-C50C-407E-A947-70E740481C1C}">
                <a14:useLocalDpi xmlns:a14="http://schemas.microsoft.com/office/drawing/2010/main"/>
              </a:ext>
            </a:extLst>
          </a:blip>
          <a:srcRect/>
          <a:stretch>
            <a:fillRect/>
          </a:stretch>
        </p:blipFill>
        <p:spPr>
          <a:xfrm>
            <a:off x="6319582" y="-10070"/>
            <a:ext cx="6583364" cy="9773867"/>
          </a:xfrm>
          <a:custGeom>
            <a:avLst/>
            <a:gdLst/>
            <a:ahLst/>
            <a:cxnLst>
              <a:cxn ang="0">
                <a:pos x="wd2" y="hd2"/>
              </a:cxn>
              <a:cxn ang="5400000">
                <a:pos x="wd2" y="hd2"/>
              </a:cxn>
              <a:cxn ang="10800000">
                <a:pos x="wd2" y="hd2"/>
              </a:cxn>
              <a:cxn ang="16200000">
                <a:pos x="wd2" y="hd2"/>
              </a:cxn>
            </a:cxnLst>
            <a:rect l="0" t="0" r="r" b="b"/>
            <a:pathLst>
              <a:path w="21590" h="21599" extrusionOk="0">
                <a:moveTo>
                  <a:pt x="3643" y="0"/>
                </a:moveTo>
                <a:cubicBezTo>
                  <a:pt x="2383" y="1"/>
                  <a:pt x="1479" y="14"/>
                  <a:pt x="1049" y="39"/>
                </a:cubicBezTo>
                <a:cubicBezTo>
                  <a:pt x="395" y="78"/>
                  <a:pt x="209" y="88"/>
                  <a:pt x="0" y="44"/>
                </a:cubicBezTo>
                <a:lnTo>
                  <a:pt x="0" y="21599"/>
                </a:lnTo>
                <a:lnTo>
                  <a:pt x="21215" y="21599"/>
                </a:lnTo>
                <a:lnTo>
                  <a:pt x="21218" y="21167"/>
                </a:lnTo>
                <a:cubicBezTo>
                  <a:pt x="21221" y="20681"/>
                  <a:pt x="21228" y="20124"/>
                  <a:pt x="21236" y="19929"/>
                </a:cubicBezTo>
                <a:cubicBezTo>
                  <a:pt x="21244" y="19734"/>
                  <a:pt x="21265" y="18412"/>
                  <a:pt x="21282" y="16991"/>
                </a:cubicBezTo>
                <a:cubicBezTo>
                  <a:pt x="21298" y="15570"/>
                  <a:pt x="21324" y="13905"/>
                  <a:pt x="21337" y="13292"/>
                </a:cubicBezTo>
                <a:cubicBezTo>
                  <a:pt x="21351" y="12679"/>
                  <a:pt x="21373" y="11304"/>
                  <a:pt x="21387" y="10236"/>
                </a:cubicBezTo>
                <a:cubicBezTo>
                  <a:pt x="21411" y="8373"/>
                  <a:pt x="21424" y="7681"/>
                  <a:pt x="21494" y="3955"/>
                </a:cubicBezTo>
                <a:cubicBezTo>
                  <a:pt x="21511" y="3009"/>
                  <a:pt x="21544" y="2266"/>
                  <a:pt x="21570" y="2243"/>
                </a:cubicBezTo>
                <a:cubicBezTo>
                  <a:pt x="21600" y="2219"/>
                  <a:pt x="21596" y="2195"/>
                  <a:pt x="21560" y="2180"/>
                </a:cubicBezTo>
                <a:cubicBezTo>
                  <a:pt x="21520" y="2164"/>
                  <a:pt x="21510" y="1902"/>
                  <a:pt x="21521" y="1275"/>
                </a:cubicBezTo>
                <a:lnTo>
                  <a:pt x="21538" y="392"/>
                </a:lnTo>
                <a:lnTo>
                  <a:pt x="21265" y="369"/>
                </a:lnTo>
                <a:cubicBezTo>
                  <a:pt x="21106" y="356"/>
                  <a:pt x="20966" y="324"/>
                  <a:pt x="20933" y="293"/>
                </a:cubicBezTo>
                <a:cubicBezTo>
                  <a:pt x="20901" y="263"/>
                  <a:pt x="20832" y="239"/>
                  <a:pt x="20779" y="239"/>
                </a:cubicBezTo>
                <a:cubicBezTo>
                  <a:pt x="20726" y="239"/>
                  <a:pt x="20644" y="209"/>
                  <a:pt x="20597" y="172"/>
                </a:cubicBezTo>
                <a:cubicBezTo>
                  <a:pt x="20514" y="106"/>
                  <a:pt x="20448" y="104"/>
                  <a:pt x="18444" y="103"/>
                </a:cubicBezTo>
                <a:cubicBezTo>
                  <a:pt x="15560" y="103"/>
                  <a:pt x="11609" y="76"/>
                  <a:pt x="8372" y="34"/>
                </a:cubicBezTo>
                <a:cubicBezTo>
                  <a:pt x="6519" y="10"/>
                  <a:pt x="4903" y="-1"/>
                  <a:pt x="3643" y="0"/>
                </a:cubicBezTo>
                <a:close/>
                <a:moveTo>
                  <a:pt x="14200" y="12102"/>
                </a:moveTo>
                <a:cubicBezTo>
                  <a:pt x="14253" y="12104"/>
                  <a:pt x="14299" y="12133"/>
                  <a:pt x="14271" y="12164"/>
                </a:cubicBezTo>
                <a:cubicBezTo>
                  <a:pt x="14256" y="12181"/>
                  <a:pt x="14223" y="12195"/>
                  <a:pt x="14199" y="12195"/>
                </a:cubicBezTo>
                <a:cubicBezTo>
                  <a:pt x="14128" y="12195"/>
                  <a:pt x="14092" y="12134"/>
                  <a:pt x="14148" y="12111"/>
                </a:cubicBezTo>
                <a:cubicBezTo>
                  <a:pt x="14164" y="12104"/>
                  <a:pt x="14182" y="12102"/>
                  <a:pt x="14200" y="12102"/>
                </a:cubicBezTo>
                <a:close/>
              </a:path>
            </a:pathLst>
          </a:custGeom>
          <a:ln w="25400">
            <a:miter lim="400000"/>
          </a:ln>
          <a:effectLst>
            <a:outerShdw blurRad="254000" dist="127000" dir="5400000" rotWithShape="0">
              <a:srgbClr val="000000">
                <a:alpha val="70000"/>
              </a:srgbClr>
            </a:outerShdw>
          </a:effectLst>
        </p:spPr>
      </p:pic>
      <p:pic>
        <p:nvPicPr>
          <p:cNvPr id="205" name="Nikola_Tesla_on_Time_Magazine_1931.jpg" descr="Nikola_Tesla_on_Time_Magazine_1931.jpg"/>
          <p:cNvPicPr>
            <a:picLocks noChangeAspect="1"/>
          </p:cNvPicPr>
          <p:nvPr/>
        </p:nvPicPr>
        <p:blipFill>
          <a:blip r:embed="rId3"/>
          <a:stretch>
            <a:fillRect/>
          </a:stretch>
        </p:blipFill>
        <p:spPr>
          <a:xfrm>
            <a:off x="1091200" y="184150"/>
            <a:ext cx="5080001" cy="6692900"/>
          </a:xfrm>
          <a:prstGeom prst="rect">
            <a:avLst/>
          </a:prstGeom>
          <a:ln w="25400">
            <a:miter lim="400000"/>
          </a:ln>
          <a:effectLst>
            <a:outerShdw blurRad="254000" dist="127000" dir="5400000" rotWithShape="0">
              <a:srgbClr val="000000">
                <a:alpha val="70000"/>
              </a:srgbClr>
            </a:outerShdw>
          </a:effectLst>
        </p:spPr>
      </p:pic>
      <p:graphicFrame>
        <p:nvGraphicFramePr>
          <p:cNvPr id="206" name="Stående kumulativt 2D-stapeldiagram"/>
          <p:cNvGraphicFramePr/>
          <p:nvPr/>
        </p:nvGraphicFramePr>
        <p:xfrm>
          <a:off x="445781" y="6830303"/>
          <a:ext cx="12113238" cy="2669298"/>
        </p:xfrm>
        <a:graphic>
          <a:graphicData uri="http://schemas.openxmlformats.org/drawingml/2006/chart">
            <c:chart xmlns:c="http://schemas.openxmlformats.org/drawingml/2006/chart" xmlns:r="http://schemas.openxmlformats.org/officeDocument/2006/relationships" r:id="rId4"/>
          </a:graphicData>
        </a:graphic>
      </p:graphicFrame>
      <p:pic>
        <p:nvPicPr>
          <p:cNvPr id="207" name="2880px-Nikola_Tesla_signature_1900.svg.png" descr="2880px-Nikola_Tesla_signature_1900.svg.png"/>
          <p:cNvPicPr>
            <a:picLocks noChangeAspect="1"/>
          </p:cNvPicPr>
          <p:nvPr/>
        </p:nvPicPr>
        <p:blipFill>
          <a:blip r:embed="rId5"/>
          <a:stretch>
            <a:fillRect/>
          </a:stretch>
        </p:blipFill>
        <p:spPr>
          <a:xfrm>
            <a:off x="9042265" y="6083075"/>
            <a:ext cx="3218899" cy="538720"/>
          </a:xfrm>
          <a:prstGeom prst="rect">
            <a:avLst/>
          </a:prstGeom>
          <a:ln w="12700">
            <a:miter lim="400000"/>
          </a:ln>
        </p:spPr>
      </p:pic>
      <p:pic>
        <p:nvPicPr>
          <p:cNvPr id="208" name="Oval Oval" descr="Oval Oval"/>
          <p:cNvPicPr>
            <a:picLocks/>
          </p:cNvPicPr>
          <p:nvPr/>
        </p:nvPicPr>
        <p:blipFill>
          <a:blip r:embed="rId6"/>
          <a:stretch>
            <a:fillRect/>
          </a:stretch>
        </p:blipFill>
        <p:spPr>
          <a:xfrm>
            <a:off x="10166349" y="7141376"/>
            <a:ext cx="970729" cy="1023576"/>
          </a:xfrm>
          <a:prstGeom prst="rect">
            <a:avLst/>
          </a:prstGeom>
        </p:spPr>
      </p:pic>
      <p:sp>
        <p:nvSpPr>
          <p:cNvPr id="210" name="In the whole of 1901–1943 out of…"/>
          <p:cNvSpPr txBox="1"/>
          <p:nvPr/>
        </p:nvSpPr>
        <p:spPr>
          <a:xfrm>
            <a:off x="6634547" y="3634129"/>
            <a:ext cx="5279053" cy="11979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b="0"/>
            </a:pPr>
            <a:r>
              <a:t>In the whole of 1901–1943 out of</a:t>
            </a:r>
          </a:p>
          <a:p>
            <a:pPr>
              <a:defRPr b="0"/>
            </a:pPr>
            <a:r>
              <a:t>total 1433 nominations in physics,</a:t>
            </a:r>
          </a:p>
          <a:p>
            <a:pPr>
              <a:defRPr b="0"/>
            </a:pPr>
            <a:r>
              <a:t>Tesla received only one!</a:t>
            </a:r>
          </a:p>
        </p:txBody>
      </p:sp>
      <p:sp>
        <p:nvSpPr>
          <p:cNvPr id="211" name="Tesla and the Nobel Prize…"/>
          <p:cNvSpPr txBox="1"/>
          <p:nvPr/>
        </p:nvSpPr>
        <p:spPr>
          <a:xfrm>
            <a:off x="6564350" y="2229105"/>
            <a:ext cx="5419447" cy="585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200"/>
            </a:lvl1pPr>
          </a:lstStyle>
          <a:p>
            <a:r>
              <a:t>Tesla and the Nobel Prize…</a:t>
            </a:r>
          </a:p>
        </p:txBody>
      </p:sp>
    </p:spTree>
    <p:extLst>
      <p:ext uri="{BB962C8B-B14F-4D97-AF65-F5344CB8AC3E}">
        <p14:creationId xmlns:p14="http://schemas.microsoft.com/office/powerpoint/2010/main" val="42027361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KVANobel1915NoTeslaNoEdison.pdf" descr="KVANobel1915NoTeslaNoEdison.pdf"/>
          <p:cNvPicPr>
            <a:picLocks noChangeAspect="1"/>
          </p:cNvPicPr>
          <p:nvPr/>
        </p:nvPicPr>
        <p:blipFill>
          <a:blip r:embed="rId2" cstate="screen">
            <a:alphaModFix amt="25000"/>
            <a:extLst>
              <a:ext uri="{28A0092B-C50C-407E-A947-70E740481C1C}">
                <a14:useLocalDpi xmlns:a14="http://schemas.microsoft.com/office/drawing/2010/main"/>
              </a:ext>
            </a:extLst>
          </a:blip>
          <a:srcRect/>
          <a:stretch>
            <a:fillRect/>
          </a:stretch>
        </p:blipFill>
        <p:spPr>
          <a:xfrm>
            <a:off x="6319582" y="-10070"/>
            <a:ext cx="6583364" cy="9773867"/>
          </a:xfrm>
          <a:custGeom>
            <a:avLst/>
            <a:gdLst/>
            <a:ahLst/>
            <a:cxnLst>
              <a:cxn ang="0">
                <a:pos x="wd2" y="hd2"/>
              </a:cxn>
              <a:cxn ang="5400000">
                <a:pos x="wd2" y="hd2"/>
              </a:cxn>
              <a:cxn ang="10800000">
                <a:pos x="wd2" y="hd2"/>
              </a:cxn>
              <a:cxn ang="16200000">
                <a:pos x="wd2" y="hd2"/>
              </a:cxn>
            </a:cxnLst>
            <a:rect l="0" t="0" r="r" b="b"/>
            <a:pathLst>
              <a:path w="21590" h="21599" extrusionOk="0">
                <a:moveTo>
                  <a:pt x="3643" y="0"/>
                </a:moveTo>
                <a:cubicBezTo>
                  <a:pt x="2383" y="1"/>
                  <a:pt x="1479" y="14"/>
                  <a:pt x="1049" y="39"/>
                </a:cubicBezTo>
                <a:cubicBezTo>
                  <a:pt x="395" y="78"/>
                  <a:pt x="209" y="88"/>
                  <a:pt x="0" y="44"/>
                </a:cubicBezTo>
                <a:lnTo>
                  <a:pt x="0" y="21599"/>
                </a:lnTo>
                <a:lnTo>
                  <a:pt x="21215" y="21599"/>
                </a:lnTo>
                <a:lnTo>
                  <a:pt x="21218" y="21167"/>
                </a:lnTo>
                <a:cubicBezTo>
                  <a:pt x="21221" y="20681"/>
                  <a:pt x="21228" y="20124"/>
                  <a:pt x="21236" y="19929"/>
                </a:cubicBezTo>
                <a:cubicBezTo>
                  <a:pt x="21244" y="19734"/>
                  <a:pt x="21265" y="18412"/>
                  <a:pt x="21282" y="16991"/>
                </a:cubicBezTo>
                <a:cubicBezTo>
                  <a:pt x="21298" y="15570"/>
                  <a:pt x="21324" y="13905"/>
                  <a:pt x="21337" y="13292"/>
                </a:cubicBezTo>
                <a:cubicBezTo>
                  <a:pt x="21351" y="12679"/>
                  <a:pt x="21373" y="11304"/>
                  <a:pt x="21387" y="10236"/>
                </a:cubicBezTo>
                <a:cubicBezTo>
                  <a:pt x="21411" y="8373"/>
                  <a:pt x="21424" y="7681"/>
                  <a:pt x="21494" y="3955"/>
                </a:cubicBezTo>
                <a:cubicBezTo>
                  <a:pt x="21511" y="3009"/>
                  <a:pt x="21544" y="2266"/>
                  <a:pt x="21570" y="2243"/>
                </a:cubicBezTo>
                <a:cubicBezTo>
                  <a:pt x="21600" y="2219"/>
                  <a:pt x="21596" y="2195"/>
                  <a:pt x="21560" y="2180"/>
                </a:cubicBezTo>
                <a:cubicBezTo>
                  <a:pt x="21520" y="2164"/>
                  <a:pt x="21510" y="1902"/>
                  <a:pt x="21521" y="1275"/>
                </a:cubicBezTo>
                <a:lnTo>
                  <a:pt x="21538" y="392"/>
                </a:lnTo>
                <a:lnTo>
                  <a:pt x="21265" y="369"/>
                </a:lnTo>
                <a:cubicBezTo>
                  <a:pt x="21106" y="356"/>
                  <a:pt x="20966" y="324"/>
                  <a:pt x="20933" y="293"/>
                </a:cubicBezTo>
                <a:cubicBezTo>
                  <a:pt x="20901" y="263"/>
                  <a:pt x="20832" y="239"/>
                  <a:pt x="20779" y="239"/>
                </a:cubicBezTo>
                <a:cubicBezTo>
                  <a:pt x="20726" y="239"/>
                  <a:pt x="20644" y="209"/>
                  <a:pt x="20597" y="172"/>
                </a:cubicBezTo>
                <a:cubicBezTo>
                  <a:pt x="20514" y="106"/>
                  <a:pt x="20448" y="104"/>
                  <a:pt x="18444" y="103"/>
                </a:cubicBezTo>
                <a:cubicBezTo>
                  <a:pt x="15560" y="103"/>
                  <a:pt x="11609" y="76"/>
                  <a:pt x="8372" y="34"/>
                </a:cubicBezTo>
                <a:cubicBezTo>
                  <a:pt x="6519" y="10"/>
                  <a:pt x="4903" y="-1"/>
                  <a:pt x="3643" y="0"/>
                </a:cubicBezTo>
                <a:close/>
                <a:moveTo>
                  <a:pt x="14200" y="12102"/>
                </a:moveTo>
                <a:cubicBezTo>
                  <a:pt x="14253" y="12104"/>
                  <a:pt x="14299" y="12133"/>
                  <a:pt x="14271" y="12164"/>
                </a:cubicBezTo>
                <a:cubicBezTo>
                  <a:pt x="14256" y="12181"/>
                  <a:pt x="14223" y="12195"/>
                  <a:pt x="14199" y="12195"/>
                </a:cubicBezTo>
                <a:cubicBezTo>
                  <a:pt x="14128" y="12195"/>
                  <a:pt x="14092" y="12134"/>
                  <a:pt x="14148" y="12111"/>
                </a:cubicBezTo>
                <a:cubicBezTo>
                  <a:pt x="14164" y="12104"/>
                  <a:pt x="14182" y="12102"/>
                  <a:pt x="14200" y="12102"/>
                </a:cubicBezTo>
                <a:close/>
              </a:path>
            </a:pathLst>
          </a:custGeom>
          <a:ln w="25400">
            <a:miter lim="400000"/>
          </a:ln>
          <a:effectLst>
            <a:outerShdw blurRad="254000" dist="127000" dir="5400000" rotWithShape="0">
              <a:srgbClr val="000000">
                <a:alpha val="70000"/>
              </a:srgbClr>
            </a:outerShdw>
          </a:effectLst>
        </p:spPr>
      </p:pic>
      <p:pic>
        <p:nvPicPr>
          <p:cNvPr id="234" name="Nikola_Tesla_on_Time_Magazine_1931.jpg" descr="Nikola_Tesla_on_Time_Magazine_1931.jpg"/>
          <p:cNvPicPr>
            <a:picLocks noChangeAspect="1"/>
          </p:cNvPicPr>
          <p:nvPr/>
        </p:nvPicPr>
        <p:blipFill>
          <a:blip r:embed="rId3"/>
          <a:stretch>
            <a:fillRect/>
          </a:stretch>
        </p:blipFill>
        <p:spPr>
          <a:xfrm>
            <a:off x="1091200" y="184150"/>
            <a:ext cx="5080001" cy="6692900"/>
          </a:xfrm>
          <a:prstGeom prst="rect">
            <a:avLst/>
          </a:prstGeom>
          <a:ln w="25400">
            <a:miter lim="400000"/>
          </a:ln>
          <a:effectLst>
            <a:outerShdw blurRad="254000" dist="127000" dir="5400000" rotWithShape="0">
              <a:srgbClr val="000000">
                <a:alpha val="70000"/>
              </a:srgbClr>
            </a:outerShdw>
          </a:effectLst>
        </p:spPr>
      </p:pic>
      <p:graphicFrame>
        <p:nvGraphicFramePr>
          <p:cNvPr id="235" name="Stående kumulativt 2D-stapeldiagram"/>
          <p:cNvGraphicFramePr/>
          <p:nvPr>
            <p:extLst>
              <p:ext uri="{D42A27DB-BD31-4B8C-83A1-F6EECF244321}">
                <p14:modId xmlns:p14="http://schemas.microsoft.com/office/powerpoint/2010/main" val="1196383358"/>
              </p:ext>
            </p:extLst>
          </p:nvPr>
        </p:nvGraphicFramePr>
        <p:xfrm>
          <a:off x="445781" y="6830303"/>
          <a:ext cx="12113238" cy="2669298"/>
        </p:xfrm>
        <a:graphic>
          <a:graphicData uri="http://schemas.openxmlformats.org/drawingml/2006/chart">
            <c:chart xmlns:c="http://schemas.openxmlformats.org/drawingml/2006/chart" xmlns:r="http://schemas.openxmlformats.org/officeDocument/2006/relationships" r:id="rId4"/>
          </a:graphicData>
        </a:graphic>
      </p:graphicFrame>
      <p:pic>
        <p:nvPicPr>
          <p:cNvPr id="236" name="2880px-Nikola_Tesla_signature_1900.svg.png" descr="2880px-Nikola_Tesla_signature_1900.svg.png"/>
          <p:cNvPicPr>
            <a:picLocks noChangeAspect="1"/>
          </p:cNvPicPr>
          <p:nvPr/>
        </p:nvPicPr>
        <p:blipFill>
          <a:blip r:embed="rId5"/>
          <a:stretch>
            <a:fillRect/>
          </a:stretch>
        </p:blipFill>
        <p:spPr>
          <a:xfrm>
            <a:off x="9042265" y="6083075"/>
            <a:ext cx="3218899" cy="538720"/>
          </a:xfrm>
          <a:prstGeom prst="rect">
            <a:avLst/>
          </a:prstGeom>
          <a:ln w="12700">
            <a:miter lim="400000"/>
          </a:ln>
        </p:spPr>
      </p:pic>
      <p:sp>
        <p:nvSpPr>
          <p:cNvPr id="239" name="In the whole of 1901–1943 out of…"/>
          <p:cNvSpPr txBox="1"/>
          <p:nvPr/>
        </p:nvSpPr>
        <p:spPr>
          <a:xfrm>
            <a:off x="6634547" y="3634129"/>
            <a:ext cx="5279053" cy="1197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0"/>
            </a:pPr>
            <a:r>
              <a:t>In the whole of 1901–1943 out of</a:t>
            </a:r>
          </a:p>
          <a:p>
            <a:pPr>
              <a:defRPr b="0"/>
            </a:pPr>
            <a:r>
              <a:t>total 1433 nominations in physics,</a:t>
            </a:r>
          </a:p>
          <a:p>
            <a:pPr>
              <a:defRPr b="0"/>
            </a:pPr>
            <a:r>
              <a:t>Tesla received only one!</a:t>
            </a:r>
          </a:p>
        </p:txBody>
      </p:sp>
      <p:sp>
        <p:nvSpPr>
          <p:cNvPr id="240" name="Tesla and the Nobel Prize…"/>
          <p:cNvSpPr txBox="1"/>
          <p:nvPr/>
        </p:nvSpPr>
        <p:spPr>
          <a:xfrm>
            <a:off x="6564350" y="2229105"/>
            <a:ext cx="5419447" cy="585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Tesla and the Nobel Prize…</a:t>
            </a:r>
          </a:p>
        </p:txBody>
      </p:sp>
      <p:pic>
        <p:nvPicPr>
          <p:cNvPr id="241" name="Skärmavbild 2022-08-10 kl. 10.38.41 | 10 aug. 2022 v. 32.png" descr="Skärmavbild 2022-08-10 kl. 10.38.41 | 10 aug. 2022 v. 32.png"/>
          <p:cNvPicPr>
            <a:picLocks/>
          </p:cNvPicPr>
          <p:nvPr/>
        </p:nvPicPr>
        <p:blipFill>
          <a:blip r:embed="rId6" cstate="screen">
            <a:extLst>
              <a:ext uri="{28A0092B-C50C-407E-A947-70E740481C1C}">
                <a14:useLocalDpi xmlns:a14="http://schemas.microsoft.com/office/drawing/2010/main"/>
              </a:ext>
            </a:extLst>
          </a:blip>
          <a:stretch>
            <a:fillRect/>
          </a:stretch>
        </p:blipFill>
        <p:spPr>
          <a:xfrm>
            <a:off x="1626148" y="5579356"/>
            <a:ext cx="9090105" cy="4137074"/>
          </a:xfrm>
          <a:prstGeom prst="rect">
            <a:avLst/>
          </a:prstGeom>
        </p:spPr>
      </p:pic>
      <p:pic>
        <p:nvPicPr>
          <p:cNvPr id="252" name="Tesla's work bears the stamp of genius and he has been a pioneer in vast areas of electrical engineering. His efforts, however, lie too far back in time (40 years) to be eligible for a Nobel Prize. Tesla's work bears the stamp of genius and he has been a" descr="Tesla's work bears the stamp of genius and he has been a pioneer in vast areas of electrical engineering. His efforts, however, lie too far back in time (40 years) to be eligible for a Nobel Prize. Tesla's work bears the stamp of genius and he has been a pioneer in vast areas of electrical engineering. His efforts, however, lie too far back in time (40 years) to be eligible for a Nobel Prize."/>
          <p:cNvPicPr>
            <a:picLocks/>
          </p:cNvPicPr>
          <p:nvPr/>
        </p:nvPicPr>
        <p:blipFill>
          <a:blip r:embed="rId7"/>
          <a:stretch>
            <a:fillRect/>
          </a:stretch>
        </p:blipFill>
        <p:spPr>
          <a:xfrm>
            <a:off x="-127254" y="3530600"/>
            <a:ext cx="13030200" cy="3390901"/>
          </a:xfrm>
          <a:prstGeom prst="rect">
            <a:avLst/>
          </a:prstGeom>
        </p:spPr>
      </p:pic>
      <p:sp>
        <p:nvSpPr>
          <p:cNvPr id="2" name="Rektangel 1">
            <a:extLst>
              <a:ext uri="{FF2B5EF4-FFF2-40B4-BE49-F238E27FC236}">
                <a16:creationId xmlns:a16="http://schemas.microsoft.com/office/drawing/2014/main" id="{7B276CA1-0516-EC11-DD21-194871EACE8D}"/>
              </a:ext>
            </a:extLst>
          </p:cNvPr>
          <p:cNvSpPr/>
          <p:nvPr/>
        </p:nvSpPr>
        <p:spPr>
          <a:xfrm>
            <a:off x="2358736" y="6980579"/>
            <a:ext cx="7647709" cy="1412764"/>
          </a:xfrm>
          <a:prstGeom prst="rect">
            <a:avLst/>
          </a:prstGeom>
          <a:solidFill>
            <a:srgbClr val="FFFF00">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Rektangel 2">
            <a:extLst>
              <a:ext uri="{FF2B5EF4-FFF2-40B4-BE49-F238E27FC236}">
                <a16:creationId xmlns:a16="http://schemas.microsoft.com/office/drawing/2014/main" id="{07575C02-DA22-5F10-9A1A-0E9E3D51AC56}"/>
              </a:ext>
            </a:extLst>
          </p:cNvPr>
          <p:cNvSpPr/>
          <p:nvPr/>
        </p:nvSpPr>
        <p:spPr>
          <a:xfrm flipV="1">
            <a:off x="2358737" y="8393343"/>
            <a:ext cx="1984664" cy="375700"/>
          </a:xfrm>
          <a:prstGeom prst="rect">
            <a:avLst/>
          </a:prstGeom>
          <a:solidFill>
            <a:srgbClr val="FFFF00">
              <a:alpha val="5019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08352DIPs.jpeg" descr="08352DIPs.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79468" y="920950"/>
            <a:ext cx="4035560" cy="4006749"/>
          </a:xfrm>
          <a:custGeom>
            <a:avLst/>
            <a:gdLst/>
            <a:ahLst/>
            <a:cxnLst>
              <a:cxn ang="0">
                <a:pos x="wd2" y="hd2"/>
              </a:cxn>
              <a:cxn ang="5400000">
                <a:pos x="wd2" y="hd2"/>
              </a:cxn>
              <a:cxn ang="10800000">
                <a:pos x="wd2" y="hd2"/>
              </a:cxn>
              <a:cxn ang="16200000">
                <a:pos x="wd2" y="hd2"/>
              </a:cxn>
            </a:cxnLst>
            <a:rect l="0" t="0" r="r" b="b"/>
            <a:pathLst>
              <a:path w="21502" h="21575" extrusionOk="0">
                <a:moveTo>
                  <a:pt x="10740" y="0"/>
                </a:moveTo>
                <a:cubicBezTo>
                  <a:pt x="10317" y="-1"/>
                  <a:pt x="9909" y="10"/>
                  <a:pt x="9746" y="34"/>
                </a:cubicBezTo>
                <a:cubicBezTo>
                  <a:pt x="9610" y="54"/>
                  <a:pt x="9295" y="99"/>
                  <a:pt x="9046" y="134"/>
                </a:cubicBezTo>
                <a:cubicBezTo>
                  <a:pt x="8798" y="169"/>
                  <a:pt x="8424" y="240"/>
                  <a:pt x="8215" y="292"/>
                </a:cubicBezTo>
                <a:cubicBezTo>
                  <a:pt x="7777" y="402"/>
                  <a:pt x="6575" y="795"/>
                  <a:pt x="6511" y="850"/>
                </a:cubicBezTo>
                <a:cubicBezTo>
                  <a:pt x="6487" y="871"/>
                  <a:pt x="6396" y="918"/>
                  <a:pt x="6308" y="955"/>
                </a:cubicBezTo>
                <a:cubicBezTo>
                  <a:pt x="6057" y="1061"/>
                  <a:pt x="5622" y="1286"/>
                  <a:pt x="5304" y="1476"/>
                </a:cubicBezTo>
                <a:cubicBezTo>
                  <a:pt x="4818" y="1766"/>
                  <a:pt x="4733" y="1821"/>
                  <a:pt x="4593" y="1929"/>
                </a:cubicBezTo>
                <a:cubicBezTo>
                  <a:pt x="4519" y="1986"/>
                  <a:pt x="4367" y="2098"/>
                  <a:pt x="4255" y="2177"/>
                </a:cubicBezTo>
                <a:cubicBezTo>
                  <a:pt x="3304" y="2851"/>
                  <a:pt x="2213" y="4052"/>
                  <a:pt x="1561" y="5148"/>
                </a:cubicBezTo>
                <a:cubicBezTo>
                  <a:pt x="1250" y="5669"/>
                  <a:pt x="837" y="6543"/>
                  <a:pt x="622" y="7129"/>
                </a:cubicBezTo>
                <a:cubicBezTo>
                  <a:pt x="188" y="8310"/>
                  <a:pt x="1" y="9428"/>
                  <a:pt x="0" y="10843"/>
                </a:cubicBezTo>
                <a:cubicBezTo>
                  <a:pt x="0" y="11620"/>
                  <a:pt x="18" y="11860"/>
                  <a:pt x="123" y="12538"/>
                </a:cubicBezTo>
                <a:cubicBezTo>
                  <a:pt x="147" y="12692"/>
                  <a:pt x="173" y="12863"/>
                  <a:pt x="180" y="12920"/>
                </a:cubicBezTo>
                <a:cubicBezTo>
                  <a:pt x="187" y="12977"/>
                  <a:pt x="216" y="13110"/>
                  <a:pt x="245" y="13215"/>
                </a:cubicBezTo>
                <a:cubicBezTo>
                  <a:pt x="275" y="13320"/>
                  <a:pt x="307" y="13464"/>
                  <a:pt x="317" y="13533"/>
                </a:cubicBezTo>
                <a:cubicBezTo>
                  <a:pt x="350" y="13758"/>
                  <a:pt x="593" y="14503"/>
                  <a:pt x="772" y="14927"/>
                </a:cubicBezTo>
                <a:cubicBezTo>
                  <a:pt x="999" y="15464"/>
                  <a:pt x="1419" y="16296"/>
                  <a:pt x="1654" y="16677"/>
                </a:cubicBezTo>
                <a:cubicBezTo>
                  <a:pt x="2187" y="17542"/>
                  <a:pt x="3341" y="18781"/>
                  <a:pt x="4240" y="19453"/>
                </a:cubicBezTo>
                <a:cubicBezTo>
                  <a:pt x="4710" y="19805"/>
                  <a:pt x="5385" y="20233"/>
                  <a:pt x="5576" y="20301"/>
                </a:cubicBezTo>
                <a:cubicBezTo>
                  <a:pt x="5642" y="20325"/>
                  <a:pt x="5740" y="20365"/>
                  <a:pt x="5792" y="20389"/>
                </a:cubicBezTo>
                <a:cubicBezTo>
                  <a:pt x="5844" y="20413"/>
                  <a:pt x="5935" y="20452"/>
                  <a:pt x="5995" y="20477"/>
                </a:cubicBezTo>
                <a:cubicBezTo>
                  <a:pt x="6055" y="20501"/>
                  <a:pt x="6105" y="20534"/>
                  <a:pt x="6105" y="20549"/>
                </a:cubicBezTo>
                <a:cubicBezTo>
                  <a:pt x="6105" y="20565"/>
                  <a:pt x="6153" y="20594"/>
                  <a:pt x="6213" y="20613"/>
                </a:cubicBezTo>
                <a:cubicBezTo>
                  <a:pt x="6273" y="20633"/>
                  <a:pt x="6337" y="20661"/>
                  <a:pt x="6355" y="20675"/>
                </a:cubicBezTo>
                <a:cubicBezTo>
                  <a:pt x="6462" y="20761"/>
                  <a:pt x="7234" y="21038"/>
                  <a:pt x="7503" y="21088"/>
                </a:cubicBezTo>
                <a:cubicBezTo>
                  <a:pt x="7591" y="21104"/>
                  <a:pt x="7791" y="21156"/>
                  <a:pt x="7949" y="21203"/>
                </a:cubicBezTo>
                <a:cubicBezTo>
                  <a:pt x="8107" y="21250"/>
                  <a:pt x="8390" y="21317"/>
                  <a:pt x="8577" y="21351"/>
                </a:cubicBezTo>
                <a:cubicBezTo>
                  <a:pt x="9296" y="21479"/>
                  <a:pt x="9612" y="21528"/>
                  <a:pt x="9871" y="21554"/>
                </a:cubicBezTo>
                <a:cubicBezTo>
                  <a:pt x="10333" y="21599"/>
                  <a:pt x="11794" y="21566"/>
                  <a:pt x="12301" y="21498"/>
                </a:cubicBezTo>
                <a:cubicBezTo>
                  <a:pt x="12749" y="21438"/>
                  <a:pt x="13283" y="21330"/>
                  <a:pt x="13605" y="21231"/>
                </a:cubicBezTo>
                <a:cubicBezTo>
                  <a:pt x="13702" y="21201"/>
                  <a:pt x="13872" y="21154"/>
                  <a:pt x="13982" y="21126"/>
                </a:cubicBezTo>
                <a:cubicBezTo>
                  <a:pt x="14169" y="21080"/>
                  <a:pt x="14984" y="20750"/>
                  <a:pt x="15485" y="20517"/>
                </a:cubicBezTo>
                <a:cubicBezTo>
                  <a:pt x="15681" y="20427"/>
                  <a:pt x="15940" y="20281"/>
                  <a:pt x="16412" y="19998"/>
                </a:cubicBezTo>
                <a:cubicBezTo>
                  <a:pt x="17697" y="19226"/>
                  <a:pt x="18914" y="18021"/>
                  <a:pt x="19869" y="16574"/>
                </a:cubicBezTo>
                <a:cubicBezTo>
                  <a:pt x="20410" y="15754"/>
                  <a:pt x="20935" y="14515"/>
                  <a:pt x="21195" y="13444"/>
                </a:cubicBezTo>
                <a:cubicBezTo>
                  <a:pt x="21554" y="11962"/>
                  <a:pt x="21600" y="10274"/>
                  <a:pt x="21324" y="8783"/>
                </a:cubicBezTo>
                <a:cubicBezTo>
                  <a:pt x="21029" y="7194"/>
                  <a:pt x="20283" y="5501"/>
                  <a:pt x="19328" y="4257"/>
                </a:cubicBezTo>
                <a:cubicBezTo>
                  <a:pt x="19003" y="3833"/>
                  <a:pt x="18948" y="3769"/>
                  <a:pt x="18596" y="3391"/>
                </a:cubicBezTo>
                <a:cubicBezTo>
                  <a:pt x="17364" y="2068"/>
                  <a:pt x="15667" y="1003"/>
                  <a:pt x="13971" y="489"/>
                </a:cubicBezTo>
                <a:cubicBezTo>
                  <a:pt x="13150" y="240"/>
                  <a:pt x="12564" y="117"/>
                  <a:pt x="11829" y="38"/>
                </a:cubicBezTo>
                <a:cubicBezTo>
                  <a:pt x="11603" y="14"/>
                  <a:pt x="11164" y="0"/>
                  <a:pt x="10740" y="0"/>
                </a:cubicBezTo>
                <a:close/>
              </a:path>
            </a:pathLst>
          </a:custGeom>
          <a:ln w="25400">
            <a:miter lim="400000"/>
          </a:ln>
          <a:effectLst>
            <a:outerShdw blurRad="254000" dist="127000" dir="5400000" rotWithShape="0">
              <a:srgbClr val="000000">
                <a:alpha val="70000"/>
              </a:srgbClr>
            </a:outerShdw>
          </a:effectLst>
        </p:spPr>
      </p:pic>
      <p:pic>
        <p:nvPicPr>
          <p:cNvPr id="255" name="08352DIPs.jpeg" descr="08352DIPs.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89772" y="920950"/>
            <a:ext cx="4035560" cy="4006749"/>
          </a:xfrm>
          <a:custGeom>
            <a:avLst/>
            <a:gdLst/>
            <a:ahLst/>
            <a:cxnLst>
              <a:cxn ang="0">
                <a:pos x="wd2" y="hd2"/>
              </a:cxn>
              <a:cxn ang="5400000">
                <a:pos x="wd2" y="hd2"/>
              </a:cxn>
              <a:cxn ang="10800000">
                <a:pos x="wd2" y="hd2"/>
              </a:cxn>
              <a:cxn ang="16200000">
                <a:pos x="wd2" y="hd2"/>
              </a:cxn>
            </a:cxnLst>
            <a:rect l="0" t="0" r="r" b="b"/>
            <a:pathLst>
              <a:path w="21502" h="21575" extrusionOk="0">
                <a:moveTo>
                  <a:pt x="10740" y="0"/>
                </a:moveTo>
                <a:cubicBezTo>
                  <a:pt x="10317" y="-1"/>
                  <a:pt x="9909" y="10"/>
                  <a:pt x="9746" y="34"/>
                </a:cubicBezTo>
                <a:cubicBezTo>
                  <a:pt x="9610" y="54"/>
                  <a:pt x="9295" y="99"/>
                  <a:pt x="9046" y="134"/>
                </a:cubicBezTo>
                <a:cubicBezTo>
                  <a:pt x="8798" y="169"/>
                  <a:pt x="8424" y="240"/>
                  <a:pt x="8215" y="292"/>
                </a:cubicBezTo>
                <a:cubicBezTo>
                  <a:pt x="7777" y="402"/>
                  <a:pt x="6575" y="795"/>
                  <a:pt x="6511" y="850"/>
                </a:cubicBezTo>
                <a:cubicBezTo>
                  <a:pt x="6487" y="871"/>
                  <a:pt x="6396" y="918"/>
                  <a:pt x="6308" y="955"/>
                </a:cubicBezTo>
                <a:cubicBezTo>
                  <a:pt x="6057" y="1061"/>
                  <a:pt x="5622" y="1286"/>
                  <a:pt x="5304" y="1476"/>
                </a:cubicBezTo>
                <a:cubicBezTo>
                  <a:pt x="4818" y="1766"/>
                  <a:pt x="4733" y="1821"/>
                  <a:pt x="4593" y="1929"/>
                </a:cubicBezTo>
                <a:cubicBezTo>
                  <a:pt x="4519" y="1986"/>
                  <a:pt x="4367" y="2098"/>
                  <a:pt x="4255" y="2177"/>
                </a:cubicBezTo>
                <a:cubicBezTo>
                  <a:pt x="3304" y="2851"/>
                  <a:pt x="2213" y="4052"/>
                  <a:pt x="1561" y="5148"/>
                </a:cubicBezTo>
                <a:cubicBezTo>
                  <a:pt x="1250" y="5669"/>
                  <a:pt x="837" y="6543"/>
                  <a:pt x="622" y="7129"/>
                </a:cubicBezTo>
                <a:cubicBezTo>
                  <a:pt x="188" y="8310"/>
                  <a:pt x="1" y="9428"/>
                  <a:pt x="0" y="10843"/>
                </a:cubicBezTo>
                <a:cubicBezTo>
                  <a:pt x="0" y="11620"/>
                  <a:pt x="18" y="11860"/>
                  <a:pt x="123" y="12538"/>
                </a:cubicBezTo>
                <a:cubicBezTo>
                  <a:pt x="147" y="12692"/>
                  <a:pt x="173" y="12863"/>
                  <a:pt x="180" y="12920"/>
                </a:cubicBezTo>
                <a:cubicBezTo>
                  <a:pt x="187" y="12977"/>
                  <a:pt x="216" y="13110"/>
                  <a:pt x="245" y="13215"/>
                </a:cubicBezTo>
                <a:cubicBezTo>
                  <a:pt x="275" y="13320"/>
                  <a:pt x="307" y="13464"/>
                  <a:pt x="317" y="13533"/>
                </a:cubicBezTo>
                <a:cubicBezTo>
                  <a:pt x="350" y="13758"/>
                  <a:pt x="593" y="14503"/>
                  <a:pt x="772" y="14927"/>
                </a:cubicBezTo>
                <a:cubicBezTo>
                  <a:pt x="999" y="15464"/>
                  <a:pt x="1419" y="16296"/>
                  <a:pt x="1654" y="16677"/>
                </a:cubicBezTo>
                <a:cubicBezTo>
                  <a:pt x="2187" y="17542"/>
                  <a:pt x="3341" y="18781"/>
                  <a:pt x="4240" y="19453"/>
                </a:cubicBezTo>
                <a:cubicBezTo>
                  <a:pt x="4710" y="19805"/>
                  <a:pt x="5385" y="20233"/>
                  <a:pt x="5576" y="20301"/>
                </a:cubicBezTo>
                <a:cubicBezTo>
                  <a:pt x="5642" y="20325"/>
                  <a:pt x="5740" y="20365"/>
                  <a:pt x="5792" y="20389"/>
                </a:cubicBezTo>
                <a:cubicBezTo>
                  <a:pt x="5844" y="20413"/>
                  <a:pt x="5935" y="20452"/>
                  <a:pt x="5995" y="20477"/>
                </a:cubicBezTo>
                <a:cubicBezTo>
                  <a:pt x="6055" y="20501"/>
                  <a:pt x="6105" y="20534"/>
                  <a:pt x="6105" y="20549"/>
                </a:cubicBezTo>
                <a:cubicBezTo>
                  <a:pt x="6105" y="20565"/>
                  <a:pt x="6153" y="20594"/>
                  <a:pt x="6213" y="20613"/>
                </a:cubicBezTo>
                <a:cubicBezTo>
                  <a:pt x="6273" y="20633"/>
                  <a:pt x="6337" y="20661"/>
                  <a:pt x="6355" y="20675"/>
                </a:cubicBezTo>
                <a:cubicBezTo>
                  <a:pt x="6462" y="20761"/>
                  <a:pt x="7234" y="21038"/>
                  <a:pt x="7503" y="21088"/>
                </a:cubicBezTo>
                <a:cubicBezTo>
                  <a:pt x="7591" y="21104"/>
                  <a:pt x="7791" y="21156"/>
                  <a:pt x="7949" y="21203"/>
                </a:cubicBezTo>
                <a:cubicBezTo>
                  <a:pt x="8107" y="21250"/>
                  <a:pt x="8390" y="21317"/>
                  <a:pt x="8577" y="21351"/>
                </a:cubicBezTo>
                <a:cubicBezTo>
                  <a:pt x="9296" y="21479"/>
                  <a:pt x="9612" y="21528"/>
                  <a:pt x="9871" y="21554"/>
                </a:cubicBezTo>
                <a:cubicBezTo>
                  <a:pt x="10333" y="21599"/>
                  <a:pt x="11794" y="21566"/>
                  <a:pt x="12301" y="21498"/>
                </a:cubicBezTo>
                <a:cubicBezTo>
                  <a:pt x="12749" y="21438"/>
                  <a:pt x="13283" y="21330"/>
                  <a:pt x="13605" y="21231"/>
                </a:cubicBezTo>
                <a:cubicBezTo>
                  <a:pt x="13702" y="21201"/>
                  <a:pt x="13872" y="21154"/>
                  <a:pt x="13982" y="21126"/>
                </a:cubicBezTo>
                <a:cubicBezTo>
                  <a:pt x="14169" y="21080"/>
                  <a:pt x="14984" y="20750"/>
                  <a:pt x="15485" y="20517"/>
                </a:cubicBezTo>
                <a:cubicBezTo>
                  <a:pt x="15681" y="20427"/>
                  <a:pt x="15940" y="20281"/>
                  <a:pt x="16412" y="19998"/>
                </a:cubicBezTo>
                <a:cubicBezTo>
                  <a:pt x="17697" y="19226"/>
                  <a:pt x="18914" y="18021"/>
                  <a:pt x="19869" y="16574"/>
                </a:cubicBezTo>
                <a:cubicBezTo>
                  <a:pt x="20410" y="15754"/>
                  <a:pt x="20935" y="14515"/>
                  <a:pt x="21195" y="13444"/>
                </a:cubicBezTo>
                <a:cubicBezTo>
                  <a:pt x="21554" y="11962"/>
                  <a:pt x="21600" y="10274"/>
                  <a:pt x="21324" y="8783"/>
                </a:cubicBezTo>
                <a:cubicBezTo>
                  <a:pt x="21029" y="7194"/>
                  <a:pt x="20283" y="5501"/>
                  <a:pt x="19328" y="4257"/>
                </a:cubicBezTo>
                <a:cubicBezTo>
                  <a:pt x="19003" y="3833"/>
                  <a:pt x="18948" y="3769"/>
                  <a:pt x="18596" y="3391"/>
                </a:cubicBezTo>
                <a:cubicBezTo>
                  <a:pt x="17364" y="2068"/>
                  <a:pt x="15667" y="1003"/>
                  <a:pt x="13971" y="489"/>
                </a:cubicBezTo>
                <a:cubicBezTo>
                  <a:pt x="13150" y="240"/>
                  <a:pt x="12564" y="117"/>
                  <a:pt x="11829" y="38"/>
                </a:cubicBezTo>
                <a:cubicBezTo>
                  <a:pt x="11603" y="14"/>
                  <a:pt x="11164" y="0"/>
                  <a:pt x="10740" y="0"/>
                </a:cubicBezTo>
                <a:close/>
              </a:path>
            </a:pathLst>
          </a:custGeom>
          <a:ln w="25400">
            <a:miter lim="400000"/>
          </a:ln>
          <a:effectLst>
            <a:outerShdw blurRad="254000" dist="127000" dir="5400000" rotWithShape="0">
              <a:srgbClr val="000000">
                <a:alpha val="70000"/>
              </a:srgbClr>
            </a:outerShdw>
          </a:effectLst>
        </p:spPr>
      </p:pic>
      <p:pic>
        <p:nvPicPr>
          <p:cNvPr id="256" name="08352DIPs.jpeg" descr="08352DIPs.jpeg"/>
          <p:cNvPicPr>
            <a:picLocks noChangeAspect="1"/>
          </p:cNvPicPr>
          <p:nvPr/>
        </p:nvPicPr>
        <p:blipFill>
          <a:blip r:embed="rId2" cstate="screen">
            <a:alphaModFix amt="29710"/>
            <a:extLst>
              <a:ext uri="{28A0092B-C50C-407E-A947-70E740481C1C}">
                <a14:useLocalDpi xmlns:a14="http://schemas.microsoft.com/office/drawing/2010/main"/>
              </a:ext>
            </a:extLst>
          </a:blip>
          <a:srcRect/>
          <a:stretch>
            <a:fillRect/>
          </a:stretch>
        </p:blipFill>
        <p:spPr>
          <a:xfrm>
            <a:off x="4484620" y="5010350"/>
            <a:ext cx="4035560" cy="4006749"/>
          </a:xfrm>
          <a:custGeom>
            <a:avLst/>
            <a:gdLst/>
            <a:ahLst/>
            <a:cxnLst>
              <a:cxn ang="0">
                <a:pos x="wd2" y="hd2"/>
              </a:cxn>
              <a:cxn ang="5400000">
                <a:pos x="wd2" y="hd2"/>
              </a:cxn>
              <a:cxn ang="10800000">
                <a:pos x="wd2" y="hd2"/>
              </a:cxn>
              <a:cxn ang="16200000">
                <a:pos x="wd2" y="hd2"/>
              </a:cxn>
            </a:cxnLst>
            <a:rect l="0" t="0" r="r" b="b"/>
            <a:pathLst>
              <a:path w="21502" h="21575" extrusionOk="0">
                <a:moveTo>
                  <a:pt x="10740" y="0"/>
                </a:moveTo>
                <a:cubicBezTo>
                  <a:pt x="10317" y="-1"/>
                  <a:pt x="9909" y="10"/>
                  <a:pt x="9746" y="34"/>
                </a:cubicBezTo>
                <a:cubicBezTo>
                  <a:pt x="9610" y="54"/>
                  <a:pt x="9295" y="99"/>
                  <a:pt x="9046" y="134"/>
                </a:cubicBezTo>
                <a:cubicBezTo>
                  <a:pt x="8798" y="169"/>
                  <a:pt x="8424" y="240"/>
                  <a:pt x="8215" y="292"/>
                </a:cubicBezTo>
                <a:cubicBezTo>
                  <a:pt x="7777" y="402"/>
                  <a:pt x="6575" y="795"/>
                  <a:pt x="6511" y="850"/>
                </a:cubicBezTo>
                <a:cubicBezTo>
                  <a:pt x="6487" y="871"/>
                  <a:pt x="6396" y="918"/>
                  <a:pt x="6308" y="955"/>
                </a:cubicBezTo>
                <a:cubicBezTo>
                  <a:pt x="6057" y="1061"/>
                  <a:pt x="5622" y="1286"/>
                  <a:pt x="5304" y="1476"/>
                </a:cubicBezTo>
                <a:cubicBezTo>
                  <a:pt x="4818" y="1766"/>
                  <a:pt x="4733" y="1821"/>
                  <a:pt x="4593" y="1929"/>
                </a:cubicBezTo>
                <a:cubicBezTo>
                  <a:pt x="4519" y="1986"/>
                  <a:pt x="4367" y="2098"/>
                  <a:pt x="4255" y="2177"/>
                </a:cubicBezTo>
                <a:cubicBezTo>
                  <a:pt x="3304" y="2851"/>
                  <a:pt x="2213" y="4052"/>
                  <a:pt x="1561" y="5148"/>
                </a:cubicBezTo>
                <a:cubicBezTo>
                  <a:pt x="1250" y="5669"/>
                  <a:pt x="837" y="6543"/>
                  <a:pt x="622" y="7129"/>
                </a:cubicBezTo>
                <a:cubicBezTo>
                  <a:pt x="188" y="8310"/>
                  <a:pt x="1" y="9428"/>
                  <a:pt x="0" y="10843"/>
                </a:cubicBezTo>
                <a:cubicBezTo>
                  <a:pt x="0" y="11620"/>
                  <a:pt x="18" y="11860"/>
                  <a:pt x="123" y="12538"/>
                </a:cubicBezTo>
                <a:cubicBezTo>
                  <a:pt x="147" y="12692"/>
                  <a:pt x="173" y="12863"/>
                  <a:pt x="180" y="12920"/>
                </a:cubicBezTo>
                <a:cubicBezTo>
                  <a:pt x="187" y="12977"/>
                  <a:pt x="216" y="13110"/>
                  <a:pt x="245" y="13215"/>
                </a:cubicBezTo>
                <a:cubicBezTo>
                  <a:pt x="275" y="13320"/>
                  <a:pt x="307" y="13464"/>
                  <a:pt x="317" y="13533"/>
                </a:cubicBezTo>
                <a:cubicBezTo>
                  <a:pt x="350" y="13758"/>
                  <a:pt x="593" y="14503"/>
                  <a:pt x="772" y="14927"/>
                </a:cubicBezTo>
                <a:cubicBezTo>
                  <a:pt x="999" y="15464"/>
                  <a:pt x="1419" y="16296"/>
                  <a:pt x="1654" y="16677"/>
                </a:cubicBezTo>
                <a:cubicBezTo>
                  <a:pt x="2187" y="17542"/>
                  <a:pt x="3341" y="18781"/>
                  <a:pt x="4240" y="19453"/>
                </a:cubicBezTo>
                <a:cubicBezTo>
                  <a:pt x="4710" y="19805"/>
                  <a:pt x="5385" y="20233"/>
                  <a:pt x="5576" y="20301"/>
                </a:cubicBezTo>
                <a:cubicBezTo>
                  <a:pt x="5642" y="20325"/>
                  <a:pt x="5740" y="20365"/>
                  <a:pt x="5792" y="20389"/>
                </a:cubicBezTo>
                <a:cubicBezTo>
                  <a:pt x="5844" y="20413"/>
                  <a:pt x="5935" y="20452"/>
                  <a:pt x="5995" y="20477"/>
                </a:cubicBezTo>
                <a:cubicBezTo>
                  <a:pt x="6055" y="20501"/>
                  <a:pt x="6105" y="20534"/>
                  <a:pt x="6105" y="20549"/>
                </a:cubicBezTo>
                <a:cubicBezTo>
                  <a:pt x="6105" y="20565"/>
                  <a:pt x="6153" y="20594"/>
                  <a:pt x="6213" y="20613"/>
                </a:cubicBezTo>
                <a:cubicBezTo>
                  <a:pt x="6273" y="20633"/>
                  <a:pt x="6337" y="20661"/>
                  <a:pt x="6355" y="20675"/>
                </a:cubicBezTo>
                <a:cubicBezTo>
                  <a:pt x="6462" y="20761"/>
                  <a:pt x="7234" y="21038"/>
                  <a:pt x="7503" y="21088"/>
                </a:cubicBezTo>
                <a:cubicBezTo>
                  <a:pt x="7591" y="21104"/>
                  <a:pt x="7791" y="21156"/>
                  <a:pt x="7949" y="21203"/>
                </a:cubicBezTo>
                <a:cubicBezTo>
                  <a:pt x="8107" y="21250"/>
                  <a:pt x="8390" y="21317"/>
                  <a:pt x="8577" y="21351"/>
                </a:cubicBezTo>
                <a:cubicBezTo>
                  <a:pt x="9296" y="21479"/>
                  <a:pt x="9612" y="21528"/>
                  <a:pt x="9871" y="21554"/>
                </a:cubicBezTo>
                <a:cubicBezTo>
                  <a:pt x="10333" y="21599"/>
                  <a:pt x="11794" y="21566"/>
                  <a:pt x="12301" y="21498"/>
                </a:cubicBezTo>
                <a:cubicBezTo>
                  <a:pt x="12749" y="21438"/>
                  <a:pt x="13283" y="21330"/>
                  <a:pt x="13605" y="21231"/>
                </a:cubicBezTo>
                <a:cubicBezTo>
                  <a:pt x="13702" y="21201"/>
                  <a:pt x="13872" y="21154"/>
                  <a:pt x="13982" y="21126"/>
                </a:cubicBezTo>
                <a:cubicBezTo>
                  <a:pt x="14169" y="21080"/>
                  <a:pt x="14984" y="20750"/>
                  <a:pt x="15485" y="20517"/>
                </a:cubicBezTo>
                <a:cubicBezTo>
                  <a:pt x="15681" y="20427"/>
                  <a:pt x="15940" y="20281"/>
                  <a:pt x="16412" y="19998"/>
                </a:cubicBezTo>
                <a:cubicBezTo>
                  <a:pt x="17697" y="19226"/>
                  <a:pt x="18914" y="18021"/>
                  <a:pt x="19869" y="16574"/>
                </a:cubicBezTo>
                <a:cubicBezTo>
                  <a:pt x="20410" y="15754"/>
                  <a:pt x="20935" y="14515"/>
                  <a:pt x="21195" y="13444"/>
                </a:cubicBezTo>
                <a:cubicBezTo>
                  <a:pt x="21554" y="11962"/>
                  <a:pt x="21600" y="10274"/>
                  <a:pt x="21324" y="8783"/>
                </a:cubicBezTo>
                <a:cubicBezTo>
                  <a:pt x="21029" y="7194"/>
                  <a:pt x="20283" y="5501"/>
                  <a:pt x="19328" y="4257"/>
                </a:cubicBezTo>
                <a:cubicBezTo>
                  <a:pt x="19003" y="3833"/>
                  <a:pt x="18948" y="3769"/>
                  <a:pt x="18596" y="3391"/>
                </a:cubicBezTo>
                <a:cubicBezTo>
                  <a:pt x="17364" y="2068"/>
                  <a:pt x="15667" y="1003"/>
                  <a:pt x="13971" y="489"/>
                </a:cubicBezTo>
                <a:cubicBezTo>
                  <a:pt x="13150" y="240"/>
                  <a:pt x="12564" y="117"/>
                  <a:pt x="11829" y="38"/>
                </a:cubicBezTo>
                <a:cubicBezTo>
                  <a:pt x="11603" y="14"/>
                  <a:pt x="11164" y="0"/>
                  <a:pt x="10740" y="0"/>
                </a:cubicBezTo>
                <a:close/>
              </a:path>
            </a:pathLst>
          </a:cu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Marie Curie who was awarded two Nobel Prizes"/>
          <p:cNvSpPr txBox="1">
            <a:spLocks noGrp="1"/>
          </p:cNvSpPr>
          <p:nvPr>
            <p:ph type="title"/>
          </p:nvPr>
        </p:nvSpPr>
        <p:spPr>
          <a:prstGeom prst="rect">
            <a:avLst/>
          </a:prstGeom>
        </p:spPr>
        <p:txBody>
          <a:bodyPr/>
          <a:lstStyle/>
          <a:p>
            <a:pPr defTabSz="484886">
              <a:defRPr sz="6640"/>
            </a:pPr>
            <a:r>
              <a:t>Marie Curie who was awarded </a:t>
            </a:r>
            <a:r>
              <a:rPr i="1">
                <a:latin typeface="Helvetica Neue"/>
                <a:ea typeface="Helvetica Neue"/>
                <a:cs typeface="Helvetica Neue"/>
                <a:sym typeface="Helvetica Neue"/>
              </a:rPr>
              <a:t>two</a:t>
            </a:r>
            <a:r>
              <a:t> Nobel Prizes</a:t>
            </a:r>
          </a:p>
        </p:txBody>
      </p:sp>
      <p:sp>
        <p:nvSpPr>
          <p:cNvPr id="259" name="1903 Did Pierre Curie gallantly secure a Nobel Prize for Marie with the help of a Swedish mathematician?…"/>
          <p:cNvSpPr txBox="1">
            <a:spLocks noGrp="1"/>
          </p:cNvSpPr>
          <p:nvPr>
            <p:ph type="body" idx="1"/>
          </p:nvPr>
        </p:nvSpPr>
        <p:spPr>
          <a:prstGeom prst="rect">
            <a:avLst/>
          </a:prstGeom>
        </p:spPr>
        <p:txBody>
          <a:bodyPr/>
          <a:lstStyle/>
          <a:p>
            <a:pPr marL="422275" indent="-422275" defTabSz="554990">
              <a:spcBef>
                <a:spcPts val="3900"/>
              </a:spcBef>
              <a:defRPr sz="3040"/>
            </a:pPr>
            <a:endParaRPr/>
          </a:p>
          <a:p>
            <a:pPr marL="422275" indent="-422275" defTabSz="554990">
              <a:spcBef>
                <a:spcPts val="3900"/>
              </a:spcBef>
              <a:defRPr sz="3040"/>
            </a:pPr>
            <a:r>
              <a:t>1903 Did Pierre Curie gallantly secure a Nobel Prize for Marie with the help of a Swedish mathematician?</a:t>
            </a:r>
          </a:p>
          <a:p>
            <a:pPr marL="422275" indent="-422275" defTabSz="554990">
              <a:spcBef>
                <a:spcPts val="3900"/>
              </a:spcBef>
              <a:defRPr sz="3040"/>
            </a:pPr>
            <a:r>
              <a:t>1905 PC &amp; MC visit Stockholm and PC deliver their Nobel Lecture</a:t>
            </a:r>
          </a:p>
          <a:p>
            <a:pPr marL="422275" indent="-422275" defTabSz="554990">
              <a:spcBef>
                <a:spcPts val="3900"/>
              </a:spcBef>
              <a:defRPr sz="3040"/>
            </a:pPr>
            <a:r>
              <a:t>1910 The RSAS did what the French Academy did not do, made MC a member</a:t>
            </a:r>
          </a:p>
          <a:p>
            <a:pPr marL="422275" indent="-422275" defTabSz="554990">
              <a:spcBef>
                <a:spcPts val="3900"/>
              </a:spcBef>
              <a:defRPr sz="3040"/>
            </a:pPr>
            <a:r>
              <a:t>1911 Despite the smearing of MC she went to Stockholm for her 2nd Nobel Prize</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6cf5d98ef541c154d4162e4fac6a0d12-w204@1x.jpg" descr="6cf5d98ef541c154d4162e4fac6a0d12-w204@1x.jpg"/>
          <p:cNvPicPr>
            <a:picLocks noChangeAspect="1"/>
          </p:cNvPicPr>
          <p:nvPr/>
        </p:nvPicPr>
        <p:blipFill>
          <a:blip r:embed="rId2"/>
          <a:stretch>
            <a:fillRect/>
          </a:stretch>
        </p:blipFill>
        <p:spPr>
          <a:xfrm rot="21540000">
            <a:off x="794238" y="1221439"/>
            <a:ext cx="4857941" cy="7310722"/>
          </a:xfrm>
          <a:prstGeom prst="rect">
            <a:avLst/>
          </a:prstGeom>
          <a:ln w="25400">
            <a:miter lim="400000"/>
          </a:ln>
          <a:effectLst>
            <a:outerShdw blurRad="254000" dist="127000" dir="5400000" rotWithShape="0">
              <a:srgbClr val="000000">
                <a:alpha val="70000"/>
              </a:srgbClr>
            </a:outerShdw>
          </a:effectLst>
        </p:spPr>
      </p:pic>
      <p:pic>
        <p:nvPicPr>
          <p:cNvPr id="262" name="Skärmavbild 2021-11-08 kl. 15.37.17 | 8 nov. 2021 v. 45.png" descr="Skärmavbild 2021-11-08 kl. 15.37.17 | 8 nov. 2021 v. 45.png"/>
          <p:cNvPicPr>
            <a:picLocks noChangeAspect="1"/>
          </p:cNvPicPr>
          <p:nvPr/>
        </p:nvPicPr>
        <p:blipFill>
          <a:blip r:embed="rId3"/>
          <a:stretch>
            <a:fillRect/>
          </a:stretch>
        </p:blipFill>
        <p:spPr>
          <a:xfrm>
            <a:off x="6739428" y="-103328"/>
            <a:ext cx="6151723" cy="9753601"/>
          </a:xfrm>
          <a:prstGeom prst="rect">
            <a:avLst/>
          </a:prstGeom>
          <a:ln w="25400">
            <a:miter lim="400000"/>
          </a:ln>
          <a:effectLst>
            <a:outerShdw blurRad="254000" dist="127000" dir="5400000" rotWithShape="0">
              <a:srgbClr val="000000">
                <a:alpha val="70000"/>
              </a:srgbClr>
            </a:outerShdw>
          </a:effectLst>
        </p:spPr>
      </p:pic>
      <p:pic>
        <p:nvPicPr>
          <p:cNvPr id="263" name="the-beginnings-of-the-nobel-institution.jpg" descr="the-beginnings-of-the-nobel-institution.jpg"/>
          <p:cNvPicPr>
            <a:picLocks noChangeAspect="1"/>
          </p:cNvPicPr>
          <p:nvPr/>
        </p:nvPicPr>
        <p:blipFill>
          <a:blip r:embed="rId4"/>
          <a:stretch>
            <a:fillRect/>
          </a:stretch>
        </p:blipFill>
        <p:spPr>
          <a:xfrm rot="60000">
            <a:off x="3552881" y="136595"/>
            <a:ext cx="3862842" cy="5785677"/>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030805 PCtoGML-2.pdf" descr="030805 PCtoGML-2.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60000">
            <a:off x="5145860" y="3862959"/>
            <a:ext cx="7621004" cy="5681315"/>
          </a:xfrm>
          <a:prstGeom prst="rect">
            <a:avLst/>
          </a:prstGeom>
          <a:ln w="25400">
            <a:miter lim="400000"/>
          </a:ln>
          <a:effectLst>
            <a:outerShdw blurRad="254000" dist="127000" dir="5400000" rotWithShape="0">
              <a:srgbClr val="000000">
                <a:alpha val="70000"/>
              </a:srgbClr>
            </a:outerShdw>
          </a:effectLst>
        </p:spPr>
      </p:pic>
      <p:pic>
        <p:nvPicPr>
          <p:cNvPr id="266" name="030805 PCtoGML-1.pdf" descr="030805 PCtoGML-1.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1540000">
            <a:off x="236553" y="299844"/>
            <a:ext cx="6984991" cy="551735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520"/>
                </a:lnTo>
                <a:lnTo>
                  <a:pt x="0" y="21041"/>
                </a:lnTo>
                <a:lnTo>
                  <a:pt x="206" y="21283"/>
                </a:lnTo>
                <a:cubicBezTo>
                  <a:pt x="319" y="21417"/>
                  <a:pt x="408" y="21542"/>
                  <a:pt x="403" y="21563"/>
                </a:cubicBezTo>
                <a:cubicBezTo>
                  <a:pt x="397" y="21583"/>
                  <a:pt x="5164" y="21600"/>
                  <a:pt x="10996" y="21600"/>
                </a:cubicBezTo>
                <a:lnTo>
                  <a:pt x="21600" y="21600"/>
                </a:lnTo>
                <a:lnTo>
                  <a:pt x="21600" y="10800"/>
                </a:lnTo>
                <a:lnTo>
                  <a:pt x="21600" y="0"/>
                </a:lnTo>
                <a:lnTo>
                  <a:pt x="10800" y="0"/>
                </a:lnTo>
                <a:lnTo>
                  <a:pt x="0" y="0"/>
                </a:lnTo>
                <a:close/>
              </a:path>
            </a:pathLst>
          </a:custGeom>
          <a:ln w="25400">
            <a:miter lim="400000"/>
          </a:ln>
          <a:effectLst>
            <a:outerShdw blurRad="254000" dist="127000" dir="5400000" rotWithShape="0">
              <a:srgbClr val="000000">
                <a:alpha val="70000"/>
              </a:srgbClr>
            </a:outerShdw>
          </a:effectLst>
        </p:spPr>
      </p:pic>
      <p:grpSp>
        <p:nvGrpSpPr>
          <p:cNvPr id="269" name="Pierre_and_Marie_Curie.jpeg"/>
          <p:cNvGrpSpPr/>
          <p:nvPr/>
        </p:nvGrpSpPr>
        <p:grpSpPr>
          <a:xfrm rot="60000">
            <a:off x="7881854" y="172873"/>
            <a:ext cx="4343882" cy="3620258"/>
            <a:chOff x="0" y="0"/>
            <a:chExt cx="4343880" cy="3620257"/>
          </a:xfrm>
        </p:grpSpPr>
        <p:pic>
          <p:nvPicPr>
            <p:cNvPr id="268" name="Pierre_and_Marie_Curie.jpeg" descr="Pierre_and_Marie_Curie.jpeg"/>
            <p:cNvPicPr>
              <a:picLocks noChangeAspect="1"/>
            </p:cNvPicPr>
            <p:nvPr/>
          </p:nvPicPr>
          <p:blipFill>
            <a:blip r:embed="rId4"/>
            <a:stretch>
              <a:fillRect/>
            </a:stretch>
          </p:blipFill>
          <p:spPr>
            <a:xfrm>
              <a:off x="127000" y="88900"/>
              <a:ext cx="4089881" cy="3290058"/>
            </a:xfrm>
            <a:prstGeom prst="rect">
              <a:avLst/>
            </a:prstGeom>
            <a:ln>
              <a:noFill/>
            </a:ln>
            <a:effectLst/>
          </p:spPr>
        </p:pic>
        <p:pic>
          <p:nvPicPr>
            <p:cNvPr id="267" name="Pierre_and_Marie_Curie.jpeg" descr="Pierre_and_Marie_Curie.jpeg"/>
            <p:cNvPicPr>
              <a:picLocks/>
            </p:cNvPicPr>
            <p:nvPr/>
          </p:nvPicPr>
          <p:blipFill>
            <a:blip r:embed="rId5"/>
            <a:stretch>
              <a:fillRect/>
            </a:stretch>
          </p:blipFill>
          <p:spPr>
            <a:xfrm>
              <a:off x="0" y="0"/>
              <a:ext cx="4343881" cy="3620258"/>
            </a:xfrm>
            <a:prstGeom prst="rect">
              <a:avLst/>
            </a:prstGeom>
            <a:effectLst/>
          </p:spPr>
        </p:pic>
      </p:grpSp>
      <p:grpSp>
        <p:nvGrpSpPr>
          <p:cNvPr id="272" name="Unknown.jpeg"/>
          <p:cNvGrpSpPr/>
          <p:nvPr/>
        </p:nvGrpSpPr>
        <p:grpSpPr>
          <a:xfrm rot="21540000">
            <a:off x="1559584" y="6025769"/>
            <a:ext cx="2768601" cy="3568701"/>
            <a:chOff x="0" y="0"/>
            <a:chExt cx="2768600" cy="3568700"/>
          </a:xfrm>
        </p:grpSpPr>
        <p:pic>
          <p:nvPicPr>
            <p:cNvPr id="271" name="Unknown.jpeg" descr="Unknown.jpeg"/>
            <p:cNvPicPr>
              <a:picLocks noChangeAspect="1"/>
            </p:cNvPicPr>
            <p:nvPr/>
          </p:nvPicPr>
          <p:blipFill>
            <a:blip r:embed="rId6"/>
            <a:stretch>
              <a:fillRect/>
            </a:stretch>
          </p:blipFill>
          <p:spPr>
            <a:xfrm>
              <a:off x="127000" y="88899"/>
              <a:ext cx="2514600" cy="3238501"/>
            </a:xfrm>
            <a:prstGeom prst="rect">
              <a:avLst/>
            </a:prstGeom>
            <a:ln>
              <a:noFill/>
            </a:ln>
            <a:effectLst/>
          </p:spPr>
        </p:pic>
        <p:pic>
          <p:nvPicPr>
            <p:cNvPr id="270" name="Unknown.jpeg" descr="Unknown.jpeg"/>
            <p:cNvPicPr>
              <a:picLocks/>
            </p:cNvPicPr>
            <p:nvPr/>
          </p:nvPicPr>
          <p:blipFill>
            <a:blip r:embed="rId7"/>
            <a:stretch>
              <a:fillRect/>
            </a:stretch>
          </p:blipFill>
          <p:spPr>
            <a:xfrm>
              <a:off x="0" y="0"/>
              <a:ext cx="2768600" cy="3568700"/>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Curie2xNPHistSci_2020_Grandin_Ill02.jpeg" descr="Curie2xNPHistSci_2020_Grandin_Ill02.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882844" y="411753"/>
            <a:ext cx="6952051" cy="8930094"/>
          </a:xfrm>
          <a:custGeom>
            <a:avLst/>
            <a:gdLst/>
            <a:ahLst/>
            <a:cxnLst>
              <a:cxn ang="0">
                <a:pos x="wd2" y="hd2"/>
              </a:cxn>
              <a:cxn ang="5400000">
                <a:pos x="wd2" y="hd2"/>
              </a:cxn>
              <a:cxn ang="10800000">
                <a:pos x="wd2" y="hd2"/>
              </a:cxn>
              <a:cxn ang="16200000">
                <a:pos x="wd2" y="hd2"/>
              </a:cxn>
            </a:cxnLst>
            <a:rect l="0" t="0" r="r" b="b"/>
            <a:pathLst>
              <a:path w="21598" h="21572" extrusionOk="0">
                <a:moveTo>
                  <a:pt x="0" y="0"/>
                </a:moveTo>
                <a:lnTo>
                  <a:pt x="0" y="10483"/>
                </a:lnTo>
                <a:lnTo>
                  <a:pt x="0" y="11198"/>
                </a:lnTo>
                <a:lnTo>
                  <a:pt x="0" y="20965"/>
                </a:lnTo>
                <a:lnTo>
                  <a:pt x="107" y="20944"/>
                </a:lnTo>
                <a:cubicBezTo>
                  <a:pt x="256" y="20915"/>
                  <a:pt x="359" y="21028"/>
                  <a:pt x="308" y="21165"/>
                </a:cubicBezTo>
                <a:cubicBezTo>
                  <a:pt x="255" y="21309"/>
                  <a:pt x="330" y="21487"/>
                  <a:pt x="465" y="21535"/>
                </a:cubicBezTo>
                <a:cubicBezTo>
                  <a:pt x="650" y="21600"/>
                  <a:pt x="699" y="21584"/>
                  <a:pt x="714" y="21453"/>
                </a:cubicBezTo>
                <a:cubicBezTo>
                  <a:pt x="729" y="21316"/>
                  <a:pt x="808" y="21290"/>
                  <a:pt x="829" y="21416"/>
                </a:cubicBezTo>
                <a:cubicBezTo>
                  <a:pt x="842" y="21501"/>
                  <a:pt x="987" y="21557"/>
                  <a:pt x="1076" y="21512"/>
                </a:cubicBezTo>
                <a:cubicBezTo>
                  <a:pt x="1103" y="21499"/>
                  <a:pt x="1621" y="21487"/>
                  <a:pt x="2227" y="21485"/>
                </a:cubicBezTo>
                <a:cubicBezTo>
                  <a:pt x="3245" y="21480"/>
                  <a:pt x="3812" y="21466"/>
                  <a:pt x="5092" y="21417"/>
                </a:cubicBezTo>
                <a:cubicBezTo>
                  <a:pt x="5922" y="21385"/>
                  <a:pt x="6851" y="21384"/>
                  <a:pt x="7033" y="21411"/>
                </a:cubicBezTo>
                <a:cubicBezTo>
                  <a:pt x="7291" y="21398"/>
                  <a:pt x="7643" y="21386"/>
                  <a:pt x="8129" y="21371"/>
                </a:cubicBezTo>
                <a:cubicBezTo>
                  <a:pt x="10441" y="21299"/>
                  <a:pt x="13001" y="21308"/>
                  <a:pt x="16290" y="21401"/>
                </a:cubicBezTo>
                <a:cubicBezTo>
                  <a:pt x="16775" y="21415"/>
                  <a:pt x="18024" y="21437"/>
                  <a:pt x="19067" y="21449"/>
                </a:cubicBezTo>
                <a:cubicBezTo>
                  <a:pt x="20110" y="21462"/>
                  <a:pt x="21048" y="21480"/>
                  <a:pt x="21151" y="21490"/>
                </a:cubicBezTo>
                <a:lnTo>
                  <a:pt x="21338" y="21510"/>
                </a:lnTo>
                <a:lnTo>
                  <a:pt x="21338" y="21360"/>
                </a:lnTo>
                <a:cubicBezTo>
                  <a:pt x="21338" y="21278"/>
                  <a:pt x="21359" y="21195"/>
                  <a:pt x="21385" y="21175"/>
                </a:cubicBezTo>
                <a:cubicBezTo>
                  <a:pt x="21411" y="21155"/>
                  <a:pt x="21452" y="20979"/>
                  <a:pt x="21478" y="20783"/>
                </a:cubicBezTo>
                <a:cubicBezTo>
                  <a:pt x="21503" y="20587"/>
                  <a:pt x="21542" y="20412"/>
                  <a:pt x="21564" y="20395"/>
                </a:cubicBezTo>
                <a:cubicBezTo>
                  <a:pt x="21567" y="20392"/>
                  <a:pt x="21571" y="20247"/>
                  <a:pt x="21574" y="20042"/>
                </a:cubicBezTo>
                <a:cubicBezTo>
                  <a:pt x="21571" y="20026"/>
                  <a:pt x="21569" y="20015"/>
                  <a:pt x="21566" y="20011"/>
                </a:cubicBezTo>
                <a:cubicBezTo>
                  <a:pt x="21546" y="19983"/>
                  <a:pt x="21515" y="19817"/>
                  <a:pt x="21497" y="19640"/>
                </a:cubicBezTo>
                <a:cubicBezTo>
                  <a:pt x="21477" y="19441"/>
                  <a:pt x="21441" y="19278"/>
                  <a:pt x="21400" y="19212"/>
                </a:cubicBezTo>
                <a:cubicBezTo>
                  <a:pt x="21357" y="19141"/>
                  <a:pt x="21342" y="19073"/>
                  <a:pt x="21358" y="19017"/>
                </a:cubicBezTo>
                <a:cubicBezTo>
                  <a:pt x="21373" y="18965"/>
                  <a:pt x="21365" y="18923"/>
                  <a:pt x="21339" y="18911"/>
                </a:cubicBezTo>
                <a:cubicBezTo>
                  <a:pt x="21316" y="18899"/>
                  <a:pt x="21301" y="18842"/>
                  <a:pt x="21305" y="18784"/>
                </a:cubicBezTo>
                <a:cubicBezTo>
                  <a:pt x="21309" y="18725"/>
                  <a:pt x="21304" y="18658"/>
                  <a:pt x="21294" y="18634"/>
                </a:cubicBezTo>
                <a:cubicBezTo>
                  <a:pt x="21263" y="18564"/>
                  <a:pt x="21155" y="17725"/>
                  <a:pt x="21110" y="17199"/>
                </a:cubicBezTo>
                <a:cubicBezTo>
                  <a:pt x="21081" y="16863"/>
                  <a:pt x="21081" y="16687"/>
                  <a:pt x="21108" y="16627"/>
                </a:cubicBezTo>
                <a:cubicBezTo>
                  <a:pt x="21137" y="16562"/>
                  <a:pt x="21133" y="16521"/>
                  <a:pt x="21093" y="16461"/>
                </a:cubicBezTo>
                <a:cubicBezTo>
                  <a:pt x="21040" y="16382"/>
                  <a:pt x="21020" y="16123"/>
                  <a:pt x="21063" y="16089"/>
                </a:cubicBezTo>
                <a:cubicBezTo>
                  <a:pt x="21076" y="16079"/>
                  <a:pt x="21090" y="15903"/>
                  <a:pt x="21095" y="15698"/>
                </a:cubicBezTo>
                <a:cubicBezTo>
                  <a:pt x="21106" y="15260"/>
                  <a:pt x="21128" y="15043"/>
                  <a:pt x="21168" y="14993"/>
                </a:cubicBezTo>
                <a:cubicBezTo>
                  <a:pt x="21184" y="14973"/>
                  <a:pt x="21177" y="14939"/>
                  <a:pt x="21152" y="14916"/>
                </a:cubicBezTo>
                <a:cubicBezTo>
                  <a:pt x="21105" y="14871"/>
                  <a:pt x="21069" y="14643"/>
                  <a:pt x="21079" y="14450"/>
                </a:cubicBezTo>
                <a:cubicBezTo>
                  <a:pt x="21083" y="14385"/>
                  <a:pt x="21085" y="14313"/>
                  <a:pt x="21083" y="14289"/>
                </a:cubicBezTo>
                <a:cubicBezTo>
                  <a:pt x="21081" y="14265"/>
                  <a:pt x="21073" y="14009"/>
                  <a:pt x="21065" y="13720"/>
                </a:cubicBezTo>
                <a:cubicBezTo>
                  <a:pt x="21056" y="13431"/>
                  <a:pt x="21038" y="13174"/>
                  <a:pt x="21024" y="13148"/>
                </a:cubicBezTo>
                <a:cubicBezTo>
                  <a:pt x="21009" y="13121"/>
                  <a:pt x="21015" y="13090"/>
                  <a:pt x="21037" y="13080"/>
                </a:cubicBezTo>
                <a:cubicBezTo>
                  <a:pt x="21060" y="13069"/>
                  <a:pt x="21069" y="13048"/>
                  <a:pt x="21057" y="13034"/>
                </a:cubicBezTo>
                <a:cubicBezTo>
                  <a:pt x="21045" y="13019"/>
                  <a:pt x="21030" y="12957"/>
                  <a:pt x="21023" y="12897"/>
                </a:cubicBezTo>
                <a:cubicBezTo>
                  <a:pt x="20926" y="12133"/>
                  <a:pt x="20921" y="12070"/>
                  <a:pt x="20966" y="12028"/>
                </a:cubicBezTo>
                <a:cubicBezTo>
                  <a:pt x="20999" y="11997"/>
                  <a:pt x="21001" y="11974"/>
                  <a:pt x="20972" y="11947"/>
                </a:cubicBezTo>
                <a:cubicBezTo>
                  <a:pt x="20931" y="11909"/>
                  <a:pt x="20934" y="11861"/>
                  <a:pt x="20979" y="11780"/>
                </a:cubicBezTo>
                <a:cubicBezTo>
                  <a:pt x="21010" y="11726"/>
                  <a:pt x="20995" y="11638"/>
                  <a:pt x="20946" y="11577"/>
                </a:cubicBezTo>
                <a:cubicBezTo>
                  <a:pt x="20927" y="11553"/>
                  <a:pt x="20910" y="11354"/>
                  <a:pt x="20909" y="11134"/>
                </a:cubicBezTo>
                <a:cubicBezTo>
                  <a:pt x="20908" y="10915"/>
                  <a:pt x="20897" y="10727"/>
                  <a:pt x="20883" y="10716"/>
                </a:cubicBezTo>
                <a:cubicBezTo>
                  <a:pt x="20870" y="10706"/>
                  <a:pt x="20865" y="10638"/>
                  <a:pt x="20875" y="10565"/>
                </a:cubicBezTo>
                <a:cubicBezTo>
                  <a:pt x="20884" y="10492"/>
                  <a:pt x="20876" y="10418"/>
                  <a:pt x="20857" y="10400"/>
                </a:cubicBezTo>
                <a:cubicBezTo>
                  <a:pt x="20838" y="10382"/>
                  <a:pt x="20827" y="10288"/>
                  <a:pt x="20833" y="10192"/>
                </a:cubicBezTo>
                <a:cubicBezTo>
                  <a:pt x="20838" y="10096"/>
                  <a:pt x="20831" y="9997"/>
                  <a:pt x="20815" y="9973"/>
                </a:cubicBezTo>
                <a:cubicBezTo>
                  <a:pt x="20784" y="9925"/>
                  <a:pt x="20743" y="9504"/>
                  <a:pt x="20719" y="8982"/>
                </a:cubicBezTo>
                <a:cubicBezTo>
                  <a:pt x="20695" y="8445"/>
                  <a:pt x="20662" y="7957"/>
                  <a:pt x="20640" y="7815"/>
                </a:cubicBezTo>
                <a:cubicBezTo>
                  <a:pt x="20629" y="7743"/>
                  <a:pt x="20611" y="7579"/>
                  <a:pt x="20601" y="7451"/>
                </a:cubicBezTo>
                <a:cubicBezTo>
                  <a:pt x="20588" y="7290"/>
                  <a:pt x="20565" y="7210"/>
                  <a:pt x="20527" y="7193"/>
                </a:cubicBezTo>
                <a:cubicBezTo>
                  <a:pt x="20485" y="7174"/>
                  <a:pt x="20474" y="7112"/>
                  <a:pt x="20480" y="6916"/>
                </a:cubicBezTo>
                <a:cubicBezTo>
                  <a:pt x="20486" y="6716"/>
                  <a:pt x="20459" y="6244"/>
                  <a:pt x="20401" y="5519"/>
                </a:cubicBezTo>
                <a:cubicBezTo>
                  <a:pt x="20365" y="5491"/>
                  <a:pt x="20359" y="5416"/>
                  <a:pt x="20373" y="5194"/>
                </a:cubicBezTo>
                <a:cubicBezTo>
                  <a:pt x="20374" y="5170"/>
                  <a:pt x="20374" y="5148"/>
                  <a:pt x="20375" y="5125"/>
                </a:cubicBezTo>
                <a:cubicBezTo>
                  <a:pt x="20373" y="5061"/>
                  <a:pt x="20371" y="4983"/>
                  <a:pt x="20368" y="4900"/>
                </a:cubicBezTo>
                <a:cubicBezTo>
                  <a:pt x="20365" y="4891"/>
                  <a:pt x="20362" y="4883"/>
                  <a:pt x="20359" y="4882"/>
                </a:cubicBezTo>
                <a:cubicBezTo>
                  <a:pt x="20319" y="4862"/>
                  <a:pt x="20317" y="4528"/>
                  <a:pt x="20357" y="4509"/>
                </a:cubicBezTo>
                <a:cubicBezTo>
                  <a:pt x="20349" y="4186"/>
                  <a:pt x="20344" y="3852"/>
                  <a:pt x="20340" y="3513"/>
                </a:cubicBezTo>
                <a:cubicBezTo>
                  <a:pt x="20336" y="3500"/>
                  <a:pt x="20333" y="3490"/>
                  <a:pt x="20330" y="3487"/>
                </a:cubicBezTo>
                <a:cubicBezTo>
                  <a:pt x="20278" y="3438"/>
                  <a:pt x="20276" y="1699"/>
                  <a:pt x="20311" y="976"/>
                </a:cubicBezTo>
                <a:cubicBezTo>
                  <a:pt x="20301" y="887"/>
                  <a:pt x="20291" y="837"/>
                  <a:pt x="20278" y="827"/>
                </a:cubicBezTo>
                <a:cubicBezTo>
                  <a:pt x="20268" y="820"/>
                  <a:pt x="20010" y="833"/>
                  <a:pt x="19703" y="858"/>
                </a:cubicBezTo>
                <a:cubicBezTo>
                  <a:pt x="19397" y="883"/>
                  <a:pt x="18960" y="911"/>
                  <a:pt x="18733" y="919"/>
                </a:cubicBezTo>
                <a:cubicBezTo>
                  <a:pt x="18506" y="928"/>
                  <a:pt x="18127" y="948"/>
                  <a:pt x="17890" y="964"/>
                </a:cubicBezTo>
                <a:cubicBezTo>
                  <a:pt x="16992" y="1023"/>
                  <a:pt x="15742" y="1045"/>
                  <a:pt x="13795" y="1036"/>
                </a:cubicBezTo>
                <a:cubicBezTo>
                  <a:pt x="12688" y="1031"/>
                  <a:pt x="11759" y="1016"/>
                  <a:pt x="11732" y="1002"/>
                </a:cubicBezTo>
                <a:cubicBezTo>
                  <a:pt x="11727" y="1000"/>
                  <a:pt x="11715" y="997"/>
                  <a:pt x="11700" y="995"/>
                </a:cubicBezTo>
                <a:cubicBezTo>
                  <a:pt x="11445" y="988"/>
                  <a:pt x="11170" y="978"/>
                  <a:pt x="10887" y="968"/>
                </a:cubicBezTo>
                <a:cubicBezTo>
                  <a:pt x="10662" y="964"/>
                  <a:pt x="10425" y="959"/>
                  <a:pt x="10257" y="953"/>
                </a:cubicBezTo>
                <a:cubicBezTo>
                  <a:pt x="10010" y="944"/>
                  <a:pt x="9681" y="933"/>
                  <a:pt x="9526" y="928"/>
                </a:cubicBezTo>
                <a:cubicBezTo>
                  <a:pt x="9387" y="924"/>
                  <a:pt x="9306" y="915"/>
                  <a:pt x="9272" y="902"/>
                </a:cubicBezTo>
                <a:cubicBezTo>
                  <a:pt x="9206" y="899"/>
                  <a:pt x="9152" y="896"/>
                  <a:pt x="9088" y="893"/>
                </a:cubicBezTo>
                <a:cubicBezTo>
                  <a:pt x="8975" y="910"/>
                  <a:pt x="8847" y="904"/>
                  <a:pt x="8805" y="877"/>
                </a:cubicBezTo>
                <a:cubicBezTo>
                  <a:pt x="8492" y="861"/>
                  <a:pt x="8209" y="844"/>
                  <a:pt x="8026" y="829"/>
                </a:cubicBezTo>
                <a:cubicBezTo>
                  <a:pt x="7726" y="805"/>
                  <a:pt x="7409" y="787"/>
                  <a:pt x="7319" y="788"/>
                </a:cubicBezTo>
                <a:cubicBezTo>
                  <a:pt x="7230" y="789"/>
                  <a:pt x="7133" y="776"/>
                  <a:pt x="7105" y="757"/>
                </a:cubicBezTo>
                <a:cubicBezTo>
                  <a:pt x="7074" y="738"/>
                  <a:pt x="7007" y="732"/>
                  <a:pt x="6938" y="744"/>
                </a:cubicBezTo>
                <a:cubicBezTo>
                  <a:pt x="6867" y="756"/>
                  <a:pt x="6802" y="750"/>
                  <a:pt x="6768" y="728"/>
                </a:cubicBezTo>
                <a:cubicBezTo>
                  <a:pt x="6733" y="705"/>
                  <a:pt x="6659" y="699"/>
                  <a:pt x="6566" y="710"/>
                </a:cubicBezTo>
                <a:cubicBezTo>
                  <a:pt x="6476" y="722"/>
                  <a:pt x="6408" y="717"/>
                  <a:pt x="6393" y="698"/>
                </a:cubicBezTo>
                <a:cubicBezTo>
                  <a:pt x="6378" y="679"/>
                  <a:pt x="6312" y="674"/>
                  <a:pt x="6225" y="685"/>
                </a:cubicBezTo>
                <a:cubicBezTo>
                  <a:pt x="6135" y="697"/>
                  <a:pt x="6073" y="692"/>
                  <a:pt x="6056" y="671"/>
                </a:cubicBezTo>
                <a:cubicBezTo>
                  <a:pt x="6040" y="650"/>
                  <a:pt x="5979" y="644"/>
                  <a:pt x="5894" y="656"/>
                </a:cubicBezTo>
                <a:cubicBezTo>
                  <a:pt x="5806" y="667"/>
                  <a:pt x="5717" y="658"/>
                  <a:pt x="5645" y="631"/>
                </a:cubicBezTo>
                <a:cubicBezTo>
                  <a:pt x="5547" y="593"/>
                  <a:pt x="5111" y="541"/>
                  <a:pt x="4950" y="547"/>
                </a:cubicBezTo>
                <a:cubicBezTo>
                  <a:pt x="4920" y="549"/>
                  <a:pt x="4819" y="539"/>
                  <a:pt x="4726" y="524"/>
                </a:cubicBezTo>
                <a:cubicBezTo>
                  <a:pt x="4579" y="502"/>
                  <a:pt x="4182" y="468"/>
                  <a:pt x="4013" y="463"/>
                </a:cubicBezTo>
                <a:cubicBezTo>
                  <a:pt x="3982" y="462"/>
                  <a:pt x="3762" y="444"/>
                  <a:pt x="3525" y="423"/>
                </a:cubicBezTo>
                <a:cubicBezTo>
                  <a:pt x="3101" y="384"/>
                  <a:pt x="2145" y="385"/>
                  <a:pt x="2016" y="424"/>
                </a:cubicBezTo>
                <a:cubicBezTo>
                  <a:pt x="1980" y="435"/>
                  <a:pt x="1923" y="436"/>
                  <a:pt x="1889" y="426"/>
                </a:cubicBezTo>
                <a:cubicBezTo>
                  <a:pt x="1837" y="410"/>
                  <a:pt x="1832" y="376"/>
                  <a:pt x="1854" y="203"/>
                </a:cubicBezTo>
                <a:cubicBezTo>
                  <a:pt x="1851" y="185"/>
                  <a:pt x="1847" y="164"/>
                  <a:pt x="1845" y="138"/>
                </a:cubicBezTo>
                <a:lnTo>
                  <a:pt x="1833" y="0"/>
                </a:lnTo>
                <a:lnTo>
                  <a:pt x="917" y="0"/>
                </a:lnTo>
                <a:lnTo>
                  <a:pt x="0" y="0"/>
                </a:lnTo>
                <a:close/>
                <a:moveTo>
                  <a:pt x="21589" y="3866"/>
                </a:moveTo>
                <a:cubicBezTo>
                  <a:pt x="21584" y="3847"/>
                  <a:pt x="21581" y="4004"/>
                  <a:pt x="21581" y="4286"/>
                </a:cubicBezTo>
                <a:cubicBezTo>
                  <a:pt x="21581" y="4663"/>
                  <a:pt x="21587" y="4818"/>
                  <a:pt x="21593" y="4630"/>
                </a:cubicBezTo>
                <a:cubicBezTo>
                  <a:pt x="21600" y="4441"/>
                  <a:pt x="21600" y="4133"/>
                  <a:pt x="21593" y="3944"/>
                </a:cubicBezTo>
                <a:cubicBezTo>
                  <a:pt x="21592" y="3897"/>
                  <a:pt x="21590" y="3872"/>
                  <a:pt x="21589" y="3866"/>
                </a:cubicBezTo>
                <a:close/>
                <a:moveTo>
                  <a:pt x="21278" y="15525"/>
                </a:moveTo>
                <a:cubicBezTo>
                  <a:pt x="21272" y="15526"/>
                  <a:pt x="21267" y="15528"/>
                  <a:pt x="21262" y="15530"/>
                </a:cubicBezTo>
                <a:cubicBezTo>
                  <a:pt x="21242" y="15540"/>
                  <a:pt x="21236" y="15559"/>
                  <a:pt x="21248" y="15574"/>
                </a:cubicBezTo>
                <a:cubicBezTo>
                  <a:pt x="21260" y="15589"/>
                  <a:pt x="21287" y="15594"/>
                  <a:pt x="21306" y="15585"/>
                </a:cubicBezTo>
                <a:cubicBezTo>
                  <a:pt x="21326" y="15575"/>
                  <a:pt x="21332" y="15556"/>
                  <a:pt x="21320" y="15541"/>
                </a:cubicBezTo>
                <a:cubicBezTo>
                  <a:pt x="21311" y="15529"/>
                  <a:pt x="21294" y="15523"/>
                  <a:pt x="21278" y="15525"/>
                </a:cubicBezTo>
                <a:close/>
              </a:path>
            </a:pathLst>
          </a:custGeom>
          <a:ln w="25400">
            <a:miter lim="400000"/>
          </a:ln>
          <a:effectLst>
            <a:outerShdw blurRad="254000" dist="127000" dir="5400000" rotWithShape="0">
              <a:srgbClr val="000000">
                <a:alpha val="70000"/>
              </a:srgbClr>
            </a:outerShdw>
          </a:effectLst>
        </p:spPr>
      </p:pic>
      <p:pic>
        <p:nvPicPr>
          <p:cNvPr id="275" name="020204 Nomin MCurie.pdf" descr="020204 Nomin MCurie.pdf"/>
          <p:cNvPicPr>
            <a:picLocks noChangeAspect="1"/>
          </p:cNvPicPr>
          <p:nvPr/>
        </p:nvPicPr>
        <p:blipFill>
          <a:blip r:embed="rId3"/>
          <a:stretch>
            <a:fillRect/>
          </a:stretch>
        </p:blipFill>
        <p:spPr>
          <a:xfrm rot="21540000">
            <a:off x="736662" y="125466"/>
            <a:ext cx="5462572" cy="9502668"/>
          </a:xfrm>
          <a:prstGeom prst="rect">
            <a:avLst/>
          </a:prstGeom>
          <a:ln w="25400">
            <a:miter lim="400000"/>
          </a:ln>
          <a:effectLst>
            <a:outerShdw blurRad="254000" dist="127000" dir="5400000" rotWithShape="0">
              <a:srgbClr val="000000">
                <a:alpha val="70000"/>
              </a:srgbClr>
            </a:outerShdw>
          </a:effectLst>
        </p:spPr>
      </p:pic>
      <p:pic>
        <p:nvPicPr>
          <p:cNvPr id="276" name="Linje Linje" descr="Linje Linje"/>
          <p:cNvPicPr>
            <a:picLocks/>
          </p:cNvPicPr>
          <p:nvPr/>
        </p:nvPicPr>
        <p:blipFill>
          <a:blip r:embed="rId4"/>
          <a:stretch>
            <a:fillRect/>
          </a:stretch>
        </p:blipFill>
        <p:spPr>
          <a:xfrm rot="16200000">
            <a:off x="10520040" y="5456559"/>
            <a:ext cx="1997720" cy="76201"/>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 name="030418 FysikKom.pdf" descr="030418 FysikKom.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028940" y="226409"/>
            <a:ext cx="5576889" cy="9289762"/>
          </a:xfrm>
          <a:custGeom>
            <a:avLst/>
            <a:gdLst/>
            <a:ahLst/>
            <a:cxnLst>
              <a:cxn ang="0">
                <a:pos x="wd2" y="hd2"/>
              </a:cxn>
              <a:cxn ang="5400000">
                <a:pos x="wd2" y="hd2"/>
              </a:cxn>
              <a:cxn ang="10800000">
                <a:pos x="wd2" y="hd2"/>
              </a:cxn>
              <a:cxn ang="16200000">
                <a:pos x="wd2" y="hd2"/>
              </a:cxn>
            </a:cxnLst>
            <a:rect l="0" t="0" r="r" b="b"/>
            <a:pathLst>
              <a:path w="21600" h="21588" extrusionOk="0">
                <a:moveTo>
                  <a:pt x="4000" y="1"/>
                </a:moveTo>
                <a:cubicBezTo>
                  <a:pt x="1948" y="-1"/>
                  <a:pt x="210" y="8"/>
                  <a:pt x="135" y="21"/>
                </a:cubicBezTo>
                <a:lnTo>
                  <a:pt x="0" y="43"/>
                </a:lnTo>
                <a:lnTo>
                  <a:pt x="0" y="10733"/>
                </a:lnTo>
                <a:lnTo>
                  <a:pt x="0" y="10806"/>
                </a:lnTo>
                <a:lnTo>
                  <a:pt x="0" y="10807"/>
                </a:lnTo>
                <a:cubicBezTo>
                  <a:pt x="0" y="21392"/>
                  <a:pt x="2" y="21573"/>
                  <a:pt x="95" y="21573"/>
                </a:cubicBezTo>
                <a:cubicBezTo>
                  <a:pt x="126" y="21573"/>
                  <a:pt x="154" y="21578"/>
                  <a:pt x="177" y="21583"/>
                </a:cubicBezTo>
                <a:cubicBezTo>
                  <a:pt x="452" y="21599"/>
                  <a:pt x="8703" y="21579"/>
                  <a:pt x="10111" y="21558"/>
                </a:cubicBezTo>
                <a:cubicBezTo>
                  <a:pt x="10638" y="21551"/>
                  <a:pt x="12306" y="21537"/>
                  <a:pt x="13817" y="21529"/>
                </a:cubicBezTo>
                <a:cubicBezTo>
                  <a:pt x="18797" y="21501"/>
                  <a:pt x="21524" y="21479"/>
                  <a:pt x="21549" y="21464"/>
                </a:cubicBezTo>
                <a:cubicBezTo>
                  <a:pt x="21563" y="21457"/>
                  <a:pt x="21579" y="16627"/>
                  <a:pt x="21586" y="10732"/>
                </a:cubicBezTo>
                <a:lnTo>
                  <a:pt x="21600" y="13"/>
                </a:lnTo>
                <a:lnTo>
                  <a:pt x="14664" y="8"/>
                </a:lnTo>
                <a:cubicBezTo>
                  <a:pt x="10851" y="6"/>
                  <a:pt x="6051" y="2"/>
                  <a:pt x="4000" y="1"/>
                </a:cubicBezTo>
                <a:close/>
              </a:path>
            </a:pathLst>
          </a:custGeom>
          <a:ln w="25400">
            <a:miter lim="400000"/>
          </a:ln>
          <a:effectLst>
            <a:outerShdw blurRad="254000" dist="127000" dir="5400000" rotWithShape="0">
              <a:srgbClr val="000000">
                <a:alpha val="70000"/>
              </a:srgbClr>
            </a:outerShdw>
          </a:effectLst>
        </p:spPr>
      </p:pic>
      <p:pic>
        <p:nvPicPr>
          <p:cNvPr id="280" name="Curie2xNPHistSci_2020_Grandin_Ill03.jpeg" descr="Curie2xNPHistSci_2020_Grandin_Ill03.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746519" y="2602301"/>
            <a:ext cx="8967092" cy="5363767"/>
          </a:xfrm>
          <a:custGeom>
            <a:avLst/>
            <a:gdLst/>
            <a:ahLst/>
            <a:cxnLst>
              <a:cxn ang="0">
                <a:pos x="wd2" y="hd2"/>
              </a:cxn>
              <a:cxn ang="5400000">
                <a:pos x="wd2" y="hd2"/>
              </a:cxn>
              <a:cxn ang="10800000">
                <a:pos x="wd2" y="hd2"/>
              </a:cxn>
              <a:cxn ang="16200000">
                <a:pos x="wd2" y="hd2"/>
              </a:cxn>
            </a:cxnLst>
            <a:rect l="0" t="0" r="r" b="b"/>
            <a:pathLst>
              <a:path w="21597" h="21600" extrusionOk="0">
                <a:moveTo>
                  <a:pt x="0" y="0"/>
                </a:moveTo>
                <a:lnTo>
                  <a:pt x="0" y="10801"/>
                </a:lnTo>
                <a:lnTo>
                  <a:pt x="0" y="21600"/>
                </a:lnTo>
                <a:lnTo>
                  <a:pt x="10800" y="21600"/>
                </a:lnTo>
                <a:lnTo>
                  <a:pt x="21455" y="21600"/>
                </a:lnTo>
                <a:lnTo>
                  <a:pt x="21436" y="20898"/>
                </a:lnTo>
                <a:cubicBezTo>
                  <a:pt x="21426" y="20512"/>
                  <a:pt x="21411" y="19680"/>
                  <a:pt x="21402" y="19048"/>
                </a:cubicBezTo>
                <a:cubicBezTo>
                  <a:pt x="21393" y="18416"/>
                  <a:pt x="21379" y="17587"/>
                  <a:pt x="21371" y="17208"/>
                </a:cubicBezTo>
                <a:cubicBezTo>
                  <a:pt x="21363" y="16829"/>
                  <a:pt x="21349" y="16140"/>
                  <a:pt x="21340" y="15677"/>
                </a:cubicBezTo>
                <a:cubicBezTo>
                  <a:pt x="21330" y="15214"/>
                  <a:pt x="21317" y="14616"/>
                  <a:pt x="21310" y="14349"/>
                </a:cubicBezTo>
                <a:cubicBezTo>
                  <a:pt x="21269" y="12713"/>
                  <a:pt x="21234" y="10509"/>
                  <a:pt x="21219" y="8554"/>
                </a:cubicBezTo>
                <a:cubicBezTo>
                  <a:pt x="21210" y="7318"/>
                  <a:pt x="21196" y="6043"/>
                  <a:pt x="21189" y="5720"/>
                </a:cubicBezTo>
                <a:cubicBezTo>
                  <a:pt x="21182" y="5397"/>
                  <a:pt x="21167" y="4615"/>
                  <a:pt x="21155" y="3983"/>
                </a:cubicBezTo>
                <a:cubicBezTo>
                  <a:pt x="21144" y="3351"/>
                  <a:pt x="21131" y="2718"/>
                  <a:pt x="21127" y="2578"/>
                </a:cubicBezTo>
                <a:cubicBezTo>
                  <a:pt x="21122" y="2438"/>
                  <a:pt x="21116" y="1978"/>
                  <a:pt x="21112" y="1557"/>
                </a:cubicBezTo>
                <a:cubicBezTo>
                  <a:pt x="21107" y="843"/>
                  <a:pt x="21110" y="792"/>
                  <a:pt x="21163" y="790"/>
                </a:cubicBezTo>
                <a:cubicBezTo>
                  <a:pt x="21168" y="789"/>
                  <a:pt x="21184" y="784"/>
                  <a:pt x="21192" y="783"/>
                </a:cubicBezTo>
                <a:cubicBezTo>
                  <a:pt x="21070" y="784"/>
                  <a:pt x="21064" y="762"/>
                  <a:pt x="21057" y="665"/>
                </a:cubicBezTo>
                <a:cubicBezTo>
                  <a:pt x="21045" y="493"/>
                  <a:pt x="20988" y="307"/>
                  <a:pt x="20946" y="307"/>
                </a:cubicBezTo>
                <a:cubicBezTo>
                  <a:pt x="20927" y="307"/>
                  <a:pt x="20866" y="238"/>
                  <a:pt x="20811" y="153"/>
                </a:cubicBezTo>
                <a:lnTo>
                  <a:pt x="20711" y="0"/>
                </a:lnTo>
                <a:lnTo>
                  <a:pt x="17283" y="0"/>
                </a:lnTo>
                <a:cubicBezTo>
                  <a:pt x="14772" y="2"/>
                  <a:pt x="13964" y="17"/>
                  <a:pt x="13970" y="62"/>
                </a:cubicBezTo>
                <a:cubicBezTo>
                  <a:pt x="13981" y="155"/>
                  <a:pt x="13569" y="232"/>
                  <a:pt x="13492" y="152"/>
                </a:cubicBezTo>
                <a:cubicBezTo>
                  <a:pt x="13444" y="102"/>
                  <a:pt x="13428" y="107"/>
                  <a:pt x="13404" y="179"/>
                </a:cubicBezTo>
                <a:cubicBezTo>
                  <a:pt x="13379" y="254"/>
                  <a:pt x="13346" y="263"/>
                  <a:pt x="13168" y="233"/>
                </a:cubicBezTo>
                <a:cubicBezTo>
                  <a:pt x="13027" y="210"/>
                  <a:pt x="12953" y="217"/>
                  <a:pt x="12939" y="256"/>
                </a:cubicBezTo>
                <a:cubicBezTo>
                  <a:pt x="12927" y="287"/>
                  <a:pt x="12861" y="308"/>
                  <a:pt x="12791" y="302"/>
                </a:cubicBezTo>
                <a:cubicBezTo>
                  <a:pt x="12722" y="296"/>
                  <a:pt x="12614" y="309"/>
                  <a:pt x="12553" y="329"/>
                </a:cubicBezTo>
                <a:cubicBezTo>
                  <a:pt x="12493" y="350"/>
                  <a:pt x="12394" y="343"/>
                  <a:pt x="12334" y="315"/>
                </a:cubicBezTo>
                <a:cubicBezTo>
                  <a:pt x="12252" y="277"/>
                  <a:pt x="12224" y="281"/>
                  <a:pt x="12229" y="324"/>
                </a:cubicBezTo>
                <a:cubicBezTo>
                  <a:pt x="12234" y="362"/>
                  <a:pt x="12186" y="384"/>
                  <a:pt x="12098" y="384"/>
                </a:cubicBezTo>
                <a:cubicBezTo>
                  <a:pt x="12064" y="384"/>
                  <a:pt x="12040" y="380"/>
                  <a:pt x="12020" y="376"/>
                </a:cubicBezTo>
                <a:cubicBezTo>
                  <a:pt x="11989" y="383"/>
                  <a:pt x="11935" y="393"/>
                  <a:pt x="11894" y="401"/>
                </a:cubicBezTo>
                <a:cubicBezTo>
                  <a:pt x="11857" y="460"/>
                  <a:pt x="11823" y="463"/>
                  <a:pt x="11717" y="436"/>
                </a:cubicBezTo>
                <a:cubicBezTo>
                  <a:pt x="11716" y="436"/>
                  <a:pt x="11715" y="437"/>
                  <a:pt x="11714" y="436"/>
                </a:cubicBezTo>
                <a:cubicBezTo>
                  <a:pt x="11665" y="445"/>
                  <a:pt x="11618" y="457"/>
                  <a:pt x="11610" y="463"/>
                </a:cubicBezTo>
                <a:cubicBezTo>
                  <a:pt x="11601" y="470"/>
                  <a:pt x="11567" y="480"/>
                  <a:pt x="11525" y="491"/>
                </a:cubicBezTo>
                <a:cubicBezTo>
                  <a:pt x="11494" y="516"/>
                  <a:pt x="11422" y="529"/>
                  <a:pt x="11294" y="535"/>
                </a:cubicBezTo>
                <a:cubicBezTo>
                  <a:pt x="11220" y="548"/>
                  <a:pt x="11130" y="571"/>
                  <a:pt x="11090" y="587"/>
                </a:cubicBezTo>
                <a:cubicBezTo>
                  <a:pt x="10987" y="628"/>
                  <a:pt x="10885" y="656"/>
                  <a:pt x="10787" y="678"/>
                </a:cubicBezTo>
                <a:cubicBezTo>
                  <a:pt x="10762" y="688"/>
                  <a:pt x="10728" y="694"/>
                  <a:pt x="10678" y="697"/>
                </a:cubicBezTo>
                <a:cubicBezTo>
                  <a:pt x="10642" y="702"/>
                  <a:pt x="10606" y="708"/>
                  <a:pt x="10575" y="710"/>
                </a:cubicBezTo>
                <a:cubicBezTo>
                  <a:pt x="10530" y="717"/>
                  <a:pt x="10492" y="728"/>
                  <a:pt x="10476" y="738"/>
                </a:cubicBezTo>
                <a:cubicBezTo>
                  <a:pt x="10450" y="757"/>
                  <a:pt x="10368" y="751"/>
                  <a:pt x="10281" y="738"/>
                </a:cubicBezTo>
                <a:cubicBezTo>
                  <a:pt x="10254" y="755"/>
                  <a:pt x="10211" y="756"/>
                  <a:pt x="10126" y="738"/>
                </a:cubicBezTo>
                <a:cubicBezTo>
                  <a:pt x="10065" y="726"/>
                  <a:pt x="10011" y="725"/>
                  <a:pt x="9973" y="732"/>
                </a:cubicBezTo>
                <a:cubicBezTo>
                  <a:pt x="9983" y="782"/>
                  <a:pt x="9949" y="824"/>
                  <a:pt x="9892" y="799"/>
                </a:cubicBezTo>
                <a:cubicBezTo>
                  <a:pt x="9886" y="797"/>
                  <a:pt x="9879" y="797"/>
                  <a:pt x="9872" y="796"/>
                </a:cubicBezTo>
                <a:cubicBezTo>
                  <a:pt x="9843" y="814"/>
                  <a:pt x="9807" y="826"/>
                  <a:pt x="9770" y="834"/>
                </a:cubicBezTo>
                <a:cubicBezTo>
                  <a:pt x="9734" y="871"/>
                  <a:pt x="9708" y="874"/>
                  <a:pt x="9672" y="844"/>
                </a:cubicBezTo>
                <a:cubicBezTo>
                  <a:pt x="9639" y="842"/>
                  <a:pt x="9607" y="836"/>
                  <a:pt x="9584" y="821"/>
                </a:cubicBezTo>
                <a:cubicBezTo>
                  <a:pt x="9574" y="815"/>
                  <a:pt x="9567" y="811"/>
                  <a:pt x="9559" y="807"/>
                </a:cubicBezTo>
                <a:cubicBezTo>
                  <a:pt x="9550" y="816"/>
                  <a:pt x="9542" y="828"/>
                  <a:pt x="9531" y="844"/>
                </a:cubicBezTo>
                <a:cubicBezTo>
                  <a:pt x="9508" y="878"/>
                  <a:pt x="9485" y="897"/>
                  <a:pt x="9451" y="905"/>
                </a:cubicBezTo>
                <a:cubicBezTo>
                  <a:pt x="9427" y="916"/>
                  <a:pt x="9392" y="917"/>
                  <a:pt x="9333" y="906"/>
                </a:cubicBezTo>
                <a:cubicBezTo>
                  <a:pt x="9258" y="892"/>
                  <a:pt x="9188" y="901"/>
                  <a:pt x="9178" y="927"/>
                </a:cubicBezTo>
                <a:cubicBezTo>
                  <a:pt x="9168" y="954"/>
                  <a:pt x="8925" y="972"/>
                  <a:pt x="8621" y="967"/>
                </a:cubicBezTo>
                <a:cubicBezTo>
                  <a:pt x="8600" y="967"/>
                  <a:pt x="8585" y="967"/>
                  <a:pt x="8565" y="967"/>
                </a:cubicBezTo>
                <a:cubicBezTo>
                  <a:pt x="8531" y="973"/>
                  <a:pt x="8489" y="972"/>
                  <a:pt x="8447" y="967"/>
                </a:cubicBezTo>
                <a:cubicBezTo>
                  <a:pt x="8118" y="970"/>
                  <a:pt x="7920" y="1001"/>
                  <a:pt x="7719" y="1079"/>
                </a:cubicBezTo>
                <a:cubicBezTo>
                  <a:pt x="7712" y="1083"/>
                  <a:pt x="7705" y="1085"/>
                  <a:pt x="7694" y="1087"/>
                </a:cubicBezTo>
                <a:cubicBezTo>
                  <a:pt x="7684" y="1091"/>
                  <a:pt x="7674" y="1094"/>
                  <a:pt x="7663" y="1098"/>
                </a:cubicBezTo>
                <a:cubicBezTo>
                  <a:pt x="7617" y="1117"/>
                  <a:pt x="7590" y="1113"/>
                  <a:pt x="7568" y="1080"/>
                </a:cubicBezTo>
                <a:cubicBezTo>
                  <a:pt x="7550" y="1078"/>
                  <a:pt x="7537" y="1077"/>
                  <a:pt x="7516" y="1074"/>
                </a:cubicBezTo>
                <a:cubicBezTo>
                  <a:pt x="7490" y="1070"/>
                  <a:pt x="7435" y="1073"/>
                  <a:pt x="7368" y="1079"/>
                </a:cubicBezTo>
                <a:cubicBezTo>
                  <a:pt x="7282" y="1168"/>
                  <a:pt x="7215" y="1195"/>
                  <a:pt x="7063" y="1200"/>
                </a:cubicBezTo>
                <a:cubicBezTo>
                  <a:pt x="6951" y="1204"/>
                  <a:pt x="6832" y="1193"/>
                  <a:pt x="6798" y="1173"/>
                </a:cubicBezTo>
                <a:cubicBezTo>
                  <a:pt x="6782" y="1164"/>
                  <a:pt x="6766" y="1162"/>
                  <a:pt x="6751" y="1165"/>
                </a:cubicBezTo>
                <a:cubicBezTo>
                  <a:pt x="6748" y="1166"/>
                  <a:pt x="6747" y="1166"/>
                  <a:pt x="6744" y="1167"/>
                </a:cubicBezTo>
                <a:cubicBezTo>
                  <a:pt x="6728" y="1172"/>
                  <a:pt x="6715" y="1185"/>
                  <a:pt x="6706" y="1203"/>
                </a:cubicBezTo>
                <a:cubicBezTo>
                  <a:pt x="6688" y="1242"/>
                  <a:pt x="6560" y="1271"/>
                  <a:pt x="6355" y="1293"/>
                </a:cubicBezTo>
                <a:cubicBezTo>
                  <a:pt x="6326" y="1318"/>
                  <a:pt x="6257" y="1323"/>
                  <a:pt x="6163" y="1315"/>
                </a:cubicBezTo>
                <a:cubicBezTo>
                  <a:pt x="6046" y="1326"/>
                  <a:pt x="5955" y="1336"/>
                  <a:pt x="5868" y="1346"/>
                </a:cubicBezTo>
                <a:cubicBezTo>
                  <a:pt x="5850" y="1364"/>
                  <a:pt x="5799" y="1366"/>
                  <a:pt x="5732" y="1360"/>
                </a:cubicBezTo>
                <a:cubicBezTo>
                  <a:pt x="5729" y="1361"/>
                  <a:pt x="5716" y="1361"/>
                  <a:pt x="5713" y="1362"/>
                </a:cubicBezTo>
                <a:cubicBezTo>
                  <a:pt x="5644" y="1372"/>
                  <a:pt x="5546" y="1365"/>
                  <a:pt x="5458" y="1352"/>
                </a:cubicBezTo>
                <a:cubicBezTo>
                  <a:pt x="5445" y="1356"/>
                  <a:pt x="5435" y="1363"/>
                  <a:pt x="5429" y="1370"/>
                </a:cubicBezTo>
                <a:cubicBezTo>
                  <a:pt x="5375" y="1444"/>
                  <a:pt x="4853" y="1486"/>
                  <a:pt x="4354" y="1491"/>
                </a:cubicBezTo>
                <a:cubicBezTo>
                  <a:pt x="4294" y="1496"/>
                  <a:pt x="4254" y="1501"/>
                  <a:pt x="4186" y="1507"/>
                </a:cubicBezTo>
                <a:cubicBezTo>
                  <a:pt x="3976" y="1525"/>
                  <a:pt x="3712" y="1551"/>
                  <a:pt x="3600" y="1565"/>
                </a:cubicBezTo>
                <a:cubicBezTo>
                  <a:pt x="3416" y="1588"/>
                  <a:pt x="3392" y="1580"/>
                  <a:pt x="3362" y="1485"/>
                </a:cubicBezTo>
                <a:cubicBezTo>
                  <a:pt x="3333" y="1394"/>
                  <a:pt x="3340" y="1366"/>
                  <a:pt x="3417" y="1288"/>
                </a:cubicBezTo>
                <a:cubicBezTo>
                  <a:pt x="3503" y="1201"/>
                  <a:pt x="3505" y="1193"/>
                  <a:pt x="3455" y="1092"/>
                </a:cubicBezTo>
                <a:cubicBezTo>
                  <a:pt x="3427" y="1033"/>
                  <a:pt x="3375" y="959"/>
                  <a:pt x="3339" y="927"/>
                </a:cubicBezTo>
                <a:cubicBezTo>
                  <a:pt x="3283" y="877"/>
                  <a:pt x="3277" y="845"/>
                  <a:pt x="3301" y="708"/>
                </a:cubicBezTo>
                <a:cubicBezTo>
                  <a:pt x="3318" y="607"/>
                  <a:pt x="3317" y="513"/>
                  <a:pt x="3298" y="452"/>
                </a:cubicBezTo>
                <a:cubicBezTo>
                  <a:pt x="3261" y="336"/>
                  <a:pt x="3286" y="247"/>
                  <a:pt x="3352" y="267"/>
                </a:cubicBezTo>
                <a:cubicBezTo>
                  <a:pt x="3379" y="275"/>
                  <a:pt x="3406" y="253"/>
                  <a:pt x="3413" y="219"/>
                </a:cubicBezTo>
                <a:cubicBezTo>
                  <a:pt x="3423" y="174"/>
                  <a:pt x="3401" y="170"/>
                  <a:pt x="3335" y="201"/>
                </a:cubicBezTo>
                <a:cubicBezTo>
                  <a:pt x="3241" y="247"/>
                  <a:pt x="3177" y="193"/>
                  <a:pt x="3177" y="67"/>
                </a:cubicBezTo>
                <a:cubicBezTo>
                  <a:pt x="3177" y="14"/>
                  <a:pt x="2872" y="0"/>
                  <a:pt x="1589" y="0"/>
                </a:cubicBezTo>
                <a:lnTo>
                  <a:pt x="0" y="0"/>
                </a:lnTo>
                <a:close/>
                <a:moveTo>
                  <a:pt x="6045" y="6"/>
                </a:moveTo>
                <a:cubicBezTo>
                  <a:pt x="6035" y="6"/>
                  <a:pt x="6024" y="9"/>
                  <a:pt x="6013" y="16"/>
                </a:cubicBezTo>
                <a:cubicBezTo>
                  <a:pt x="5989" y="32"/>
                  <a:pt x="5996" y="45"/>
                  <a:pt x="6032" y="48"/>
                </a:cubicBezTo>
                <a:cubicBezTo>
                  <a:pt x="6064" y="50"/>
                  <a:pt x="6082" y="38"/>
                  <a:pt x="6072" y="21"/>
                </a:cubicBezTo>
                <a:cubicBezTo>
                  <a:pt x="6067" y="13"/>
                  <a:pt x="6058" y="7"/>
                  <a:pt x="6048" y="6"/>
                </a:cubicBezTo>
                <a:lnTo>
                  <a:pt x="6045" y="6"/>
                </a:lnTo>
                <a:close/>
                <a:moveTo>
                  <a:pt x="21587" y="19781"/>
                </a:moveTo>
                <a:cubicBezTo>
                  <a:pt x="21583" y="19767"/>
                  <a:pt x="21580" y="19845"/>
                  <a:pt x="21580" y="19992"/>
                </a:cubicBezTo>
                <a:cubicBezTo>
                  <a:pt x="21580" y="20189"/>
                  <a:pt x="21585" y="20275"/>
                  <a:pt x="21592" y="20184"/>
                </a:cubicBezTo>
                <a:cubicBezTo>
                  <a:pt x="21599" y="20093"/>
                  <a:pt x="21599" y="19934"/>
                  <a:pt x="21592" y="19828"/>
                </a:cubicBezTo>
                <a:cubicBezTo>
                  <a:pt x="21590" y="19801"/>
                  <a:pt x="21589" y="19786"/>
                  <a:pt x="21587" y="19781"/>
                </a:cubicBezTo>
                <a:close/>
                <a:moveTo>
                  <a:pt x="21579" y="21058"/>
                </a:moveTo>
                <a:cubicBezTo>
                  <a:pt x="21576" y="21064"/>
                  <a:pt x="21573" y="21081"/>
                  <a:pt x="21572" y="21111"/>
                </a:cubicBezTo>
                <a:cubicBezTo>
                  <a:pt x="21571" y="21165"/>
                  <a:pt x="21578" y="21195"/>
                  <a:pt x="21588" y="21178"/>
                </a:cubicBezTo>
                <a:cubicBezTo>
                  <a:pt x="21598" y="21161"/>
                  <a:pt x="21600" y="21117"/>
                  <a:pt x="21591" y="21081"/>
                </a:cubicBezTo>
                <a:cubicBezTo>
                  <a:pt x="21586" y="21060"/>
                  <a:pt x="21582" y="21053"/>
                  <a:pt x="21579" y="21058"/>
                </a:cubicBezTo>
                <a:close/>
              </a:path>
            </a:pathLst>
          </a:custGeom>
          <a:ln w="25400">
            <a:miter lim="400000"/>
          </a:ln>
          <a:effectLst>
            <a:outerShdw blurRad="254000" dist="127000" dir="5400000" rotWithShape="0">
              <a:srgbClr val="000000">
                <a:alpha val="70000"/>
              </a:srgbClr>
            </a:outerShdw>
          </a:effectLst>
        </p:spPr>
      </p:pic>
      <p:sp>
        <p:nvSpPr>
          <p:cNvPr id="281" name="List of valid nominations February 3rd, 1903"/>
          <p:cNvSpPr txBox="1"/>
          <p:nvPr/>
        </p:nvSpPr>
        <p:spPr>
          <a:xfrm>
            <a:off x="337921" y="1941170"/>
            <a:ext cx="6436158"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List of valid nominations February 3rd, 1903</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 name="Skärmavbild 2021-11-02 kl. 10.40.33 | 2 nov. 2021 v. 44.png" descr="Skärmavbild 2021-11-02 kl. 10.40.33 | 2 nov. 2021 v. 44.png"/>
          <p:cNvPicPr>
            <a:picLocks noChangeAspect="1"/>
          </p:cNvPicPr>
          <p:nvPr/>
        </p:nvPicPr>
        <p:blipFill>
          <a:blip r:embed="rId2"/>
          <a:stretch>
            <a:fillRect/>
          </a:stretch>
        </p:blipFill>
        <p:spPr>
          <a:xfrm>
            <a:off x="0" y="968230"/>
            <a:ext cx="13004800" cy="7232940"/>
          </a:xfrm>
          <a:prstGeom prst="rect">
            <a:avLst/>
          </a:prstGeom>
          <a:ln w="25400">
            <a:miter lim="400000"/>
          </a:ln>
          <a:effectLst>
            <a:outerShdw blurRad="254000" dist="127000" dir="5400000" rotWithShape="0">
              <a:srgbClr val="000000">
                <a:alpha val="70000"/>
              </a:srgbClr>
            </a:outerShdw>
          </a:effectLst>
        </p:spPr>
      </p:pic>
      <p:sp>
        <p:nvSpPr>
          <p:cNvPr id="284" name="August 5, 1903"/>
          <p:cNvSpPr txBox="1"/>
          <p:nvPr/>
        </p:nvSpPr>
        <p:spPr>
          <a:xfrm>
            <a:off x="5380736" y="8418170"/>
            <a:ext cx="2243329"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August 5, 1903</a:t>
            </a:r>
          </a:p>
        </p:txBody>
      </p:sp>
      <p:pic>
        <p:nvPicPr>
          <p:cNvPr id="285" name="Knut_Johan_Ångström.jpg" descr="Knut_Johan_Ångström.jpg"/>
          <p:cNvPicPr>
            <a:picLocks noChangeAspect="1"/>
          </p:cNvPicPr>
          <p:nvPr/>
        </p:nvPicPr>
        <p:blipFill>
          <a:blip r:embed="rId3"/>
          <a:stretch>
            <a:fillRect/>
          </a:stretch>
        </p:blipFill>
        <p:spPr>
          <a:xfrm>
            <a:off x="8455583" y="7696200"/>
            <a:ext cx="1333501" cy="190500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030805 FysikKomA.pdf" descr="030805 FysikKomA.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8776" y="0"/>
            <a:ext cx="5828749" cy="9753600"/>
          </a:xfrm>
          <a:prstGeom prst="rect">
            <a:avLst/>
          </a:prstGeom>
          <a:ln w="25400">
            <a:miter lim="400000"/>
          </a:ln>
          <a:effectLst>
            <a:outerShdw blurRad="254000" dist="127000" dir="5400000" rotWithShape="0">
              <a:srgbClr val="000000">
                <a:alpha val="70000"/>
              </a:srgbClr>
            </a:outerShdw>
          </a:effectLst>
        </p:spPr>
      </p:pic>
      <p:pic>
        <p:nvPicPr>
          <p:cNvPr id="288" name="030805 FysikKomB.pdf" descr="030805 FysikKomB.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2413" y="0"/>
            <a:ext cx="5963611" cy="9753600"/>
          </a:xfrm>
          <a:prstGeom prst="rect">
            <a:avLst/>
          </a:prstGeom>
          <a:ln w="25400">
            <a:miter lim="400000"/>
          </a:ln>
          <a:effectLst>
            <a:outerShdw blurRad="254000" dist="127000" dir="5400000" rotWithShape="0">
              <a:srgbClr val="000000">
                <a:alpha val="70000"/>
              </a:srgbClr>
            </a:outerShdw>
          </a:effectLst>
        </p:spPr>
      </p:pic>
      <p:pic>
        <p:nvPicPr>
          <p:cNvPr id="289" name="Linje Linje" descr="Linje Linje"/>
          <p:cNvPicPr>
            <a:picLocks/>
          </p:cNvPicPr>
          <p:nvPr/>
        </p:nvPicPr>
        <p:blipFill>
          <a:blip r:embed="rId4"/>
          <a:stretch>
            <a:fillRect/>
          </a:stretch>
        </p:blipFill>
        <p:spPr>
          <a:xfrm rot="16200000">
            <a:off x="5324681" y="2015918"/>
            <a:ext cx="3625438" cy="101601"/>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08352DIPs.jpeg" descr="08352DIPs.jpe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4379580" y="5164484"/>
            <a:ext cx="4400460" cy="4369082"/>
          </a:xfrm>
          <a:custGeom>
            <a:avLst/>
            <a:gdLst/>
            <a:ahLst/>
            <a:cxnLst>
              <a:cxn ang="0">
                <a:pos x="wd2" y="hd2"/>
              </a:cxn>
              <a:cxn ang="5400000">
                <a:pos x="wd2" y="hd2"/>
              </a:cxn>
              <a:cxn ang="10800000">
                <a:pos x="wd2" y="hd2"/>
              </a:cxn>
              <a:cxn ang="16200000">
                <a:pos x="wd2" y="hd2"/>
              </a:cxn>
            </a:cxnLst>
            <a:rect l="0" t="0" r="r" b="b"/>
            <a:pathLst>
              <a:path w="21501" h="21575" extrusionOk="0">
                <a:moveTo>
                  <a:pt x="10740" y="0"/>
                </a:moveTo>
                <a:cubicBezTo>
                  <a:pt x="10316" y="-1"/>
                  <a:pt x="9909" y="11"/>
                  <a:pt x="9747" y="35"/>
                </a:cubicBezTo>
                <a:cubicBezTo>
                  <a:pt x="9610" y="55"/>
                  <a:pt x="9295" y="100"/>
                  <a:pt x="9047" y="135"/>
                </a:cubicBezTo>
                <a:cubicBezTo>
                  <a:pt x="8798" y="170"/>
                  <a:pt x="8425" y="239"/>
                  <a:pt x="8217" y="292"/>
                </a:cubicBezTo>
                <a:cubicBezTo>
                  <a:pt x="7778" y="401"/>
                  <a:pt x="6576" y="795"/>
                  <a:pt x="6512" y="850"/>
                </a:cubicBezTo>
                <a:cubicBezTo>
                  <a:pt x="6488" y="871"/>
                  <a:pt x="6397" y="917"/>
                  <a:pt x="6308" y="954"/>
                </a:cubicBezTo>
                <a:cubicBezTo>
                  <a:pt x="6057" y="1060"/>
                  <a:pt x="5621" y="1287"/>
                  <a:pt x="5302" y="1477"/>
                </a:cubicBezTo>
                <a:cubicBezTo>
                  <a:pt x="4816" y="1767"/>
                  <a:pt x="4732" y="1822"/>
                  <a:pt x="4592" y="1930"/>
                </a:cubicBezTo>
                <a:cubicBezTo>
                  <a:pt x="4518" y="1987"/>
                  <a:pt x="4365" y="2097"/>
                  <a:pt x="4253" y="2177"/>
                </a:cubicBezTo>
                <a:cubicBezTo>
                  <a:pt x="3302" y="2851"/>
                  <a:pt x="2214" y="4053"/>
                  <a:pt x="1561" y="5148"/>
                </a:cubicBezTo>
                <a:cubicBezTo>
                  <a:pt x="1251" y="5669"/>
                  <a:pt x="836" y="6544"/>
                  <a:pt x="621" y="7129"/>
                </a:cubicBezTo>
                <a:cubicBezTo>
                  <a:pt x="187" y="8311"/>
                  <a:pt x="1" y="9428"/>
                  <a:pt x="0" y="10843"/>
                </a:cubicBezTo>
                <a:cubicBezTo>
                  <a:pt x="0" y="11620"/>
                  <a:pt x="17" y="11859"/>
                  <a:pt x="122" y="12537"/>
                </a:cubicBezTo>
                <a:cubicBezTo>
                  <a:pt x="146" y="12691"/>
                  <a:pt x="171" y="12864"/>
                  <a:pt x="179" y="12921"/>
                </a:cubicBezTo>
                <a:cubicBezTo>
                  <a:pt x="186" y="12977"/>
                  <a:pt x="217" y="13109"/>
                  <a:pt x="246" y="13215"/>
                </a:cubicBezTo>
                <a:cubicBezTo>
                  <a:pt x="276" y="13320"/>
                  <a:pt x="308" y="13463"/>
                  <a:pt x="318" y="13532"/>
                </a:cubicBezTo>
                <a:cubicBezTo>
                  <a:pt x="351" y="13756"/>
                  <a:pt x="593" y="14502"/>
                  <a:pt x="772" y="14926"/>
                </a:cubicBezTo>
                <a:cubicBezTo>
                  <a:pt x="999" y="15463"/>
                  <a:pt x="1419" y="16297"/>
                  <a:pt x="1654" y="16678"/>
                </a:cubicBezTo>
                <a:cubicBezTo>
                  <a:pt x="2188" y="17543"/>
                  <a:pt x="3341" y="18780"/>
                  <a:pt x="4239" y="19453"/>
                </a:cubicBezTo>
                <a:cubicBezTo>
                  <a:pt x="4710" y="19805"/>
                  <a:pt x="5386" y="20233"/>
                  <a:pt x="5577" y="20301"/>
                </a:cubicBezTo>
                <a:cubicBezTo>
                  <a:pt x="5643" y="20325"/>
                  <a:pt x="5739" y="20364"/>
                  <a:pt x="5791" y="20388"/>
                </a:cubicBezTo>
                <a:cubicBezTo>
                  <a:pt x="5842" y="20411"/>
                  <a:pt x="5934" y="20451"/>
                  <a:pt x="5994" y="20476"/>
                </a:cubicBezTo>
                <a:cubicBezTo>
                  <a:pt x="6054" y="20500"/>
                  <a:pt x="6103" y="20533"/>
                  <a:pt x="6103" y="20548"/>
                </a:cubicBezTo>
                <a:cubicBezTo>
                  <a:pt x="6103" y="20564"/>
                  <a:pt x="6153" y="20593"/>
                  <a:pt x="6213" y="20613"/>
                </a:cubicBezTo>
                <a:cubicBezTo>
                  <a:pt x="6273" y="20633"/>
                  <a:pt x="6337" y="20660"/>
                  <a:pt x="6355" y="20674"/>
                </a:cubicBezTo>
                <a:cubicBezTo>
                  <a:pt x="6462" y="20759"/>
                  <a:pt x="7234" y="21037"/>
                  <a:pt x="7503" y="21087"/>
                </a:cubicBezTo>
                <a:cubicBezTo>
                  <a:pt x="7591" y="21104"/>
                  <a:pt x="7791" y="21156"/>
                  <a:pt x="7949" y="21203"/>
                </a:cubicBezTo>
                <a:cubicBezTo>
                  <a:pt x="8107" y="21250"/>
                  <a:pt x="8389" y="21316"/>
                  <a:pt x="8575" y="21350"/>
                </a:cubicBezTo>
                <a:cubicBezTo>
                  <a:pt x="9294" y="21479"/>
                  <a:pt x="9612" y="21528"/>
                  <a:pt x="9871" y="21554"/>
                </a:cubicBezTo>
                <a:cubicBezTo>
                  <a:pt x="10333" y="21599"/>
                  <a:pt x="11794" y="21566"/>
                  <a:pt x="12301" y="21499"/>
                </a:cubicBezTo>
                <a:cubicBezTo>
                  <a:pt x="12749" y="21439"/>
                  <a:pt x="13283" y="21329"/>
                  <a:pt x="13606" y="21230"/>
                </a:cubicBezTo>
                <a:cubicBezTo>
                  <a:pt x="13702" y="21201"/>
                  <a:pt x="13872" y="21154"/>
                  <a:pt x="13982" y="21126"/>
                </a:cubicBezTo>
                <a:cubicBezTo>
                  <a:pt x="14169" y="21080"/>
                  <a:pt x="14984" y="20749"/>
                  <a:pt x="15485" y="20517"/>
                </a:cubicBezTo>
                <a:cubicBezTo>
                  <a:pt x="15680" y="20426"/>
                  <a:pt x="15940" y="20281"/>
                  <a:pt x="16412" y="19998"/>
                </a:cubicBezTo>
                <a:cubicBezTo>
                  <a:pt x="17698" y="19225"/>
                  <a:pt x="18913" y="18020"/>
                  <a:pt x="19867" y="16574"/>
                </a:cubicBezTo>
                <a:cubicBezTo>
                  <a:pt x="20409" y="15753"/>
                  <a:pt x="20934" y="14515"/>
                  <a:pt x="21194" y="13444"/>
                </a:cubicBezTo>
                <a:cubicBezTo>
                  <a:pt x="21553" y="11962"/>
                  <a:pt x="21600" y="10275"/>
                  <a:pt x="21324" y="8783"/>
                </a:cubicBezTo>
                <a:cubicBezTo>
                  <a:pt x="21029" y="7195"/>
                  <a:pt x="20282" y="5501"/>
                  <a:pt x="19326" y="4256"/>
                </a:cubicBezTo>
                <a:cubicBezTo>
                  <a:pt x="19001" y="3833"/>
                  <a:pt x="18947" y="3768"/>
                  <a:pt x="18595" y="3390"/>
                </a:cubicBezTo>
                <a:cubicBezTo>
                  <a:pt x="17363" y="2067"/>
                  <a:pt x="15666" y="1001"/>
                  <a:pt x="13970" y="488"/>
                </a:cubicBezTo>
                <a:cubicBezTo>
                  <a:pt x="13149" y="239"/>
                  <a:pt x="12565" y="116"/>
                  <a:pt x="11829" y="37"/>
                </a:cubicBezTo>
                <a:cubicBezTo>
                  <a:pt x="11603" y="13"/>
                  <a:pt x="11163" y="0"/>
                  <a:pt x="10740" y="0"/>
                </a:cubicBezTo>
                <a:close/>
              </a:path>
            </a:pathLst>
          </a:custGeom>
          <a:ln w="25400">
            <a:miter lim="400000"/>
          </a:ln>
          <a:effectLst>
            <a:outerShdw blurRad="254000" dist="127000" dir="5400000" rotWithShape="0">
              <a:srgbClr val="000000">
                <a:alpha val="70000"/>
              </a:srgbClr>
            </a:outerShdw>
          </a:effectLst>
        </p:spPr>
      </p:pic>
      <p:sp>
        <p:nvSpPr>
          <p:cNvPr id="149" name="…or Nobel 101"/>
          <p:cNvSpPr txBox="1">
            <a:spLocks noGrp="1"/>
          </p:cNvSpPr>
          <p:nvPr>
            <p:ph type="ctrTitle"/>
          </p:nvPr>
        </p:nvSpPr>
        <p:spPr>
          <a:xfrm>
            <a:off x="506093" y="86348"/>
            <a:ext cx="12261879" cy="5019733"/>
          </a:xfrm>
          <a:prstGeom prst="rect">
            <a:avLst/>
          </a:prstGeom>
        </p:spPr>
        <p:txBody>
          <a:bodyPr anchor="ctr"/>
          <a:lstStyle>
            <a:lvl1pPr>
              <a:defRPr sz="7800" b="1">
                <a:latin typeface="Helvetica Neue"/>
                <a:ea typeface="Helvetica Neue"/>
                <a:cs typeface="Helvetica Neue"/>
                <a:sym typeface="Helvetica Neue"/>
              </a:defRPr>
            </a:lvl1pPr>
          </a:lstStyle>
          <a:p>
            <a:r>
              <a:t>…or Nobel 101</a:t>
            </a:r>
          </a:p>
        </p:txBody>
      </p:sp>
      <p:sp>
        <p:nvSpPr>
          <p:cNvPr id="150" name="LOE on tour…"/>
          <p:cNvSpPr txBox="1">
            <a:spLocks noGrp="1"/>
          </p:cNvSpPr>
          <p:nvPr>
            <p:ph type="subTitle" sz="quarter" idx="1"/>
          </p:nvPr>
        </p:nvSpPr>
        <p:spPr>
          <a:xfrm>
            <a:off x="1347410" y="7583974"/>
            <a:ext cx="10464801" cy="1130301"/>
          </a:xfrm>
          <a:prstGeom prst="rect">
            <a:avLst/>
          </a:prstGeom>
        </p:spPr>
        <p:txBody>
          <a:bodyPr>
            <a:normAutofit lnSpcReduction="10000"/>
          </a:bodyPr>
          <a:lstStyle/>
          <a:p>
            <a:pPr defTabSz="356362">
              <a:defRPr sz="2257">
                <a:solidFill>
                  <a:srgbClr val="FFFFFF"/>
                </a:solidFill>
              </a:defRPr>
            </a:pPr>
            <a:r>
              <a:rPr lang="sv-SE" dirty="0"/>
              <a:t>BPU 11</a:t>
            </a:r>
          </a:p>
          <a:p>
            <a:pPr defTabSz="356362">
              <a:defRPr sz="2257">
                <a:solidFill>
                  <a:srgbClr val="FFFFFF"/>
                </a:solidFill>
              </a:defRPr>
            </a:pPr>
            <a:r>
              <a:rPr lang="sv-SE" dirty="0" err="1"/>
              <a:t>Belgrade</a:t>
            </a:r>
            <a:r>
              <a:rPr lang="sv-SE" dirty="0"/>
              <a:t> 30 August 2022</a:t>
            </a:r>
          </a:p>
          <a:p>
            <a:pPr defTabSz="356362">
              <a:defRPr sz="2257">
                <a:solidFill>
                  <a:srgbClr val="FFFFFF"/>
                </a:solidFill>
              </a:defRPr>
            </a:pPr>
            <a:r>
              <a:rPr lang="sv-SE" dirty="0"/>
              <a:t>Karl Grandin, RSAS</a:t>
            </a:r>
          </a:p>
        </p:txBody>
      </p:sp>
      <p:grpSp>
        <p:nvGrpSpPr>
          <p:cNvPr id="153" name="Bild"/>
          <p:cNvGrpSpPr/>
          <p:nvPr/>
        </p:nvGrpSpPr>
        <p:grpSpPr>
          <a:xfrm rot="60000">
            <a:off x="9670930" y="5761524"/>
            <a:ext cx="2451101" cy="3175001"/>
            <a:chOff x="0" y="0"/>
            <a:chExt cx="2451100" cy="3175000"/>
          </a:xfrm>
        </p:grpSpPr>
        <p:pic>
          <p:nvPicPr>
            <p:cNvPr id="152" name="Bild" descr="Bild"/>
            <p:cNvPicPr>
              <a:picLocks noChangeAspect="1"/>
            </p:cNvPicPr>
            <p:nvPr/>
          </p:nvPicPr>
          <p:blipFill>
            <a:blip r:embed="rId3"/>
            <a:srcRect/>
            <a:stretch>
              <a:fillRect/>
            </a:stretch>
          </p:blipFill>
          <p:spPr>
            <a:xfrm>
              <a:off x="127000" y="88900"/>
              <a:ext cx="2197101" cy="2844800"/>
            </a:xfrm>
            <a:prstGeom prst="rect">
              <a:avLst/>
            </a:prstGeom>
            <a:ln>
              <a:noFill/>
            </a:ln>
            <a:effectLst/>
          </p:spPr>
        </p:pic>
        <p:pic>
          <p:nvPicPr>
            <p:cNvPr id="151" name="Bild" descr="Bild"/>
            <p:cNvPicPr>
              <a:picLocks/>
            </p:cNvPicPr>
            <p:nvPr/>
          </p:nvPicPr>
          <p:blipFill>
            <a:blip r:embed="rId4"/>
            <a:stretch>
              <a:fillRect/>
            </a:stretch>
          </p:blipFill>
          <p:spPr>
            <a:xfrm>
              <a:off x="0" y="0"/>
              <a:ext cx="2451100" cy="3175000"/>
            </a:xfrm>
            <a:prstGeom prst="rect">
              <a:avLst/>
            </a:prstGeom>
            <a:effectLst/>
          </p:spPr>
        </p:pic>
      </p:grpSp>
      <p:grpSp>
        <p:nvGrpSpPr>
          <p:cNvPr id="156" name="marie-curie-12835-content-portrait-mobile-tiny.jpg"/>
          <p:cNvGrpSpPr/>
          <p:nvPr/>
        </p:nvGrpSpPr>
        <p:grpSpPr>
          <a:xfrm rot="21540000">
            <a:off x="1152662" y="5726048"/>
            <a:ext cx="2335401" cy="3245954"/>
            <a:chOff x="0" y="0"/>
            <a:chExt cx="2335399" cy="3245953"/>
          </a:xfrm>
        </p:grpSpPr>
        <p:pic>
          <p:nvPicPr>
            <p:cNvPr id="155" name="marie-curie-12835-content-portrait-mobile-tiny.jpg" descr="marie-curie-12835-content-portrait-mobile-tiny.jpg"/>
            <p:cNvPicPr>
              <a:picLocks noChangeAspect="1"/>
            </p:cNvPicPr>
            <p:nvPr/>
          </p:nvPicPr>
          <p:blipFill>
            <a:blip r:embed="rId5"/>
            <a:srcRect/>
            <a:stretch>
              <a:fillRect/>
            </a:stretch>
          </p:blipFill>
          <p:spPr>
            <a:xfrm>
              <a:off x="126999" y="88900"/>
              <a:ext cx="2081401" cy="2915754"/>
            </a:xfrm>
            <a:prstGeom prst="rect">
              <a:avLst/>
            </a:prstGeom>
            <a:ln>
              <a:noFill/>
            </a:ln>
            <a:effectLst/>
          </p:spPr>
        </p:pic>
        <p:pic>
          <p:nvPicPr>
            <p:cNvPr id="154" name="marie-curie-12835-content-portrait-mobile-tiny.jpg" descr="marie-curie-12835-content-portrait-mobile-tiny.jpg"/>
            <p:cNvPicPr>
              <a:picLocks/>
            </p:cNvPicPr>
            <p:nvPr/>
          </p:nvPicPr>
          <p:blipFill>
            <a:blip r:embed="rId6"/>
            <a:stretch>
              <a:fillRect/>
            </a:stretch>
          </p:blipFill>
          <p:spPr>
            <a:xfrm>
              <a:off x="-1" y="0"/>
              <a:ext cx="2335401" cy="3245954"/>
            </a:xfrm>
            <a:prstGeom prst="rect">
              <a:avLst/>
            </a:prstGeom>
            <a:effectLst/>
          </p:spPr>
        </p:pic>
      </p:gr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SvD 1905-4.png" descr="SvD 1905-4.png"/>
          <p:cNvPicPr>
            <a:picLocks/>
          </p:cNvPicPr>
          <p:nvPr/>
        </p:nvPicPr>
        <p:blipFill>
          <a:blip r:embed="rId2"/>
          <a:stretch>
            <a:fillRect/>
          </a:stretch>
        </p:blipFill>
        <p:spPr>
          <a:xfrm rot="60000">
            <a:off x="6442921" y="1155180"/>
            <a:ext cx="5734369" cy="7443240"/>
          </a:xfrm>
          <a:prstGeom prst="rect">
            <a:avLst/>
          </a:prstGeom>
        </p:spPr>
      </p:pic>
      <p:pic>
        <p:nvPicPr>
          <p:cNvPr id="293" name="SvD 1905-2.png" descr="SvD 1905-2.png"/>
          <p:cNvPicPr>
            <a:picLocks/>
          </p:cNvPicPr>
          <p:nvPr/>
        </p:nvPicPr>
        <p:blipFill>
          <a:blip r:embed="rId3"/>
          <a:stretch>
            <a:fillRect/>
          </a:stretch>
        </p:blipFill>
        <p:spPr>
          <a:xfrm rot="21540000">
            <a:off x="368361" y="865106"/>
            <a:ext cx="5757999" cy="4309353"/>
          </a:xfrm>
          <a:prstGeom prst="rect">
            <a:avLst/>
          </a:prstGeom>
        </p:spPr>
      </p:pic>
      <p:sp>
        <p:nvSpPr>
          <p:cNvPr id="294" name="June 1905"/>
          <p:cNvSpPr txBox="1"/>
          <p:nvPr/>
        </p:nvSpPr>
        <p:spPr>
          <a:xfrm>
            <a:off x="5710986" y="531470"/>
            <a:ext cx="1582828"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June 1905</a:t>
            </a:r>
          </a:p>
        </p:txBody>
      </p:sp>
      <p:pic>
        <p:nvPicPr>
          <p:cNvPr id="295" name="Skärmavbild 2019-08-22 kl. 15.19.31 | 22 aug. 2019 v. 34.png" descr="Skärmavbild 2019-08-22 kl. 15.19.31 | 22 aug. 2019 v. 34.png"/>
          <p:cNvPicPr>
            <a:picLocks/>
          </p:cNvPicPr>
          <p:nvPr/>
        </p:nvPicPr>
        <p:blipFill>
          <a:blip r:embed="rId4"/>
          <a:stretch>
            <a:fillRect/>
          </a:stretch>
        </p:blipFill>
        <p:spPr>
          <a:xfrm rot="21540000">
            <a:off x="358309" y="5026802"/>
            <a:ext cx="2725042" cy="3911611"/>
          </a:xfrm>
          <a:prstGeom prst="rect">
            <a:avLst/>
          </a:prstGeom>
        </p:spPr>
      </p:pic>
      <p:pic>
        <p:nvPicPr>
          <p:cNvPr id="296" name="Skärmavbild 2019-08-22 kl. 15.20.27 | 22 aug. 2019 v. 34.png" descr="Skärmavbild 2019-08-22 kl. 15.20.27 | 22 aug. 2019 v. 34.png"/>
          <p:cNvPicPr>
            <a:picLocks/>
          </p:cNvPicPr>
          <p:nvPr/>
        </p:nvPicPr>
        <p:blipFill>
          <a:blip r:embed="rId5"/>
          <a:stretch>
            <a:fillRect/>
          </a:stretch>
        </p:blipFill>
        <p:spPr>
          <a:xfrm rot="60000">
            <a:off x="3411371" y="4984699"/>
            <a:ext cx="2725042" cy="3911517"/>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8" name="Curie2xNPHistSci_2020_Grandin_Ill05.jpeg" descr="Curie2xNPHistSci_2020_Grandin_Ill05.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6288" y="189084"/>
            <a:ext cx="8632529" cy="7927632"/>
          </a:xfrm>
          <a:custGeom>
            <a:avLst/>
            <a:gdLst/>
            <a:ahLst/>
            <a:cxnLst>
              <a:cxn ang="0">
                <a:pos x="wd2" y="hd2"/>
              </a:cxn>
              <a:cxn ang="5400000">
                <a:pos x="wd2" y="hd2"/>
              </a:cxn>
              <a:cxn ang="10800000">
                <a:pos x="wd2" y="hd2"/>
              </a:cxn>
              <a:cxn ang="16200000">
                <a:pos x="wd2" y="hd2"/>
              </a:cxn>
            </a:cxnLst>
            <a:rect l="0" t="0" r="r" b="b"/>
            <a:pathLst>
              <a:path w="21596" h="21599" extrusionOk="0">
                <a:moveTo>
                  <a:pt x="3789" y="0"/>
                </a:moveTo>
                <a:cubicBezTo>
                  <a:pt x="3793" y="1"/>
                  <a:pt x="3797" y="0"/>
                  <a:pt x="3800" y="0"/>
                </a:cubicBezTo>
                <a:lnTo>
                  <a:pt x="3789" y="0"/>
                </a:lnTo>
                <a:close/>
                <a:moveTo>
                  <a:pt x="4147" y="0"/>
                </a:moveTo>
                <a:cubicBezTo>
                  <a:pt x="4181" y="35"/>
                  <a:pt x="4213" y="65"/>
                  <a:pt x="4221" y="65"/>
                </a:cubicBezTo>
                <a:cubicBezTo>
                  <a:pt x="4233" y="65"/>
                  <a:pt x="4234" y="55"/>
                  <a:pt x="4224" y="44"/>
                </a:cubicBezTo>
                <a:cubicBezTo>
                  <a:pt x="4216" y="36"/>
                  <a:pt x="4223" y="19"/>
                  <a:pt x="4234" y="0"/>
                </a:cubicBezTo>
                <a:lnTo>
                  <a:pt x="4147" y="0"/>
                </a:lnTo>
                <a:close/>
                <a:moveTo>
                  <a:pt x="5072" y="32"/>
                </a:moveTo>
                <a:cubicBezTo>
                  <a:pt x="4937" y="31"/>
                  <a:pt x="4794" y="54"/>
                  <a:pt x="4418" y="116"/>
                </a:cubicBezTo>
                <a:cubicBezTo>
                  <a:pt x="4085" y="170"/>
                  <a:pt x="3769" y="220"/>
                  <a:pt x="3717" y="228"/>
                </a:cubicBezTo>
                <a:cubicBezTo>
                  <a:pt x="3664" y="236"/>
                  <a:pt x="3567" y="256"/>
                  <a:pt x="3499" y="271"/>
                </a:cubicBezTo>
                <a:cubicBezTo>
                  <a:pt x="3413" y="292"/>
                  <a:pt x="3332" y="304"/>
                  <a:pt x="3260" y="310"/>
                </a:cubicBezTo>
                <a:cubicBezTo>
                  <a:pt x="3205" y="338"/>
                  <a:pt x="3107" y="351"/>
                  <a:pt x="2873" y="377"/>
                </a:cubicBezTo>
                <a:cubicBezTo>
                  <a:pt x="2791" y="387"/>
                  <a:pt x="2687" y="405"/>
                  <a:pt x="2642" y="420"/>
                </a:cubicBezTo>
                <a:cubicBezTo>
                  <a:pt x="2597" y="434"/>
                  <a:pt x="2511" y="443"/>
                  <a:pt x="2451" y="438"/>
                </a:cubicBezTo>
                <a:cubicBezTo>
                  <a:pt x="2415" y="435"/>
                  <a:pt x="2377" y="436"/>
                  <a:pt x="2344" y="440"/>
                </a:cubicBezTo>
                <a:cubicBezTo>
                  <a:pt x="2336" y="472"/>
                  <a:pt x="2275" y="503"/>
                  <a:pt x="2179" y="519"/>
                </a:cubicBezTo>
                <a:cubicBezTo>
                  <a:pt x="2024" y="544"/>
                  <a:pt x="1992" y="553"/>
                  <a:pt x="1954" y="580"/>
                </a:cubicBezTo>
                <a:cubicBezTo>
                  <a:pt x="1935" y="592"/>
                  <a:pt x="1892" y="600"/>
                  <a:pt x="1858" y="596"/>
                </a:cubicBezTo>
                <a:cubicBezTo>
                  <a:pt x="1825" y="592"/>
                  <a:pt x="1725" y="614"/>
                  <a:pt x="1635" y="643"/>
                </a:cubicBezTo>
                <a:cubicBezTo>
                  <a:pt x="1545" y="673"/>
                  <a:pt x="1441" y="702"/>
                  <a:pt x="1404" y="707"/>
                </a:cubicBezTo>
                <a:cubicBezTo>
                  <a:pt x="1366" y="713"/>
                  <a:pt x="1249" y="729"/>
                  <a:pt x="1144" y="745"/>
                </a:cubicBezTo>
                <a:cubicBezTo>
                  <a:pt x="1040" y="761"/>
                  <a:pt x="917" y="778"/>
                  <a:pt x="871" y="784"/>
                </a:cubicBezTo>
                <a:cubicBezTo>
                  <a:pt x="826" y="790"/>
                  <a:pt x="775" y="804"/>
                  <a:pt x="759" y="815"/>
                </a:cubicBezTo>
                <a:cubicBezTo>
                  <a:pt x="743" y="826"/>
                  <a:pt x="605" y="861"/>
                  <a:pt x="453" y="893"/>
                </a:cubicBezTo>
                <a:cubicBezTo>
                  <a:pt x="302" y="925"/>
                  <a:pt x="165" y="960"/>
                  <a:pt x="151" y="970"/>
                </a:cubicBezTo>
                <a:cubicBezTo>
                  <a:pt x="135" y="980"/>
                  <a:pt x="124" y="1135"/>
                  <a:pt x="124" y="1328"/>
                </a:cubicBezTo>
                <a:cubicBezTo>
                  <a:pt x="124" y="1590"/>
                  <a:pt x="115" y="1671"/>
                  <a:pt x="86" y="1684"/>
                </a:cubicBezTo>
                <a:cubicBezTo>
                  <a:pt x="54" y="1697"/>
                  <a:pt x="54" y="1721"/>
                  <a:pt x="87" y="1839"/>
                </a:cubicBezTo>
                <a:cubicBezTo>
                  <a:pt x="118" y="1951"/>
                  <a:pt x="125" y="2214"/>
                  <a:pt x="120" y="3194"/>
                </a:cubicBezTo>
                <a:cubicBezTo>
                  <a:pt x="111" y="5017"/>
                  <a:pt x="127" y="7389"/>
                  <a:pt x="152" y="7791"/>
                </a:cubicBezTo>
                <a:cubicBezTo>
                  <a:pt x="163" y="7986"/>
                  <a:pt x="177" y="8754"/>
                  <a:pt x="181" y="9497"/>
                </a:cubicBezTo>
                <a:cubicBezTo>
                  <a:pt x="186" y="10240"/>
                  <a:pt x="200" y="10914"/>
                  <a:pt x="211" y="10996"/>
                </a:cubicBezTo>
                <a:cubicBezTo>
                  <a:pt x="223" y="11077"/>
                  <a:pt x="241" y="11645"/>
                  <a:pt x="252" y="12256"/>
                </a:cubicBezTo>
                <a:cubicBezTo>
                  <a:pt x="284" y="14061"/>
                  <a:pt x="271" y="14885"/>
                  <a:pt x="211" y="14964"/>
                </a:cubicBezTo>
                <a:cubicBezTo>
                  <a:pt x="192" y="14989"/>
                  <a:pt x="178" y="15020"/>
                  <a:pt x="181" y="15034"/>
                </a:cubicBezTo>
                <a:cubicBezTo>
                  <a:pt x="184" y="15048"/>
                  <a:pt x="177" y="15083"/>
                  <a:pt x="166" y="15110"/>
                </a:cubicBezTo>
                <a:cubicBezTo>
                  <a:pt x="155" y="15137"/>
                  <a:pt x="161" y="15187"/>
                  <a:pt x="177" y="15221"/>
                </a:cubicBezTo>
                <a:cubicBezTo>
                  <a:pt x="201" y="15269"/>
                  <a:pt x="200" y="15286"/>
                  <a:pt x="171" y="15298"/>
                </a:cubicBezTo>
                <a:cubicBezTo>
                  <a:pt x="144" y="15310"/>
                  <a:pt x="139" y="15354"/>
                  <a:pt x="153" y="15483"/>
                </a:cubicBezTo>
                <a:cubicBezTo>
                  <a:pt x="162" y="15576"/>
                  <a:pt x="165" y="15664"/>
                  <a:pt x="159" y="15676"/>
                </a:cubicBezTo>
                <a:cubicBezTo>
                  <a:pt x="152" y="15689"/>
                  <a:pt x="166" y="15733"/>
                  <a:pt x="190" y="15774"/>
                </a:cubicBezTo>
                <a:cubicBezTo>
                  <a:pt x="215" y="15814"/>
                  <a:pt x="227" y="15861"/>
                  <a:pt x="218" y="15877"/>
                </a:cubicBezTo>
                <a:cubicBezTo>
                  <a:pt x="209" y="15892"/>
                  <a:pt x="212" y="15922"/>
                  <a:pt x="224" y="15942"/>
                </a:cubicBezTo>
                <a:cubicBezTo>
                  <a:pt x="236" y="15963"/>
                  <a:pt x="247" y="16240"/>
                  <a:pt x="250" y="16558"/>
                </a:cubicBezTo>
                <a:cubicBezTo>
                  <a:pt x="253" y="16876"/>
                  <a:pt x="262" y="17156"/>
                  <a:pt x="271" y="17181"/>
                </a:cubicBezTo>
                <a:cubicBezTo>
                  <a:pt x="279" y="17205"/>
                  <a:pt x="291" y="17325"/>
                  <a:pt x="298" y="17448"/>
                </a:cubicBezTo>
                <a:cubicBezTo>
                  <a:pt x="304" y="17570"/>
                  <a:pt x="324" y="17830"/>
                  <a:pt x="341" y="18026"/>
                </a:cubicBezTo>
                <a:cubicBezTo>
                  <a:pt x="358" y="18222"/>
                  <a:pt x="377" y="18459"/>
                  <a:pt x="383" y="18554"/>
                </a:cubicBezTo>
                <a:cubicBezTo>
                  <a:pt x="389" y="18648"/>
                  <a:pt x="403" y="18740"/>
                  <a:pt x="413" y="18758"/>
                </a:cubicBezTo>
                <a:cubicBezTo>
                  <a:pt x="434" y="18795"/>
                  <a:pt x="438" y="18867"/>
                  <a:pt x="461" y="19598"/>
                </a:cubicBezTo>
                <a:cubicBezTo>
                  <a:pt x="504" y="20925"/>
                  <a:pt x="522" y="21115"/>
                  <a:pt x="601" y="21164"/>
                </a:cubicBezTo>
                <a:cubicBezTo>
                  <a:pt x="629" y="21181"/>
                  <a:pt x="744" y="21200"/>
                  <a:pt x="857" y="21206"/>
                </a:cubicBezTo>
                <a:cubicBezTo>
                  <a:pt x="971" y="21212"/>
                  <a:pt x="1094" y="21225"/>
                  <a:pt x="1131" y="21235"/>
                </a:cubicBezTo>
                <a:cubicBezTo>
                  <a:pt x="1169" y="21246"/>
                  <a:pt x="1332" y="21258"/>
                  <a:pt x="1494" y="21262"/>
                </a:cubicBezTo>
                <a:cubicBezTo>
                  <a:pt x="1656" y="21267"/>
                  <a:pt x="1805" y="21277"/>
                  <a:pt x="1825" y="21285"/>
                </a:cubicBezTo>
                <a:cubicBezTo>
                  <a:pt x="1844" y="21293"/>
                  <a:pt x="1869" y="21291"/>
                  <a:pt x="1879" y="21280"/>
                </a:cubicBezTo>
                <a:cubicBezTo>
                  <a:pt x="1907" y="21250"/>
                  <a:pt x="3454" y="21275"/>
                  <a:pt x="3484" y="21306"/>
                </a:cubicBezTo>
                <a:cubicBezTo>
                  <a:pt x="3486" y="21308"/>
                  <a:pt x="3486" y="21310"/>
                  <a:pt x="3488" y="21312"/>
                </a:cubicBezTo>
                <a:cubicBezTo>
                  <a:pt x="3624" y="21320"/>
                  <a:pt x="3827" y="21339"/>
                  <a:pt x="4017" y="21364"/>
                </a:cubicBezTo>
                <a:cubicBezTo>
                  <a:pt x="4249" y="21395"/>
                  <a:pt x="4741" y="21429"/>
                  <a:pt x="5112" y="21440"/>
                </a:cubicBezTo>
                <a:cubicBezTo>
                  <a:pt x="5617" y="21455"/>
                  <a:pt x="5840" y="21477"/>
                  <a:pt x="5811" y="21510"/>
                </a:cubicBezTo>
                <a:cubicBezTo>
                  <a:pt x="5855" y="21516"/>
                  <a:pt x="5889" y="21524"/>
                  <a:pt x="5897" y="21533"/>
                </a:cubicBezTo>
                <a:cubicBezTo>
                  <a:pt x="5916" y="21554"/>
                  <a:pt x="5948" y="21559"/>
                  <a:pt x="5974" y="21545"/>
                </a:cubicBezTo>
                <a:cubicBezTo>
                  <a:pt x="5998" y="21531"/>
                  <a:pt x="6109" y="21519"/>
                  <a:pt x="6221" y="21517"/>
                </a:cubicBezTo>
                <a:cubicBezTo>
                  <a:pt x="6392" y="21513"/>
                  <a:pt x="6431" y="21502"/>
                  <a:pt x="6462" y="21453"/>
                </a:cubicBezTo>
                <a:cubicBezTo>
                  <a:pt x="6483" y="21420"/>
                  <a:pt x="6529" y="21393"/>
                  <a:pt x="6564" y="21393"/>
                </a:cubicBezTo>
                <a:cubicBezTo>
                  <a:pt x="6621" y="21393"/>
                  <a:pt x="6629" y="21379"/>
                  <a:pt x="6631" y="21282"/>
                </a:cubicBezTo>
                <a:cubicBezTo>
                  <a:pt x="6632" y="21221"/>
                  <a:pt x="6638" y="21144"/>
                  <a:pt x="6644" y="21111"/>
                </a:cubicBezTo>
                <a:cubicBezTo>
                  <a:pt x="6650" y="21078"/>
                  <a:pt x="6662" y="20966"/>
                  <a:pt x="6671" y="20860"/>
                </a:cubicBezTo>
                <a:cubicBezTo>
                  <a:pt x="6679" y="20755"/>
                  <a:pt x="6692" y="20662"/>
                  <a:pt x="6698" y="20655"/>
                </a:cubicBezTo>
                <a:cubicBezTo>
                  <a:pt x="6705" y="20648"/>
                  <a:pt x="6698" y="20627"/>
                  <a:pt x="6683" y="20607"/>
                </a:cubicBezTo>
                <a:cubicBezTo>
                  <a:pt x="6669" y="20588"/>
                  <a:pt x="6650" y="20392"/>
                  <a:pt x="6641" y="20174"/>
                </a:cubicBezTo>
                <a:cubicBezTo>
                  <a:pt x="6632" y="19955"/>
                  <a:pt x="6611" y="19759"/>
                  <a:pt x="6595" y="19738"/>
                </a:cubicBezTo>
                <a:cubicBezTo>
                  <a:pt x="6575" y="19711"/>
                  <a:pt x="6576" y="19690"/>
                  <a:pt x="6598" y="19665"/>
                </a:cubicBezTo>
                <a:cubicBezTo>
                  <a:pt x="6636" y="19624"/>
                  <a:pt x="6640" y="19387"/>
                  <a:pt x="6604" y="19363"/>
                </a:cubicBezTo>
                <a:cubicBezTo>
                  <a:pt x="6589" y="19352"/>
                  <a:pt x="6584" y="19132"/>
                  <a:pt x="6593" y="18812"/>
                </a:cubicBezTo>
                <a:cubicBezTo>
                  <a:pt x="6604" y="18418"/>
                  <a:pt x="6600" y="18267"/>
                  <a:pt x="6575" y="18235"/>
                </a:cubicBezTo>
                <a:cubicBezTo>
                  <a:pt x="6553" y="18206"/>
                  <a:pt x="6544" y="18077"/>
                  <a:pt x="6546" y="17842"/>
                </a:cubicBezTo>
                <a:cubicBezTo>
                  <a:pt x="6550" y="17503"/>
                  <a:pt x="6537" y="17093"/>
                  <a:pt x="6523" y="17063"/>
                </a:cubicBezTo>
                <a:cubicBezTo>
                  <a:pt x="6488" y="16989"/>
                  <a:pt x="6463" y="16139"/>
                  <a:pt x="6495" y="16097"/>
                </a:cubicBezTo>
                <a:cubicBezTo>
                  <a:pt x="6536" y="16043"/>
                  <a:pt x="6533" y="15202"/>
                  <a:pt x="6492" y="15148"/>
                </a:cubicBezTo>
                <a:cubicBezTo>
                  <a:pt x="6468" y="15116"/>
                  <a:pt x="6464" y="15024"/>
                  <a:pt x="6478" y="14806"/>
                </a:cubicBezTo>
                <a:cubicBezTo>
                  <a:pt x="6492" y="14594"/>
                  <a:pt x="6489" y="14496"/>
                  <a:pt x="6466" y="14467"/>
                </a:cubicBezTo>
                <a:cubicBezTo>
                  <a:pt x="6449" y="14444"/>
                  <a:pt x="6444" y="14408"/>
                  <a:pt x="6455" y="14388"/>
                </a:cubicBezTo>
                <a:cubicBezTo>
                  <a:pt x="6467" y="14367"/>
                  <a:pt x="6473" y="14287"/>
                  <a:pt x="6469" y="14208"/>
                </a:cubicBezTo>
                <a:cubicBezTo>
                  <a:pt x="6464" y="14097"/>
                  <a:pt x="6472" y="14062"/>
                  <a:pt x="6508" y="14047"/>
                </a:cubicBezTo>
                <a:cubicBezTo>
                  <a:pt x="6551" y="14029"/>
                  <a:pt x="6551" y="14026"/>
                  <a:pt x="6508" y="13999"/>
                </a:cubicBezTo>
                <a:cubicBezTo>
                  <a:pt x="6466" y="13974"/>
                  <a:pt x="6463" y="13929"/>
                  <a:pt x="6481" y="13552"/>
                </a:cubicBezTo>
                <a:cubicBezTo>
                  <a:pt x="6492" y="13321"/>
                  <a:pt x="6500" y="13118"/>
                  <a:pt x="6499" y="13102"/>
                </a:cubicBezTo>
                <a:cubicBezTo>
                  <a:pt x="6497" y="13086"/>
                  <a:pt x="6488" y="13024"/>
                  <a:pt x="6479" y="12964"/>
                </a:cubicBezTo>
                <a:cubicBezTo>
                  <a:pt x="6469" y="12902"/>
                  <a:pt x="6475" y="12827"/>
                  <a:pt x="6493" y="12792"/>
                </a:cubicBezTo>
                <a:cubicBezTo>
                  <a:pt x="6518" y="12741"/>
                  <a:pt x="6513" y="12703"/>
                  <a:pt x="6470" y="12603"/>
                </a:cubicBezTo>
                <a:cubicBezTo>
                  <a:pt x="6427" y="12503"/>
                  <a:pt x="6419" y="12439"/>
                  <a:pt x="6430" y="12278"/>
                </a:cubicBezTo>
                <a:cubicBezTo>
                  <a:pt x="6440" y="12142"/>
                  <a:pt x="6434" y="12063"/>
                  <a:pt x="6411" y="12034"/>
                </a:cubicBezTo>
                <a:cubicBezTo>
                  <a:pt x="6385" y="12000"/>
                  <a:pt x="6385" y="11980"/>
                  <a:pt x="6410" y="11947"/>
                </a:cubicBezTo>
                <a:cubicBezTo>
                  <a:pt x="6432" y="11919"/>
                  <a:pt x="6437" y="11854"/>
                  <a:pt x="6425" y="11761"/>
                </a:cubicBezTo>
                <a:cubicBezTo>
                  <a:pt x="6391" y="11473"/>
                  <a:pt x="6386" y="11350"/>
                  <a:pt x="6409" y="11257"/>
                </a:cubicBezTo>
                <a:cubicBezTo>
                  <a:pt x="6426" y="11191"/>
                  <a:pt x="6424" y="11153"/>
                  <a:pt x="6401" y="11132"/>
                </a:cubicBezTo>
                <a:cubicBezTo>
                  <a:pt x="6378" y="11111"/>
                  <a:pt x="6369" y="11023"/>
                  <a:pt x="6375" y="10857"/>
                </a:cubicBezTo>
                <a:cubicBezTo>
                  <a:pt x="6379" y="10723"/>
                  <a:pt x="6372" y="10600"/>
                  <a:pt x="6360" y="10583"/>
                </a:cubicBezTo>
                <a:cubicBezTo>
                  <a:pt x="6347" y="10565"/>
                  <a:pt x="6340" y="10498"/>
                  <a:pt x="6343" y="10432"/>
                </a:cubicBezTo>
                <a:cubicBezTo>
                  <a:pt x="6346" y="10367"/>
                  <a:pt x="6341" y="10300"/>
                  <a:pt x="6332" y="10284"/>
                </a:cubicBezTo>
                <a:cubicBezTo>
                  <a:pt x="6323" y="10268"/>
                  <a:pt x="6314" y="9930"/>
                  <a:pt x="6311" y="9533"/>
                </a:cubicBezTo>
                <a:cubicBezTo>
                  <a:pt x="6309" y="9136"/>
                  <a:pt x="6301" y="8804"/>
                  <a:pt x="6293" y="8796"/>
                </a:cubicBezTo>
                <a:cubicBezTo>
                  <a:pt x="6286" y="8788"/>
                  <a:pt x="6291" y="8740"/>
                  <a:pt x="6304" y="8689"/>
                </a:cubicBezTo>
                <a:cubicBezTo>
                  <a:pt x="6317" y="8639"/>
                  <a:pt x="6321" y="8566"/>
                  <a:pt x="6312" y="8528"/>
                </a:cubicBezTo>
                <a:cubicBezTo>
                  <a:pt x="6303" y="8490"/>
                  <a:pt x="6309" y="8442"/>
                  <a:pt x="6325" y="8421"/>
                </a:cubicBezTo>
                <a:cubicBezTo>
                  <a:pt x="6370" y="8362"/>
                  <a:pt x="6380" y="8172"/>
                  <a:pt x="6343" y="8093"/>
                </a:cubicBezTo>
                <a:cubicBezTo>
                  <a:pt x="6309" y="8022"/>
                  <a:pt x="6338" y="7909"/>
                  <a:pt x="6383" y="7939"/>
                </a:cubicBezTo>
                <a:cubicBezTo>
                  <a:pt x="6395" y="7947"/>
                  <a:pt x="6411" y="7851"/>
                  <a:pt x="6418" y="7725"/>
                </a:cubicBezTo>
                <a:cubicBezTo>
                  <a:pt x="6431" y="7515"/>
                  <a:pt x="6427" y="7488"/>
                  <a:pt x="6366" y="7399"/>
                </a:cubicBezTo>
                <a:cubicBezTo>
                  <a:pt x="6298" y="7300"/>
                  <a:pt x="6303" y="7226"/>
                  <a:pt x="6377" y="7257"/>
                </a:cubicBezTo>
                <a:cubicBezTo>
                  <a:pt x="6408" y="7270"/>
                  <a:pt x="6413" y="7262"/>
                  <a:pt x="6395" y="7222"/>
                </a:cubicBezTo>
                <a:cubicBezTo>
                  <a:pt x="6363" y="7152"/>
                  <a:pt x="6361" y="6656"/>
                  <a:pt x="6392" y="6555"/>
                </a:cubicBezTo>
                <a:cubicBezTo>
                  <a:pt x="6407" y="6505"/>
                  <a:pt x="6406" y="6419"/>
                  <a:pt x="6389" y="6332"/>
                </a:cubicBezTo>
                <a:cubicBezTo>
                  <a:pt x="6372" y="6246"/>
                  <a:pt x="6370" y="6178"/>
                  <a:pt x="6386" y="6158"/>
                </a:cubicBezTo>
                <a:cubicBezTo>
                  <a:pt x="6399" y="6140"/>
                  <a:pt x="6403" y="6116"/>
                  <a:pt x="6393" y="6105"/>
                </a:cubicBezTo>
                <a:cubicBezTo>
                  <a:pt x="6382" y="6094"/>
                  <a:pt x="6370" y="6062"/>
                  <a:pt x="6367" y="6034"/>
                </a:cubicBezTo>
                <a:cubicBezTo>
                  <a:pt x="6363" y="6006"/>
                  <a:pt x="6353" y="5940"/>
                  <a:pt x="6344" y="5889"/>
                </a:cubicBezTo>
                <a:cubicBezTo>
                  <a:pt x="6335" y="5837"/>
                  <a:pt x="6341" y="5787"/>
                  <a:pt x="6356" y="5776"/>
                </a:cubicBezTo>
                <a:cubicBezTo>
                  <a:pt x="6373" y="5764"/>
                  <a:pt x="6366" y="5729"/>
                  <a:pt x="6337" y="5680"/>
                </a:cubicBezTo>
                <a:cubicBezTo>
                  <a:pt x="6276" y="5579"/>
                  <a:pt x="6264" y="5466"/>
                  <a:pt x="6311" y="5446"/>
                </a:cubicBezTo>
                <a:cubicBezTo>
                  <a:pt x="6355" y="5428"/>
                  <a:pt x="6358" y="5050"/>
                  <a:pt x="6314" y="4985"/>
                </a:cubicBezTo>
                <a:cubicBezTo>
                  <a:pt x="6300" y="4963"/>
                  <a:pt x="6290" y="4911"/>
                  <a:pt x="6293" y="4870"/>
                </a:cubicBezTo>
                <a:cubicBezTo>
                  <a:pt x="6315" y="4594"/>
                  <a:pt x="6312" y="4545"/>
                  <a:pt x="6265" y="4488"/>
                </a:cubicBezTo>
                <a:cubicBezTo>
                  <a:pt x="6223" y="4437"/>
                  <a:pt x="6219" y="4394"/>
                  <a:pt x="6234" y="4167"/>
                </a:cubicBezTo>
                <a:cubicBezTo>
                  <a:pt x="6243" y="4023"/>
                  <a:pt x="6251" y="3893"/>
                  <a:pt x="6252" y="3876"/>
                </a:cubicBezTo>
                <a:cubicBezTo>
                  <a:pt x="6252" y="3860"/>
                  <a:pt x="6246" y="3760"/>
                  <a:pt x="6237" y="3654"/>
                </a:cubicBezTo>
                <a:cubicBezTo>
                  <a:pt x="6215" y="3407"/>
                  <a:pt x="6199" y="3059"/>
                  <a:pt x="6181" y="2408"/>
                </a:cubicBezTo>
                <a:cubicBezTo>
                  <a:pt x="6173" y="2123"/>
                  <a:pt x="6166" y="1889"/>
                  <a:pt x="6165" y="1889"/>
                </a:cubicBezTo>
                <a:cubicBezTo>
                  <a:pt x="6155" y="1889"/>
                  <a:pt x="6135" y="1338"/>
                  <a:pt x="6127" y="836"/>
                </a:cubicBezTo>
                <a:cubicBezTo>
                  <a:pt x="6122" y="485"/>
                  <a:pt x="6117" y="175"/>
                  <a:pt x="6116" y="148"/>
                </a:cubicBezTo>
                <a:cubicBezTo>
                  <a:pt x="6113" y="106"/>
                  <a:pt x="6079" y="99"/>
                  <a:pt x="5901" y="99"/>
                </a:cubicBezTo>
                <a:cubicBezTo>
                  <a:pt x="5785" y="100"/>
                  <a:pt x="5540" y="81"/>
                  <a:pt x="5356" y="58"/>
                </a:cubicBezTo>
                <a:cubicBezTo>
                  <a:pt x="5232" y="43"/>
                  <a:pt x="5153" y="33"/>
                  <a:pt x="5072" y="32"/>
                </a:cubicBezTo>
                <a:close/>
                <a:moveTo>
                  <a:pt x="19179" y="170"/>
                </a:moveTo>
                <a:cubicBezTo>
                  <a:pt x="19166" y="161"/>
                  <a:pt x="19156" y="202"/>
                  <a:pt x="19156" y="262"/>
                </a:cubicBezTo>
                <a:cubicBezTo>
                  <a:pt x="19156" y="336"/>
                  <a:pt x="19163" y="357"/>
                  <a:pt x="19179" y="329"/>
                </a:cubicBezTo>
                <a:cubicBezTo>
                  <a:pt x="19211" y="275"/>
                  <a:pt x="19211" y="191"/>
                  <a:pt x="19179" y="170"/>
                </a:cubicBezTo>
                <a:close/>
                <a:moveTo>
                  <a:pt x="18421" y="377"/>
                </a:moveTo>
                <a:cubicBezTo>
                  <a:pt x="18416" y="377"/>
                  <a:pt x="18411" y="379"/>
                  <a:pt x="18407" y="382"/>
                </a:cubicBezTo>
                <a:cubicBezTo>
                  <a:pt x="18405" y="383"/>
                  <a:pt x="18404" y="385"/>
                  <a:pt x="18403" y="386"/>
                </a:cubicBezTo>
                <a:cubicBezTo>
                  <a:pt x="18402" y="392"/>
                  <a:pt x="18402" y="398"/>
                  <a:pt x="18403" y="404"/>
                </a:cubicBezTo>
                <a:cubicBezTo>
                  <a:pt x="18408" y="411"/>
                  <a:pt x="18417" y="418"/>
                  <a:pt x="18431" y="424"/>
                </a:cubicBezTo>
                <a:cubicBezTo>
                  <a:pt x="18460" y="436"/>
                  <a:pt x="18474" y="442"/>
                  <a:pt x="18483" y="443"/>
                </a:cubicBezTo>
                <a:cubicBezTo>
                  <a:pt x="18484" y="443"/>
                  <a:pt x="18484" y="443"/>
                  <a:pt x="18484" y="443"/>
                </a:cubicBezTo>
                <a:cubicBezTo>
                  <a:pt x="18487" y="442"/>
                  <a:pt x="18488" y="440"/>
                  <a:pt x="18490" y="438"/>
                </a:cubicBezTo>
                <a:cubicBezTo>
                  <a:pt x="18488" y="432"/>
                  <a:pt x="18482" y="422"/>
                  <a:pt x="18470" y="405"/>
                </a:cubicBezTo>
                <a:cubicBezTo>
                  <a:pt x="18456" y="387"/>
                  <a:pt x="18436" y="377"/>
                  <a:pt x="18421" y="377"/>
                </a:cubicBezTo>
                <a:close/>
                <a:moveTo>
                  <a:pt x="19662" y="377"/>
                </a:moveTo>
                <a:cubicBezTo>
                  <a:pt x="19652" y="375"/>
                  <a:pt x="19627" y="391"/>
                  <a:pt x="19599" y="420"/>
                </a:cubicBezTo>
                <a:cubicBezTo>
                  <a:pt x="19562" y="457"/>
                  <a:pt x="19540" y="502"/>
                  <a:pt x="19550" y="519"/>
                </a:cubicBezTo>
                <a:cubicBezTo>
                  <a:pt x="19559" y="536"/>
                  <a:pt x="19576" y="521"/>
                  <a:pt x="19588" y="485"/>
                </a:cubicBezTo>
                <a:cubicBezTo>
                  <a:pt x="19600" y="450"/>
                  <a:pt x="19624" y="421"/>
                  <a:pt x="19639" y="421"/>
                </a:cubicBezTo>
                <a:cubicBezTo>
                  <a:pt x="19651" y="421"/>
                  <a:pt x="19661" y="411"/>
                  <a:pt x="19665" y="399"/>
                </a:cubicBezTo>
                <a:lnTo>
                  <a:pt x="19666" y="384"/>
                </a:lnTo>
                <a:cubicBezTo>
                  <a:pt x="19665" y="381"/>
                  <a:pt x="19665" y="378"/>
                  <a:pt x="19662" y="377"/>
                </a:cubicBezTo>
                <a:close/>
                <a:moveTo>
                  <a:pt x="18032" y="543"/>
                </a:moveTo>
                <a:cubicBezTo>
                  <a:pt x="18022" y="542"/>
                  <a:pt x="18012" y="544"/>
                  <a:pt x="18002" y="548"/>
                </a:cubicBezTo>
                <a:cubicBezTo>
                  <a:pt x="17980" y="558"/>
                  <a:pt x="17986" y="565"/>
                  <a:pt x="18018" y="567"/>
                </a:cubicBezTo>
                <a:cubicBezTo>
                  <a:pt x="18046" y="568"/>
                  <a:pt x="18063" y="561"/>
                  <a:pt x="18054" y="551"/>
                </a:cubicBezTo>
                <a:cubicBezTo>
                  <a:pt x="18049" y="547"/>
                  <a:pt x="18041" y="543"/>
                  <a:pt x="18032" y="543"/>
                </a:cubicBezTo>
                <a:close/>
                <a:moveTo>
                  <a:pt x="19739" y="581"/>
                </a:moveTo>
                <a:cubicBezTo>
                  <a:pt x="19728" y="579"/>
                  <a:pt x="19716" y="586"/>
                  <a:pt x="19709" y="598"/>
                </a:cubicBezTo>
                <a:cubicBezTo>
                  <a:pt x="19699" y="615"/>
                  <a:pt x="19710" y="628"/>
                  <a:pt x="19733" y="628"/>
                </a:cubicBezTo>
                <a:cubicBezTo>
                  <a:pt x="19781" y="628"/>
                  <a:pt x="19788" y="610"/>
                  <a:pt x="19750" y="585"/>
                </a:cubicBezTo>
                <a:cubicBezTo>
                  <a:pt x="19747" y="583"/>
                  <a:pt x="19743" y="581"/>
                  <a:pt x="19739" y="581"/>
                </a:cubicBezTo>
                <a:close/>
                <a:moveTo>
                  <a:pt x="19348" y="904"/>
                </a:moveTo>
                <a:cubicBezTo>
                  <a:pt x="19342" y="906"/>
                  <a:pt x="19340" y="917"/>
                  <a:pt x="19340" y="936"/>
                </a:cubicBezTo>
                <a:cubicBezTo>
                  <a:pt x="19340" y="963"/>
                  <a:pt x="19359" y="984"/>
                  <a:pt x="19381" y="984"/>
                </a:cubicBezTo>
                <a:cubicBezTo>
                  <a:pt x="19403" y="984"/>
                  <a:pt x="19422" y="979"/>
                  <a:pt x="19422" y="973"/>
                </a:cubicBezTo>
                <a:cubicBezTo>
                  <a:pt x="19422" y="967"/>
                  <a:pt x="19403" y="945"/>
                  <a:pt x="19381" y="924"/>
                </a:cubicBezTo>
                <a:cubicBezTo>
                  <a:pt x="19364" y="909"/>
                  <a:pt x="19354" y="902"/>
                  <a:pt x="19348" y="904"/>
                </a:cubicBezTo>
                <a:close/>
                <a:moveTo>
                  <a:pt x="14402" y="955"/>
                </a:moveTo>
                <a:cubicBezTo>
                  <a:pt x="14395" y="955"/>
                  <a:pt x="14382" y="968"/>
                  <a:pt x="14373" y="984"/>
                </a:cubicBezTo>
                <a:cubicBezTo>
                  <a:pt x="14369" y="992"/>
                  <a:pt x="14367" y="999"/>
                  <a:pt x="14369" y="1005"/>
                </a:cubicBezTo>
                <a:cubicBezTo>
                  <a:pt x="14369" y="1005"/>
                  <a:pt x="14370" y="1005"/>
                  <a:pt x="14370" y="1006"/>
                </a:cubicBezTo>
                <a:cubicBezTo>
                  <a:pt x="14372" y="1011"/>
                  <a:pt x="14377" y="1014"/>
                  <a:pt x="14385" y="1014"/>
                </a:cubicBezTo>
                <a:cubicBezTo>
                  <a:pt x="14401" y="1014"/>
                  <a:pt x="14414" y="1000"/>
                  <a:pt x="14414" y="984"/>
                </a:cubicBezTo>
                <a:cubicBezTo>
                  <a:pt x="14414" y="968"/>
                  <a:pt x="14408" y="955"/>
                  <a:pt x="14402" y="955"/>
                </a:cubicBezTo>
                <a:close/>
                <a:moveTo>
                  <a:pt x="19620" y="1109"/>
                </a:moveTo>
                <a:cubicBezTo>
                  <a:pt x="19614" y="1109"/>
                  <a:pt x="19603" y="1109"/>
                  <a:pt x="19591" y="1110"/>
                </a:cubicBezTo>
                <a:cubicBezTo>
                  <a:pt x="19563" y="1113"/>
                  <a:pt x="19540" y="1122"/>
                  <a:pt x="19534" y="1133"/>
                </a:cubicBezTo>
                <a:cubicBezTo>
                  <a:pt x="19534" y="1136"/>
                  <a:pt x="19532" y="1140"/>
                  <a:pt x="19532" y="1143"/>
                </a:cubicBezTo>
                <a:cubicBezTo>
                  <a:pt x="19536" y="1168"/>
                  <a:pt x="19566" y="1165"/>
                  <a:pt x="19612" y="1133"/>
                </a:cubicBezTo>
                <a:cubicBezTo>
                  <a:pt x="19636" y="1117"/>
                  <a:pt x="19640" y="1110"/>
                  <a:pt x="19620" y="1109"/>
                </a:cubicBezTo>
                <a:close/>
                <a:moveTo>
                  <a:pt x="21587" y="1911"/>
                </a:moveTo>
                <a:cubicBezTo>
                  <a:pt x="21585" y="1909"/>
                  <a:pt x="21584" y="1918"/>
                  <a:pt x="21583" y="1926"/>
                </a:cubicBezTo>
                <a:cubicBezTo>
                  <a:pt x="21582" y="1946"/>
                  <a:pt x="21581" y="1960"/>
                  <a:pt x="21581" y="1993"/>
                </a:cubicBezTo>
                <a:cubicBezTo>
                  <a:pt x="21581" y="2030"/>
                  <a:pt x="21582" y="2047"/>
                  <a:pt x="21583" y="2067"/>
                </a:cubicBezTo>
                <a:cubicBezTo>
                  <a:pt x="21585" y="2079"/>
                  <a:pt x="21588" y="2078"/>
                  <a:pt x="21591" y="2060"/>
                </a:cubicBezTo>
                <a:cubicBezTo>
                  <a:pt x="21594" y="2042"/>
                  <a:pt x="21596" y="2018"/>
                  <a:pt x="21596" y="1994"/>
                </a:cubicBezTo>
                <a:cubicBezTo>
                  <a:pt x="21596" y="1994"/>
                  <a:pt x="21596" y="1993"/>
                  <a:pt x="21596" y="1993"/>
                </a:cubicBezTo>
                <a:cubicBezTo>
                  <a:pt x="21596" y="1968"/>
                  <a:pt x="21594" y="1944"/>
                  <a:pt x="21591" y="1926"/>
                </a:cubicBezTo>
                <a:cubicBezTo>
                  <a:pt x="21589" y="1917"/>
                  <a:pt x="21588" y="1912"/>
                  <a:pt x="21587" y="1911"/>
                </a:cubicBezTo>
                <a:close/>
                <a:moveTo>
                  <a:pt x="7746" y="2128"/>
                </a:moveTo>
                <a:cubicBezTo>
                  <a:pt x="7741" y="2131"/>
                  <a:pt x="7736" y="2133"/>
                  <a:pt x="7734" y="2137"/>
                </a:cubicBezTo>
                <a:cubicBezTo>
                  <a:pt x="7723" y="2156"/>
                  <a:pt x="7692" y="2160"/>
                  <a:pt x="7655" y="2146"/>
                </a:cubicBezTo>
                <a:cubicBezTo>
                  <a:pt x="7609" y="2129"/>
                  <a:pt x="7356" y="2125"/>
                  <a:pt x="7228" y="2140"/>
                </a:cubicBezTo>
                <a:cubicBezTo>
                  <a:pt x="7211" y="2142"/>
                  <a:pt x="7220" y="3347"/>
                  <a:pt x="7236" y="3379"/>
                </a:cubicBezTo>
                <a:cubicBezTo>
                  <a:pt x="7252" y="3409"/>
                  <a:pt x="7235" y="11912"/>
                  <a:pt x="7219" y="12183"/>
                </a:cubicBezTo>
                <a:cubicBezTo>
                  <a:pt x="7202" y="12446"/>
                  <a:pt x="7199" y="13920"/>
                  <a:pt x="7214" y="14215"/>
                </a:cubicBezTo>
                <a:cubicBezTo>
                  <a:pt x="7220" y="14337"/>
                  <a:pt x="7232" y="14630"/>
                  <a:pt x="7241" y="14867"/>
                </a:cubicBezTo>
                <a:cubicBezTo>
                  <a:pt x="7251" y="15103"/>
                  <a:pt x="7263" y="15397"/>
                  <a:pt x="7269" y="15520"/>
                </a:cubicBezTo>
                <a:cubicBezTo>
                  <a:pt x="7276" y="15642"/>
                  <a:pt x="7287" y="15927"/>
                  <a:pt x="7295" y="16153"/>
                </a:cubicBezTo>
                <a:cubicBezTo>
                  <a:pt x="7303" y="16379"/>
                  <a:pt x="7317" y="16576"/>
                  <a:pt x="7325" y="16590"/>
                </a:cubicBezTo>
                <a:cubicBezTo>
                  <a:pt x="7333" y="16605"/>
                  <a:pt x="7378" y="16611"/>
                  <a:pt x="7426" y="16604"/>
                </a:cubicBezTo>
                <a:cubicBezTo>
                  <a:pt x="7474" y="16597"/>
                  <a:pt x="7673" y="16583"/>
                  <a:pt x="7868" y="16572"/>
                </a:cubicBezTo>
                <a:cubicBezTo>
                  <a:pt x="8063" y="16561"/>
                  <a:pt x="8350" y="16545"/>
                  <a:pt x="8507" y="16536"/>
                </a:cubicBezTo>
                <a:cubicBezTo>
                  <a:pt x="8811" y="16519"/>
                  <a:pt x="9050" y="16506"/>
                  <a:pt x="9240" y="16498"/>
                </a:cubicBezTo>
                <a:cubicBezTo>
                  <a:pt x="9447" y="16485"/>
                  <a:pt x="9839" y="16465"/>
                  <a:pt x="10217" y="16446"/>
                </a:cubicBezTo>
                <a:cubicBezTo>
                  <a:pt x="10263" y="16444"/>
                  <a:pt x="10281" y="16443"/>
                  <a:pt x="10331" y="16440"/>
                </a:cubicBezTo>
                <a:cubicBezTo>
                  <a:pt x="10335" y="16440"/>
                  <a:pt x="10341" y="16440"/>
                  <a:pt x="10345" y="16440"/>
                </a:cubicBezTo>
                <a:cubicBezTo>
                  <a:pt x="10532" y="16431"/>
                  <a:pt x="10673" y="16424"/>
                  <a:pt x="10869" y="16415"/>
                </a:cubicBezTo>
                <a:cubicBezTo>
                  <a:pt x="11286" y="16396"/>
                  <a:pt x="11721" y="16377"/>
                  <a:pt x="12060" y="16365"/>
                </a:cubicBezTo>
                <a:cubicBezTo>
                  <a:pt x="12154" y="16362"/>
                  <a:pt x="12271" y="16357"/>
                  <a:pt x="12391" y="16352"/>
                </a:cubicBezTo>
                <a:cubicBezTo>
                  <a:pt x="12523" y="16347"/>
                  <a:pt x="12678" y="16342"/>
                  <a:pt x="12849" y="16336"/>
                </a:cubicBezTo>
                <a:cubicBezTo>
                  <a:pt x="12851" y="16336"/>
                  <a:pt x="12853" y="16335"/>
                  <a:pt x="12855" y="16335"/>
                </a:cubicBezTo>
                <a:cubicBezTo>
                  <a:pt x="13065" y="16327"/>
                  <a:pt x="13433" y="16313"/>
                  <a:pt x="13678" y="16304"/>
                </a:cubicBezTo>
                <a:cubicBezTo>
                  <a:pt x="13919" y="16294"/>
                  <a:pt x="14121" y="16281"/>
                  <a:pt x="14138" y="16272"/>
                </a:cubicBezTo>
                <a:lnTo>
                  <a:pt x="14146" y="16154"/>
                </a:lnTo>
                <a:cubicBezTo>
                  <a:pt x="14151" y="16080"/>
                  <a:pt x="14149" y="16014"/>
                  <a:pt x="14141" y="16008"/>
                </a:cubicBezTo>
                <a:cubicBezTo>
                  <a:pt x="14132" y="16003"/>
                  <a:pt x="14123" y="15847"/>
                  <a:pt x="14121" y="15662"/>
                </a:cubicBezTo>
                <a:cubicBezTo>
                  <a:pt x="14119" y="15478"/>
                  <a:pt x="14109" y="15153"/>
                  <a:pt x="14099" y="14941"/>
                </a:cubicBezTo>
                <a:cubicBezTo>
                  <a:pt x="14089" y="14729"/>
                  <a:pt x="14078" y="14349"/>
                  <a:pt x="14074" y="14096"/>
                </a:cubicBezTo>
                <a:cubicBezTo>
                  <a:pt x="14070" y="13843"/>
                  <a:pt x="14064" y="13636"/>
                  <a:pt x="14060" y="13636"/>
                </a:cubicBezTo>
                <a:cubicBezTo>
                  <a:pt x="14055" y="13636"/>
                  <a:pt x="14036" y="13055"/>
                  <a:pt x="14033" y="12816"/>
                </a:cubicBezTo>
                <a:cubicBezTo>
                  <a:pt x="14031" y="12812"/>
                  <a:pt x="14030" y="12804"/>
                  <a:pt x="14029" y="12802"/>
                </a:cubicBezTo>
                <a:cubicBezTo>
                  <a:pt x="14018" y="12787"/>
                  <a:pt x="14019" y="12757"/>
                  <a:pt x="14031" y="12721"/>
                </a:cubicBezTo>
                <a:cubicBezTo>
                  <a:pt x="14031" y="12719"/>
                  <a:pt x="14031" y="12711"/>
                  <a:pt x="14031" y="12709"/>
                </a:cubicBezTo>
                <a:cubicBezTo>
                  <a:pt x="14032" y="12535"/>
                  <a:pt x="14018" y="12197"/>
                  <a:pt x="14008" y="12153"/>
                </a:cubicBezTo>
                <a:cubicBezTo>
                  <a:pt x="14006" y="12145"/>
                  <a:pt x="14004" y="12052"/>
                  <a:pt x="14004" y="11927"/>
                </a:cubicBezTo>
                <a:cubicBezTo>
                  <a:pt x="14004" y="11926"/>
                  <a:pt x="14004" y="11924"/>
                  <a:pt x="14004" y="11923"/>
                </a:cubicBezTo>
                <a:cubicBezTo>
                  <a:pt x="13992" y="11879"/>
                  <a:pt x="13991" y="11836"/>
                  <a:pt x="14002" y="11829"/>
                </a:cubicBezTo>
                <a:cubicBezTo>
                  <a:pt x="14003" y="11829"/>
                  <a:pt x="14003" y="11826"/>
                  <a:pt x="14004" y="11825"/>
                </a:cubicBezTo>
                <a:cubicBezTo>
                  <a:pt x="14003" y="11693"/>
                  <a:pt x="14003" y="11545"/>
                  <a:pt x="14004" y="11371"/>
                </a:cubicBezTo>
                <a:cubicBezTo>
                  <a:pt x="14006" y="10846"/>
                  <a:pt x="13997" y="10605"/>
                  <a:pt x="13975" y="10576"/>
                </a:cubicBezTo>
                <a:cubicBezTo>
                  <a:pt x="13955" y="10550"/>
                  <a:pt x="13950" y="10485"/>
                  <a:pt x="13962" y="10395"/>
                </a:cubicBezTo>
                <a:cubicBezTo>
                  <a:pt x="13972" y="10318"/>
                  <a:pt x="13979" y="10237"/>
                  <a:pt x="13979" y="10217"/>
                </a:cubicBezTo>
                <a:cubicBezTo>
                  <a:pt x="13978" y="10197"/>
                  <a:pt x="13979" y="10157"/>
                  <a:pt x="13980" y="10128"/>
                </a:cubicBezTo>
                <a:cubicBezTo>
                  <a:pt x="13981" y="10069"/>
                  <a:pt x="13982" y="8549"/>
                  <a:pt x="13981" y="7688"/>
                </a:cubicBezTo>
                <a:cubicBezTo>
                  <a:pt x="13980" y="7370"/>
                  <a:pt x="13981" y="6823"/>
                  <a:pt x="13984" y="6473"/>
                </a:cubicBezTo>
                <a:cubicBezTo>
                  <a:pt x="13985" y="6282"/>
                  <a:pt x="13984" y="5992"/>
                  <a:pt x="13980" y="5685"/>
                </a:cubicBezTo>
                <a:cubicBezTo>
                  <a:pt x="13978" y="5646"/>
                  <a:pt x="13976" y="5601"/>
                  <a:pt x="13975" y="5599"/>
                </a:cubicBezTo>
                <a:cubicBezTo>
                  <a:pt x="13967" y="5590"/>
                  <a:pt x="13968" y="5539"/>
                  <a:pt x="13976" y="5483"/>
                </a:cubicBezTo>
                <a:cubicBezTo>
                  <a:pt x="13975" y="5429"/>
                  <a:pt x="13975" y="5381"/>
                  <a:pt x="13974" y="5328"/>
                </a:cubicBezTo>
                <a:cubicBezTo>
                  <a:pt x="13974" y="5327"/>
                  <a:pt x="13973" y="5327"/>
                  <a:pt x="13973" y="5326"/>
                </a:cubicBezTo>
                <a:cubicBezTo>
                  <a:pt x="13954" y="5314"/>
                  <a:pt x="13956" y="5097"/>
                  <a:pt x="13967" y="4932"/>
                </a:cubicBezTo>
                <a:cubicBezTo>
                  <a:pt x="13967" y="4931"/>
                  <a:pt x="13967" y="4930"/>
                  <a:pt x="13967" y="4930"/>
                </a:cubicBezTo>
                <a:cubicBezTo>
                  <a:pt x="13960" y="4649"/>
                  <a:pt x="13954" y="4285"/>
                  <a:pt x="13949" y="3926"/>
                </a:cubicBezTo>
                <a:cubicBezTo>
                  <a:pt x="13943" y="3900"/>
                  <a:pt x="13942" y="3864"/>
                  <a:pt x="13948" y="3834"/>
                </a:cubicBezTo>
                <a:cubicBezTo>
                  <a:pt x="13947" y="3784"/>
                  <a:pt x="13947" y="3743"/>
                  <a:pt x="13946" y="3694"/>
                </a:cubicBezTo>
                <a:cubicBezTo>
                  <a:pt x="13927" y="3597"/>
                  <a:pt x="13925" y="3351"/>
                  <a:pt x="13942" y="3256"/>
                </a:cubicBezTo>
                <a:cubicBezTo>
                  <a:pt x="13942" y="3229"/>
                  <a:pt x="13941" y="3190"/>
                  <a:pt x="13941" y="3165"/>
                </a:cubicBezTo>
                <a:lnTo>
                  <a:pt x="13940" y="3080"/>
                </a:lnTo>
                <a:cubicBezTo>
                  <a:pt x="13924" y="3037"/>
                  <a:pt x="13924" y="3003"/>
                  <a:pt x="13940" y="2952"/>
                </a:cubicBezTo>
                <a:lnTo>
                  <a:pt x="13939" y="2613"/>
                </a:lnTo>
                <a:cubicBezTo>
                  <a:pt x="13939" y="2597"/>
                  <a:pt x="13937" y="2585"/>
                  <a:pt x="13937" y="2567"/>
                </a:cubicBezTo>
                <a:lnTo>
                  <a:pt x="13937" y="2304"/>
                </a:lnTo>
                <a:lnTo>
                  <a:pt x="13393" y="2305"/>
                </a:lnTo>
                <a:cubicBezTo>
                  <a:pt x="13094" y="2306"/>
                  <a:pt x="12781" y="2295"/>
                  <a:pt x="12699" y="2283"/>
                </a:cubicBezTo>
                <a:cubicBezTo>
                  <a:pt x="12617" y="2270"/>
                  <a:pt x="12417" y="2257"/>
                  <a:pt x="12256" y="2256"/>
                </a:cubicBezTo>
                <a:cubicBezTo>
                  <a:pt x="12095" y="2254"/>
                  <a:pt x="11956" y="2241"/>
                  <a:pt x="11948" y="2225"/>
                </a:cubicBezTo>
                <a:cubicBezTo>
                  <a:pt x="11941" y="2214"/>
                  <a:pt x="11926" y="2213"/>
                  <a:pt x="11910" y="2221"/>
                </a:cubicBezTo>
                <a:cubicBezTo>
                  <a:pt x="11905" y="2223"/>
                  <a:pt x="11901" y="2226"/>
                  <a:pt x="11897" y="2230"/>
                </a:cubicBezTo>
                <a:cubicBezTo>
                  <a:pt x="11894" y="2232"/>
                  <a:pt x="11893" y="2233"/>
                  <a:pt x="11890" y="2235"/>
                </a:cubicBezTo>
                <a:cubicBezTo>
                  <a:pt x="11856" y="2266"/>
                  <a:pt x="11842" y="2262"/>
                  <a:pt x="11812" y="2213"/>
                </a:cubicBezTo>
                <a:cubicBezTo>
                  <a:pt x="11804" y="2205"/>
                  <a:pt x="11797" y="2196"/>
                  <a:pt x="11788" y="2183"/>
                </a:cubicBezTo>
                <a:lnTo>
                  <a:pt x="11780" y="2172"/>
                </a:lnTo>
                <a:cubicBezTo>
                  <a:pt x="11737" y="2129"/>
                  <a:pt x="11684" y="2135"/>
                  <a:pt x="11613" y="2190"/>
                </a:cubicBezTo>
                <a:cubicBezTo>
                  <a:pt x="11606" y="2195"/>
                  <a:pt x="11599" y="2199"/>
                  <a:pt x="11591" y="2203"/>
                </a:cubicBezTo>
                <a:cubicBezTo>
                  <a:pt x="11591" y="2203"/>
                  <a:pt x="11591" y="2203"/>
                  <a:pt x="11590" y="2204"/>
                </a:cubicBezTo>
                <a:lnTo>
                  <a:pt x="11548" y="2237"/>
                </a:lnTo>
                <a:lnTo>
                  <a:pt x="11240" y="2227"/>
                </a:lnTo>
                <a:cubicBezTo>
                  <a:pt x="11160" y="2226"/>
                  <a:pt x="11068" y="2224"/>
                  <a:pt x="10947" y="2220"/>
                </a:cubicBezTo>
                <a:cubicBezTo>
                  <a:pt x="10874" y="2218"/>
                  <a:pt x="10739" y="2215"/>
                  <a:pt x="10643" y="2212"/>
                </a:cubicBezTo>
                <a:cubicBezTo>
                  <a:pt x="10600" y="2235"/>
                  <a:pt x="10497" y="2244"/>
                  <a:pt x="10399" y="2230"/>
                </a:cubicBezTo>
                <a:cubicBezTo>
                  <a:pt x="10355" y="2223"/>
                  <a:pt x="10329" y="2216"/>
                  <a:pt x="10313" y="2205"/>
                </a:cubicBezTo>
                <a:cubicBezTo>
                  <a:pt x="10046" y="2198"/>
                  <a:pt x="9799" y="2191"/>
                  <a:pt x="9569" y="2186"/>
                </a:cubicBezTo>
                <a:cubicBezTo>
                  <a:pt x="9150" y="2178"/>
                  <a:pt x="8700" y="2165"/>
                  <a:pt x="8549" y="2156"/>
                </a:cubicBezTo>
                <a:cubicBezTo>
                  <a:pt x="8356" y="2157"/>
                  <a:pt x="8104" y="2149"/>
                  <a:pt x="7955" y="2133"/>
                </a:cubicBezTo>
                <a:cubicBezTo>
                  <a:pt x="7884" y="2131"/>
                  <a:pt x="7814" y="2130"/>
                  <a:pt x="7746" y="2128"/>
                </a:cubicBezTo>
                <a:close/>
                <a:moveTo>
                  <a:pt x="20525" y="2226"/>
                </a:moveTo>
                <a:cubicBezTo>
                  <a:pt x="20515" y="2226"/>
                  <a:pt x="20504" y="2228"/>
                  <a:pt x="20497" y="2230"/>
                </a:cubicBezTo>
                <a:cubicBezTo>
                  <a:pt x="20519" y="2273"/>
                  <a:pt x="20416" y="2323"/>
                  <a:pt x="20382" y="2285"/>
                </a:cubicBezTo>
                <a:cubicBezTo>
                  <a:pt x="20363" y="2264"/>
                  <a:pt x="20336" y="2264"/>
                  <a:pt x="20305" y="2283"/>
                </a:cubicBezTo>
                <a:cubicBezTo>
                  <a:pt x="20275" y="2301"/>
                  <a:pt x="20232" y="2300"/>
                  <a:pt x="20184" y="2280"/>
                </a:cubicBezTo>
                <a:cubicBezTo>
                  <a:pt x="20142" y="2263"/>
                  <a:pt x="20088" y="2261"/>
                  <a:pt x="20059" y="2275"/>
                </a:cubicBezTo>
                <a:cubicBezTo>
                  <a:pt x="20031" y="2288"/>
                  <a:pt x="19995" y="2295"/>
                  <a:pt x="19980" y="2290"/>
                </a:cubicBezTo>
                <a:cubicBezTo>
                  <a:pt x="19918" y="2271"/>
                  <a:pt x="19393" y="2269"/>
                  <a:pt x="19382" y="2288"/>
                </a:cubicBezTo>
                <a:cubicBezTo>
                  <a:pt x="19376" y="2299"/>
                  <a:pt x="19305" y="2298"/>
                  <a:pt x="19226" y="2284"/>
                </a:cubicBezTo>
                <a:cubicBezTo>
                  <a:pt x="19071" y="2256"/>
                  <a:pt x="19063" y="2256"/>
                  <a:pt x="18878" y="2256"/>
                </a:cubicBezTo>
                <a:cubicBezTo>
                  <a:pt x="18570" y="2255"/>
                  <a:pt x="18427" y="2267"/>
                  <a:pt x="18397" y="2293"/>
                </a:cubicBezTo>
                <a:cubicBezTo>
                  <a:pt x="18376" y="2312"/>
                  <a:pt x="18359" y="2312"/>
                  <a:pt x="18347" y="2291"/>
                </a:cubicBezTo>
                <a:cubicBezTo>
                  <a:pt x="18319" y="2241"/>
                  <a:pt x="18019" y="2252"/>
                  <a:pt x="17979" y="2304"/>
                </a:cubicBezTo>
                <a:cubicBezTo>
                  <a:pt x="17954" y="2337"/>
                  <a:pt x="17936" y="2341"/>
                  <a:pt x="17911" y="2318"/>
                </a:cubicBezTo>
                <a:cubicBezTo>
                  <a:pt x="17886" y="2296"/>
                  <a:pt x="17870" y="2297"/>
                  <a:pt x="17856" y="2320"/>
                </a:cubicBezTo>
                <a:cubicBezTo>
                  <a:pt x="17845" y="2339"/>
                  <a:pt x="17814" y="2347"/>
                  <a:pt x="17785" y="2339"/>
                </a:cubicBezTo>
                <a:cubicBezTo>
                  <a:pt x="17757" y="2331"/>
                  <a:pt x="17727" y="2339"/>
                  <a:pt x="17717" y="2356"/>
                </a:cubicBezTo>
                <a:cubicBezTo>
                  <a:pt x="17706" y="2376"/>
                  <a:pt x="17686" y="2368"/>
                  <a:pt x="17663" y="2334"/>
                </a:cubicBezTo>
                <a:cubicBezTo>
                  <a:pt x="17644" y="2306"/>
                  <a:pt x="17611" y="2289"/>
                  <a:pt x="17590" y="2298"/>
                </a:cubicBezTo>
                <a:cubicBezTo>
                  <a:pt x="17569" y="2307"/>
                  <a:pt x="17537" y="2299"/>
                  <a:pt x="17520" y="2282"/>
                </a:cubicBezTo>
                <a:cubicBezTo>
                  <a:pt x="17499" y="2258"/>
                  <a:pt x="17477" y="2261"/>
                  <a:pt x="17442" y="2293"/>
                </a:cubicBezTo>
                <a:cubicBezTo>
                  <a:pt x="17391" y="2340"/>
                  <a:pt x="17368" y="2342"/>
                  <a:pt x="17294" y="2306"/>
                </a:cubicBezTo>
                <a:cubicBezTo>
                  <a:pt x="17220" y="2271"/>
                  <a:pt x="17152" y="2266"/>
                  <a:pt x="17105" y="2292"/>
                </a:cubicBezTo>
                <a:cubicBezTo>
                  <a:pt x="17081" y="2306"/>
                  <a:pt x="17053" y="2307"/>
                  <a:pt x="17042" y="2296"/>
                </a:cubicBezTo>
                <a:cubicBezTo>
                  <a:pt x="17022" y="2275"/>
                  <a:pt x="16990" y="2272"/>
                  <a:pt x="16700" y="2266"/>
                </a:cubicBezTo>
                <a:cubicBezTo>
                  <a:pt x="16629" y="2265"/>
                  <a:pt x="16486" y="2269"/>
                  <a:pt x="16328" y="2275"/>
                </a:cubicBezTo>
                <a:cubicBezTo>
                  <a:pt x="16320" y="2276"/>
                  <a:pt x="16313" y="2278"/>
                  <a:pt x="16303" y="2278"/>
                </a:cubicBezTo>
                <a:cubicBezTo>
                  <a:pt x="16192" y="2283"/>
                  <a:pt x="16108" y="2286"/>
                  <a:pt x="16037" y="2288"/>
                </a:cubicBezTo>
                <a:cubicBezTo>
                  <a:pt x="16022" y="2289"/>
                  <a:pt x="16007" y="2289"/>
                  <a:pt x="15992" y="2290"/>
                </a:cubicBezTo>
                <a:cubicBezTo>
                  <a:pt x="15985" y="2291"/>
                  <a:pt x="15967" y="2289"/>
                  <a:pt x="15953" y="2288"/>
                </a:cubicBezTo>
                <a:cubicBezTo>
                  <a:pt x="15856" y="2289"/>
                  <a:pt x="15796" y="2285"/>
                  <a:pt x="15775" y="2271"/>
                </a:cubicBezTo>
                <a:cubicBezTo>
                  <a:pt x="15737" y="2266"/>
                  <a:pt x="15706" y="2262"/>
                  <a:pt x="15706" y="2259"/>
                </a:cubicBezTo>
                <a:cubicBezTo>
                  <a:pt x="15706" y="2253"/>
                  <a:pt x="15696" y="2249"/>
                  <a:pt x="15681" y="2247"/>
                </a:cubicBezTo>
                <a:cubicBezTo>
                  <a:pt x="15680" y="2257"/>
                  <a:pt x="15677" y="2267"/>
                  <a:pt x="15666" y="2275"/>
                </a:cubicBezTo>
                <a:cubicBezTo>
                  <a:pt x="15651" y="2285"/>
                  <a:pt x="15499" y="2291"/>
                  <a:pt x="15340" y="2293"/>
                </a:cubicBezTo>
                <a:cubicBezTo>
                  <a:pt x="15334" y="2299"/>
                  <a:pt x="15328" y="2307"/>
                  <a:pt x="15325" y="2316"/>
                </a:cubicBezTo>
                <a:cubicBezTo>
                  <a:pt x="15310" y="2359"/>
                  <a:pt x="15304" y="2358"/>
                  <a:pt x="15272" y="2310"/>
                </a:cubicBezTo>
                <a:cubicBezTo>
                  <a:pt x="15266" y="2302"/>
                  <a:pt x="15262" y="2300"/>
                  <a:pt x="15257" y="2294"/>
                </a:cubicBezTo>
                <a:cubicBezTo>
                  <a:pt x="15224" y="2295"/>
                  <a:pt x="15197" y="2294"/>
                  <a:pt x="15166" y="2293"/>
                </a:cubicBezTo>
                <a:cubicBezTo>
                  <a:pt x="15127" y="2297"/>
                  <a:pt x="15071" y="2298"/>
                  <a:pt x="15008" y="2296"/>
                </a:cubicBezTo>
                <a:cubicBezTo>
                  <a:pt x="14929" y="2292"/>
                  <a:pt x="14881" y="2291"/>
                  <a:pt x="14835" y="2290"/>
                </a:cubicBezTo>
                <a:cubicBezTo>
                  <a:pt x="14833" y="2291"/>
                  <a:pt x="14832" y="2290"/>
                  <a:pt x="14831" y="2290"/>
                </a:cubicBezTo>
                <a:cubicBezTo>
                  <a:pt x="14779" y="2303"/>
                  <a:pt x="14751" y="2303"/>
                  <a:pt x="14725" y="2288"/>
                </a:cubicBezTo>
                <a:cubicBezTo>
                  <a:pt x="14683" y="2289"/>
                  <a:pt x="14619" y="2289"/>
                  <a:pt x="14530" y="2290"/>
                </a:cubicBezTo>
                <a:cubicBezTo>
                  <a:pt x="14339" y="2292"/>
                  <a:pt x="14332" y="2295"/>
                  <a:pt x="14312" y="2372"/>
                </a:cubicBezTo>
                <a:cubicBezTo>
                  <a:pt x="14289" y="2465"/>
                  <a:pt x="14288" y="2879"/>
                  <a:pt x="14308" y="3874"/>
                </a:cubicBezTo>
                <a:cubicBezTo>
                  <a:pt x="14310" y="3974"/>
                  <a:pt x="14311" y="4022"/>
                  <a:pt x="14314" y="4127"/>
                </a:cubicBezTo>
                <a:cubicBezTo>
                  <a:pt x="14318" y="4238"/>
                  <a:pt x="14319" y="4331"/>
                  <a:pt x="14319" y="4414"/>
                </a:cubicBezTo>
                <a:cubicBezTo>
                  <a:pt x="14322" y="4519"/>
                  <a:pt x="14323" y="4591"/>
                  <a:pt x="14325" y="4707"/>
                </a:cubicBezTo>
                <a:cubicBezTo>
                  <a:pt x="14330" y="4920"/>
                  <a:pt x="14336" y="5227"/>
                  <a:pt x="14341" y="5499"/>
                </a:cubicBezTo>
                <a:cubicBezTo>
                  <a:pt x="14344" y="5560"/>
                  <a:pt x="14345" y="5641"/>
                  <a:pt x="14346" y="5739"/>
                </a:cubicBezTo>
                <a:cubicBezTo>
                  <a:pt x="14359" y="6430"/>
                  <a:pt x="14372" y="7160"/>
                  <a:pt x="14378" y="7718"/>
                </a:cubicBezTo>
                <a:cubicBezTo>
                  <a:pt x="14404" y="9916"/>
                  <a:pt x="14409" y="10288"/>
                  <a:pt x="14425" y="10507"/>
                </a:cubicBezTo>
                <a:cubicBezTo>
                  <a:pt x="14425" y="10514"/>
                  <a:pt x="14426" y="10545"/>
                  <a:pt x="14427" y="10554"/>
                </a:cubicBezTo>
                <a:cubicBezTo>
                  <a:pt x="14434" y="10590"/>
                  <a:pt x="14437" y="10641"/>
                  <a:pt x="14432" y="10698"/>
                </a:cubicBezTo>
                <a:cubicBezTo>
                  <a:pt x="14439" y="10888"/>
                  <a:pt x="14447" y="11163"/>
                  <a:pt x="14453" y="11480"/>
                </a:cubicBezTo>
                <a:cubicBezTo>
                  <a:pt x="14462" y="11910"/>
                  <a:pt x="14473" y="12270"/>
                  <a:pt x="14479" y="12281"/>
                </a:cubicBezTo>
                <a:cubicBezTo>
                  <a:pt x="14483" y="12287"/>
                  <a:pt x="14485" y="12345"/>
                  <a:pt x="14487" y="12426"/>
                </a:cubicBezTo>
                <a:cubicBezTo>
                  <a:pt x="14488" y="12432"/>
                  <a:pt x="14488" y="12438"/>
                  <a:pt x="14487" y="12446"/>
                </a:cubicBezTo>
                <a:cubicBezTo>
                  <a:pt x="14489" y="12515"/>
                  <a:pt x="14490" y="12595"/>
                  <a:pt x="14490" y="12687"/>
                </a:cubicBezTo>
                <a:cubicBezTo>
                  <a:pt x="14490" y="12899"/>
                  <a:pt x="14498" y="13172"/>
                  <a:pt x="14508" y="13294"/>
                </a:cubicBezTo>
                <a:cubicBezTo>
                  <a:pt x="14517" y="13404"/>
                  <a:pt x="14521" y="13485"/>
                  <a:pt x="14529" y="13589"/>
                </a:cubicBezTo>
                <a:cubicBezTo>
                  <a:pt x="14542" y="13610"/>
                  <a:pt x="14545" y="13637"/>
                  <a:pt x="14536" y="13676"/>
                </a:cubicBezTo>
                <a:cubicBezTo>
                  <a:pt x="14543" y="13770"/>
                  <a:pt x="14550" y="13861"/>
                  <a:pt x="14556" y="13948"/>
                </a:cubicBezTo>
                <a:cubicBezTo>
                  <a:pt x="14561" y="13965"/>
                  <a:pt x="14563" y="14005"/>
                  <a:pt x="14564" y="14055"/>
                </a:cubicBezTo>
                <a:cubicBezTo>
                  <a:pt x="14588" y="14397"/>
                  <a:pt x="14605" y="14675"/>
                  <a:pt x="14604" y="14749"/>
                </a:cubicBezTo>
                <a:cubicBezTo>
                  <a:pt x="14604" y="14802"/>
                  <a:pt x="14607" y="14899"/>
                  <a:pt x="14610" y="15008"/>
                </a:cubicBezTo>
                <a:cubicBezTo>
                  <a:pt x="14635" y="15055"/>
                  <a:pt x="14637" y="15151"/>
                  <a:pt x="14616" y="15192"/>
                </a:cubicBezTo>
                <a:cubicBezTo>
                  <a:pt x="14624" y="15398"/>
                  <a:pt x="14636" y="15621"/>
                  <a:pt x="14646" y="15766"/>
                </a:cubicBezTo>
                <a:cubicBezTo>
                  <a:pt x="14646" y="15770"/>
                  <a:pt x="14647" y="15770"/>
                  <a:pt x="14647" y="15774"/>
                </a:cubicBezTo>
                <a:cubicBezTo>
                  <a:pt x="14651" y="15792"/>
                  <a:pt x="14652" y="15818"/>
                  <a:pt x="14653" y="15845"/>
                </a:cubicBezTo>
                <a:cubicBezTo>
                  <a:pt x="14667" y="16012"/>
                  <a:pt x="14680" y="16040"/>
                  <a:pt x="14756" y="16107"/>
                </a:cubicBezTo>
                <a:cubicBezTo>
                  <a:pt x="14804" y="16149"/>
                  <a:pt x="14869" y="16190"/>
                  <a:pt x="14904" y="16203"/>
                </a:cubicBezTo>
                <a:lnTo>
                  <a:pt x="15594" y="16188"/>
                </a:lnTo>
                <a:cubicBezTo>
                  <a:pt x="15599" y="16188"/>
                  <a:pt x="15602" y="16187"/>
                  <a:pt x="15606" y="16187"/>
                </a:cubicBezTo>
                <a:cubicBezTo>
                  <a:pt x="15805" y="16180"/>
                  <a:pt x="16040" y="16172"/>
                  <a:pt x="16254" y="16164"/>
                </a:cubicBezTo>
                <a:cubicBezTo>
                  <a:pt x="16280" y="16162"/>
                  <a:pt x="16342" y="16160"/>
                  <a:pt x="16344" y="16159"/>
                </a:cubicBezTo>
                <a:cubicBezTo>
                  <a:pt x="16354" y="16152"/>
                  <a:pt x="16692" y="16139"/>
                  <a:pt x="17095" y="16127"/>
                </a:cubicBezTo>
                <a:cubicBezTo>
                  <a:pt x="17352" y="16120"/>
                  <a:pt x="17559" y="16113"/>
                  <a:pt x="17765" y="16106"/>
                </a:cubicBezTo>
                <a:cubicBezTo>
                  <a:pt x="17853" y="16103"/>
                  <a:pt x="17909" y="16101"/>
                  <a:pt x="17993" y="16098"/>
                </a:cubicBezTo>
                <a:cubicBezTo>
                  <a:pt x="18067" y="16096"/>
                  <a:pt x="18120" y="16093"/>
                  <a:pt x="18188" y="16091"/>
                </a:cubicBezTo>
                <a:cubicBezTo>
                  <a:pt x="18708" y="16070"/>
                  <a:pt x="19063" y="16049"/>
                  <a:pt x="19341" y="16021"/>
                </a:cubicBezTo>
                <a:cubicBezTo>
                  <a:pt x="19401" y="16016"/>
                  <a:pt x="19459" y="16011"/>
                  <a:pt x="19522" y="16004"/>
                </a:cubicBezTo>
                <a:cubicBezTo>
                  <a:pt x="19582" y="15997"/>
                  <a:pt x="19604" y="15995"/>
                  <a:pt x="19660" y="15989"/>
                </a:cubicBezTo>
                <a:cubicBezTo>
                  <a:pt x="19827" y="15970"/>
                  <a:pt x="20004" y="15948"/>
                  <a:pt x="20215" y="15921"/>
                </a:cubicBezTo>
                <a:cubicBezTo>
                  <a:pt x="20404" y="15896"/>
                  <a:pt x="20673" y="15863"/>
                  <a:pt x="20814" y="15846"/>
                </a:cubicBezTo>
                <a:cubicBezTo>
                  <a:pt x="21020" y="15821"/>
                  <a:pt x="21127" y="15807"/>
                  <a:pt x="21184" y="15789"/>
                </a:cubicBezTo>
                <a:cubicBezTo>
                  <a:pt x="21197" y="15784"/>
                  <a:pt x="21210" y="15777"/>
                  <a:pt x="21223" y="15771"/>
                </a:cubicBezTo>
                <a:cubicBezTo>
                  <a:pt x="21242" y="15756"/>
                  <a:pt x="21246" y="15738"/>
                  <a:pt x="21246" y="15711"/>
                </a:cubicBezTo>
                <a:cubicBezTo>
                  <a:pt x="21246" y="15673"/>
                  <a:pt x="21258" y="15633"/>
                  <a:pt x="21272" y="15624"/>
                </a:cubicBezTo>
                <a:cubicBezTo>
                  <a:pt x="21299" y="15605"/>
                  <a:pt x="21295" y="15483"/>
                  <a:pt x="21263" y="15401"/>
                </a:cubicBezTo>
                <a:cubicBezTo>
                  <a:pt x="21254" y="15376"/>
                  <a:pt x="21250" y="15110"/>
                  <a:pt x="21255" y="14808"/>
                </a:cubicBezTo>
                <a:cubicBezTo>
                  <a:pt x="21261" y="14506"/>
                  <a:pt x="21256" y="14132"/>
                  <a:pt x="21244" y="13977"/>
                </a:cubicBezTo>
                <a:cubicBezTo>
                  <a:pt x="21242" y="13963"/>
                  <a:pt x="21242" y="13942"/>
                  <a:pt x="21241" y="13927"/>
                </a:cubicBezTo>
                <a:cubicBezTo>
                  <a:pt x="21236" y="13912"/>
                  <a:pt x="21235" y="13896"/>
                  <a:pt x="21238" y="13878"/>
                </a:cubicBezTo>
                <a:cubicBezTo>
                  <a:pt x="21206" y="13343"/>
                  <a:pt x="21191" y="12053"/>
                  <a:pt x="21220" y="12034"/>
                </a:cubicBezTo>
                <a:cubicBezTo>
                  <a:pt x="21234" y="12024"/>
                  <a:pt x="21239" y="12001"/>
                  <a:pt x="21230" y="11985"/>
                </a:cubicBezTo>
                <a:cubicBezTo>
                  <a:pt x="21205" y="11942"/>
                  <a:pt x="21198" y="11781"/>
                  <a:pt x="21220" y="11767"/>
                </a:cubicBezTo>
                <a:cubicBezTo>
                  <a:pt x="21237" y="11755"/>
                  <a:pt x="21235" y="11719"/>
                  <a:pt x="21204" y="11485"/>
                </a:cubicBezTo>
                <a:cubicBezTo>
                  <a:pt x="21185" y="11346"/>
                  <a:pt x="21187" y="10833"/>
                  <a:pt x="21207" y="10765"/>
                </a:cubicBezTo>
                <a:cubicBezTo>
                  <a:pt x="21215" y="10736"/>
                  <a:pt x="21208" y="10692"/>
                  <a:pt x="21191" y="10669"/>
                </a:cubicBezTo>
                <a:cubicBezTo>
                  <a:pt x="21173" y="10646"/>
                  <a:pt x="21167" y="10615"/>
                  <a:pt x="21176" y="10599"/>
                </a:cubicBezTo>
                <a:cubicBezTo>
                  <a:pt x="21185" y="10583"/>
                  <a:pt x="21180" y="10561"/>
                  <a:pt x="21165" y="10551"/>
                </a:cubicBezTo>
                <a:cubicBezTo>
                  <a:pt x="21150" y="10541"/>
                  <a:pt x="21137" y="10400"/>
                  <a:pt x="21137" y="10231"/>
                </a:cubicBezTo>
                <a:cubicBezTo>
                  <a:pt x="21137" y="10065"/>
                  <a:pt x="21132" y="9869"/>
                  <a:pt x="21124" y="9796"/>
                </a:cubicBezTo>
                <a:cubicBezTo>
                  <a:pt x="21115" y="9708"/>
                  <a:pt x="21124" y="9641"/>
                  <a:pt x="21151" y="9596"/>
                </a:cubicBezTo>
                <a:cubicBezTo>
                  <a:pt x="21197" y="9520"/>
                  <a:pt x="21204" y="9391"/>
                  <a:pt x="21164" y="9364"/>
                </a:cubicBezTo>
                <a:cubicBezTo>
                  <a:pt x="21148" y="9353"/>
                  <a:pt x="21138" y="9180"/>
                  <a:pt x="21138" y="8940"/>
                </a:cubicBezTo>
                <a:cubicBezTo>
                  <a:pt x="21139" y="8717"/>
                  <a:pt x="21135" y="8494"/>
                  <a:pt x="21130" y="8445"/>
                </a:cubicBezTo>
                <a:cubicBezTo>
                  <a:pt x="21126" y="8396"/>
                  <a:pt x="21131" y="8342"/>
                  <a:pt x="21141" y="8325"/>
                </a:cubicBezTo>
                <a:cubicBezTo>
                  <a:pt x="21166" y="8286"/>
                  <a:pt x="21178" y="7915"/>
                  <a:pt x="21156" y="7876"/>
                </a:cubicBezTo>
                <a:cubicBezTo>
                  <a:pt x="21147" y="7860"/>
                  <a:pt x="21139" y="7788"/>
                  <a:pt x="21138" y="7716"/>
                </a:cubicBezTo>
                <a:cubicBezTo>
                  <a:pt x="21132" y="7258"/>
                  <a:pt x="21139" y="7033"/>
                  <a:pt x="21160" y="6998"/>
                </a:cubicBezTo>
                <a:cubicBezTo>
                  <a:pt x="21157" y="6954"/>
                  <a:pt x="21153" y="6920"/>
                  <a:pt x="21149" y="6914"/>
                </a:cubicBezTo>
                <a:cubicBezTo>
                  <a:pt x="21146" y="6907"/>
                  <a:pt x="21146" y="6901"/>
                  <a:pt x="21148" y="6893"/>
                </a:cubicBezTo>
                <a:cubicBezTo>
                  <a:pt x="21130" y="6847"/>
                  <a:pt x="21116" y="6750"/>
                  <a:pt x="21115" y="6647"/>
                </a:cubicBezTo>
                <a:cubicBezTo>
                  <a:pt x="21115" y="6539"/>
                  <a:pt x="21102" y="6423"/>
                  <a:pt x="21086" y="6389"/>
                </a:cubicBezTo>
                <a:cubicBezTo>
                  <a:pt x="21065" y="6347"/>
                  <a:pt x="21064" y="6322"/>
                  <a:pt x="21084" y="6308"/>
                </a:cubicBezTo>
                <a:cubicBezTo>
                  <a:pt x="21102" y="6296"/>
                  <a:pt x="21103" y="6276"/>
                  <a:pt x="21087" y="6254"/>
                </a:cubicBezTo>
                <a:cubicBezTo>
                  <a:pt x="21070" y="6232"/>
                  <a:pt x="21072" y="6137"/>
                  <a:pt x="21094" y="5990"/>
                </a:cubicBezTo>
                <a:cubicBezTo>
                  <a:pt x="21098" y="5958"/>
                  <a:pt x="21100" y="5936"/>
                  <a:pt x="21104" y="5908"/>
                </a:cubicBezTo>
                <a:cubicBezTo>
                  <a:pt x="21103" y="5897"/>
                  <a:pt x="21104" y="5888"/>
                  <a:pt x="21104" y="5877"/>
                </a:cubicBezTo>
                <a:cubicBezTo>
                  <a:pt x="21100" y="5597"/>
                  <a:pt x="21099" y="5465"/>
                  <a:pt x="21109" y="5409"/>
                </a:cubicBezTo>
                <a:cubicBezTo>
                  <a:pt x="21107" y="5404"/>
                  <a:pt x="21106" y="5399"/>
                  <a:pt x="21104" y="5395"/>
                </a:cubicBezTo>
                <a:cubicBezTo>
                  <a:pt x="21086" y="5359"/>
                  <a:pt x="21074" y="5320"/>
                  <a:pt x="21077" y="5308"/>
                </a:cubicBezTo>
                <a:cubicBezTo>
                  <a:pt x="21093" y="5246"/>
                  <a:pt x="21088" y="4967"/>
                  <a:pt x="21070" y="4921"/>
                </a:cubicBezTo>
                <a:cubicBezTo>
                  <a:pt x="21058" y="4892"/>
                  <a:pt x="21056" y="4829"/>
                  <a:pt x="21065" y="4780"/>
                </a:cubicBezTo>
                <a:cubicBezTo>
                  <a:pt x="21068" y="4764"/>
                  <a:pt x="21069" y="4752"/>
                  <a:pt x="21070" y="4741"/>
                </a:cubicBezTo>
                <a:cubicBezTo>
                  <a:pt x="21069" y="4729"/>
                  <a:pt x="21068" y="4719"/>
                  <a:pt x="21067" y="4709"/>
                </a:cubicBezTo>
                <a:cubicBezTo>
                  <a:pt x="21060" y="4698"/>
                  <a:pt x="21046" y="4697"/>
                  <a:pt x="21020" y="4700"/>
                </a:cubicBezTo>
                <a:cubicBezTo>
                  <a:pt x="20973" y="4706"/>
                  <a:pt x="20962" y="4693"/>
                  <a:pt x="20970" y="4647"/>
                </a:cubicBezTo>
                <a:cubicBezTo>
                  <a:pt x="20975" y="4615"/>
                  <a:pt x="20996" y="4567"/>
                  <a:pt x="21018" y="4540"/>
                </a:cubicBezTo>
                <a:cubicBezTo>
                  <a:pt x="21053" y="4498"/>
                  <a:pt x="21052" y="4489"/>
                  <a:pt x="21016" y="4474"/>
                </a:cubicBezTo>
                <a:cubicBezTo>
                  <a:pt x="20980" y="4459"/>
                  <a:pt x="20980" y="4448"/>
                  <a:pt x="21015" y="4375"/>
                </a:cubicBezTo>
                <a:cubicBezTo>
                  <a:pt x="21036" y="4332"/>
                  <a:pt x="21047" y="4287"/>
                  <a:pt x="21051" y="4247"/>
                </a:cubicBezTo>
                <a:cubicBezTo>
                  <a:pt x="21050" y="4223"/>
                  <a:pt x="21048" y="4201"/>
                  <a:pt x="21047" y="4173"/>
                </a:cubicBezTo>
                <a:cubicBezTo>
                  <a:pt x="21043" y="4160"/>
                  <a:pt x="21037" y="4149"/>
                  <a:pt x="21028" y="4143"/>
                </a:cubicBezTo>
                <a:cubicBezTo>
                  <a:pt x="21013" y="4133"/>
                  <a:pt x="21003" y="4056"/>
                  <a:pt x="21005" y="3972"/>
                </a:cubicBezTo>
                <a:cubicBezTo>
                  <a:pt x="21015" y="3611"/>
                  <a:pt x="20991" y="2850"/>
                  <a:pt x="20970" y="2835"/>
                </a:cubicBezTo>
                <a:cubicBezTo>
                  <a:pt x="20957" y="2826"/>
                  <a:pt x="20959" y="2793"/>
                  <a:pt x="20975" y="2761"/>
                </a:cubicBezTo>
                <a:cubicBezTo>
                  <a:pt x="20992" y="2728"/>
                  <a:pt x="21001" y="2658"/>
                  <a:pt x="20997" y="2606"/>
                </a:cubicBezTo>
                <a:cubicBezTo>
                  <a:pt x="20993" y="2554"/>
                  <a:pt x="20999" y="2494"/>
                  <a:pt x="21011" y="2473"/>
                </a:cubicBezTo>
                <a:cubicBezTo>
                  <a:pt x="21024" y="2450"/>
                  <a:pt x="21015" y="2413"/>
                  <a:pt x="20989" y="2382"/>
                </a:cubicBezTo>
                <a:cubicBezTo>
                  <a:pt x="20965" y="2353"/>
                  <a:pt x="20947" y="2314"/>
                  <a:pt x="20947" y="2294"/>
                </a:cubicBezTo>
                <a:cubicBezTo>
                  <a:pt x="20947" y="2251"/>
                  <a:pt x="20901" y="2249"/>
                  <a:pt x="20877" y="2292"/>
                </a:cubicBezTo>
                <a:cubicBezTo>
                  <a:pt x="20864" y="2316"/>
                  <a:pt x="20850" y="2316"/>
                  <a:pt x="20829" y="2292"/>
                </a:cubicBezTo>
                <a:cubicBezTo>
                  <a:pt x="20812" y="2275"/>
                  <a:pt x="20747" y="2260"/>
                  <a:pt x="20684" y="2260"/>
                </a:cubicBezTo>
                <a:cubicBezTo>
                  <a:pt x="20620" y="2260"/>
                  <a:pt x="20561" y="2246"/>
                  <a:pt x="20552" y="2230"/>
                </a:cubicBezTo>
                <a:cubicBezTo>
                  <a:pt x="20551" y="2229"/>
                  <a:pt x="20551" y="2230"/>
                  <a:pt x="20551" y="2230"/>
                </a:cubicBezTo>
                <a:cubicBezTo>
                  <a:pt x="20543" y="2228"/>
                  <a:pt x="20534" y="2226"/>
                  <a:pt x="20525" y="2226"/>
                </a:cubicBezTo>
                <a:close/>
                <a:moveTo>
                  <a:pt x="16" y="2437"/>
                </a:moveTo>
                <a:cubicBezTo>
                  <a:pt x="1" y="2437"/>
                  <a:pt x="-4" y="2458"/>
                  <a:pt x="5" y="2483"/>
                </a:cubicBezTo>
                <a:cubicBezTo>
                  <a:pt x="13" y="2507"/>
                  <a:pt x="26" y="2527"/>
                  <a:pt x="31" y="2527"/>
                </a:cubicBezTo>
                <a:cubicBezTo>
                  <a:pt x="37" y="2527"/>
                  <a:pt x="42" y="2507"/>
                  <a:pt x="42" y="2483"/>
                </a:cubicBezTo>
                <a:cubicBezTo>
                  <a:pt x="42" y="2458"/>
                  <a:pt x="30" y="2437"/>
                  <a:pt x="16" y="2437"/>
                </a:cubicBezTo>
                <a:close/>
                <a:moveTo>
                  <a:pt x="6645" y="9973"/>
                </a:moveTo>
                <a:cubicBezTo>
                  <a:pt x="6638" y="9973"/>
                  <a:pt x="6625" y="9986"/>
                  <a:pt x="6616" y="10002"/>
                </a:cubicBezTo>
                <a:cubicBezTo>
                  <a:pt x="6607" y="10018"/>
                  <a:pt x="6612" y="10032"/>
                  <a:pt x="6628" y="10032"/>
                </a:cubicBezTo>
                <a:cubicBezTo>
                  <a:pt x="6644" y="10032"/>
                  <a:pt x="6657" y="10018"/>
                  <a:pt x="6657" y="10002"/>
                </a:cubicBezTo>
                <a:cubicBezTo>
                  <a:pt x="6657" y="9986"/>
                  <a:pt x="6651" y="9973"/>
                  <a:pt x="6645" y="9973"/>
                </a:cubicBezTo>
                <a:close/>
                <a:moveTo>
                  <a:pt x="1591" y="21575"/>
                </a:moveTo>
                <a:cubicBezTo>
                  <a:pt x="1582" y="21574"/>
                  <a:pt x="1571" y="21576"/>
                  <a:pt x="1561" y="21580"/>
                </a:cubicBezTo>
                <a:cubicBezTo>
                  <a:pt x="1540" y="21590"/>
                  <a:pt x="1547" y="21597"/>
                  <a:pt x="1578" y="21599"/>
                </a:cubicBezTo>
                <a:cubicBezTo>
                  <a:pt x="1607" y="21600"/>
                  <a:pt x="1623" y="21592"/>
                  <a:pt x="1614" y="21582"/>
                </a:cubicBezTo>
                <a:cubicBezTo>
                  <a:pt x="1609" y="21578"/>
                  <a:pt x="1601" y="21575"/>
                  <a:pt x="1591" y="21575"/>
                </a:cubicBezTo>
                <a:close/>
              </a:path>
            </a:pathLst>
          </a:custGeom>
          <a:ln w="25400">
            <a:miter lim="400000"/>
          </a:ln>
          <a:effectLst>
            <a:outerShdw blurRad="254000" dist="127000" dir="5400000" rotWithShape="0">
              <a:srgbClr val="000000">
                <a:alpha val="70000"/>
              </a:srgbClr>
            </a:outerShdw>
          </a:effectLst>
        </p:spPr>
      </p:pic>
      <p:sp>
        <p:nvSpPr>
          <p:cNvPr id="299" name="1911"/>
          <p:cNvSpPr txBox="1"/>
          <p:nvPr/>
        </p:nvSpPr>
        <p:spPr>
          <a:xfrm>
            <a:off x="6106312" y="531470"/>
            <a:ext cx="792176"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1911</a:t>
            </a:r>
          </a:p>
        </p:txBody>
      </p:sp>
      <p:pic>
        <p:nvPicPr>
          <p:cNvPr id="300" name="SvD19111106.png" descr="SvD19111106.png"/>
          <p:cNvPicPr>
            <a:picLocks/>
          </p:cNvPicPr>
          <p:nvPr/>
        </p:nvPicPr>
        <p:blipFill>
          <a:blip r:embed="rId3"/>
          <a:stretch>
            <a:fillRect/>
          </a:stretch>
        </p:blipFill>
        <p:spPr>
          <a:xfrm rot="60000">
            <a:off x="6478358" y="4586037"/>
            <a:ext cx="6348842" cy="5065965"/>
          </a:xfrm>
          <a:prstGeom prst="rect">
            <a:avLst/>
          </a:prstGeom>
          <a:effectLst>
            <a:outerShdw blurRad="254000" dist="127000" dir="5400000" rotWithShape="0">
              <a:srgbClr val="000000">
                <a:alpha val="70000"/>
              </a:srgbClr>
            </a:outerShdw>
          </a:effec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 name="SvD 19111211.png" descr="SvD 19111211.png"/>
          <p:cNvPicPr>
            <a:picLocks/>
          </p:cNvPicPr>
          <p:nvPr/>
        </p:nvPicPr>
        <p:blipFill>
          <a:blip r:embed="rId2"/>
          <a:stretch>
            <a:fillRect/>
          </a:stretch>
        </p:blipFill>
        <p:spPr>
          <a:xfrm>
            <a:off x="2776386" y="0"/>
            <a:ext cx="7452028" cy="9753601"/>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Bild" descr="Bil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1600" y="191678"/>
            <a:ext cx="12767415" cy="9377971"/>
          </a:xfrm>
          <a:custGeom>
            <a:avLst/>
            <a:gdLst/>
            <a:ahLst/>
            <a:cxnLst>
              <a:cxn ang="0">
                <a:pos x="wd2" y="hd2"/>
              </a:cxn>
              <a:cxn ang="5400000">
                <a:pos x="wd2" y="hd2"/>
              </a:cxn>
              <a:cxn ang="10800000">
                <a:pos x="wd2" y="hd2"/>
              </a:cxn>
              <a:cxn ang="16200000">
                <a:pos x="wd2" y="hd2"/>
              </a:cxn>
            </a:cxnLst>
            <a:rect l="0" t="0" r="r" b="b"/>
            <a:pathLst>
              <a:path w="21597" h="21598" extrusionOk="0">
                <a:moveTo>
                  <a:pt x="9231" y="1"/>
                </a:moveTo>
                <a:cubicBezTo>
                  <a:pt x="9215" y="-1"/>
                  <a:pt x="9193" y="4"/>
                  <a:pt x="9159" y="17"/>
                </a:cubicBezTo>
                <a:cubicBezTo>
                  <a:pt x="9114" y="34"/>
                  <a:pt x="9051" y="48"/>
                  <a:pt x="9020" y="48"/>
                </a:cubicBezTo>
                <a:cubicBezTo>
                  <a:pt x="8987" y="48"/>
                  <a:pt x="8957" y="69"/>
                  <a:pt x="8949" y="97"/>
                </a:cubicBezTo>
                <a:cubicBezTo>
                  <a:pt x="8937" y="139"/>
                  <a:pt x="8904" y="143"/>
                  <a:pt x="8653" y="125"/>
                </a:cubicBezTo>
                <a:cubicBezTo>
                  <a:pt x="8539" y="117"/>
                  <a:pt x="8454" y="106"/>
                  <a:pt x="8402" y="97"/>
                </a:cubicBezTo>
                <a:cubicBezTo>
                  <a:pt x="8370" y="102"/>
                  <a:pt x="8319" y="90"/>
                  <a:pt x="8273" y="68"/>
                </a:cubicBezTo>
                <a:cubicBezTo>
                  <a:pt x="8268" y="71"/>
                  <a:pt x="8262" y="74"/>
                  <a:pt x="8260" y="78"/>
                </a:cubicBezTo>
                <a:cubicBezTo>
                  <a:pt x="8251" y="98"/>
                  <a:pt x="8232" y="96"/>
                  <a:pt x="8204" y="76"/>
                </a:cubicBezTo>
                <a:cubicBezTo>
                  <a:pt x="8173" y="53"/>
                  <a:pt x="8153" y="54"/>
                  <a:pt x="8132" y="78"/>
                </a:cubicBezTo>
                <a:cubicBezTo>
                  <a:pt x="8096" y="118"/>
                  <a:pt x="7966" y="121"/>
                  <a:pt x="7454" y="97"/>
                </a:cubicBezTo>
                <a:cubicBezTo>
                  <a:pt x="7188" y="84"/>
                  <a:pt x="7048" y="71"/>
                  <a:pt x="6973" y="53"/>
                </a:cubicBezTo>
                <a:cubicBezTo>
                  <a:pt x="6320" y="70"/>
                  <a:pt x="3106" y="55"/>
                  <a:pt x="3065" y="33"/>
                </a:cubicBezTo>
                <a:cubicBezTo>
                  <a:pt x="3043" y="21"/>
                  <a:pt x="2957" y="29"/>
                  <a:pt x="2875" y="50"/>
                </a:cubicBezTo>
                <a:cubicBezTo>
                  <a:pt x="2762" y="79"/>
                  <a:pt x="2708" y="80"/>
                  <a:pt x="2662" y="57"/>
                </a:cubicBezTo>
                <a:cubicBezTo>
                  <a:pt x="2621" y="36"/>
                  <a:pt x="2595" y="35"/>
                  <a:pt x="2587" y="54"/>
                </a:cubicBezTo>
                <a:cubicBezTo>
                  <a:pt x="2578" y="72"/>
                  <a:pt x="2400" y="80"/>
                  <a:pt x="2109" y="74"/>
                </a:cubicBezTo>
                <a:cubicBezTo>
                  <a:pt x="1853" y="69"/>
                  <a:pt x="1631" y="75"/>
                  <a:pt x="1617" y="88"/>
                </a:cubicBezTo>
                <a:cubicBezTo>
                  <a:pt x="1602" y="100"/>
                  <a:pt x="1578" y="100"/>
                  <a:pt x="1564" y="89"/>
                </a:cubicBezTo>
                <a:cubicBezTo>
                  <a:pt x="1520" y="52"/>
                  <a:pt x="1411" y="46"/>
                  <a:pt x="1345" y="78"/>
                </a:cubicBezTo>
                <a:cubicBezTo>
                  <a:pt x="1306" y="96"/>
                  <a:pt x="1274" y="97"/>
                  <a:pt x="1258" y="79"/>
                </a:cubicBezTo>
                <a:cubicBezTo>
                  <a:pt x="1226" y="43"/>
                  <a:pt x="865" y="44"/>
                  <a:pt x="848" y="80"/>
                </a:cubicBezTo>
                <a:cubicBezTo>
                  <a:pt x="838" y="103"/>
                  <a:pt x="501" y="118"/>
                  <a:pt x="226" y="108"/>
                </a:cubicBezTo>
                <a:cubicBezTo>
                  <a:pt x="23" y="100"/>
                  <a:pt x="35" y="80"/>
                  <a:pt x="18" y="490"/>
                </a:cubicBezTo>
                <a:cubicBezTo>
                  <a:pt x="15" y="561"/>
                  <a:pt x="13" y="600"/>
                  <a:pt x="10" y="655"/>
                </a:cubicBezTo>
                <a:cubicBezTo>
                  <a:pt x="11" y="665"/>
                  <a:pt x="13" y="674"/>
                  <a:pt x="13" y="684"/>
                </a:cubicBezTo>
                <a:cubicBezTo>
                  <a:pt x="16" y="745"/>
                  <a:pt x="18" y="1340"/>
                  <a:pt x="18" y="2007"/>
                </a:cubicBezTo>
                <a:cubicBezTo>
                  <a:pt x="18" y="2674"/>
                  <a:pt x="21" y="3490"/>
                  <a:pt x="23" y="3820"/>
                </a:cubicBezTo>
                <a:cubicBezTo>
                  <a:pt x="28" y="4320"/>
                  <a:pt x="29" y="4696"/>
                  <a:pt x="29" y="5016"/>
                </a:cubicBezTo>
                <a:cubicBezTo>
                  <a:pt x="40" y="5379"/>
                  <a:pt x="43" y="6258"/>
                  <a:pt x="44" y="8727"/>
                </a:cubicBezTo>
                <a:cubicBezTo>
                  <a:pt x="46" y="10718"/>
                  <a:pt x="42" y="11885"/>
                  <a:pt x="34" y="12386"/>
                </a:cubicBezTo>
                <a:cubicBezTo>
                  <a:pt x="41" y="12422"/>
                  <a:pt x="43" y="12475"/>
                  <a:pt x="42" y="12557"/>
                </a:cubicBezTo>
                <a:cubicBezTo>
                  <a:pt x="41" y="12607"/>
                  <a:pt x="41" y="12787"/>
                  <a:pt x="41" y="12915"/>
                </a:cubicBezTo>
                <a:cubicBezTo>
                  <a:pt x="44" y="12964"/>
                  <a:pt x="48" y="13013"/>
                  <a:pt x="50" y="13071"/>
                </a:cubicBezTo>
                <a:cubicBezTo>
                  <a:pt x="55" y="13231"/>
                  <a:pt x="62" y="13376"/>
                  <a:pt x="64" y="13392"/>
                </a:cubicBezTo>
                <a:cubicBezTo>
                  <a:pt x="67" y="13408"/>
                  <a:pt x="68" y="13434"/>
                  <a:pt x="66" y="13450"/>
                </a:cubicBezTo>
                <a:cubicBezTo>
                  <a:pt x="65" y="13467"/>
                  <a:pt x="64" y="13746"/>
                  <a:pt x="64" y="14071"/>
                </a:cubicBezTo>
                <a:cubicBezTo>
                  <a:pt x="66" y="14507"/>
                  <a:pt x="61" y="14634"/>
                  <a:pt x="40" y="14704"/>
                </a:cubicBezTo>
                <a:cubicBezTo>
                  <a:pt x="41" y="14942"/>
                  <a:pt x="43" y="15138"/>
                  <a:pt x="47" y="15149"/>
                </a:cubicBezTo>
                <a:cubicBezTo>
                  <a:pt x="52" y="15163"/>
                  <a:pt x="53" y="15352"/>
                  <a:pt x="50" y="15569"/>
                </a:cubicBezTo>
                <a:cubicBezTo>
                  <a:pt x="46" y="15786"/>
                  <a:pt x="43" y="15984"/>
                  <a:pt x="43" y="16008"/>
                </a:cubicBezTo>
                <a:cubicBezTo>
                  <a:pt x="43" y="16032"/>
                  <a:pt x="46" y="16174"/>
                  <a:pt x="50" y="16323"/>
                </a:cubicBezTo>
                <a:cubicBezTo>
                  <a:pt x="57" y="16553"/>
                  <a:pt x="56" y="16589"/>
                  <a:pt x="17" y="16639"/>
                </a:cubicBezTo>
                <a:cubicBezTo>
                  <a:pt x="21" y="16653"/>
                  <a:pt x="24" y="16670"/>
                  <a:pt x="26" y="16689"/>
                </a:cubicBezTo>
                <a:cubicBezTo>
                  <a:pt x="47" y="16673"/>
                  <a:pt x="61" y="16754"/>
                  <a:pt x="62" y="16916"/>
                </a:cubicBezTo>
                <a:cubicBezTo>
                  <a:pt x="63" y="17033"/>
                  <a:pt x="57" y="17107"/>
                  <a:pt x="37" y="17168"/>
                </a:cubicBezTo>
                <a:cubicBezTo>
                  <a:pt x="46" y="17306"/>
                  <a:pt x="39" y="17473"/>
                  <a:pt x="9" y="17489"/>
                </a:cubicBezTo>
                <a:cubicBezTo>
                  <a:pt x="4" y="17492"/>
                  <a:pt x="3" y="17495"/>
                  <a:pt x="0" y="17499"/>
                </a:cubicBezTo>
                <a:lnTo>
                  <a:pt x="0" y="17539"/>
                </a:lnTo>
                <a:cubicBezTo>
                  <a:pt x="2" y="17542"/>
                  <a:pt x="1" y="17544"/>
                  <a:pt x="3" y="17548"/>
                </a:cubicBezTo>
                <a:cubicBezTo>
                  <a:pt x="41" y="17610"/>
                  <a:pt x="44" y="17662"/>
                  <a:pt x="57" y="18653"/>
                </a:cubicBezTo>
                <a:cubicBezTo>
                  <a:pt x="64" y="19151"/>
                  <a:pt x="73" y="19657"/>
                  <a:pt x="77" y="19777"/>
                </a:cubicBezTo>
                <a:cubicBezTo>
                  <a:pt x="83" y="19932"/>
                  <a:pt x="77" y="20008"/>
                  <a:pt x="56" y="20041"/>
                </a:cubicBezTo>
                <a:cubicBezTo>
                  <a:pt x="40" y="20065"/>
                  <a:pt x="22" y="20111"/>
                  <a:pt x="18" y="20143"/>
                </a:cubicBezTo>
                <a:cubicBezTo>
                  <a:pt x="16" y="20157"/>
                  <a:pt x="9" y="20172"/>
                  <a:pt x="0" y="20186"/>
                </a:cubicBezTo>
                <a:lnTo>
                  <a:pt x="0" y="20240"/>
                </a:lnTo>
                <a:cubicBezTo>
                  <a:pt x="1" y="20241"/>
                  <a:pt x="2" y="20242"/>
                  <a:pt x="3" y="20243"/>
                </a:cubicBezTo>
                <a:cubicBezTo>
                  <a:pt x="25" y="20281"/>
                  <a:pt x="45" y="20339"/>
                  <a:pt x="46" y="20373"/>
                </a:cubicBezTo>
                <a:cubicBezTo>
                  <a:pt x="48" y="20408"/>
                  <a:pt x="51" y="20476"/>
                  <a:pt x="54" y="20524"/>
                </a:cubicBezTo>
                <a:cubicBezTo>
                  <a:pt x="56" y="20572"/>
                  <a:pt x="60" y="20833"/>
                  <a:pt x="63" y="21104"/>
                </a:cubicBezTo>
                <a:lnTo>
                  <a:pt x="68" y="21598"/>
                </a:lnTo>
                <a:lnTo>
                  <a:pt x="749" y="21580"/>
                </a:lnTo>
                <a:cubicBezTo>
                  <a:pt x="1123" y="21570"/>
                  <a:pt x="2139" y="21554"/>
                  <a:pt x="3008" y="21545"/>
                </a:cubicBezTo>
                <a:cubicBezTo>
                  <a:pt x="3876" y="21536"/>
                  <a:pt x="4741" y="21523"/>
                  <a:pt x="4930" y="21517"/>
                </a:cubicBezTo>
                <a:cubicBezTo>
                  <a:pt x="5396" y="21501"/>
                  <a:pt x="8516" y="21478"/>
                  <a:pt x="12642" y="21459"/>
                </a:cubicBezTo>
                <a:cubicBezTo>
                  <a:pt x="19043" y="21430"/>
                  <a:pt x="21450" y="21412"/>
                  <a:pt x="21464" y="21391"/>
                </a:cubicBezTo>
                <a:cubicBezTo>
                  <a:pt x="21472" y="21380"/>
                  <a:pt x="21486" y="21063"/>
                  <a:pt x="21494" y="20685"/>
                </a:cubicBezTo>
                <a:cubicBezTo>
                  <a:pt x="21502" y="20307"/>
                  <a:pt x="21512" y="19989"/>
                  <a:pt x="21517" y="19977"/>
                </a:cubicBezTo>
                <a:cubicBezTo>
                  <a:pt x="21518" y="19977"/>
                  <a:pt x="21519" y="19977"/>
                  <a:pt x="21519" y="19977"/>
                </a:cubicBezTo>
                <a:cubicBezTo>
                  <a:pt x="21518" y="19836"/>
                  <a:pt x="21517" y="19710"/>
                  <a:pt x="21515" y="19515"/>
                </a:cubicBezTo>
                <a:cubicBezTo>
                  <a:pt x="21515" y="19430"/>
                  <a:pt x="21526" y="19380"/>
                  <a:pt x="21538" y="19371"/>
                </a:cubicBezTo>
                <a:cubicBezTo>
                  <a:pt x="21531" y="19117"/>
                  <a:pt x="21522" y="17575"/>
                  <a:pt x="21515" y="15556"/>
                </a:cubicBezTo>
                <a:cubicBezTo>
                  <a:pt x="21506" y="12620"/>
                  <a:pt x="21510" y="11577"/>
                  <a:pt x="21528" y="11548"/>
                </a:cubicBezTo>
                <a:cubicBezTo>
                  <a:pt x="21540" y="11527"/>
                  <a:pt x="21550" y="11519"/>
                  <a:pt x="21560" y="11520"/>
                </a:cubicBezTo>
                <a:cubicBezTo>
                  <a:pt x="21558" y="9873"/>
                  <a:pt x="21561" y="7421"/>
                  <a:pt x="21568" y="4345"/>
                </a:cubicBezTo>
                <a:cubicBezTo>
                  <a:pt x="21569" y="3964"/>
                  <a:pt x="21572" y="3658"/>
                  <a:pt x="21575" y="3393"/>
                </a:cubicBezTo>
                <a:cubicBezTo>
                  <a:pt x="21569" y="3306"/>
                  <a:pt x="21570" y="2980"/>
                  <a:pt x="21577" y="2596"/>
                </a:cubicBezTo>
                <a:cubicBezTo>
                  <a:pt x="21586" y="2168"/>
                  <a:pt x="21592" y="1804"/>
                  <a:pt x="21593" y="1788"/>
                </a:cubicBezTo>
                <a:cubicBezTo>
                  <a:pt x="21593" y="1772"/>
                  <a:pt x="21590" y="1666"/>
                  <a:pt x="21585" y="1554"/>
                </a:cubicBezTo>
                <a:cubicBezTo>
                  <a:pt x="21581" y="1441"/>
                  <a:pt x="21584" y="1308"/>
                  <a:pt x="21592" y="1257"/>
                </a:cubicBezTo>
                <a:cubicBezTo>
                  <a:pt x="21600" y="1206"/>
                  <a:pt x="21597" y="1151"/>
                  <a:pt x="21586" y="1136"/>
                </a:cubicBezTo>
                <a:cubicBezTo>
                  <a:pt x="21575" y="1121"/>
                  <a:pt x="21569" y="1071"/>
                  <a:pt x="21572" y="1024"/>
                </a:cubicBezTo>
                <a:cubicBezTo>
                  <a:pt x="21575" y="996"/>
                  <a:pt x="21577" y="977"/>
                  <a:pt x="21583" y="965"/>
                </a:cubicBezTo>
                <a:cubicBezTo>
                  <a:pt x="21568" y="887"/>
                  <a:pt x="21566" y="773"/>
                  <a:pt x="21572" y="494"/>
                </a:cubicBezTo>
                <a:cubicBezTo>
                  <a:pt x="21575" y="378"/>
                  <a:pt x="21579" y="286"/>
                  <a:pt x="21583" y="211"/>
                </a:cubicBezTo>
                <a:cubicBezTo>
                  <a:pt x="21579" y="202"/>
                  <a:pt x="21575" y="193"/>
                  <a:pt x="21573" y="180"/>
                </a:cubicBezTo>
                <a:cubicBezTo>
                  <a:pt x="21568" y="148"/>
                  <a:pt x="21558" y="112"/>
                  <a:pt x="21550" y="101"/>
                </a:cubicBezTo>
                <a:cubicBezTo>
                  <a:pt x="21543" y="90"/>
                  <a:pt x="21179" y="73"/>
                  <a:pt x="20741" y="63"/>
                </a:cubicBezTo>
                <a:cubicBezTo>
                  <a:pt x="19885" y="44"/>
                  <a:pt x="19420" y="32"/>
                  <a:pt x="19068" y="21"/>
                </a:cubicBezTo>
                <a:cubicBezTo>
                  <a:pt x="19068" y="21"/>
                  <a:pt x="19065" y="21"/>
                  <a:pt x="19065" y="22"/>
                </a:cubicBezTo>
                <a:cubicBezTo>
                  <a:pt x="19052" y="50"/>
                  <a:pt x="14846" y="47"/>
                  <a:pt x="14834" y="19"/>
                </a:cubicBezTo>
                <a:cubicBezTo>
                  <a:pt x="14833" y="18"/>
                  <a:pt x="14832" y="18"/>
                  <a:pt x="14832" y="17"/>
                </a:cubicBezTo>
                <a:cubicBezTo>
                  <a:pt x="14820" y="25"/>
                  <a:pt x="14796" y="22"/>
                  <a:pt x="14768" y="17"/>
                </a:cubicBezTo>
                <a:cubicBezTo>
                  <a:pt x="14765" y="18"/>
                  <a:pt x="14762" y="18"/>
                  <a:pt x="14759" y="19"/>
                </a:cubicBezTo>
                <a:cubicBezTo>
                  <a:pt x="14674" y="52"/>
                  <a:pt x="12907" y="49"/>
                  <a:pt x="12876" y="15"/>
                </a:cubicBezTo>
                <a:cubicBezTo>
                  <a:pt x="12863" y="1"/>
                  <a:pt x="12785" y="-2"/>
                  <a:pt x="12704" y="9"/>
                </a:cubicBezTo>
                <a:cubicBezTo>
                  <a:pt x="12623" y="20"/>
                  <a:pt x="12097" y="33"/>
                  <a:pt x="11536" y="38"/>
                </a:cubicBezTo>
                <a:cubicBezTo>
                  <a:pt x="10975" y="44"/>
                  <a:pt x="10431" y="53"/>
                  <a:pt x="10327" y="58"/>
                </a:cubicBezTo>
                <a:cubicBezTo>
                  <a:pt x="10223" y="64"/>
                  <a:pt x="10133" y="57"/>
                  <a:pt x="10128" y="45"/>
                </a:cubicBezTo>
                <a:cubicBezTo>
                  <a:pt x="10122" y="32"/>
                  <a:pt x="10098" y="32"/>
                  <a:pt x="10075" y="44"/>
                </a:cubicBezTo>
                <a:cubicBezTo>
                  <a:pt x="10059" y="52"/>
                  <a:pt x="9997" y="51"/>
                  <a:pt x="9924" y="48"/>
                </a:cubicBezTo>
                <a:cubicBezTo>
                  <a:pt x="9766" y="89"/>
                  <a:pt x="9297" y="89"/>
                  <a:pt x="9266" y="33"/>
                </a:cubicBezTo>
                <a:cubicBezTo>
                  <a:pt x="9256" y="13"/>
                  <a:pt x="9246" y="3"/>
                  <a:pt x="9231" y="1"/>
                </a:cubicBezTo>
                <a:close/>
                <a:moveTo>
                  <a:pt x="21581" y="19552"/>
                </a:moveTo>
                <a:cubicBezTo>
                  <a:pt x="21581" y="19552"/>
                  <a:pt x="21580" y="19552"/>
                  <a:pt x="21579" y="19552"/>
                </a:cubicBezTo>
                <a:lnTo>
                  <a:pt x="21579" y="19555"/>
                </a:lnTo>
                <a:lnTo>
                  <a:pt x="21581" y="19552"/>
                </a:lnTo>
                <a:close/>
              </a:path>
            </a:pathLst>
          </a:cu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08352DIPs.jpeg" descr="08352DIPs.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079468" y="920950"/>
            <a:ext cx="4035560" cy="4006749"/>
          </a:xfrm>
          <a:custGeom>
            <a:avLst/>
            <a:gdLst/>
            <a:ahLst/>
            <a:cxnLst>
              <a:cxn ang="0">
                <a:pos x="wd2" y="hd2"/>
              </a:cxn>
              <a:cxn ang="5400000">
                <a:pos x="wd2" y="hd2"/>
              </a:cxn>
              <a:cxn ang="10800000">
                <a:pos x="wd2" y="hd2"/>
              </a:cxn>
              <a:cxn ang="16200000">
                <a:pos x="wd2" y="hd2"/>
              </a:cxn>
            </a:cxnLst>
            <a:rect l="0" t="0" r="r" b="b"/>
            <a:pathLst>
              <a:path w="21502" h="21575" extrusionOk="0">
                <a:moveTo>
                  <a:pt x="10740" y="0"/>
                </a:moveTo>
                <a:cubicBezTo>
                  <a:pt x="10317" y="-1"/>
                  <a:pt x="9909" y="10"/>
                  <a:pt x="9746" y="34"/>
                </a:cubicBezTo>
                <a:cubicBezTo>
                  <a:pt x="9610" y="54"/>
                  <a:pt x="9295" y="99"/>
                  <a:pt x="9046" y="134"/>
                </a:cubicBezTo>
                <a:cubicBezTo>
                  <a:pt x="8798" y="169"/>
                  <a:pt x="8424" y="240"/>
                  <a:pt x="8215" y="292"/>
                </a:cubicBezTo>
                <a:cubicBezTo>
                  <a:pt x="7777" y="402"/>
                  <a:pt x="6575" y="795"/>
                  <a:pt x="6511" y="850"/>
                </a:cubicBezTo>
                <a:cubicBezTo>
                  <a:pt x="6487" y="871"/>
                  <a:pt x="6396" y="918"/>
                  <a:pt x="6308" y="955"/>
                </a:cubicBezTo>
                <a:cubicBezTo>
                  <a:pt x="6057" y="1061"/>
                  <a:pt x="5622" y="1286"/>
                  <a:pt x="5304" y="1476"/>
                </a:cubicBezTo>
                <a:cubicBezTo>
                  <a:pt x="4818" y="1766"/>
                  <a:pt x="4733" y="1821"/>
                  <a:pt x="4593" y="1929"/>
                </a:cubicBezTo>
                <a:cubicBezTo>
                  <a:pt x="4519" y="1986"/>
                  <a:pt x="4367" y="2098"/>
                  <a:pt x="4255" y="2177"/>
                </a:cubicBezTo>
                <a:cubicBezTo>
                  <a:pt x="3304" y="2851"/>
                  <a:pt x="2213" y="4052"/>
                  <a:pt x="1561" y="5148"/>
                </a:cubicBezTo>
                <a:cubicBezTo>
                  <a:pt x="1250" y="5669"/>
                  <a:pt x="837" y="6543"/>
                  <a:pt x="622" y="7129"/>
                </a:cubicBezTo>
                <a:cubicBezTo>
                  <a:pt x="188" y="8310"/>
                  <a:pt x="1" y="9428"/>
                  <a:pt x="0" y="10843"/>
                </a:cubicBezTo>
                <a:cubicBezTo>
                  <a:pt x="0" y="11620"/>
                  <a:pt x="18" y="11860"/>
                  <a:pt x="123" y="12538"/>
                </a:cubicBezTo>
                <a:cubicBezTo>
                  <a:pt x="147" y="12692"/>
                  <a:pt x="173" y="12863"/>
                  <a:pt x="180" y="12920"/>
                </a:cubicBezTo>
                <a:cubicBezTo>
                  <a:pt x="187" y="12977"/>
                  <a:pt x="216" y="13110"/>
                  <a:pt x="245" y="13215"/>
                </a:cubicBezTo>
                <a:cubicBezTo>
                  <a:pt x="275" y="13320"/>
                  <a:pt x="307" y="13464"/>
                  <a:pt x="317" y="13533"/>
                </a:cubicBezTo>
                <a:cubicBezTo>
                  <a:pt x="350" y="13758"/>
                  <a:pt x="593" y="14503"/>
                  <a:pt x="772" y="14927"/>
                </a:cubicBezTo>
                <a:cubicBezTo>
                  <a:pt x="999" y="15464"/>
                  <a:pt x="1419" y="16296"/>
                  <a:pt x="1654" y="16677"/>
                </a:cubicBezTo>
                <a:cubicBezTo>
                  <a:pt x="2187" y="17542"/>
                  <a:pt x="3341" y="18781"/>
                  <a:pt x="4240" y="19453"/>
                </a:cubicBezTo>
                <a:cubicBezTo>
                  <a:pt x="4710" y="19805"/>
                  <a:pt x="5385" y="20233"/>
                  <a:pt x="5576" y="20301"/>
                </a:cubicBezTo>
                <a:cubicBezTo>
                  <a:pt x="5642" y="20325"/>
                  <a:pt x="5740" y="20365"/>
                  <a:pt x="5792" y="20389"/>
                </a:cubicBezTo>
                <a:cubicBezTo>
                  <a:pt x="5844" y="20413"/>
                  <a:pt x="5935" y="20452"/>
                  <a:pt x="5995" y="20477"/>
                </a:cubicBezTo>
                <a:cubicBezTo>
                  <a:pt x="6055" y="20501"/>
                  <a:pt x="6105" y="20534"/>
                  <a:pt x="6105" y="20549"/>
                </a:cubicBezTo>
                <a:cubicBezTo>
                  <a:pt x="6105" y="20565"/>
                  <a:pt x="6153" y="20594"/>
                  <a:pt x="6213" y="20613"/>
                </a:cubicBezTo>
                <a:cubicBezTo>
                  <a:pt x="6273" y="20633"/>
                  <a:pt x="6337" y="20661"/>
                  <a:pt x="6355" y="20675"/>
                </a:cubicBezTo>
                <a:cubicBezTo>
                  <a:pt x="6462" y="20761"/>
                  <a:pt x="7234" y="21038"/>
                  <a:pt x="7503" y="21088"/>
                </a:cubicBezTo>
                <a:cubicBezTo>
                  <a:pt x="7591" y="21104"/>
                  <a:pt x="7791" y="21156"/>
                  <a:pt x="7949" y="21203"/>
                </a:cubicBezTo>
                <a:cubicBezTo>
                  <a:pt x="8107" y="21250"/>
                  <a:pt x="8390" y="21317"/>
                  <a:pt x="8577" y="21351"/>
                </a:cubicBezTo>
                <a:cubicBezTo>
                  <a:pt x="9296" y="21479"/>
                  <a:pt x="9612" y="21528"/>
                  <a:pt x="9871" y="21554"/>
                </a:cubicBezTo>
                <a:cubicBezTo>
                  <a:pt x="10333" y="21599"/>
                  <a:pt x="11794" y="21566"/>
                  <a:pt x="12301" y="21498"/>
                </a:cubicBezTo>
                <a:cubicBezTo>
                  <a:pt x="12749" y="21438"/>
                  <a:pt x="13283" y="21330"/>
                  <a:pt x="13605" y="21231"/>
                </a:cubicBezTo>
                <a:cubicBezTo>
                  <a:pt x="13702" y="21201"/>
                  <a:pt x="13872" y="21154"/>
                  <a:pt x="13982" y="21126"/>
                </a:cubicBezTo>
                <a:cubicBezTo>
                  <a:pt x="14169" y="21080"/>
                  <a:pt x="14984" y="20750"/>
                  <a:pt x="15485" y="20517"/>
                </a:cubicBezTo>
                <a:cubicBezTo>
                  <a:pt x="15681" y="20427"/>
                  <a:pt x="15940" y="20281"/>
                  <a:pt x="16412" y="19998"/>
                </a:cubicBezTo>
                <a:cubicBezTo>
                  <a:pt x="17697" y="19226"/>
                  <a:pt x="18914" y="18021"/>
                  <a:pt x="19869" y="16574"/>
                </a:cubicBezTo>
                <a:cubicBezTo>
                  <a:pt x="20410" y="15754"/>
                  <a:pt x="20935" y="14515"/>
                  <a:pt x="21195" y="13444"/>
                </a:cubicBezTo>
                <a:cubicBezTo>
                  <a:pt x="21554" y="11962"/>
                  <a:pt x="21600" y="10274"/>
                  <a:pt x="21324" y="8783"/>
                </a:cubicBezTo>
                <a:cubicBezTo>
                  <a:pt x="21029" y="7194"/>
                  <a:pt x="20283" y="5501"/>
                  <a:pt x="19328" y="4257"/>
                </a:cubicBezTo>
                <a:cubicBezTo>
                  <a:pt x="19003" y="3833"/>
                  <a:pt x="18948" y="3769"/>
                  <a:pt x="18596" y="3391"/>
                </a:cubicBezTo>
                <a:cubicBezTo>
                  <a:pt x="17364" y="2068"/>
                  <a:pt x="15667" y="1003"/>
                  <a:pt x="13971" y="489"/>
                </a:cubicBezTo>
                <a:cubicBezTo>
                  <a:pt x="13150" y="240"/>
                  <a:pt x="12564" y="117"/>
                  <a:pt x="11829" y="38"/>
                </a:cubicBezTo>
                <a:cubicBezTo>
                  <a:pt x="11603" y="14"/>
                  <a:pt x="11164" y="0"/>
                  <a:pt x="10740" y="0"/>
                </a:cubicBezTo>
                <a:close/>
              </a:path>
            </a:pathLst>
          </a:custGeom>
          <a:ln w="25400">
            <a:miter lim="400000"/>
          </a:ln>
          <a:effectLst>
            <a:outerShdw blurRad="254000" dist="127000" dir="5400000" rotWithShape="0">
              <a:srgbClr val="000000">
                <a:alpha val="70000"/>
              </a:srgbClr>
            </a:outerShdw>
          </a:effectLst>
        </p:spPr>
      </p:pic>
      <p:pic>
        <p:nvPicPr>
          <p:cNvPr id="307" name="08352DIPs.jpeg" descr="08352DIPs.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889772" y="920950"/>
            <a:ext cx="4035560" cy="4006749"/>
          </a:xfrm>
          <a:custGeom>
            <a:avLst/>
            <a:gdLst/>
            <a:ahLst/>
            <a:cxnLst>
              <a:cxn ang="0">
                <a:pos x="wd2" y="hd2"/>
              </a:cxn>
              <a:cxn ang="5400000">
                <a:pos x="wd2" y="hd2"/>
              </a:cxn>
              <a:cxn ang="10800000">
                <a:pos x="wd2" y="hd2"/>
              </a:cxn>
              <a:cxn ang="16200000">
                <a:pos x="wd2" y="hd2"/>
              </a:cxn>
            </a:cxnLst>
            <a:rect l="0" t="0" r="r" b="b"/>
            <a:pathLst>
              <a:path w="21502" h="21575" extrusionOk="0">
                <a:moveTo>
                  <a:pt x="10740" y="0"/>
                </a:moveTo>
                <a:cubicBezTo>
                  <a:pt x="10317" y="-1"/>
                  <a:pt x="9909" y="10"/>
                  <a:pt x="9746" y="34"/>
                </a:cubicBezTo>
                <a:cubicBezTo>
                  <a:pt x="9610" y="54"/>
                  <a:pt x="9295" y="99"/>
                  <a:pt x="9046" y="134"/>
                </a:cubicBezTo>
                <a:cubicBezTo>
                  <a:pt x="8798" y="169"/>
                  <a:pt x="8424" y="240"/>
                  <a:pt x="8215" y="292"/>
                </a:cubicBezTo>
                <a:cubicBezTo>
                  <a:pt x="7777" y="402"/>
                  <a:pt x="6575" y="795"/>
                  <a:pt x="6511" y="850"/>
                </a:cubicBezTo>
                <a:cubicBezTo>
                  <a:pt x="6487" y="871"/>
                  <a:pt x="6396" y="918"/>
                  <a:pt x="6308" y="955"/>
                </a:cubicBezTo>
                <a:cubicBezTo>
                  <a:pt x="6057" y="1061"/>
                  <a:pt x="5622" y="1286"/>
                  <a:pt x="5304" y="1476"/>
                </a:cubicBezTo>
                <a:cubicBezTo>
                  <a:pt x="4818" y="1766"/>
                  <a:pt x="4733" y="1821"/>
                  <a:pt x="4593" y="1929"/>
                </a:cubicBezTo>
                <a:cubicBezTo>
                  <a:pt x="4519" y="1986"/>
                  <a:pt x="4367" y="2098"/>
                  <a:pt x="4255" y="2177"/>
                </a:cubicBezTo>
                <a:cubicBezTo>
                  <a:pt x="3304" y="2851"/>
                  <a:pt x="2213" y="4052"/>
                  <a:pt x="1561" y="5148"/>
                </a:cubicBezTo>
                <a:cubicBezTo>
                  <a:pt x="1250" y="5669"/>
                  <a:pt x="837" y="6543"/>
                  <a:pt x="622" y="7129"/>
                </a:cubicBezTo>
                <a:cubicBezTo>
                  <a:pt x="188" y="8310"/>
                  <a:pt x="1" y="9428"/>
                  <a:pt x="0" y="10843"/>
                </a:cubicBezTo>
                <a:cubicBezTo>
                  <a:pt x="0" y="11620"/>
                  <a:pt x="18" y="11860"/>
                  <a:pt x="123" y="12538"/>
                </a:cubicBezTo>
                <a:cubicBezTo>
                  <a:pt x="147" y="12692"/>
                  <a:pt x="173" y="12863"/>
                  <a:pt x="180" y="12920"/>
                </a:cubicBezTo>
                <a:cubicBezTo>
                  <a:pt x="187" y="12977"/>
                  <a:pt x="216" y="13110"/>
                  <a:pt x="245" y="13215"/>
                </a:cubicBezTo>
                <a:cubicBezTo>
                  <a:pt x="275" y="13320"/>
                  <a:pt x="307" y="13464"/>
                  <a:pt x="317" y="13533"/>
                </a:cubicBezTo>
                <a:cubicBezTo>
                  <a:pt x="350" y="13758"/>
                  <a:pt x="593" y="14503"/>
                  <a:pt x="772" y="14927"/>
                </a:cubicBezTo>
                <a:cubicBezTo>
                  <a:pt x="999" y="15464"/>
                  <a:pt x="1419" y="16296"/>
                  <a:pt x="1654" y="16677"/>
                </a:cubicBezTo>
                <a:cubicBezTo>
                  <a:pt x="2187" y="17542"/>
                  <a:pt x="3341" y="18781"/>
                  <a:pt x="4240" y="19453"/>
                </a:cubicBezTo>
                <a:cubicBezTo>
                  <a:pt x="4710" y="19805"/>
                  <a:pt x="5385" y="20233"/>
                  <a:pt x="5576" y="20301"/>
                </a:cubicBezTo>
                <a:cubicBezTo>
                  <a:pt x="5642" y="20325"/>
                  <a:pt x="5740" y="20365"/>
                  <a:pt x="5792" y="20389"/>
                </a:cubicBezTo>
                <a:cubicBezTo>
                  <a:pt x="5844" y="20413"/>
                  <a:pt x="5935" y="20452"/>
                  <a:pt x="5995" y="20477"/>
                </a:cubicBezTo>
                <a:cubicBezTo>
                  <a:pt x="6055" y="20501"/>
                  <a:pt x="6105" y="20534"/>
                  <a:pt x="6105" y="20549"/>
                </a:cubicBezTo>
                <a:cubicBezTo>
                  <a:pt x="6105" y="20565"/>
                  <a:pt x="6153" y="20594"/>
                  <a:pt x="6213" y="20613"/>
                </a:cubicBezTo>
                <a:cubicBezTo>
                  <a:pt x="6273" y="20633"/>
                  <a:pt x="6337" y="20661"/>
                  <a:pt x="6355" y="20675"/>
                </a:cubicBezTo>
                <a:cubicBezTo>
                  <a:pt x="6462" y="20761"/>
                  <a:pt x="7234" y="21038"/>
                  <a:pt x="7503" y="21088"/>
                </a:cubicBezTo>
                <a:cubicBezTo>
                  <a:pt x="7591" y="21104"/>
                  <a:pt x="7791" y="21156"/>
                  <a:pt x="7949" y="21203"/>
                </a:cubicBezTo>
                <a:cubicBezTo>
                  <a:pt x="8107" y="21250"/>
                  <a:pt x="8390" y="21317"/>
                  <a:pt x="8577" y="21351"/>
                </a:cubicBezTo>
                <a:cubicBezTo>
                  <a:pt x="9296" y="21479"/>
                  <a:pt x="9612" y="21528"/>
                  <a:pt x="9871" y="21554"/>
                </a:cubicBezTo>
                <a:cubicBezTo>
                  <a:pt x="10333" y="21599"/>
                  <a:pt x="11794" y="21566"/>
                  <a:pt x="12301" y="21498"/>
                </a:cubicBezTo>
                <a:cubicBezTo>
                  <a:pt x="12749" y="21438"/>
                  <a:pt x="13283" y="21330"/>
                  <a:pt x="13605" y="21231"/>
                </a:cubicBezTo>
                <a:cubicBezTo>
                  <a:pt x="13702" y="21201"/>
                  <a:pt x="13872" y="21154"/>
                  <a:pt x="13982" y="21126"/>
                </a:cubicBezTo>
                <a:cubicBezTo>
                  <a:pt x="14169" y="21080"/>
                  <a:pt x="14984" y="20750"/>
                  <a:pt x="15485" y="20517"/>
                </a:cubicBezTo>
                <a:cubicBezTo>
                  <a:pt x="15681" y="20427"/>
                  <a:pt x="15940" y="20281"/>
                  <a:pt x="16412" y="19998"/>
                </a:cubicBezTo>
                <a:cubicBezTo>
                  <a:pt x="17697" y="19226"/>
                  <a:pt x="18914" y="18021"/>
                  <a:pt x="19869" y="16574"/>
                </a:cubicBezTo>
                <a:cubicBezTo>
                  <a:pt x="20410" y="15754"/>
                  <a:pt x="20935" y="14515"/>
                  <a:pt x="21195" y="13444"/>
                </a:cubicBezTo>
                <a:cubicBezTo>
                  <a:pt x="21554" y="11962"/>
                  <a:pt x="21600" y="10274"/>
                  <a:pt x="21324" y="8783"/>
                </a:cubicBezTo>
                <a:cubicBezTo>
                  <a:pt x="21029" y="7194"/>
                  <a:pt x="20283" y="5501"/>
                  <a:pt x="19328" y="4257"/>
                </a:cubicBezTo>
                <a:cubicBezTo>
                  <a:pt x="19003" y="3833"/>
                  <a:pt x="18948" y="3769"/>
                  <a:pt x="18596" y="3391"/>
                </a:cubicBezTo>
                <a:cubicBezTo>
                  <a:pt x="17364" y="2068"/>
                  <a:pt x="15667" y="1003"/>
                  <a:pt x="13971" y="489"/>
                </a:cubicBezTo>
                <a:cubicBezTo>
                  <a:pt x="13150" y="240"/>
                  <a:pt x="12564" y="117"/>
                  <a:pt x="11829" y="38"/>
                </a:cubicBezTo>
                <a:cubicBezTo>
                  <a:pt x="11603" y="14"/>
                  <a:pt x="11164" y="0"/>
                  <a:pt x="10740" y="0"/>
                </a:cubicBezTo>
                <a:close/>
              </a:path>
            </a:pathLst>
          </a:custGeom>
          <a:ln w="25400">
            <a:miter lim="400000"/>
          </a:ln>
          <a:effectLst>
            <a:outerShdw blurRad="254000" dist="127000" dir="5400000" rotWithShape="0">
              <a:srgbClr val="000000">
                <a:alpha val="70000"/>
              </a:srgbClr>
            </a:outerShdw>
          </a:effectLst>
        </p:spPr>
      </p:pic>
      <p:pic>
        <p:nvPicPr>
          <p:cNvPr id="308" name="08352DIPs.jpeg" descr="08352DIPs.jpeg"/>
          <p:cNvPicPr>
            <a:picLocks noChangeAspect="1"/>
          </p:cNvPicPr>
          <p:nvPr/>
        </p:nvPicPr>
        <p:blipFill>
          <a:blip r:embed="rId2" cstate="screen">
            <a:alphaModFix amt="29710"/>
            <a:extLst>
              <a:ext uri="{28A0092B-C50C-407E-A947-70E740481C1C}">
                <a14:useLocalDpi xmlns:a14="http://schemas.microsoft.com/office/drawing/2010/main"/>
              </a:ext>
            </a:extLst>
          </a:blip>
          <a:srcRect/>
          <a:stretch>
            <a:fillRect/>
          </a:stretch>
        </p:blipFill>
        <p:spPr>
          <a:xfrm>
            <a:off x="4484620" y="5010350"/>
            <a:ext cx="4035560" cy="4006749"/>
          </a:xfrm>
          <a:custGeom>
            <a:avLst/>
            <a:gdLst/>
            <a:ahLst/>
            <a:cxnLst>
              <a:cxn ang="0">
                <a:pos x="wd2" y="hd2"/>
              </a:cxn>
              <a:cxn ang="5400000">
                <a:pos x="wd2" y="hd2"/>
              </a:cxn>
              <a:cxn ang="10800000">
                <a:pos x="wd2" y="hd2"/>
              </a:cxn>
              <a:cxn ang="16200000">
                <a:pos x="wd2" y="hd2"/>
              </a:cxn>
            </a:cxnLst>
            <a:rect l="0" t="0" r="r" b="b"/>
            <a:pathLst>
              <a:path w="21502" h="21575" extrusionOk="0">
                <a:moveTo>
                  <a:pt x="10740" y="0"/>
                </a:moveTo>
                <a:cubicBezTo>
                  <a:pt x="10317" y="-1"/>
                  <a:pt x="9909" y="10"/>
                  <a:pt x="9746" y="34"/>
                </a:cubicBezTo>
                <a:cubicBezTo>
                  <a:pt x="9610" y="54"/>
                  <a:pt x="9295" y="99"/>
                  <a:pt x="9046" y="134"/>
                </a:cubicBezTo>
                <a:cubicBezTo>
                  <a:pt x="8798" y="169"/>
                  <a:pt x="8424" y="240"/>
                  <a:pt x="8215" y="292"/>
                </a:cubicBezTo>
                <a:cubicBezTo>
                  <a:pt x="7777" y="402"/>
                  <a:pt x="6575" y="795"/>
                  <a:pt x="6511" y="850"/>
                </a:cubicBezTo>
                <a:cubicBezTo>
                  <a:pt x="6487" y="871"/>
                  <a:pt x="6396" y="918"/>
                  <a:pt x="6308" y="955"/>
                </a:cubicBezTo>
                <a:cubicBezTo>
                  <a:pt x="6057" y="1061"/>
                  <a:pt x="5622" y="1286"/>
                  <a:pt x="5304" y="1476"/>
                </a:cubicBezTo>
                <a:cubicBezTo>
                  <a:pt x="4818" y="1766"/>
                  <a:pt x="4733" y="1821"/>
                  <a:pt x="4593" y="1929"/>
                </a:cubicBezTo>
                <a:cubicBezTo>
                  <a:pt x="4519" y="1986"/>
                  <a:pt x="4367" y="2098"/>
                  <a:pt x="4255" y="2177"/>
                </a:cubicBezTo>
                <a:cubicBezTo>
                  <a:pt x="3304" y="2851"/>
                  <a:pt x="2213" y="4052"/>
                  <a:pt x="1561" y="5148"/>
                </a:cubicBezTo>
                <a:cubicBezTo>
                  <a:pt x="1250" y="5669"/>
                  <a:pt x="837" y="6543"/>
                  <a:pt x="622" y="7129"/>
                </a:cubicBezTo>
                <a:cubicBezTo>
                  <a:pt x="188" y="8310"/>
                  <a:pt x="1" y="9428"/>
                  <a:pt x="0" y="10843"/>
                </a:cubicBezTo>
                <a:cubicBezTo>
                  <a:pt x="0" y="11620"/>
                  <a:pt x="18" y="11860"/>
                  <a:pt x="123" y="12538"/>
                </a:cubicBezTo>
                <a:cubicBezTo>
                  <a:pt x="147" y="12692"/>
                  <a:pt x="173" y="12863"/>
                  <a:pt x="180" y="12920"/>
                </a:cubicBezTo>
                <a:cubicBezTo>
                  <a:pt x="187" y="12977"/>
                  <a:pt x="216" y="13110"/>
                  <a:pt x="245" y="13215"/>
                </a:cubicBezTo>
                <a:cubicBezTo>
                  <a:pt x="275" y="13320"/>
                  <a:pt x="307" y="13464"/>
                  <a:pt x="317" y="13533"/>
                </a:cubicBezTo>
                <a:cubicBezTo>
                  <a:pt x="350" y="13758"/>
                  <a:pt x="593" y="14503"/>
                  <a:pt x="772" y="14927"/>
                </a:cubicBezTo>
                <a:cubicBezTo>
                  <a:pt x="999" y="15464"/>
                  <a:pt x="1419" y="16296"/>
                  <a:pt x="1654" y="16677"/>
                </a:cubicBezTo>
                <a:cubicBezTo>
                  <a:pt x="2187" y="17542"/>
                  <a:pt x="3341" y="18781"/>
                  <a:pt x="4240" y="19453"/>
                </a:cubicBezTo>
                <a:cubicBezTo>
                  <a:pt x="4710" y="19805"/>
                  <a:pt x="5385" y="20233"/>
                  <a:pt x="5576" y="20301"/>
                </a:cubicBezTo>
                <a:cubicBezTo>
                  <a:pt x="5642" y="20325"/>
                  <a:pt x="5740" y="20365"/>
                  <a:pt x="5792" y="20389"/>
                </a:cubicBezTo>
                <a:cubicBezTo>
                  <a:pt x="5844" y="20413"/>
                  <a:pt x="5935" y="20452"/>
                  <a:pt x="5995" y="20477"/>
                </a:cubicBezTo>
                <a:cubicBezTo>
                  <a:pt x="6055" y="20501"/>
                  <a:pt x="6105" y="20534"/>
                  <a:pt x="6105" y="20549"/>
                </a:cubicBezTo>
                <a:cubicBezTo>
                  <a:pt x="6105" y="20565"/>
                  <a:pt x="6153" y="20594"/>
                  <a:pt x="6213" y="20613"/>
                </a:cubicBezTo>
                <a:cubicBezTo>
                  <a:pt x="6273" y="20633"/>
                  <a:pt x="6337" y="20661"/>
                  <a:pt x="6355" y="20675"/>
                </a:cubicBezTo>
                <a:cubicBezTo>
                  <a:pt x="6462" y="20761"/>
                  <a:pt x="7234" y="21038"/>
                  <a:pt x="7503" y="21088"/>
                </a:cubicBezTo>
                <a:cubicBezTo>
                  <a:pt x="7591" y="21104"/>
                  <a:pt x="7791" y="21156"/>
                  <a:pt x="7949" y="21203"/>
                </a:cubicBezTo>
                <a:cubicBezTo>
                  <a:pt x="8107" y="21250"/>
                  <a:pt x="8390" y="21317"/>
                  <a:pt x="8577" y="21351"/>
                </a:cubicBezTo>
                <a:cubicBezTo>
                  <a:pt x="9296" y="21479"/>
                  <a:pt x="9612" y="21528"/>
                  <a:pt x="9871" y="21554"/>
                </a:cubicBezTo>
                <a:cubicBezTo>
                  <a:pt x="10333" y="21599"/>
                  <a:pt x="11794" y="21566"/>
                  <a:pt x="12301" y="21498"/>
                </a:cubicBezTo>
                <a:cubicBezTo>
                  <a:pt x="12749" y="21438"/>
                  <a:pt x="13283" y="21330"/>
                  <a:pt x="13605" y="21231"/>
                </a:cubicBezTo>
                <a:cubicBezTo>
                  <a:pt x="13702" y="21201"/>
                  <a:pt x="13872" y="21154"/>
                  <a:pt x="13982" y="21126"/>
                </a:cubicBezTo>
                <a:cubicBezTo>
                  <a:pt x="14169" y="21080"/>
                  <a:pt x="14984" y="20750"/>
                  <a:pt x="15485" y="20517"/>
                </a:cubicBezTo>
                <a:cubicBezTo>
                  <a:pt x="15681" y="20427"/>
                  <a:pt x="15940" y="20281"/>
                  <a:pt x="16412" y="19998"/>
                </a:cubicBezTo>
                <a:cubicBezTo>
                  <a:pt x="17697" y="19226"/>
                  <a:pt x="18914" y="18021"/>
                  <a:pt x="19869" y="16574"/>
                </a:cubicBezTo>
                <a:cubicBezTo>
                  <a:pt x="20410" y="15754"/>
                  <a:pt x="20935" y="14515"/>
                  <a:pt x="21195" y="13444"/>
                </a:cubicBezTo>
                <a:cubicBezTo>
                  <a:pt x="21554" y="11962"/>
                  <a:pt x="21600" y="10274"/>
                  <a:pt x="21324" y="8783"/>
                </a:cubicBezTo>
                <a:cubicBezTo>
                  <a:pt x="21029" y="7194"/>
                  <a:pt x="20283" y="5501"/>
                  <a:pt x="19328" y="4257"/>
                </a:cubicBezTo>
                <a:cubicBezTo>
                  <a:pt x="19003" y="3833"/>
                  <a:pt x="18948" y="3769"/>
                  <a:pt x="18596" y="3391"/>
                </a:cubicBezTo>
                <a:cubicBezTo>
                  <a:pt x="17364" y="2068"/>
                  <a:pt x="15667" y="1003"/>
                  <a:pt x="13971" y="489"/>
                </a:cubicBezTo>
                <a:cubicBezTo>
                  <a:pt x="13150" y="240"/>
                  <a:pt x="12564" y="117"/>
                  <a:pt x="11829" y="38"/>
                </a:cubicBezTo>
                <a:cubicBezTo>
                  <a:pt x="11603" y="14"/>
                  <a:pt x="11164" y="0"/>
                  <a:pt x="10740" y="0"/>
                </a:cubicBezTo>
                <a:close/>
              </a:path>
            </a:pathLst>
          </a:cu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Lise Meitner who was never awarded a Nobel Prize"/>
          <p:cNvSpPr txBox="1">
            <a:spLocks noGrp="1"/>
          </p:cNvSpPr>
          <p:nvPr>
            <p:ph type="title"/>
          </p:nvPr>
        </p:nvSpPr>
        <p:spPr>
          <a:prstGeom prst="rect">
            <a:avLst/>
          </a:prstGeom>
        </p:spPr>
        <p:txBody>
          <a:bodyPr/>
          <a:lstStyle>
            <a:lvl1pPr defTabSz="484886">
              <a:defRPr sz="6640"/>
            </a:lvl1pPr>
          </a:lstStyle>
          <a:p>
            <a:r>
              <a:t>Lise Meitner who was never awarded a Nobel Prize</a:t>
            </a:r>
          </a:p>
        </p:txBody>
      </p:sp>
      <p:sp>
        <p:nvSpPr>
          <p:cNvPr id="311" name="Long time collaboration in Berlin with Otto Hahn…"/>
          <p:cNvSpPr txBox="1">
            <a:spLocks noGrp="1"/>
          </p:cNvSpPr>
          <p:nvPr>
            <p:ph type="body" idx="1"/>
          </p:nvPr>
        </p:nvSpPr>
        <p:spPr>
          <a:prstGeom prst="rect">
            <a:avLst/>
          </a:prstGeom>
        </p:spPr>
        <p:txBody>
          <a:bodyPr/>
          <a:lstStyle/>
          <a:p>
            <a:r>
              <a:t>Long time collaboration in Berlin with Otto Hahn</a:t>
            </a:r>
          </a:p>
          <a:p>
            <a:r>
              <a:t>1938 fled Nazi Germany for Sweden, why?</a:t>
            </a:r>
          </a:p>
          <a:p>
            <a:r>
              <a:t>1945 Nuclear bomb, Nobel Prize Chemistry to Otto Hahn</a:t>
            </a:r>
          </a:p>
          <a:p>
            <a:pPr>
              <a:defRPr b="1"/>
            </a:pPr>
            <a:r>
              <a:t>1945– FMRSAS, 1951 MRSAS</a:t>
            </a:r>
          </a:p>
          <a:p>
            <a:r>
              <a:t>1960 leaves Sweden after </a:t>
            </a:r>
            <a:r>
              <a:rPr b="1"/>
              <a:t>22</a:t>
            </a:r>
            <a:r>
              <a:t> years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 name="Skärmavbild 2018-10-31 kl. 13.36.36 | 31 okt. 2018 v. 44.png" descr="Skärmavbild 2018-10-31 kl. 13.36.36 | 31 okt. 2018 v. 44.png"/>
          <p:cNvPicPr>
            <a:picLocks/>
          </p:cNvPicPr>
          <p:nvPr/>
        </p:nvPicPr>
        <p:blipFill>
          <a:blip r:embed="rId2"/>
          <a:stretch>
            <a:fillRect/>
          </a:stretch>
        </p:blipFill>
        <p:spPr>
          <a:xfrm>
            <a:off x="1646942" y="-330200"/>
            <a:ext cx="10083979" cy="10388600"/>
          </a:xfrm>
          <a:prstGeom prst="rect">
            <a:avLst/>
          </a:prstGeom>
          <a:effectLst>
            <a:outerShdw blurRad="254000" dist="127000" dir="5400000" rotWithShape="0">
              <a:srgbClr val="000000">
                <a:alpha val="70000"/>
              </a:srgbClr>
            </a:outerShdw>
          </a:effectLst>
        </p:spPr>
      </p:pic>
      <p:sp>
        <p:nvSpPr>
          <p:cNvPr id="314" name="Rektangel"/>
          <p:cNvSpPr/>
          <p:nvPr/>
        </p:nvSpPr>
        <p:spPr>
          <a:xfrm>
            <a:off x="4940300" y="2247900"/>
            <a:ext cx="3858022" cy="330052"/>
          </a:xfrm>
          <a:prstGeom prst="rect">
            <a:avLst/>
          </a:prstGeom>
          <a:solidFill>
            <a:schemeClr val="accent4">
              <a:hueOff val="-461056"/>
              <a:satOff val="4338"/>
              <a:lumOff val="-10225"/>
              <a:alpha val="50000"/>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15" name="Rektangel"/>
          <p:cNvSpPr/>
          <p:nvPr/>
        </p:nvSpPr>
        <p:spPr>
          <a:xfrm>
            <a:off x="4013200" y="2590800"/>
            <a:ext cx="3858022" cy="330052"/>
          </a:xfrm>
          <a:prstGeom prst="rect">
            <a:avLst/>
          </a:prstGeom>
          <a:solidFill>
            <a:schemeClr val="accent4">
              <a:hueOff val="-461056"/>
              <a:satOff val="4338"/>
              <a:lumOff val="-10225"/>
              <a:alpha val="50000"/>
            </a:schemeClr>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16" name="“The women who were swindled out of the Nobel Prize”"/>
          <p:cNvSpPr txBox="1"/>
          <p:nvPr/>
        </p:nvSpPr>
        <p:spPr>
          <a:xfrm rot="21180000">
            <a:off x="211557" y="4166065"/>
            <a:ext cx="12581687" cy="659470"/>
          </a:xfrm>
          <a:prstGeom prst="rect">
            <a:avLst/>
          </a:prstGeom>
          <a:solidFill>
            <a:srgbClr val="FCDC96"/>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700"/>
            </a:lvl1pPr>
          </a:lstStyle>
          <a:p>
            <a:r>
              <a:rPr dirty="0"/>
              <a:t>“The women who were swindled out of the Nobel Prize”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 name="Bild" descr="Bild"/>
          <p:cNvPicPr>
            <a:picLocks noChangeAspect="1"/>
          </p:cNvPicPr>
          <p:nvPr/>
        </p:nvPicPr>
        <p:blipFill>
          <a:blip r:embed="rId2"/>
          <a:stretch>
            <a:fillRect/>
          </a:stretch>
        </p:blipFill>
        <p:spPr>
          <a:xfrm>
            <a:off x="6964905" y="5274536"/>
            <a:ext cx="2552701" cy="4319053"/>
          </a:xfrm>
          <a:prstGeom prst="rect">
            <a:avLst/>
          </a:prstGeom>
          <a:ln w="25400">
            <a:miter lim="400000"/>
          </a:ln>
          <a:effectLst>
            <a:outerShdw blurRad="254000" dist="127000" dir="5400000" rotWithShape="0">
              <a:srgbClr val="000000">
                <a:alpha val="70000"/>
              </a:srgbClr>
            </a:outerShdw>
          </a:effectLst>
        </p:spPr>
      </p:pic>
      <p:pic>
        <p:nvPicPr>
          <p:cNvPr id="319" name="Bild" descr="Bild"/>
          <p:cNvPicPr>
            <a:picLocks noChangeAspect="1"/>
          </p:cNvPicPr>
          <p:nvPr/>
        </p:nvPicPr>
        <p:blipFill>
          <a:blip r:embed="rId3"/>
          <a:stretch>
            <a:fillRect/>
          </a:stretch>
        </p:blipFill>
        <p:spPr>
          <a:xfrm rot="21540000">
            <a:off x="-30672" y="341206"/>
            <a:ext cx="3341552" cy="4781457"/>
          </a:xfrm>
          <a:prstGeom prst="rect">
            <a:avLst/>
          </a:prstGeom>
          <a:ln w="25400">
            <a:miter lim="400000"/>
          </a:ln>
          <a:effectLst>
            <a:outerShdw blurRad="254000" dist="127000" dir="5400000" rotWithShape="0">
              <a:srgbClr val="000000">
                <a:alpha val="70000"/>
              </a:srgbClr>
            </a:outerShdw>
          </a:effectLst>
        </p:spPr>
      </p:pic>
      <p:pic>
        <p:nvPicPr>
          <p:cNvPr id="320" name="Bild" descr="Bild"/>
          <p:cNvPicPr>
            <a:picLocks noChangeAspect="1"/>
          </p:cNvPicPr>
          <p:nvPr/>
        </p:nvPicPr>
        <p:blipFill>
          <a:blip r:embed="rId4"/>
          <a:stretch>
            <a:fillRect/>
          </a:stretch>
        </p:blipFill>
        <p:spPr>
          <a:xfrm rot="60000">
            <a:off x="3388712" y="341206"/>
            <a:ext cx="3229160" cy="4781457"/>
          </a:xfrm>
          <a:prstGeom prst="rect">
            <a:avLst/>
          </a:prstGeom>
          <a:ln w="25400">
            <a:miter lim="400000"/>
          </a:ln>
          <a:effectLst>
            <a:outerShdw blurRad="254000" dist="127000" dir="5400000" rotWithShape="0">
              <a:srgbClr val="000000">
                <a:alpha val="70000"/>
              </a:srgbClr>
            </a:outerShdw>
          </a:effectLst>
        </p:spPr>
      </p:pic>
      <p:pic>
        <p:nvPicPr>
          <p:cNvPr id="321" name="Bild" descr="Bild"/>
          <p:cNvPicPr>
            <a:picLocks noChangeAspect="1"/>
          </p:cNvPicPr>
          <p:nvPr/>
        </p:nvPicPr>
        <p:blipFill>
          <a:blip r:embed="rId5"/>
          <a:stretch>
            <a:fillRect/>
          </a:stretch>
        </p:blipFill>
        <p:spPr>
          <a:xfrm rot="21540000">
            <a:off x="9864639" y="342479"/>
            <a:ext cx="3170843" cy="4778912"/>
          </a:xfrm>
          <a:prstGeom prst="rect">
            <a:avLst/>
          </a:prstGeom>
          <a:ln w="25400">
            <a:miter lim="400000"/>
          </a:ln>
          <a:effectLst>
            <a:outerShdw blurRad="254000" dist="127000" dir="5400000" rotWithShape="0">
              <a:srgbClr val="000000">
                <a:alpha val="70000"/>
              </a:srgbClr>
            </a:outerShdw>
          </a:effectLst>
        </p:spPr>
      </p:pic>
      <p:pic>
        <p:nvPicPr>
          <p:cNvPr id="322" name="Bild" descr="Bild"/>
          <p:cNvPicPr>
            <a:picLocks noChangeAspect="1"/>
          </p:cNvPicPr>
          <p:nvPr/>
        </p:nvPicPr>
        <p:blipFill>
          <a:blip r:embed="rId6"/>
          <a:stretch>
            <a:fillRect/>
          </a:stretch>
        </p:blipFill>
        <p:spPr>
          <a:xfrm rot="21540000">
            <a:off x="344703" y="5694162"/>
            <a:ext cx="2590801" cy="3479801"/>
          </a:xfrm>
          <a:prstGeom prst="rect">
            <a:avLst/>
          </a:prstGeom>
          <a:ln w="25400">
            <a:miter lim="400000"/>
          </a:ln>
          <a:effectLst>
            <a:outerShdw blurRad="254000" dist="127000" dir="5400000" rotWithShape="0">
              <a:srgbClr val="000000">
                <a:alpha val="70000"/>
              </a:srgbClr>
            </a:outerShdw>
          </a:effectLst>
        </p:spPr>
      </p:pic>
      <p:pic>
        <p:nvPicPr>
          <p:cNvPr id="323" name="Bild" descr="Bild"/>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4641341" y="5298674"/>
            <a:ext cx="1911750" cy="2519760"/>
          </a:xfrm>
          <a:custGeom>
            <a:avLst/>
            <a:gdLst/>
            <a:ahLst/>
            <a:cxnLst>
              <a:cxn ang="0">
                <a:pos x="wd2" y="hd2"/>
              </a:cxn>
              <a:cxn ang="5400000">
                <a:pos x="wd2" y="hd2"/>
              </a:cxn>
              <a:cxn ang="10800000">
                <a:pos x="wd2" y="hd2"/>
              </a:cxn>
              <a:cxn ang="16200000">
                <a:pos x="wd2" y="hd2"/>
              </a:cxn>
            </a:cxnLst>
            <a:rect l="0" t="0" r="r" b="b"/>
            <a:pathLst>
              <a:path w="21596" h="21600" extrusionOk="0">
                <a:moveTo>
                  <a:pt x="16884" y="0"/>
                </a:moveTo>
                <a:lnTo>
                  <a:pt x="16741" y="163"/>
                </a:lnTo>
                <a:cubicBezTo>
                  <a:pt x="16565" y="354"/>
                  <a:pt x="16344" y="366"/>
                  <a:pt x="16104" y="201"/>
                </a:cubicBezTo>
                <a:cubicBezTo>
                  <a:pt x="15941" y="89"/>
                  <a:pt x="15913" y="89"/>
                  <a:pt x="15750" y="201"/>
                </a:cubicBezTo>
                <a:cubicBezTo>
                  <a:pt x="15528" y="353"/>
                  <a:pt x="15274" y="355"/>
                  <a:pt x="15055" y="204"/>
                </a:cubicBezTo>
                <a:cubicBezTo>
                  <a:pt x="14897" y="96"/>
                  <a:pt x="14860" y="98"/>
                  <a:pt x="14625" y="238"/>
                </a:cubicBezTo>
                <a:cubicBezTo>
                  <a:pt x="14429" y="355"/>
                  <a:pt x="14330" y="373"/>
                  <a:pt x="14190" y="316"/>
                </a:cubicBezTo>
                <a:cubicBezTo>
                  <a:pt x="14090" y="276"/>
                  <a:pt x="14010" y="212"/>
                  <a:pt x="14010" y="174"/>
                </a:cubicBezTo>
                <a:cubicBezTo>
                  <a:pt x="14010" y="49"/>
                  <a:pt x="13771" y="98"/>
                  <a:pt x="13647" y="248"/>
                </a:cubicBezTo>
                <a:cubicBezTo>
                  <a:pt x="13496" y="432"/>
                  <a:pt x="13329" y="434"/>
                  <a:pt x="13024" y="252"/>
                </a:cubicBezTo>
                <a:cubicBezTo>
                  <a:pt x="12785" y="109"/>
                  <a:pt x="12787" y="109"/>
                  <a:pt x="12616" y="252"/>
                </a:cubicBezTo>
                <a:cubicBezTo>
                  <a:pt x="12398" y="435"/>
                  <a:pt x="12298" y="430"/>
                  <a:pt x="12024" y="235"/>
                </a:cubicBezTo>
                <a:lnTo>
                  <a:pt x="11800" y="78"/>
                </a:lnTo>
                <a:lnTo>
                  <a:pt x="11576" y="238"/>
                </a:lnTo>
                <a:cubicBezTo>
                  <a:pt x="11389" y="372"/>
                  <a:pt x="11308" y="388"/>
                  <a:pt x="11096" y="327"/>
                </a:cubicBezTo>
                <a:cubicBezTo>
                  <a:pt x="10956" y="286"/>
                  <a:pt x="10841" y="212"/>
                  <a:pt x="10841" y="163"/>
                </a:cubicBezTo>
                <a:cubicBezTo>
                  <a:pt x="10841" y="115"/>
                  <a:pt x="10719" y="165"/>
                  <a:pt x="10567" y="276"/>
                </a:cubicBezTo>
                <a:lnTo>
                  <a:pt x="10289" y="476"/>
                </a:lnTo>
                <a:lnTo>
                  <a:pt x="10011" y="293"/>
                </a:lnTo>
                <a:lnTo>
                  <a:pt x="9738" y="112"/>
                </a:lnTo>
                <a:lnTo>
                  <a:pt x="9514" y="272"/>
                </a:lnTo>
                <a:cubicBezTo>
                  <a:pt x="9298" y="425"/>
                  <a:pt x="9284" y="424"/>
                  <a:pt x="8998" y="299"/>
                </a:cubicBezTo>
                <a:cubicBezTo>
                  <a:pt x="8743" y="188"/>
                  <a:pt x="8693" y="187"/>
                  <a:pt x="8599" y="279"/>
                </a:cubicBezTo>
                <a:cubicBezTo>
                  <a:pt x="8433" y="441"/>
                  <a:pt x="8098" y="447"/>
                  <a:pt x="7873" y="293"/>
                </a:cubicBezTo>
                <a:cubicBezTo>
                  <a:pt x="7684" y="163"/>
                  <a:pt x="7660" y="160"/>
                  <a:pt x="7496" y="272"/>
                </a:cubicBezTo>
                <a:cubicBezTo>
                  <a:pt x="7276" y="424"/>
                  <a:pt x="7112" y="427"/>
                  <a:pt x="6895" y="279"/>
                </a:cubicBezTo>
                <a:cubicBezTo>
                  <a:pt x="6740" y="172"/>
                  <a:pt x="6706" y="172"/>
                  <a:pt x="6505" y="279"/>
                </a:cubicBezTo>
                <a:cubicBezTo>
                  <a:pt x="6229" y="426"/>
                  <a:pt x="6054" y="425"/>
                  <a:pt x="5842" y="279"/>
                </a:cubicBezTo>
                <a:cubicBezTo>
                  <a:pt x="5689" y="174"/>
                  <a:pt x="5653" y="175"/>
                  <a:pt x="5416" y="293"/>
                </a:cubicBezTo>
                <a:cubicBezTo>
                  <a:pt x="5169" y="415"/>
                  <a:pt x="5139" y="416"/>
                  <a:pt x="4865" y="296"/>
                </a:cubicBezTo>
                <a:cubicBezTo>
                  <a:pt x="4604" y="183"/>
                  <a:pt x="4558" y="182"/>
                  <a:pt x="4412" y="282"/>
                </a:cubicBezTo>
                <a:cubicBezTo>
                  <a:pt x="4194" y="432"/>
                  <a:pt x="3994" y="424"/>
                  <a:pt x="3793" y="255"/>
                </a:cubicBezTo>
                <a:cubicBezTo>
                  <a:pt x="3629" y="117"/>
                  <a:pt x="3620" y="117"/>
                  <a:pt x="3439" y="255"/>
                </a:cubicBezTo>
                <a:cubicBezTo>
                  <a:pt x="3204" y="433"/>
                  <a:pt x="2947" y="433"/>
                  <a:pt x="2735" y="255"/>
                </a:cubicBezTo>
                <a:cubicBezTo>
                  <a:pt x="2571" y="117"/>
                  <a:pt x="2567" y="117"/>
                  <a:pt x="2385" y="255"/>
                </a:cubicBezTo>
                <a:cubicBezTo>
                  <a:pt x="2161" y="425"/>
                  <a:pt x="2021" y="431"/>
                  <a:pt x="1735" y="279"/>
                </a:cubicBezTo>
                <a:cubicBezTo>
                  <a:pt x="1534" y="172"/>
                  <a:pt x="1505" y="172"/>
                  <a:pt x="1350" y="279"/>
                </a:cubicBezTo>
                <a:cubicBezTo>
                  <a:pt x="1144" y="420"/>
                  <a:pt x="963" y="423"/>
                  <a:pt x="731" y="289"/>
                </a:cubicBezTo>
                <a:cubicBezTo>
                  <a:pt x="581" y="203"/>
                  <a:pt x="519" y="206"/>
                  <a:pt x="278" y="310"/>
                </a:cubicBezTo>
                <a:lnTo>
                  <a:pt x="23" y="418"/>
                </a:lnTo>
                <a:cubicBezTo>
                  <a:pt x="45" y="507"/>
                  <a:pt x="78" y="571"/>
                  <a:pt x="139" y="589"/>
                </a:cubicBezTo>
                <a:cubicBezTo>
                  <a:pt x="220" y="612"/>
                  <a:pt x="334" y="693"/>
                  <a:pt x="390" y="772"/>
                </a:cubicBezTo>
                <a:cubicBezTo>
                  <a:pt x="473" y="890"/>
                  <a:pt x="445" y="955"/>
                  <a:pt x="242" y="1116"/>
                </a:cubicBezTo>
                <a:lnTo>
                  <a:pt x="27" y="1286"/>
                </a:lnTo>
                <a:cubicBezTo>
                  <a:pt x="53" y="1390"/>
                  <a:pt x="98" y="1419"/>
                  <a:pt x="184" y="1436"/>
                </a:cubicBezTo>
                <a:cubicBezTo>
                  <a:pt x="429" y="1484"/>
                  <a:pt x="539" y="1689"/>
                  <a:pt x="395" y="1841"/>
                </a:cubicBezTo>
                <a:cubicBezTo>
                  <a:pt x="178" y="2068"/>
                  <a:pt x="165" y="2150"/>
                  <a:pt x="327" y="2286"/>
                </a:cubicBezTo>
                <a:cubicBezTo>
                  <a:pt x="425" y="2368"/>
                  <a:pt x="459" y="2450"/>
                  <a:pt x="453" y="2521"/>
                </a:cubicBezTo>
                <a:cubicBezTo>
                  <a:pt x="454" y="2528"/>
                  <a:pt x="458" y="2537"/>
                  <a:pt x="457" y="2545"/>
                </a:cubicBezTo>
                <a:cubicBezTo>
                  <a:pt x="455" y="2554"/>
                  <a:pt x="448" y="2560"/>
                  <a:pt x="444" y="2569"/>
                </a:cubicBezTo>
                <a:cubicBezTo>
                  <a:pt x="425" y="2634"/>
                  <a:pt x="362" y="2704"/>
                  <a:pt x="233" y="2797"/>
                </a:cubicBezTo>
                <a:lnTo>
                  <a:pt x="63" y="2919"/>
                </a:lnTo>
                <a:cubicBezTo>
                  <a:pt x="93" y="3028"/>
                  <a:pt x="137" y="3102"/>
                  <a:pt x="211" y="3127"/>
                </a:cubicBezTo>
                <a:cubicBezTo>
                  <a:pt x="504" y="3224"/>
                  <a:pt x="504" y="3539"/>
                  <a:pt x="211" y="3637"/>
                </a:cubicBezTo>
                <a:lnTo>
                  <a:pt x="0" y="3705"/>
                </a:lnTo>
                <a:cubicBezTo>
                  <a:pt x="0" y="3736"/>
                  <a:pt x="0" y="3758"/>
                  <a:pt x="0" y="3797"/>
                </a:cubicBezTo>
                <a:lnTo>
                  <a:pt x="224" y="3875"/>
                </a:lnTo>
                <a:cubicBezTo>
                  <a:pt x="531" y="3981"/>
                  <a:pt x="632" y="4227"/>
                  <a:pt x="435" y="4392"/>
                </a:cubicBezTo>
                <a:cubicBezTo>
                  <a:pt x="243" y="4553"/>
                  <a:pt x="240" y="4721"/>
                  <a:pt x="426" y="4838"/>
                </a:cubicBezTo>
                <a:cubicBezTo>
                  <a:pt x="637" y="4971"/>
                  <a:pt x="605" y="5094"/>
                  <a:pt x="283" y="5372"/>
                </a:cubicBezTo>
                <a:lnTo>
                  <a:pt x="99" y="5528"/>
                </a:lnTo>
                <a:lnTo>
                  <a:pt x="233" y="5596"/>
                </a:lnTo>
                <a:cubicBezTo>
                  <a:pt x="539" y="5749"/>
                  <a:pt x="539" y="5951"/>
                  <a:pt x="233" y="6134"/>
                </a:cubicBezTo>
                <a:lnTo>
                  <a:pt x="67" y="6236"/>
                </a:lnTo>
                <a:cubicBezTo>
                  <a:pt x="85" y="6320"/>
                  <a:pt x="107" y="6365"/>
                  <a:pt x="135" y="6365"/>
                </a:cubicBezTo>
                <a:cubicBezTo>
                  <a:pt x="213" y="6365"/>
                  <a:pt x="348" y="6451"/>
                  <a:pt x="435" y="6552"/>
                </a:cubicBezTo>
                <a:cubicBezTo>
                  <a:pt x="582" y="6723"/>
                  <a:pt x="584" y="6744"/>
                  <a:pt x="439" y="6865"/>
                </a:cubicBezTo>
                <a:cubicBezTo>
                  <a:pt x="248" y="7026"/>
                  <a:pt x="246" y="7160"/>
                  <a:pt x="431" y="7345"/>
                </a:cubicBezTo>
                <a:cubicBezTo>
                  <a:pt x="615" y="7530"/>
                  <a:pt x="608" y="7578"/>
                  <a:pt x="377" y="7753"/>
                </a:cubicBezTo>
                <a:lnTo>
                  <a:pt x="184" y="7900"/>
                </a:lnTo>
                <a:lnTo>
                  <a:pt x="395" y="8121"/>
                </a:lnTo>
                <a:cubicBezTo>
                  <a:pt x="572" y="8302"/>
                  <a:pt x="590" y="8362"/>
                  <a:pt x="493" y="8464"/>
                </a:cubicBezTo>
                <a:cubicBezTo>
                  <a:pt x="272" y="8699"/>
                  <a:pt x="257" y="8776"/>
                  <a:pt x="413" y="8907"/>
                </a:cubicBezTo>
                <a:cubicBezTo>
                  <a:pt x="607" y="9070"/>
                  <a:pt x="613" y="9235"/>
                  <a:pt x="426" y="9352"/>
                </a:cubicBezTo>
                <a:cubicBezTo>
                  <a:pt x="248" y="9465"/>
                  <a:pt x="245" y="9639"/>
                  <a:pt x="422" y="9815"/>
                </a:cubicBezTo>
                <a:cubicBezTo>
                  <a:pt x="567" y="9960"/>
                  <a:pt x="531" y="10119"/>
                  <a:pt x="300" y="10322"/>
                </a:cubicBezTo>
                <a:cubicBezTo>
                  <a:pt x="170" y="10437"/>
                  <a:pt x="169" y="10459"/>
                  <a:pt x="300" y="10540"/>
                </a:cubicBezTo>
                <a:cubicBezTo>
                  <a:pt x="551" y="10693"/>
                  <a:pt x="580" y="10875"/>
                  <a:pt x="377" y="11030"/>
                </a:cubicBezTo>
                <a:cubicBezTo>
                  <a:pt x="272" y="11109"/>
                  <a:pt x="143" y="11176"/>
                  <a:pt x="90" y="11176"/>
                </a:cubicBezTo>
                <a:cubicBezTo>
                  <a:pt x="86" y="11176"/>
                  <a:pt x="84" y="11302"/>
                  <a:pt x="81" y="11326"/>
                </a:cubicBezTo>
                <a:lnTo>
                  <a:pt x="233" y="11380"/>
                </a:lnTo>
                <a:cubicBezTo>
                  <a:pt x="556" y="11492"/>
                  <a:pt x="556" y="11784"/>
                  <a:pt x="233" y="11945"/>
                </a:cubicBezTo>
                <a:lnTo>
                  <a:pt x="40" y="12040"/>
                </a:lnTo>
                <a:cubicBezTo>
                  <a:pt x="40" y="12064"/>
                  <a:pt x="41" y="12067"/>
                  <a:pt x="40" y="12091"/>
                </a:cubicBezTo>
                <a:lnTo>
                  <a:pt x="242" y="12210"/>
                </a:lnTo>
                <a:cubicBezTo>
                  <a:pt x="537" y="12386"/>
                  <a:pt x="521" y="12637"/>
                  <a:pt x="211" y="12741"/>
                </a:cubicBezTo>
                <a:lnTo>
                  <a:pt x="58" y="12792"/>
                </a:lnTo>
                <a:cubicBezTo>
                  <a:pt x="77" y="13006"/>
                  <a:pt x="98" y="13108"/>
                  <a:pt x="130" y="13098"/>
                </a:cubicBezTo>
                <a:cubicBezTo>
                  <a:pt x="330" y="13040"/>
                  <a:pt x="522" y="13336"/>
                  <a:pt x="372" y="13472"/>
                </a:cubicBezTo>
                <a:cubicBezTo>
                  <a:pt x="309" y="13530"/>
                  <a:pt x="198" y="13578"/>
                  <a:pt x="126" y="13578"/>
                </a:cubicBezTo>
                <a:cubicBezTo>
                  <a:pt x="95" y="13578"/>
                  <a:pt x="77" y="13652"/>
                  <a:pt x="58" y="13796"/>
                </a:cubicBezTo>
                <a:lnTo>
                  <a:pt x="224" y="13850"/>
                </a:lnTo>
                <a:cubicBezTo>
                  <a:pt x="530" y="13956"/>
                  <a:pt x="596" y="14193"/>
                  <a:pt x="368" y="14350"/>
                </a:cubicBezTo>
                <a:cubicBezTo>
                  <a:pt x="176" y="14482"/>
                  <a:pt x="122" y="14670"/>
                  <a:pt x="278" y="14670"/>
                </a:cubicBezTo>
                <a:cubicBezTo>
                  <a:pt x="329" y="14670"/>
                  <a:pt x="419" y="14736"/>
                  <a:pt x="475" y="14816"/>
                </a:cubicBezTo>
                <a:cubicBezTo>
                  <a:pt x="602" y="14996"/>
                  <a:pt x="461" y="15222"/>
                  <a:pt x="184" y="15289"/>
                </a:cubicBezTo>
                <a:cubicBezTo>
                  <a:pt x="134" y="15301"/>
                  <a:pt x="101" y="15396"/>
                  <a:pt x="76" y="15548"/>
                </a:cubicBezTo>
                <a:cubicBezTo>
                  <a:pt x="121" y="15550"/>
                  <a:pt x="229" y="15591"/>
                  <a:pt x="323" y="15643"/>
                </a:cubicBezTo>
                <a:cubicBezTo>
                  <a:pt x="470" y="15724"/>
                  <a:pt x="483" y="15764"/>
                  <a:pt x="386" y="15901"/>
                </a:cubicBezTo>
                <a:cubicBezTo>
                  <a:pt x="318" y="15997"/>
                  <a:pt x="210" y="16047"/>
                  <a:pt x="130" y="16024"/>
                </a:cubicBezTo>
                <a:cubicBezTo>
                  <a:pt x="98" y="16015"/>
                  <a:pt x="77" y="16054"/>
                  <a:pt x="58" y="16143"/>
                </a:cubicBezTo>
                <a:lnTo>
                  <a:pt x="283" y="16310"/>
                </a:lnTo>
                <a:cubicBezTo>
                  <a:pt x="698" y="16612"/>
                  <a:pt x="632" y="17000"/>
                  <a:pt x="166" y="17000"/>
                </a:cubicBezTo>
                <a:cubicBezTo>
                  <a:pt x="128" y="17000"/>
                  <a:pt x="99" y="17034"/>
                  <a:pt x="76" y="17085"/>
                </a:cubicBezTo>
                <a:cubicBezTo>
                  <a:pt x="103" y="17215"/>
                  <a:pt x="138" y="17233"/>
                  <a:pt x="184" y="17242"/>
                </a:cubicBezTo>
                <a:cubicBezTo>
                  <a:pt x="506" y="17306"/>
                  <a:pt x="539" y="17517"/>
                  <a:pt x="251" y="17691"/>
                </a:cubicBezTo>
                <a:lnTo>
                  <a:pt x="94" y="17786"/>
                </a:lnTo>
                <a:cubicBezTo>
                  <a:pt x="116" y="17907"/>
                  <a:pt x="141" y="17960"/>
                  <a:pt x="175" y="17967"/>
                </a:cubicBezTo>
                <a:cubicBezTo>
                  <a:pt x="275" y="17986"/>
                  <a:pt x="405" y="18070"/>
                  <a:pt x="462" y="18150"/>
                </a:cubicBezTo>
                <a:cubicBezTo>
                  <a:pt x="544" y="18266"/>
                  <a:pt x="527" y="18335"/>
                  <a:pt x="377" y="18480"/>
                </a:cubicBezTo>
                <a:cubicBezTo>
                  <a:pt x="138" y="18711"/>
                  <a:pt x="140" y="18765"/>
                  <a:pt x="386" y="18882"/>
                </a:cubicBezTo>
                <a:cubicBezTo>
                  <a:pt x="656" y="19010"/>
                  <a:pt x="592" y="19268"/>
                  <a:pt x="260" y="19389"/>
                </a:cubicBezTo>
                <a:lnTo>
                  <a:pt x="85" y="19450"/>
                </a:lnTo>
                <a:lnTo>
                  <a:pt x="283" y="19613"/>
                </a:lnTo>
                <a:cubicBezTo>
                  <a:pt x="623" y="19896"/>
                  <a:pt x="630" y="19942"/>
                  <a:pt x="377" y="20134"/>
                </a:cubicBezTo>
                <a:cubicBezTo>
                  <a:pt x="137" y="20315"/>
                  <a:pt x="138" y="20342"/>
                  <a:pt x="386" y="20542"/>
                </a:cubicBezTo>
                <a:cubicBezTo>
                  <a:pt x="633" y="20741"/>
                  <a:pt x="559" y="20986"/>
                  <a:pt x="224" y="21083"/>
                </a:cubicBezTo>
                <a:cubicBezTo>
                  <a:pt x="164" y="21100"/>
                  <a:pt x="137" y="21126"/>
                  <a:pt x="103" y="21151"/>
                </a:cubicBezTo>
                <a:cubicBezTo>
                  <a:pt x="105" y="21155"/>
                  <a:pt x="106" y="21226"/>
                  <a:pt x="108" y="21226"/>
                </a:cubicBezTo>
                <a:cubicBezTo>
                  <a:pt x="170" y="21226"/>
                  <a:pt x="325" y="21298"/>
                  <a:pt x="448" y="21386"/>
                </a:cubicBezTo>
                <a:lnTo>
                  <a:pt x="668" y="21546"/>
                </a:lnTo>
                <a:lnTo>
                  <a:pt x="816" y="21386"/>
                </a:lnTo>
                <a:cubicBezTo>
                  <a:pt x="998" y="21188"/>
                  <a:pt x="1094" y="21188"/>
                  <a:pt x="1408" y="21375"/>
                </a:cubicBezTo>
                <a:lnTo>
                  <a:pt x="1654" y="21522"/>
                </a:lnTo>
                <a:lnTo>
                  <a:pt x="1865" y="21375"/>
                </a:lnTo>
                <a:cubicBezTo>
                  <a:pt x="2125" y="21190"/>
                  <a:pt x="2188" y="21190"/>
                  <a:pt x="2461" y="21386"/>
                </a:cubicBezTo>
                <a:lnTo>
                  <a:pt x="2681" y="21542"/>
                </a:lnTo>
                <a:lnTo>
                  <a:pt x="2914" y="21379"/>
                </a:lnTo>
                <a:cubicBezTo>
                  <a:pt x="3105" y="21243"/>
                  <a:pt x="3178" y="21226"/>
                  <a:pt x="3345" y="21294"/>
                </a:cubicBezTo>
                <a:cubicBezTo>
                  <a:pt x="3455" y="21339"/>
                  <a:pt x="3546" y="21408"/>
                  <a:pt x="3546" y="21447"/>
                </a:cubicBezTo>
                <a:cubicBezTo>
                  <a:pt x="3546" y="21570"/>
                  <a:pt x="3749" y="21525"/>
                  <a:pt x="3923" y="21362"/>
                </a:cubicBezTo>
                <a:cubicBezTo>
                  <a:pt x="4091" y="21204"/>
                  <a:pt x="4195" y="21208"/>
                  <a:pt x="4528" y="21389"/>
                </a:cubicBezTo>
                <a:cubicBezTo>
                  <a:pt x="4664" y="21463"/>
                  <a:pt x="4747" y="21454"/>
                  <a:pt x="4990" y="21345"/>
                </a:cubicBezTo>
                <a:cubicBezTo>
                  <a:pt x="5283" y="21213"/>
                  <a:pt x="5294" y="21215"/>
                  <a:pt x="5515" y="21372"/>
                </a:cubicBezTo>
                <a:lnTo>
                  <a:pt x="5734" y="21532"/>
                </a:lnTo>
                <a:lnTo>
                  <a:pt x="5936" y="21379"/>
                </a:lnTo>
                <a:cubicBezTo>
                  <a:pt x="6185" y="21190"/>
                  <a:pt x="6256" y="21189"/>
                  <a:pt x="6474" y="21372"/>
                </a:cubicBezTo>
                <a:cubicBezTo>
                  <a:pt x="6695" y="21557"/>
                  <a:pt x="6792" y="21557"/>
                  <a:pt x="7066" y="21362"/>
                </a:cubicBezTo>
                <a:cubicBezTo>
                  <a:pt x="7280" y="21209"/>
                  <a:pt x="7296" y="21206"/>
                  <a:pt x="7483" y="21335"/>
                </a:cubicBezTo>
                <a:cubicBezTo>
                  <a:pt x="7589" y="21408"/>
                  <a:pt x="7676" y="21512"/>
                  <a:pt x="7676" y="21566"/>
                </a:cubicBezTo>
                <a:cubicBezTo>
                  <a:pt x="7676" y="21580"/>
                  <a:pt x="7776" y="21590"/>
                  <a:pt x="7859" y="21600"/>
                </a:cubicBezTo>
                <a:lnTo>
                  <a:pt x="7913" y="21508"/>
                </a:lnTo>
                <a:cubicBezTo>
                  <a:pt x="7965" y="21421"/>
                  <a:pt x="8089" y="21313"/>
                  <a:pt x="8187" y="21270"/>
                </a:cubicBezTo>
                <a:cubicBezTo>
                  <a:pt x="8330" y="21206"/>
                  <a:pt x="8390" y="21222"/>
                  <a:pt x="8509" y="21355"/>
                </a:cubicBezTo>
                <a:cubicBezTo>
                  <a:pt x="8690" y="21556"/>
                  <a:pt x="8771" y="21558"/>
                  <a:pt x="9016" y="21372"/>
                </a:cubicBezTo>
                <a:cubicBezTo>
                  <a:pt x="9122" y="21292"/>
                  <a:pt x="9274" y="21226"/>
                  <a:pt x="9352" y="21226"/>
                </a:cubicBezTo>
                <a:cubicBezTo>
                  <a:pt x="9431" y="21226"/>
                  <a:pt x="9546" y="21292"/>
                  <a:pt x="9612" y="21372"/>
                </a:cubicBezTo>
                <a:cubicBezTo>
                  <a:pt x="9678" y="21452"/>
                  <a:pt x="9778" y="21518"/>
                  <a:pt x="9832" y="21518"/>
                </a:cubicBezTo>
                <a:cubicBezTo>
                  <a:pt x="9886" y="21518"/>
                  <a:pt x="9986" y="21452"/>
                  <a:pt x="10052" y="21372"/>
                </a:cubicBezTo>
                <a:cubicBezTo>
                  <a:pt x="10118" y="21292"/>
                  <a:pt x="10256" y="21226"/>
                  <a:pt x="10361" y="21226"/>
                </a:cubicBezTo>
                <a:cubicBezTo>
                  <a:pt x="10466" y="21226"/>
                  <a:pt x="10604" y="21292"/>
                  <a:pt x="10670" y="21372"/>
                </a:cubicBezTo>
                <a:cubicBezTo>
                  <a:pt x="10736" y="21452"/>
                  <a:pt x="10836" y="21518"/>
                  <a:pt x="10890" y="21518"/>
                </a:cubicBezTo>
                <a:cubicBezTo>
                  <a:pt x="10944" y="21518"/>
                  <a:pt x="11044" y="21452"/>
                  <a:pt x="11110" y="21372"/>
                </a:cubicBezTo>
                <a:cubicBezTo>
                  <a:pt x="11176" y="21292"/>
                  <a:pt x="11286" y="21226"/>
                  <a:pt x="11356" y="21226"/>
                </a:cubicBezTo>
                <a:cubicBezTo>
                  <a:pt x="11427" y="21226"/>
                  <a:pt x="11561" y="21292"/>
                  <a:pt x="11657" y="21372"/>
                </a:cubicBezTo>
                <a:cubicBezTo>
                  <a:pt x="11752" y="21452"/>
                  <a:pt x="11876" y="21518"/>
                  <a:pt x="11935" y="21518"/>
                </a:cubicBezTo>
                <a:cubicBezTo>
                  <a:pt x="11993" y="21518"/>
                  <a:pt x="12097" y="21452"/>
                  <a:pt x="12163" y="21372"/>
                </a:cubicBezTo>
                <a:cubicBezTo>
                  <a:pt x="12229" y="21292"/>
                  <a:pt x="12345" y="21226"/>
                  <a:pt x="12423" y="21226"/>
                </a:cubicBezTo>
                <a:cubicBezTo>
                  <a:pt x="12502" y="21226"/>
                  <a:pt x="12622" y="21292"/>
                  <a:pt x="12688" y="21372"/>
                </a:cubicBezTo>
                <a:cubicBezTo>
                  <a:pt x="12754" y="21452"/>
                  <a:pt x="12861" y="21518"/>
                  <a:pt x="12926" y="21518"/>
                </a:cubicBezTo>
                <a:cubicBezTo>
                  <a:pt x="12990" y="21518"/>
                  <a:pt x="13089" y="21452"/>
                  <a:pt x="13145" y="21372"/>
                </a:cubicBezTo>
                <a:cubicBezTo>
                  <a:pt x="13292" y="21164"/>
                  <a:pt x="13512" y="21195"/>
                  <a:pt x="13701" y="21447"/>
                </a:cubicBezTo>
                <a:lnTo>
                  <a:pt x="13786" y="21563"/>
                </a:lnTo>
                <a:cubicBezTo>
                  <a:pt x="14033" y="21517"/>
                  <a:pt x="14083" y="21454"/>
                  <a:pt x="14132" y="21355"/>
                </a:cubicBezTo>
                <a:cubicBezTo>
                  <a:pt x="14210" y="21197"/>
                  <a:pt x="14472" y="21191"/>
                  <a:pt x="14755" y="21341"/>
                </a:cubicBezTo>
                <a:cubicBezTo>
                  <a:pt x="14953" y="21447"/>
                  <a:pt x="14991" y="21445"/>
                  <a:pt x="15221" y="21307"/>
                </a:cubicBezTo>
                <a:cubicBezTo>
                  <a:pt x="15412" y="21193"/>
                  <a:pt x="15512" y="21176"/>
                  <a:pt x="15651" y="21233"/>
                </a:cubicBezTo>
                <a:cubicBezTo>
                  <a:pt x="15751" y="21273"/>
                  <a:pt x="15831" y="21351"/>
                  <a:pt x="15831" y="21409"/>
                </a:cubicBezTo>
                <a:cubicBezTo>
                  <a:pt x="15831" y="21570"/>
                  <a:pt x="16091" y="21539"/>
                  <a:pt x="16149" y="21372"/>
                </a:cubicBezTo>
                <a:cubicBezTo>
                  <a:pt x="16183" y="21274"/>
                  <a:pt x="16282" y="21226"/>
                  <a:pt x="16449" y="21226"/>
                </a:cubicBezTo>
                <a:cubicBezTo>
                  <a:pt x="16594" y="21226"/>
                  <a:pt x="16743" y="21287"/>
                  <a:pt x="16813" y="21372"/>
                </a:cubicBezTo>
                <a:cubicBezTo>
                  <a:pt x="16879" y="21452"/>
                  <a:pt x="16978" y="21518"/>
                  <a:pt x="17032" y="21518"/>
                </a:cubicBezTo>
                <a:cubicBezTo>
                  <a:pt x="17086" y="21518"/>
                  <a:pt x="17186" y="21452"/>
                  <a:pt x="17252" y="21372"/>
                </a:cubicBezTo>
                <a:cubicBezTo>
                  <a:pt x="17329" y="21278"/>
                  <a:pt x="17421" y="21239"/>
                  <a:pt x="17516" y="21239"/>
                </a:cubicBezTo>
                <a:lnTo>
                  <a:pt x="17575" y="21192"/>
                </a:lnTo>
                <a:lnTo>
                  <a:pt x="17691" y="21294"/>
                </a:lnTo>
                <a:cubicBezTo>
                  <a:pt x="17712" y="21307"/>
                  <a:pt x="17730" y="21317"/>
                  <a:pt x="17750" y="21335"/>
                </a:cubicBezTo>
                <a:cubicBezTo>
                  <a:pt x="17823" y="21402"/>
                  <a:pt x="17904" y="21455"/>
                  <a:pt x="18001" y="21498"/>
                </a:cubicBezTo>
                <a:cubicBezTo>
                  <a:pt x="18103" y="21518"/>
                  <a:pt x="18197" y="21476"/>
                  <a:pt x="18319" y="21362"/>
                </a:cubicBezTo>
                <a:cubicBezTo>
                  <a:pt x="18459" y="21230"/>
                  <a:pt x="18518" y="21222"/>
                  <a:pt x="18696" y="21294"/>
                </a:cubicBezTo>
                <a:cubicBezTo>
                  <a:pt x="18811" y="21341"/>
                  <a:pt x="18906" y="21408"/>
                  <a:pt x="18906" y="21447"/>
                </a:cubicBezTo>
                <a:cubicBezTo>
                  <a:pt x="18906" y="21564"/>
                  <a:pt x="19122" y="21525"/>
                  <a:pt x="19341" y="21369"/>
                </a:cubicBezTo>
                <a:lnTo>
                  <a:pt x="19547" y="21226"/>
                </a:lnTo>
                <a:lnTo>
                  <a:pt x="19807" y="21382"/>
                </a:lnTo>
                <a:lnTo>
                  <a:pt x="20072" y="21535"/>
                </a:lnTo>
                <a:lnTo>
                  <a:pt x="20368" y="21369"/>
                </a:lnTo>
                <a:lnTo>
                  <a:pt x="20664" y="21205"/>
                </a:lnTo>
                <a:lnTo>
                  <a:pt x="20830" y="21362"/>
                </a:lnTo>
                <a:cubicBezTo>
                  <a:pt x="21033" y="21552"/>
                  <a:pt x="21194" y="21559"/>
                  <a:pt x="21363" y="21389"/>
                </a:cubicBezTo>
                <a:cubicBezTo>
                  <a:pt x="21541" y="21211"/>
                  <a:pt x="21527" y="21105"/>
                  <a:pt x="21305" y="20937"/>
                </a:cubicBezTo>
                <a:cubicBezTo>
                  <a:pt x="21054" y="20746"/>
                  <a:pt x="21062" y="20672"/>
                  <a:pt x="21359" y="20464"/>
                </a:cubicBezTo>
                <a:cubicBezTo>
                  <a:pt x="21599" y="20294"/>
                  <a:pt x="21600" y="20288"/>
                  <a:pt x="21412" y="20212"/>
                </a:cubicBezTo>
                <a:cubicBezTo>
                  <a:pt x="21141" y="20102"/>
                  <a:pt x="21061" y="19860"/>
                  <a:pt x="21247" y="19705"/>
                </a:cubicBezTo>
                <a:cubicBezTo>
                  <a:pt x="21438" y="19544"/>
                  <a:pt x="21442" y="19377"/>
                  <a:pt x="21256" y="19259"/>
                </a:cubicBezTo>
                <a:cubicBezTo>
                  <a:pt x="21037" y="19122"/>
                  <a:pt x="21082" y="18912"/>
                  <a:pt x="21354" y="18803"/>
                </a:cubicBezTo>
                <a:lnTo>
                  <a:pt x="21596" y="18708"/>
                </a:lnTo>
                <a:lnTo>
                  <a:pt x="21354" y="18535"/>
                </a:lnTo>
                <a:cubicBezTo>
                  <a:pt x="21056" y="18322"/>
                  <a:pt x="21050" y="18191"/>
                  <a:pt x="21323" y="17970"/>
                </a:cubicBezTo>
                <a:lnTo>
                  <a:pt x="21533" y="17800"/>
                </a:lnTo>
                <a:lnTo>
                  <a:pt x="21323" y="17691"/>
                </a:lnTo>
                <a:cubicBezTo>
                  <a:pt x="21056" y="17549"/>
                  <a:pt x="21056" y="17383"/>
                  <a:pt x="21323" y="17167"/>
                </a:cubicBezTo>
                <a:lnTo>
                  <a:pt x="21533" y="17000"/>
                </a:lnTo>
                <a:lnTo>
                  <a:pt x="21323" y="16888"/>
                </a:lnTo>
                <a:cubicBezTo>
                  <a:pt x="21052" y="16744"/>
                  <a:pt x="21052" y="16457"/>
                  <a:pt x="21323" y="16313"/>
                </a:cubicBezTo>
                <a:lnTo>
                  <a:pt x="21533" y="16204"/>
                </a:lnTo>
                <a:lnTo>
                  <a:pt x="21323" y="16034"/>
                </a:lnTo>
                <a:cubicBezTo>
                  <a:pt x="21061" y="15823"/>
                  <a:pt x="21055" y="15649"/>
                  <a:pt x="21305" y="15531"/>
                </a:cubicBezTo>
                <a:cubicBezTo>
                  <a:pt x="21548" y="15415"/>
                  <a:pt x="21548" y="15313"/>
                  <a:pt x="21305" y="15197"/>
                </a:cubicBezTo>
                <a:cubicBezTo>
                  <a:pt x="21055" y="15079"/>
                  <a:pt x="21061" y="14902"/>
                  <a:pt x="21323" y="14690"/>
                </a:cubicBezTo>
                <a:lnTo>
                  <a:pt x="21533" y="14524"/>
                </a:lnTo>
                <a:lnTo>
                  <a:pt x="21323" y="14411"/>
                </a:lnTo>
                <a:cubicBezTo>
                  <a:pt x="21081" y="14283"/>
                  <a:pt x="21048" y="14001"/>
                  <a:pt x="21256" y="13870"/>
                </a:cubicBezTo>
                <a:cubicBezTo>
                  <a:pt x="21380" y="13792"/>
                  <a:pt x="21380" y="13757"/>
                  <a:pt x="21256" y="13574"/>
                </a:cubicBezTo>
                <a:cubicBezTo>
                  <a:pt x="21064" y="13294"/>
                  <a:pt x="21078" y="13095"/>
                  <a:pt x="21296" y="12979"/>
                </a:cubicBezTo>
                <a:cubicBezTo>
                  <a:pt x="21472" y="12885"/>
                  <a:pt x="21472" y="12876"/>
                  <a:pt x="21256" y="12669"/>
                </a:cubicBezTo>
                <a:cubicBezTo>
                  <a:pt x="21034" y="12459"/>
                  <a:pt x="21030" y="12458"/>
                  <a:pt x="21211" y="12265"/>
                </a:cubicBezTo>
                <a:cubicBezTo>
                  <a:pt x="21372" y="12093"/>
                  <a:pt x="21377" y="12053"/>
                  <a:pt x="21256" y="11931"/>
                </a:cubicBezTo>
                <a:cubicBezTo>
                  <a:pt x="21053" y="11728"/>
                  <a:pt x="21082" y="11488"/>
                  <a:pt x="21327" y="11353"/>
                </a:cubicBezTo>
                <a:lnTo>
                  <a:pt x="21542" y="11237"/>
                </a:lnTo>
                <a:lnTo>
                  <a:pt x="21327" y="11125"/>
                </a:lnTo>
                <a:cubicBezTo>
                  <a:pt x="21046" y="10978"/>
                  <a:pt x="21040" y="10641"/>
                  <a:pt x="21314" y="10496"/>
                </a:cubicBezTo>
                <a:lnTo>
                  <a:pt x="21516" y="10387"/>
                </a:lnTo>
                <a:lnTo>
                  <a:pt x="21314" y="10234"/>
                </a:lnTo>
                <a:cubicBezTo>
                  <a:pt x="21055" y="10037"/>
                  <a:pt x="21058" y="9827"/>
                  <a:pt x="21323" y="9686"/>
                </a:cubicBezTo>
                <a:lnTo>
                  <a:pt x="21533" y="9574"/>
                </a:lnTo>
                <a:lnTo>
                  <a:pt x="21323" y="9407"/>
                </a:lnTo>
                <a:cubicBezTo>
                  <a:pt x="21062" y="9196"/>
                  <a:pt x="21057" y="9076"/>
                  <a:pt x="21305" y="8876"/>
                </a:cubicBezTo>
                <a:lnTo>
                  <a:pt x="21498" y="8723"/>
                </a:lnTo>
                <a:lnTo>
                  <a:pt x="21305" y="8587"/>
                </a:lnTo>
                <a:cubicBezTo>
                  <a:pt x="21056" y="8416"/>
                  <a:pt x="21063" y="8276"/>
                  <a:pt x="21323" y="8066"/>
                </a:cubicBezTo>
                <a:lnTo>
                  <a:pt x="21529" y="7896"/>
                </a:lnTo>
                <a:lnTo>
                  <a:pt x="21323" y="7730"/>
                </a:lnTo>
                <a:cubicBezTo>
                  <a:pt x="21063" y="7519"/>
                  <a:pt x="21056" y="7344"/>
                  <a:pt x="21305" y="7226"/>
                </a:cubicBezTo>
                <a:cubicBezTo>
                  <a:pt x="21545" y="7112"/>
                  <a:pt x="21545" y="7058"/>
                  <a:pt x="21305" y="6876"/>
                </a:cubicBezTo>
                <a:cubicBezTo>
                  <a:pt x="21076" y="6702"/>
                  <a:pt x="21059" y="6564"/>
                  <a:pt x="21256" y="6440"/>
                </a:cubicBezTo>
                <a:cubicBezTo>
                  <a:pt x="21440" y="6324"/>
                  <a:pt x="21440" y="6117"/>
                  <a:pt x="21256" y="6001"/>
                </a:cubicBezTo>
                <a:cubicBezTo>
                  <a:pt x="21061" y="5879"/>
                  <a:pt x="21076" y="5789"/>
                  <a:pt x="21314" y="5596"/>
                </a:cubicBezTo>
                <a:lnTo>
                  <a:pt x="21516" y="5433"/>
                </a:lnTo>
                <a:lnTo>
                  <a:pt x="21314" y="5280"/>
                </a:lnTo>
                <a:cubicBezTo>
                  <a:pt x="21060" y="5088"/>
                  <a:pt x="21056" y="4875"/>
                  <a:pt x="21305" y="4743"/>
                </a:cubicBezTo>
                <a:lnTo>
                  <a:pt x="21498" y="4640"/>
                </a:lnTo>
                <a:lnTo>
                  <a:pt x="21305" y="4453"/>
                </a:lnTo>
                <a:cubicBezTo>
                  <a:pt x="21063" y="4220"/>
                  <a:pt x="21063" y="4142"/>
                  <a:pt x="21305" y="3909"/>
                </a:cubicBezTo>
                <a:lnTo>
                  <a:pt x="21498" y="3725"/>
                </a:lnTo>
                <a:lnTo>
                  <a:pt x="21305" y="3620"/>
                </a:lnTo>
                <a:cubicBezTo>
                  <a:pt x="21048" y="3483"/>
                  <a:pt x="21059" y="3206"/>
                  <a:pt x="21327" y="3069"/>
                </a:cubicBezTo>
                <a:lnTo>
                  <a:pt x="21542" y="2960"/>
                </a:lnTo>
                <a:lnTo>
                  <a:pt x="21327" y="2783"/>
                </a:lnTo>
                <a:cubicBezTo>
                  <a:pt x="21076" y="2578"/>
                  <a:pt x="21053" y="2414"/>
                  <a:pt x="21256" y="2286"/>
                </a:cubicBezTo>
                <a:cubicBezTo>
                  <a:pt x="21439" y="2171"/>
                  <a:pt x="21439" y="2038"/>
                  <a:pt x="21256" y="1922"/>
                </a:cubicBezTo>
                <a:cubicBezTo>
                  <a:pt x="21051" y="1794"/>
                  <a:pt x="21078" y="1512"/>
                  <a:pt x="21305" y="1391"/>
                </a:cubicBezTo>
                <a:lnTo>
                  <a:pt x="21498" y="1289"/>
                </a:lnTo>
                <a:lnTo>
                  <a:pt x="21305" y="1106"/>
                </a:lnTo>
                <a:cubicBezTo>
                  <a:pt x="21075" y="884"/>
                  <a:pt x="21060" y="736"/>
                  <a:pt x="21256" y="612"/>
                </a:cubicBezTo>
                <a:cubicBezTo>
                  <a:pt x="21449" y="490"/>
                  <a:pt x="21437" y="370"/>
                  <a:pt x="21215" y="218"/>
                </a:cubicBezTo>
                <a:cubicBezTo>
                  <a:pt x="21040" y="97"/>
                  <a:pt x="21024" y="97"/>
                  <a:pt x="20834" y="242"/>
                </a:cubicBezTo>
                <a:cubicBezTo>
                  <a:pt x="20600" y="419"/>
                  <a:pt x="20544" y="426"/>
                  <a:pt x="20292" y="299"/>
                </a:cubicBezTo>
                <a:cubicBezTo>
                  <a:pt x="20066" y="186"/>
                  <a:pt x="19984" y="186"/>
                  <a:pt x="19691" y="310"/>
                </a:cubicBezTo>
                <a:cubicBezTo>
                  <a:pt x="19504" y="388"/>
                  <a:pt x="19430" y="387"/>
                  <a:pt x="19234" y="289"/>
                </a:cubicBezTo>
                <a:cubicBezTo>
                  <a:pt x="19105" y="225"/>
                  <a:pt x="19000" y="137"/>
                  <a:pt x="19000" y="95"/>
                </a:cubicBezTo>
                <a:cubicBezTo>
                  <a:pt x="19000" y="54"/>
                  <a:pt x="18899" y="112"/>
                  <a:pt x="18772" y="225"/>
                </a:cubicBezTo>
                <a:lnTo>
                  <a:pt x="18534" y="429"/>
                </a:lnTo>
                <a:lnTo>
                  <a:pt x="18225" y="252"/>
                </a:lnTo>
                <a:cubicBezTo>
                  <a:pt x="18018" y="136"/>
                  <a:pt x="17895" y="107"/>
                  <a:pt x="17871" y="163"/>
                </a:cubicBezTo>
                <a:cubicBezTo>
                  <a:pt x="17850" y="211"/>
                  <a:pt x="17744" y="283"/>
                  <a:pt x="17637" y="327"/>
                </a:cubicBezTo>
                <a:cubicBezTo>
                  <a:pt x="17477" y="392"/>
                  <a:pt x="17398" y="372"/>
                  <a:pt x="17167" y="204"/>
                </a:cubicBezTo>
                <a:lnTo>
                  <a:pt x="16884" y="0"/>
                </a:lnTo>
                <a:close/>
              </a:path>
            </a:pathLst>
          </a:custGeom>
          <a:ln w="25400">
            <a:miter lim="400000"/>
          </a:ln>
          <a:effectLst>
            <a:outerShdw blurRad="254000" dist="127000" dir="5400000" rotWithShape="0">
              <a:srgbClr val="000000">
                <a:alpha val="70000"/>
              </a:srgbClr>
            </a:outerShdw>
          </a:effectLst>
        </p:spPr>
      </p:pic>
      <p:pic>
        <p:nvPicPr>
          <p:cNvPr id="324" name="Bild" descr="Bild"/>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rot="60000">
            <a:off x="3026241" y="7219867"/>
            <a:ext cx="2030016" cy="2162176"/>
          </a:xfrm>
          <a:custGeom>
            <a:avLst/>
            <a:gdLst/>
            <a:ahLst/>
            <a:cxnLst>
              <a:cxn ang="0">
                <a:pos x="wd2" y="hd2"/>
              </a:cxn>
              <a:cxn ang="5400000">
                <a:pos x="wd2" y="hd2"/>
              </a:cxn>
              <a:cxn ang="10800000">
                <a:pos x="wd2" y="hd2"/>
              </a:cxn>
              <a:cxn ang="16200000">
                <a:pos x="wd2" y="hd2"/>
              </a:cxn>
            </a:cxnLst>
            <a:rect l="0" t="0" r="r" b="b"/>
            <a:pathLst>
              <a:path w="21600" h="21546" extrusionOk="0">
                <a:moveTo>
                  <a:pt x="9050" y="0"/>
                </a:moveTo>
                <a:lnTo>
                  <a:pt x="8902" y="197"/>
                </a:lnTo>
                <a:cubicBezTo>
                  <a:pt x="8707" y="458"/>
                  <a:pt x="8244" y="458"/>
                  <a:pt x="8171" y="197"/>
                </a:cubicBezTo>
                <a:cubicBezTo>
                  <a:pt x="8101" y="-54"/>
                  <a:pt x="7811" y="-54"/>
                  <a:pt x="7643" y="197"/>
                </a:cubicBezTo>
                <a:cubicBezTo>
                  <a:pt x="7489" y="430"/>
                  <a:pt x="7274" y="451"/>
                  <a:pt x="7094" y="249"/>
                </a:cubicBezTo>
                <a:cubicBezTo>
                  <a:pt x="6928" y="61"/>
                  <a:pt x="6636" y="61"/>
                  <a:pt x="6469" y="249"/>
                </a:cubicBezTo>
                <a:cubicBezTo>
                  <a:pt x="6305" y="435"/>
                  <a:pt x="5856" y="440"/>
                  <a:pt x="5781" y="257"/>
                </a:cubicBezTo>
                <a:cubicBezTo>
                  <a:pt x="5683" y="17"/>
                  <a:pt x="5407" y="-14"/>
                  <a:pt x="5249" y="197"/>
                </a:cubicBezTo>
                <a:cubicBezTo>
                  <a:pt x="5060" y="450"/>
                  <a:pt x="4734" y="449"/>
                  <a:pt x="4590" y="197"/>
                </a:cubicBezTo>
                <a:cubicBezTo>
                  <a:pt x="4448" y="-52"/>
                  <a:pt x="4262" y="-52"/>
                  <a:pt x="4096" y="197"/>
                </a:cubicBezTo>
                <a:cubicBezTo>
                  <a:pt x="3930" y="446"/>
                  <a:pt x="3718" y="446"/>
                  <a:pt x="3353" y="194"/>
                </a:cubicBezTo>
                <a:cubicBezTo>
                  <a:pt x="3071" y="-2"/>
                  <a:pt x="3055" y="-3"/>
                  <a:pt x="2741" y="166"/>
                </a:cubicBezTo>
                <a:cubicBezTo>
                  <a:pt x="2434" y="331"/>
                  <a:pt x="2405" y="333"/>
                  <a:pt x="2217" y="174"/>
                </a:cubicBezTo>
                <a:cubicBezTo>
                  <a:pt x="1965" y="-40"/>
                  <a:pt x="1923" y="-38"/>
                  <a:pt x="1558" y="205"/>
                </a:cubicBezTo>
                <a:cubicBezTo>
                  <a:pt x="1292" y="383"/>
                  <a:pt x="1272" y="428"/>
                  <a:pt x="1385" y="617"/>
                </a:cubicBezTo>
                <a:cubicBezTo>
                  <a:pt x="1455" y="734"/>
                  <a:pt x="1571" y="874"/>
                  <a:pt x="1643" y="929"/>
                </a:cubicBezTo>
                <a:cubicBezTo>
                  <a:pt x="1746" y="1008"/>
                  <a:pt x="1741" y="1087"/>
                  <a:pt x="1617" y="1309"/>
                </a:cubicBezTo>
                <a:cubicBezTo>
                  <a:pt x="1421" y="1662"/>
                  <a:pt x="1420" y="1804"/>
                  <a:pt x="1617" y="1957"/>
                </a:cubicBezTo>
                <a:cubicBezTo>
                  <a:pt x="1834" y="2126"/>
                  <a:pt x="1813" y="2419"/>
                  <a:pt x="1575" y="2539"/>
                </a:cubicBezTo>
                <a:cubicBezTo>
                  <a:pt x="1415" y="2619"/>
                  <a:pt x="1388" y="2713"/>
                  <a:pt x="1432" y="3017"/>
                </a:cubicBezTo>
                <a:cubicBezTo>
                  <a:pt x="1462" y="3227"/>
                  <a:pt x="1430" y="3492"/>
                  <a:pt x="1360" y="3614"/>
                </a:cubicBezTo>
                <a:cubicBezTo>
                  <a:pt x="1227" y="3847"/>
                  <a:pt x="1338" y="4061"/>
                  <a:pt x="1596" y="4061"/>
                </a:cubicBezTo>
                <a:cubicBezTo>
                  <a:pt x="1665" y="4061"/>
                  <a:pt x="1738" y="4182"/>
                  <a:pt x="1757" y="4334"/>
                </a:cubicBezTo>
                <a:cubicBezTo>
                  <a:pt x="1782" y="4544"/>
                  <a:pt x="1738" y="4624"/>
                  <a:pt x="1579" y="4663"/>
                </a:cubicBezTo>
                <a:cubicBezTo>
                  <a:pt x="1254" y="4742"/>
                  <a:pt x="1219" y="4980"/>
                  <a:pt x="1516" y="5086"/>
                </a:cubicBezTo>
                <a:cubicBezTo>
                  <a:pt x="1786" y="5182"/>
                  <a:pt x="1849" y="5325"/>
                  <a:pt x="1668" y="5430"/>
                </a:cubicBezTo>
                <a:cubicBezTo>
                  <a:pt x="1610" y="5464"/>
                  <a:pt x="1587" y="5529"/>
                  <a:pt x="1617" y="5576"/>
                </a:cubicBezTo>
                <a:cubicBezTo>
                  <a:pt x="1648" y="5623"/>
                  <a:pt x="1606" y="5697"/>
                  <a:pt x="1520" y="5742"/>
                </a:cubicBezTo>
                <a:cubicBezTo>
                  <a:pt x="1422" y="5794"/>
                  <a:pt x="1385" y="5901"/>
                  <a:pt x="1423" y="6039"/>
                </a:cubicBezTo>
                <a:cubicBezTo>
                  <a:pt x="1456" y="6158"/>
                  <a:pt x="1522" y="6235"/>
                  <a:pt x="1567" y="6209"/>
                </a:cubicBezTo>
                <a:cubicBezTo>
                  <a:pt x="1611" y="6183"/>
                  <a:pt x="1703" y="6228"/>
                  <a:pt x="1774" y="6308"/>
                </a:cubicBezTo>
                <a:cubicBezTo>
                  <a:pt x="1879" y="6427"/>
                  <a:pt x="1847" y="6499"/>
                  <a:pt x="1579" y="6719"/>
                </a:cubicBezTo>
                <a:cubicBezTo>
                  <a:pt x="1187" y="7042"/>
                  <a:pt x="1179" y="7075"/>
                  <a:pt x="1512" y="7217"/>
                </a:cubicBezTo>
                <a:cubicBezTo>
                  <a:pt x="1834" y="7355"/>
                  <a:pt x="1850" y="7653"/>
                  <a:pt x="1546" y="7842"/>
                </a:cubicBezTo>
                <a:cubicBezTo>
                  <a:pt x="1342" y="7969"/>
                  <a:pt x="1323" y="8054"/>
                  <a:pt x="1356" y="8661"/>
                </a:cubicBezTo>
                <a:cubicBezTo>
                  <a:pt x="1376" y="9033"/>
                  <a:pt x="1389" y="9828"/>
                  <a:pt x="1385" y="10429"/>
                </a:cubicBezTo>
                <a:cubicBezTo>
                  <a:pt x="1379" y="11279"/>
                  <a:pt x="1411" y="11535"/>
                  <a:pt x="1524" y="11576"/>
                </a:cubicBezTo>
                <a:cubicBezTo>
                  <a:pt x="1717" y="11645"/>
                  <a:pt x="1709" y="11968"/>
                  <a:pt x="1512" y="12121"/>
                </a:cubicBezTo>
                <a:cubicBezTo>
                  <a:pt x="1286" y="12297"/>
                  <a:pt x="1321" y="12563"/>
                  <a:pt x="1592" y="12742"/>
                </a:cubicBezTo>
                <a:lnTo>
                  <a:pt x="1824" y="12901"/>
                </a:lnTo>
                <a:lnTo>
                  <a:pt x="1592" y="13090"/>
                </a:lnTo>
                <a:cubicBezTo>
                  <a:pt x="1301" y="13325"/>
                  <a:pt x="1292" y="13550"/>
                  <a:pt x="1567" y="13688"/>
                </a:cubicBezTo>
                <a:cubicBezTo>
                  <a:pt x="1832" y="13821"/>
                  <a:pt x="1832" y="14001"/>
                  <a:pt x="1567" y="14225"/>
                </a:cubicBezTo>
                <a:cubicBezTo>
                  <a:pt x="1318" y="14436"/>
                  <a:pt x="1301" y="14644"/>
                  <a:pt x="1512" y="14926"/>
                </a:cubicBezTo>
                <a:cubicBezTo>
                  <a:pt x="1649" y="15109"/>
                  <a:pt x="1647" y="15145"/>
                  <a:pt x="1508" y="15254"/>
                </a:cubicBezTo>
                <a:cubicBezTo>
                  <a:pt x="1384" y="15350"/>
                  <a:pt x="1366" y="15501"/>
                  <a:pt x="1419" y="15938"/>
                </a:cubicBezTo>
                <a:cubicBezTo>
                  <a:pt x="1464" y="16308"/>
                  <a:pt x="1445" y="16518"/>
                  <a:pt x="1368" y="16563"/>
                </a:cubicBezTo>
                <a:cubicBezTo>
                  <a:pt x="1191" y="16665"/>
                  <a:pt x="1229" y="16894"/>
                  <a:pt x="1453" y="17073"/>
                </a:cubicBezTo>
                <a:cubicBezTo>
                  <a:pt x="1635" y="17219"/>
                  <a:pt x="1641" y="17254"/>
                  <a:pt x="1499" y="17457"/>
                </a:cubicBezTo>
                <a:cubicBezTo>
                  <a:pt x="1412" y="17581"/>
                  <a:pt x="1363" y="17803"/>
                  <a:pt x="1389" y="17959"/>
                </a:cubicBezTo>
                <a:cubicBezTo>
                  <a:pt x="1415" y="18113"/>
                  <a:pt x="1384" y="18309"/>
                  <a:pt x="1318" y="18394"/>
                </a:cubicBezTo>
                <a:cubicBezTo>
                  <a:pt x="1121" y="18646"/>
                  <a:pt x="1233" y="20310"/>
                  <a:pt x="1448" y="20344"/>
                </a:cubicBezTo>
                <a:cubicBezTo>
                  <a:pt x="1821" y="20401"/>
                  <a:pt x="2384" y="20389"/>
                  <a:pt x="2525" y="20320"/>
                </a:cubicBezTo>
                <a:cubicBezTo>
                  <a:pt x="2637" y="20266"/>
                  <a:pt x="2728" y="20274"/>
                  <a:pt x="2774" y="20344"/>
                </a:cubicBezTo>
                <a:cubicBezTo>
                  <a:pt x="2822" y="20416"/>
                  <a:pt x="3060" y="20437"/>
                  <a:pt x="3459" y="20403"/>
                </a:cubicBezTo>
                <a:cubicBezTo>
                  <a:pt x="3795" y="20374"/>
                  <a:pt x="4097" y="20393"/>
                  <a:pt x="4130" y="20443"/>
                </a:cubicBezTo>
                <a:cubicBezTo>
                  <a:pt x="4211" y="20566"/>
                  <a:pt x="4383" y="20452"/>
                  <a:pt x="4383" y="20276"/>
                </a:cubicBezTo>
                <a:cubicBezTo>
                  <a:pt x="4383" y="20198"/>
                  <a:pt x="4508" y="20080"/>
                  <a:pt x="4658" y="20015"/>
                </a:cubicBezTo>
                <a:cubicBezTo>
                  <a:pt x="4897" y="19913"/>
                  <a:pt x="4954" y="19925"/>
                  <a:pt x="5118" y="20114"/>
                </a:cubicBezTo>
                <a:cubicBezTo>
                  <a:pt x="5349" y="20382"/>
                  <a:pt x="5406" y="20386"/>
                  <a:pt x="5697" y="20130"/>
                </a:cubicBezTo>
                <a:cubicBezTo>
                  <a:pt x="5887" y="19963"/>
                  <a:pt x="5969" y="19945"/>
                  <a:pt x="6149" y="20035"/>
                </a:cubicBezTo>
                <a:cubicBezTo>
                  <a:pt x="6269" y="20095"/>
                  <a:pt x="6364" y="20185"/>
                  <a:pt x="6364" y="20237"/>
                </a:cubicBezTo>
                <a:cubicBezTo>
                  <a:pt x="6364" y="20390"/>
                  <a:pt x="6754" y="20346"/>
                  <a:pt x="6820" y="20186"/>
                </a:cubicBezTo>
                <a:cubicBezTo>
                  <a:pt x="6853" y="20105"/>
                  <a:pt x="6994" y="20039"/>
                  <a:pt x="7132" y="20039"/>
                </a:cubicBezTo>
                <a:cubicBezTo>
                  <a:pt x="7271" y="20039"/>
                  <a:pt x="7441" y="20105"/>
                  <a:pt x="7512" y="20186"/>
                </a:cubicBezTo>
                <a:cubicBezTo>
                  <a:pt x="7584" y="20266"/>
                  <a:pt x="7702" y="20332"/>
                  <a:pt x="7774" y="20332"/>
                </a:cubicBezTo>
                <a:cubicBezTo>
                  <a:pt x="7846" y="20332"/>
                  <a:pt x="7965" y="20266"/>
                  <a:pt x="8036" y="20186"/>
                </a:cubicBezTo>
                <a:cubicBezTo>
                  <a:pt x="8218" y="19980"/>
                  <a:pt x="8452" y="20002"/>
                  <a:pt x="8737" y="20253"/>
                </a:cubicBezTo>
                <a:lnTo>
                  <a:pt x="8978" y="20466"/>
                </a:lnTo>
                <a:lnTo>
                  <a:pt x="9138" y="20253"/>
                </a:lnTo>
                <a:cubicBezTo>
                  <a:pt x="9338" y="19985"/>
                  <a:pt x="9663" y="19976"/>
                  <a:pt x="9835" y="20233"/>
                </a:cubicBezTo>
                <a:cubicBezTo>
                  <a:pt x="9907" y="20340"/>
                  <a:pt x="10035" y="20431"/>
                  <a:pt x="10122" y="20431"/>
                </a:cubicBezTo>
                <a:cubicBezTo>
                  <a:pt x="10209" y="20431"/>
                  <a:pt x="10338" y="20340"/>
                  <a:pt x="10409" y="20233"/>
                </a:cubicBezTo>
                <a:cubicBezTo>
                  <a:pt x="10562" y="20003"/>
                  <a:pt x="10940" y="19975"/>
                  <a:pt x="11026" y="20186"/>
                </a:cubicBezTo>
                <a:cubicBezTo>
                  <a:pt x="11059" y="20266"/>
                  <a:pt x="11169" y="20332"/>
                  <a:pt x="11271" y="20332"/>
                </a:cubicBezTo>
                <a:cubicBezTo>
                  <a:pt x="11372" y="20332"/>
                  <a:pt x="11512" y="20266"/>
                  <a:pt x="11583" y="20186"/>
                </a:cubicBezTo>
                <a:cubicBezTo>
                  <a:pt x="11655" y="20105"/>
                  <a:pt x="11825" y="20039"/>
                  <a:pt x="11963" y="20039"/>
                </a:cubicBezTo>
                <a:cubicBezTo>
                  <a:pt x="12102" y="20039"/>
                  <a:pt x="12243" y="20105"/>
                  <a:pt x="12276" y="20186"/>
                </a:cubicBezTo>
                <a:cubicBezTo>
                  <a:pt x="12309" y="20266"/>
                  <a:pt x="12418" y="20332"/>
                  <a:pt x="12521" y="20332"/>
                </a:cubicBezTo>
                <a:cubicBezTo>
                  <a:pt x="12623" y="20332"/>
                  <a:pt x="12737" y="20266"/>
                  <a:pt x="12770" y="20186"/>
                </a:cubicBezTo>
                <a:cubicBezTo>
                  <a:pt x="12858" y="19970"/>
                  <a:pt x="13330" y="20002"/>
                  <a:pt x="13463" y="20233"/>
                </a:cubicBezTo>
                <a:cubicBezTo>
                  <a:pt x="13524" y="20340"/>
                  <a:pt x="13633" y="20431"/>
                  <a:pt x="13703" y="20431"/>
                </a:cubicBezTo>
                <a:cubicBezTo>
                  <a:pt x="13773" y="20431"/>
                  <a:pt x="13889" y="20340"/>
                  <a:pt x="13961" y="20233"/>
                </a:cubicBezTo>
                <a:cubicBezTo>
                  <a:pt x="14119" y="19996"/>
                  <a:pt x="14372" y="19984"/>
                  <a:pt x="14624" y="20197"/>
                </a:cubicBezTo>
                <a:cubicBezTo>
                  <a:pt x="14811" y="20356"/>
                  <a:pt x="14921" y="20343"/>
                  <a:pt x="15261" y="20114"/>
                </a:cubicBezTo>
                <a:cubicBezTo>
                  <a:pt x="15473" y="19972"/>
                  <a:pt x="15831" y="20129"/>
                  <a:pt x="15777" y="20340"/>
                </a:cubicBezTo>
                <a:cubicBezTo>
                  <a:pt x="15754" y="20428"/>
                  <a:pt x="15785" y="20435"/>
                  <a:pt x="15882" y="20363"/>
                </a:cubicBezTo>
                <a:cubicBezTo>
                  <a:pt x="15957" y="20308"/>
                  <a:pt x="16164" y="20217"/>
                  <a:pt x="16338" y="20162"/>
                </a:cubicBezTo>
                <a:cubicBezTo>
                  <a:pt x="16613" y="20075"/>
                  <a:pt x="16696" y="20096"/>
                  <a:pt x="16959" y="20308"/>
                </a:cubicBezTo>
                <a:lnTo>
                  <a:pt x="17263" y="20553"/>
                </a:lnTo>
                <a:lnTo>
                  <a:pt x="17411" y="20344"/>
                </a:lnTo>
                <a:cubicBezTo>
                  <a:pt x="17585" y="20098"/>
                  <a:pt x="18134" y="20059"/>
                  <a:pt x="18226" y="20284"/>
                </a:cubicBezTo>
                <a:cubicBezTo>
                  <a:pt x="18310" y="20489"/>
                  <a:pt x="18502" y="20465"/>
                  <a:pt x="18657" y="20233"/>
                </a:cubicBezTo>
                <a:cubicBezTo>
                  <a:pt x="18830" y="19972"/>
                  <a:pt x="19055" y="19989"/>
                  <a:pt x="19429" y="20284"/>
                </a:cubicBezTo>
                <a:cubicBezTo>
                  <a:pt x="19780" y="20561"/>
                  <a:pt x="20091" y="20614"/>
                  <a:pt x="19995" y="20379"/>
                </a:cubicBezTo>
                <a:cubicBezTo>
                  <a:pt x="19961" y="20297"/>
                  <a:pt x="19991" y="20144"/>
                  <a:pt x="20059" y="20043"/>
                </a:cubicBezTo>
                <a:cubicBezTo>
                  <a:pt x="20151" y="19904"/>
                  <a:pt x="20150" y="19826"/>
                  <a:pt x="20059" y="19723"/>
                </a:cubicBezTo>
                <a:cubicBezTo>
                  <a:pt x="19968" y="19621"/>
                  <a:pt x="19970" y="19499"/>
                  <a:pt x="20059" y="19228"/>
                </a:cubicBezTo>
                <a:cubicBezTo>
                  <a:pt x="20152" y="18943"/>
                  <a:pt x="20146" y="18813"/>
                  <a:pt x="20033" y="18615"/>
                </a:cubicBezTo>
                <a:cubicBezTo>
                  <a:pt x="19920" y="18418"/>
                  <a:pt x="19917" y="18325"/>
                  <a:pt x="20016" y="18176"/>
                </a:cubicBezTo>
                <a:cubicBezTo>
                  <a:pt x="20169" y="17947"/>
                  <a:pt x="20178" y="17477"/>
                  <a:pt x="20033" y="17342"/>
                </a:cubicBezTo>
                <a:cubicBezTo>
                  <a:pt x="19962" y="17275"/>
                  <a:pt x="19985" y="17137"/>
                  <a:pt x="20101" y="16919"/>
                </a:cubicBezTo>
                <a:cubicBezTo>
                  <a:pt x="20238" y="16662"/>
                  <a:pt x="20246" y="16581"/>
                  <a:pt x="20139" y="16519"/>
                </a:cubicBezTo>
                <a:cubicBezTo>
                  <a:pt x="19946" y="16407"/>
                  <a:pt x="19915" y="15936"/>
                  <a:pt x="20097" y="15871"/>
                </a:cubicBezTo>
                <a:cubicBezTo>
                  <a:pt x="20294" y="15800"/>
                  <a:pt x="20285" y="15553"/>
                  <a:pt x="20080" y="15341"/>
                </a:cubicBezTo>
                <a:cubicBezTo>
                  <a:pt x="19950" y="15207"/>
                  <a:pt x="19942" y="15125"/>
                  <a:pt x="20033" y="14965"/>
                </a:cubicBezTo>
                <a:cubicBezTo>
                  <a:pt x="20097" y="14853"/>
                  <a:pt x="20193" y="14763"/>
                  <a:pt x="20249" y="14763"/>
                </a:cubicBezTo>
                <a:cubicBezTo>
                  <a:pt x="20444" y="14763"/>
                  <a:pt x="20346" y="14523"/>
                  <a:pt x="20063" y="14309"/>
                </a:cubicBezTo>
                <a:cubicBezTo>
                  <a:pt x="19826" y="14129"/>
                  <a:pt x="19794" y="14060"/>
                  <a:pt x="19890" y="13913"/>
                </a:cubicBezTo>
                <a:cubicBezTo>
                  <a:pt x="19953" y="13815"/>
                  <a:pt x="20094" y="13718"/>
                  <a:pt x="20202" y="13699"/>
                </a:cubicBezTo>
                <a:cubicBezTo>
                  <a:pt x="20311" y="13681"/>
                  <a:pt x="20449" y="13621"/>
                  <a:pt x="20506" y="13565"/>
                </a:cubicBezTo>
                <a:cubicBezTo>
                  <a:pt x="20576" y="13496"/>
                  <a:pt x="20575" y="13481"/>
                  <a:pt x="20498" y="13522"/>
                </a:cubicBezTo>
                <a:cubicBezTo>
                  <a:pt x="20435" y="13554"/>
                  <a:pt x="20254" y="13454"/>
                  <a:pt x="20097" y="13300"/>
                </a:cubicBezTo>
                <a:cubicBezTo>
                  <a:pt x="19855" y="13064"/>
                  <a:pt x="19829" y="12991"/>
                  <a:pt x="19928" y="12818"/>
                </a:cubicBezTo>
                <a:cubicBezTo>
                  <a:pt x="19992" y="12705"/>
                  <a:pt x="20114" y="12612"/>
                  <a:pt x="20198" y="12612"/>
                </a:cubicBezTo>
                <a:cubicBezTo>
                  <a:pt x="20417" y="12612"/>
                  <a:pt x="20386" y="12427"/>
                  <a:pt x="20135" y="12236"/>
                </a:cubicBezTo>
                <a:cubicBezTo>
                  <a:pt x="19956" y="12100"/>
                  <a:pt x="19938" y="12027"/>
                  <a:pt x="20025" y="11813"/>
                </a:cubicBezTo>
                <a:cubicBezTo>
                  <a:pt x="20082" y="11671"/>
                  <a:pt x="20178" y="11525"/>
                  <a:pt x="20240" y="11489"/>
                </a:cubicBezTo>
                <a:cubicBezTo>
                  <a:pt x="20313" y="11446"/>
                  <a:pt x="20262" y="11318"/>
                  <a:pt x="20088" y="11125"/>
                </a:cubicBezTo>
                <a:cubicBezTo>
                  <a:pt x="19822" y="10829"/>
                  <a:pt x="19818" y="10823"/>
                  <a:pt x="20016" y="10619"/>
                </a:cubicBezTo>
                <a:cubicBezTo>
                  <a:pt x="20225" y="10404"/>
                  <a:pt x="20212" y="10227"/>
                  <a:pt x="19970" y="9966"/>
                </a:cubicBezTo>
                <a:cubicBezTo>
                  <a:pt x="19848" y="9835"/>
                  <a:pt x="19865" y="9765"/>
                  <a:pt x="20084" y="9488"/>
                </a:cubicBezTo>
                <a:lnTo>
                  <a:pt x="20342" y="9163"/>
                </a:lnTo>
                <a:lnTo>
                  <a:pt x="20084" y="8973"/>
                </a:lnTo>
                <a:cubicBezTo>
                  <a:pt x="19876" y="8820"/>
                  <a:pt x="19849" y="8750"/>
                  <a:pt x="19936" y="8598"/>
                </a:cubicBezTo>
                <a:cubicBezTo>
                  <a:pt x="19995" y="8494"/>
                  <a:pt x="20114" y="8408"/>
                  <a:pt x="20198" y="8408"/>
                </a:cubicBezTo>
                <a:cubicBezTo>
                  <a:pt x="20428" y="8408"/>
                  <a:pt x="20380" y="8120"/>
                  <a:pt x="20118" y="7921"/>
                </a:cubicBezTo>
                <a:cubicBezTo>
                  <a:pt x="19920" y="7772"/>
                  <a:pt x="19906" y="7723"/>
                  <a:pt x="20025" y="7589"/>
                </a:cubicBezTo>
                <a:cubicBezTo>
                  <a:pt x="20101" y="7503"/>
                  <a:pt x="20206" y="7457"/>
                  <a:pt x="20257" y="7486"/>
                </a:cubicBezTo>
                <a:cubicBezTo>
                  <a:pt x="20461" y="7604"/>
                  <a:pt x="20335" y="7011"/>
                  <a:pt x="20122" y="6850"/>
                </a:cubicBezTo>
                <a:cubicBezTo>
                  <a:pt x="19868" y="6657"/>
                  <a:pt x="19925" y="6294"/>
                  <a:pt x="20194" y="6391"/>
                </a:cubicBezTo>
                <a:cubicBezTo>
                  <a:pt x="20390" y="6461"/>
                  <a:pt x="20391" y="6290"/>
                  <a:pt x="20198" y="5944"/>
                </a:cubicBezTo>
                <a:cubicBezTo>
                  <a:pt x="20065" y="5706"/>
                  <a:pt x="20070" y="5664"/>
                  <a:pt x="20223" y="5584"/>
                </a:cubicBezTo>
                <a:cubicBezTo>
                  <a:pt x="20457" y="5462"/>
                  <a:pt x="20481" y="4787"/>
                  <a:pt x="20257" y="4623"/>
                </a:cubicBezTo>
                <a:cubicBezTo>
                  <a:pt x="20107" y="4513"/>
                  <a:pt x="20103" y="4488"/>
                  <a:pt x="20249" y="4378"/>
                </a:cubicBezTo>
                <a:cubicBezTo>
                  <a:pt x="20496" y="4191"/>
                  <a:pt x="20399" y="2745"/>
                  <a:pt x="20126" y="2566"/>
                </a:cubicBezTo>
                <a:cubicBezTo>
                  <a:pt x="19872" y="2399"/>
                  <a:pt x="19877" y="2188"/>
                  <a:pt x="20139" y="2056"/>
                </a:cubicBezTo>
                <a:cubicBezTo>
                  <a:pt x="20412" y="1920"/>
                  <a:pt x="20405" y="1683"/>
                  <a:pt x="20118" y="1396"/>
                </a:cubicBezTo>
                <a:lnTo>
                  <a:pt x="19886" y="1166"/>
                </a:lnTo>
                <a:lnTo>
                  <a:pt x="20219" y="921"/>
                </a:lnTo>
                <a:lnTo>
                  <a:pt x="20553" y="680"/>
                </a:lnTo>
                <a:lnTo>
                  <a:pt x="20219" y="403"/>
                </a:lnTo>
                <a:cubicBezTo>
                  <a:pt x="19896" y="132"/>
                  <a:pt x="19877" y="128"/>
                  <a:pt x="19421" y="257"/>
                </a:cubicBezTo>
                <a:cubicBezTo>
                  <a:pt x="19094" y="349"/>
                  <a:pt x="18913" y="355"/>
                  <a:pt x="18821" y="284"/>
                </a:cubicBezTo>
                <a:cubicBezTo>
                  <a:pt x="18749" y="229"/>
                  <a:pt x="18582" y="194"/>
                  <a:pt x="18450" y="209"/>
                </a:cubicBezTo>
                <a:cubicBezTo>
                  <a:pt x="18318" y="224"/>
                  <a:pt x="18104" y="182"/>
                  <a:pt x="17973" y="114"/>
                </a:cubicBezTo>
                <a:cubicBezTo>
                  <a:pt x="17691" y="-30"/>
                  <a:pt x="17424" y="33"/>
                  <a:pt x="17166" y="300"/>
                </a:cubicBezTo>
                <a:cubicBezTo>
                  <a:pt x="16927" y="548"/>
                  <a:pt x="16633" y="545"/>
                  <a:pt x="16490" y="296"/>
                </a:cubicBezTo>
                <a:cubicBezTo>
                  <a:pt x="16347" y="46"/>
                  <a:pt x="16110" y="46"/>
                  <a:pt x="15967" y="296"/>
                </a:cubicBezTo>
                <a:cubicBezTo>
                  <a:pt x="15836" y="526"/>
                  <a:pt x="15466" y="555"/>
                  <a:pt x="15380" y="344"/>
                </a:cubicBezTo>
                <a:cubicBezTo>
                  <a:pt x="15347" y="263"/>
                  <a:pt x="15210" y="197"/>
                  <a:pt x="15080" y="197"/>
                </a:cubicBezTo>
                <a:cubicBezTo>
                  <a:pt x="14950" y="197"/>
                  <a:pt x="14784" y="263"/>
                  <a:pt x="14712" y="344"/>
                </a:cubicBezTo>
                <a:cubicBezTo>
                  <a:pt x="14526" y="554"/>
                  <a:pt x="14230" y="528"/>
                  <a:pt x="14045" y="281"/>
                </a:cubicBezTo>
                <a:cubicBezTo>
                  <a:pt x="13889" y="71"/>
                  <a:pt x="13882" y="69"/>
                  <a:pt x="13669" y="249"/>
                </a:cubicBezTo>
                <a:cubicBezTo>
                  <a:pt x="13376" y="498"/>
                  <a:pt x="13195" y="509"/>
                  <a:pt x="12981" y="288"/>
                </a:cubicBezTo>
                <a:cubicBezTo>
                  <a:pt x="12767" y="66"/>
                  <a:pt x="12593" y="50"/>
                  <a:pt x="12424" y="241"/>
                </a:cubicBezTo>
                <a:cubicBezTo>
                  <a:pt x="12294" y="387"/>
                  <a:pt x="12058" y="353"/>
                  <a:pt x="11790" y="146"/>
                </a:cubicBezTo>
                <a:cubicBezTo>
                  <a:pt x="11624" y="18"/>
                  <a:pt x="11244" y="98"/>
                  <a:pt x="11119" y="288"/>
                </a:cubicBezTo>
                <a:cubicBezTo>
                  <a:pt x="11016" y="444"/>
                  <a:pt x="10647" y="418"/>
                  <a:pt x="10578" y="249"/>
                </a:cubicBezTo>
                <a:cubicBezTo>
                  <a:pt x="10501" y="60"/>
                  <a:pt x="10184" y="60"/>
                  <a:pt x="10017" y="249"/>
                </a:cubicBezTo>
                <a:cubicBezTo>
                  <a:pt x="9840" y="448"/>
                  <a:pt x="9633" y="432"/>
                  <a:pt x="9316" y="197"/>
                </a:cubicBezTo>
                <a:lnTo>
                  <a:pt x="9050" y="0"/>
                </a:lnTo>
                <a:close/>
                <a:moveTo>
                  <a:pt x="0" y="21506"/>
                </a:moveTo>
                <a:lnTo>
                  <a:pt x="0" y="21546"/>
                </a:lnTo>
                <a:lnTo>
                  <a:pt x="21600" y="21546"/>
                </a:lnTo>
                <a:lnTo>
                  <a:pt x="21600" y="21506"/>
                </a:lnTo>
                <a:lnTo>
                  <a:pt x="10802" y="21506"/>
                </a:lnTo>
                <a:lnTo>
                  <a:pt x="0" y="21506"/>
                </a:lnTo>
                <a:close/>
              </a:path>
            </a:pathLst>
          </a:custGeom>
          <a:ln w="25400">
            <a:miter lim="400000"/>
          </a:ln>
          <a:effectLst>
            <a:outerShdw blurRad="254000" dist="127000" dir="5400000" rotWithShape="0">
              <a:srgbClr val="000000">
                <a:alpha val="70000"/>
              </a:srgbClr>
            </a:outerShdw>
          </a:effectLst>
        </p:spPr>
      </p:pic>
      <p:pic>
        <p:nvPicPr>
          <p:cNvPr id="325" name="Bild" descr="Bild"/>
          <p:cNvPicPr>
            <a:picLocks noChangeAspect="1"/>
          </p:cNvPicPr>
          <p:nvPr/>
        </p:nvPicPr>
        <p:blipFill>
          <a:blip r:embed="rId9"/>
          <a:stretch>
            <a:fillRect/>
          </a:stretch>
        </p:blipFill>
        <p:spPr>
          <a:xfrm rot="60000">
            <a:off x="6695704" y="339172"/>
            <a:ext cx="3091103" cy="4785525"/>
          </a:xfrm>
          <a:prstGeom prst="rect">
            <a:avLst/>
          </a:prstGeom>
          <a:ln w="25400">
            <a:miter lim="400000"/>
          </a:ln>
          <a:effectLst>
            <a:outerShdw blurRad="254000" dist="127000" dir="5400000" rotWithShape="0">
              <a:srgbClr val="000000">
                <a:alpha val="70000"/>
              </a:srgbClr>
            </a:outerShdw>
          </a:effectLst>
        </p:spPr>
      </p:pic>
      <p:pic>
        <p:nvPicPr>
          <p:cNvPr id="326" name="Bild" descr="Bild"/>
          <p:cNvPicPr>
            <a:picLocks noChangeAspect="1"/>
          </p:cNvPicPr>
          <p:nvPr/>
        </p:nvPicPr>
        <p:blipFill>
          <a:blip r:embed="rId10"/>
          <a:stretch>
            <a:fillRect/>
          </a:stretch>
        </p:blipFill>
        <p:spPr>
          <a:xfrm>
            <a:off x="10173710" y="5554462"/>
            <a:ext cx="2552701" cy="3759201"/>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Bild" descr="Bild"/>
          <p:cNvPicPr>
            <a:picLocks noChangeAspect="1"/>
          </p:cNvPicPr>
          <p:nvPr/>
        </p:nvPicPr>
        <p:blipFill>
          <a:blip r:embed="rId2"/>
          <a:stretch>
            <a:fillRect/>
          </a:stretch>
        </p:blipFill>
        <p:spPr>
          <a:xfrm rot="60000">
            <a:off x="189008" y="114300"/>
            <a:ext cx="3170842" cy="4768006"/>
          </a:xfrm>
          <a:prstGeom prst="rect">
            <a:avLst/>
          </a:prstGeom>
          <a:ln w="25400">
            <a:miter lim="400000"/>
          </a:ln>
          <a:effectLst>
            <a:outerShdw blurRad="254000" dist="127000" dir="5400000" rotWithShape="0">
              <a:srgbClr val="000000">
                <a:alpha val="70000"/>
              </a:srgbClr>
            </a:outerShdw>
          </a:effectLst>
        </p:spPr>
      </p:pic>
      <p:pic>
        <p:nvPicPr>
          <p:cNvPr id="329" name="Bild" descr="Bild"/>
          <p:cNvPicPr>
            <a:picLocks/>
          </p:cNvPicPr>
          <p:nvPr/>
        </p:nvPicPr>
        <p:blipFill>
          <a:blip r:embed="rId3"/>
          <a:stretch>
            <a:fillRect/>
          </a:stretch>
        </p:blipFill>
        <p:spPr>
          <a:xfrm>
            <a:off x="5321662" y="5251653"/>
            <a:ext cx="7975239" cy="4806747"/>
          </a:xfrm>
          <a:prstGeom prst="rect">
            <a:avLst/>
          </a:prstGeom>
          <a:effectLst>
            <a:outerShdw blurRad="254000" dist="127000" dir="5400000" rotWithShape="0">
              <a:srgbClr val="000000">
                <a:alpha val="70000"/>
              </a:srgbClr>
            </a:outerShdw>
          </a:effectLst>
        </p:spPr>
      </p:pic>
      <p:grpSp>
        <p:nvGrpSpPr>
          <p:cNvPr id="332" name="Bild"/>
          <p:cNvGrpSpPr/>
          <p:nvPr/>
        </p:nvGrpSpPr>
        <p:grpSpPr>
          <a:xfrm rot="60000">
            <a:off x="7195663" y="172754"/>
            <a:ext cx="5706207" cy="4651075"/>
            <a:chOff x="0" y="0"/>
            <a:chExt cx="5706206" cy="4651073"/>
          </a:xfrm>
        </p:grpSpPr>
        <p:pic>
          <p:nvPicPr>
            <p:cNvPr id="331" name="Bild" descr="Bild"/>
            <p:cNvPicPr>
              <a:picLocks noChangeAspect="1"/>
            </p:cNvPicPr>
            <p:nvPr/>
          </p:nvPicPr>
          <p:blipFill>
            <a:blip r:embed="rId4"/>
            <a:stretch>
              <a:fillRect/>
            </a:stretch>
          </p:blipFill>
          <p:spPr>
            <a:xfrm>
              <a:off x="127000" y="88900"/>
              <a:ext cx="5452207" cy="4320874"/>
            </a:xfrm>
            <a:prstGeom prst="rect">
              <a:avLst/>
            </a:prstGeom>
            <a:ln>
              <a:noFill/>
            </a:ln>
            <a:effectLst/>
          </p:spPr>
        </p:pic>
        <p:pic>
          <p:nvPicPr>
            <p:cNvPr id="330" name="Bild" descr="Bild"/>
            <p:cNvPicPr>
              <a:picLocks/>
            </p:cNvPicPr>
            <p:nvPr/>
          </p:nvPicPr>
          <p:blipFill>
            <a:blip r:embed="rId5"/>
            <a:stretch>
              <a:fillRect/>
            </a:stretch>
          </p:blipFill>
          <p:spPr>
            <a:xfrm>
              <a:off x="0" y="0"/>
              <a:ext cx="5706207" cy="4651074"/>
            </a:xfrm>
            <a:prstGeom prst="rect">
              <a:avLst/>
            </a:prstGeom>
            <a:effectLst/>
          </p:spPr>
        </p:pic>
      </p:grpSp>
      <p:grpSp>
        <p:nvGrpSpPr>
          <p:cNvPr id="335" name="Bild"/>
          <p:cNvGrpSpPr/>
          <p:nvPr/>
        </p:nvGrpSpPr>
        <p:grpSpPr>
          <a:xfrm rot="21540000">
            <a:off x="348836" y="5846365"/>
            <a:ext cx="2853846" cy="3845901"/>
            <a:chOff x="0" y="0"/>
            <a:chExt cx="2853844" cy="3845899"/>
          </a:xfrm>
        </p:grpSpPr>
        <p:pic>
          <p:nvPicPr>
            <p:cNvPr id="334" name="Bild" descr="Bild"/>
            <p:cNvPicPr>
              <a:picLocks noChangeAspect="1"/>
            </p:cNvPicPr>
            <p:nvPr/>
          </p:nvPicPr>
          <p:blipFill>
            <a:blip r:embed="rId6"/>
            <a:stretch>
              <a:fillRect/>
            </a:stretch>
          </p:blipFill>
          <p:spPr>
            <a:xfrm>
              <a:off x="127000" y="88899"/>
              <a:ext cx="2599845" cy="3515701"/>
            </a:xfrm>
            <a:prstGeom prst="rect">
              <a:avLst/>
            </a:prstGeom>
            <a:ln>
              <a:noFill/>
            </a:ln>
            <a:effectLst/>
          </p:spPr>
        </p:pic>
        <p:pic>
          <p:nvPicPr>
            <p:cNvPr id="333" name="Bild" descr="Bild"/>
            <p:cNvPicPr>
              <a:picLocks/>
            </p:cNvPicPr>
            <p:nvPr/>
          </p:nvPicPr>
          <p:blipFill>
            <a:blip r:embed="rId7"/>
            <a:stretch>
              <a:fillRect/>
            </a:stretch>
          </p:blipFill>
          <p:spPr>
            <a:xfrm>
              <a:off x="0" y="0"/>
              <a:ext cx="2853845" cy="3845900"/>
            </a:xfrm>
            <a:prstGeom prst="rect">
              <a:avLst/>
            </a:prstGeom>
            <a:effectLst/>
          </p:spPr>
        </p:pic>
      </p:grpSp>
      <p:pic>
        <p:nvPicPr>
          <p:cNvPr id="336" name="Skärmavbild 2018-10-31 kl. 13.42.03 | 31 okt. 2018 v. 44.png" descr="Skärmavbild 2018-10-31 kl. 13.42.03 | 31 okt. 2018 v. 44.png"/>
          <p:cNvPicPr>
            <a:picLocks/>
          </p:cNvPicPr>
          <p:nvPr/>
        </p:nvPicPr>
        <p:blipFill>
          <a:blip r:embed="rId8"/>
          <a:stretch>
            <a:fillRect/>
          </a:stretch>
        </p:blipFill>
        <p:spPr>
          <a:xfrm>
            <a:off x="2251164" y="1372651"/>
            <a:ext cx="5613977" cy="5341258"/>
          </a:xfrm>
          <a:prstGeom prst="rect">
            <a:avLst/>
          </a:prstGeom>
          <a:effectLst>
            <a:outerShdw blurRad="254000" dist="127000" dir="5400000" rotWithShape="0">
              <a:srgbClr val="000000">
                <a:alpha val="70000"/>
              </a:srgbClr>
            </a:outerShdw>
          </a:effec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Lise Meitner to Margarethe Bohr 25/11-1945…"/>
          <p:cNvSpPr txBox="1">
            <a:spLocks noGrp="1"/>
          </p:cNvSpPr>
          <p:nvPr>
            <p:ph type="body" idx="1"/>
          </p:nvPr>
        </p:nvSpPr>
        <p:spPr>
          <a:xfrm>
            <a:off x="952500" y="2133600"/>
            <a:ext cx="11099800" cy="7213600"/>
          </a:xfrm>
          <a:prstGeom prst="rect">
            <a:avLst/>
          </a:prstGeom>
        </p:spPr>
        <p:txBody>
          <a:bodyPr/>
          <a:lstStyle/>
          <a:p>
            <a:pPr marL="0" indent="0" algn="ctr">
              <a:spcBef>
                <a:spcPts val="0"/>
              </a:spcBef>
              <a:buSzTx/>
              <a:buNone/>
              <a:defRPr sz="2500"/>
            </a:pPr>
            <a:r>
              <a:t>Lise Meitner to Margarethe Bohr 25/11-1945</a:t>
            </a:r>
          </a:p>
          <a:p>
            <a:pPr marL="0" indent="0">
              <a:spcBef>
                <a:spcPts val="0"/>
              </a:spcBef>
              <a:buSzTx/>
              <a:buNone/>
              <a:defRPr sz="2500"/>
            </a:pPr>
            <a:endParaRPr/>
          </a:p>
          <a:p>
            <a:pPr marL="0" indent="0">
              <a:spcBef>
                <a:spcPts val="0"/>
              </a:spcBef>
              <a:buSzTx/>
              <a:buNone/>
              <a:defRPr sz="2500">
                <a:latin typeface="Courier"/>
                <a:ea typeface="Courier"/>
                <a:cs typeface="Courier"/>
                <a:sym typeface="Courier"/>
              </a:defRPr>
            </a:pPr>
            <a:r>
              <a:t>”Du weisst ja, dass ich immer das Gefühl habe, das ich mit meiner ganzen Art nicht nach Schweden passe und ich habe auch noch keinen schwedischen Physiker getroffen”.</a:t>
            </a:r>
          </a:p>
          <a:p>
            <a:pPr marL="0" indent="0">
              <a:spcBef>
                <a:spcPts val="0"/>
              </a:spcBef>
              <a:buSzTx/>
              <a:buNone/>
              <a:defRPr sz="2500">
                <a:latin typeface="Courier"/>
                <a:ea typeface="Courier"/>
                <a:cs typeface="Courier"/>
                <a:sym typeface="Courier"/>
              </a:defRPr>
            </a:pPr>
            <a:endParaRPr/>
          </a:p>
          <a:p>
            <a:pPr marL="0" indent="0">
              <a:spcBef>
                <a:spcPts val="0"/>
              </a:spcBef>
              <a:buSzTx/>
              <a:buNone/>
              <a:defRPr sz="2500">
                <a:latin typeface="Courier"/>
                <a:ea typeface="Courier"/>
                <a:cs typeface="Courier"/>
                <a:sym typeface="Courier"/>
              </a:defRPr>
            </a:pPr>
            <a:r>
              <a:t>’You know that I always have the feeling that I, with my disposition, don't fit in in Sweden, and I haven't met any Swedish physicist either’.</a:t>
            </a:r>
          </a:p>
        </p:txBody>
      </p:sp>
      <p:sp>
        <p:nvSpPr>
          <p:cNvPr id="347" name="Pil"/>
          <p:cNvSpPr/>
          <p:nvPr/>
        </p:nvSpPr>
        <p:spPr>
          <a:xfrm>
            <a:off x="6089650" y="1672679"/>
            <a:ext cx="762000" cy="762001"/>
          </a:xfrm>
          <a:prstGeom prst="rightArrow">
            <a:avLst>
              <a:gd name="adj1" fmla="val 32000"/>
              <a:gd name="adj2" fmla="val 64000"/>
            </a:avLst>
          </a:prstGeom>
          <a:solidFill>
            <a:srgbClr val="000000"/>
          </a:solidFill>
          <a:ln w="12700">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grpSp>
        <p:nvGrpSpPr>
          <p:cNvPr id="350" name="Meitner.JPG"/>
          <p:cNvGrpSpPr/>
          <p:nvPr/>
        </p:nvGrpSpPr>
        <p:grpSpPr>
          <a:xfrm>
            <a:off x="3203699" y="593179"/>
            <a:ext cx="2082801" cy="2921001"/>
            <a:chOff x="0" y="0"/>
            <a:chExt cx="2082800" cy="2921000"/>
          </a:xfrm>
        </p:grpSpPr>
        <p:pic>
          <p:nvPicPr>
            <p:cNvPr id="349" name="Meitner.JPG" descr="Meitner.JPG"/>
            <p:cNvPicPr>
              <a:picLocks noChangeAspect="1"/>
            </p:cNvPicPr>
            <p:nvPr/>
          </p:nvPicPr>
          <p:blipFill>
            <a:blip r:embed="rId2"/>
            <a:stretch>
              <a:fillRect/>
            </a:stretch>
          </p:blipFill>
          <p:spPr>
            <a:xfrm>
              <a:off x="127000" y="88900"/>
              <a:ext cx="1828800" cy="2590800"/>
            </a:xfrm>
            <a:prstGeom prst="rect">
              <a:avLst/>
            </a:prstGeom>
            <a:ln>
              <a:noFill/>
            </a:ln>
            <a:effectLst/>
          </p:spPr>
        </p:pic>
        <p:pic>
          <p:nvPicPr>
            <p:cNvPr id="348" name="Meitner.JPG" descr="Meitner.JPG"/>
            <p:cNvPicPr>
              <a:picLocks/>
            </p:cNvPicPr>
            <p:nvPr/>
          </p:nvPicPr>
          <p:blipFill>
            <a:blip r:embed="rId3"/>
            <a:stretch>
              <a:fillRect/>
            </a:stretch>
          </p:blipFill>
          <p:spPr>
            <a:xfrm>
              <a:off x="0" y="0"/>
              <a:ext cx="2082800" cy="2921000"/>
            </a:xfrm>
            <a:prstGeom prst="rect">
              <a:avLst/>
            </a:prstGeom>
            <a:effectLst/>
          </p:spPr>
        </p:pic>
      </p:grpSp>
      <p:grpSp>
        <p:nvGrpSpPr>
          <p:cNvPr id="353" name="qay43kun_medium.jpg"/>
          <p:cNvGrpSpPr/>
          <p:nvPr/>
        </p:nvGrpSpPr>
        <p:grpSpPr>
          <a:xfrm>
            <a:off x="7654800" y="942429"/>
            <a:ext cx="2146301" cy="2222501"/>
            <a:chOff x="0" y="0"/>
            <a:chExt cx="2146300" cy="2222500"/>
          </a:xfrm>
        </p:grpSpPr>
        <p:pic>
          <p:nvPicPr>
            <p:cNvPr id="352" name="qay43kun_medium.jpg" descr="qay43kun_medium.jpg"/>
            <p:cNvPicPr>
              <a:picLocks noChangeAspect="1"/>
            </p:cNvPicPr>
            <p:nvPr/>
          </p:nvPicPr>
          <p:blipFill>
            <a:blip r:embed="rId4"/>
            <a:stretch>
              <a:fillRect/>
            </a:stretch>
          </p:blipFill>
          <p:spPr>
            <a:xfrm>
              <a:off x="127000" y="88900"/>
              <a:ext cx="1892300" cy="1892300"/>
            </a:xfrm>
            <a:prstGeom prst="rect">
              <a:avLst/>
            </a:prstGeom>
            <a:ln>
              <a:noFill/>
            </a:ln>
            <a:effectLst/>
          </p:spPr>
        </p:pic>
        <p:pic>
          <p:nvPicPr>
            <p:cNvPr id="351" name="qay43kun_medium.jpg" descr="qay43kun_medium.jpg"/>
            <p:cNvPicPr>
              <a:picLocks/>
            </p:cNvPicPr>
            <p:nvPr/>
          </p:nvPicPr>
          <p:blipFill>
            <a:blip r:embed="rId5"/>
            <a:stretch>
              <a:fillRect/>
            </a:stretch>
          </p:blipFill>
          <p:spPr>
            <a:xfrm>
              <a:off x="0" y="0"/>
              <a:ext cx="2146300" cy="2222500"/>
            </a:xfrm>
            <a:prstGeom prst="rect">
              <a:avLst/>
            </a:prstGeom>
            <a:effectLst/>
          </p:spPr>
        </p:pic>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person, sport, dansare&#10;&#10;Automatiskt genererad beskrivning">
            <a:extLst>
              <a:ext uri="{FF2B5EF4-FFF2-40B4-BE49-F238E27FC236}">
                <a16:creationId xmlns:a16="http://schemas.microsoft.com/office/drawing/2014/main" id="{F45718AA-4485-AFD5-8A01-E1A3EBCF5D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07278"/>
            <a:ext cx="13004800" cy="9139044"/>
          </a:xfrm>
          <a:prstGeom prst="rect">
            <a:avLst/>
          </a:prstGeom>
        </p:spPr>
      </p:pic>
    </p:spTree>
    <p:extLst>
      <p:ext uri="{BB962C8B-B14F-4D97-AF65-F5344CB8AC3E}">
        <p14:creationId xmlns:p14="http://schemas.microsoft.com/office/powerpoint/2010/main" val="40375156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Bild" descr="Bild"/>
          <p:cNvPicPr>
            <a:picLocks noChangeAspect="1"/>
          </p:cNvPicPr>
          <p:nvPr/>
        </p:nvPicPr>
        <p:blipFill>
          <a:blip r:embed="rId2"/>
          <a:stretch>
            <a:fillRect/>
          </a:stretch>
        </p:blipFill>
        <p:spPr>
          <a:xfrm>
            <a:off x="6326591" y="500757"/>
            <a:ext cx="5080001" cy="2324101"/>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339" name="Bild" descr="Bild"/>
          <p:cNvPicPr>
            <a:picLocks noChangeAspect="1"/>
          </p:cNvPicPr>
          <p:nvPr/>
        </p:nvPicPr>
        <p:blipFill>
          <a:blip r:embed="rId3"/>
          <a:stretch>
            <a:fillRect/>
          </a:stretch>
        </p:blipFill>
        <p:spPr>
          <a:xfrm>
            <a:off x="5461919" y="4894862"/>
            <a:ext cx="6809345" cy="4357981"/>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340" name="The Research institute for experimental physics…"/>
          <p:cNvSpPr txBox="1"/>
          <p:nvPr/>
        </p:nvSpPr>
        <p:spPr>
          <a:xfrm>
            <a:off x="5347219" y="2938120"/>
            <a:ext cx="7038747"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The Research institute for experimental physics</a:t>
            </a:r>
          </a:p>
          <a:p>
            <a:r>
              <a:t>of the Swedish Academy of Sciences, 1937–</a:t>
            </a:r>
          </a:p>
        </p:txBody>
      </p:sp>
      <p:grpSp>
        <p:nvGrpSpPr>
          <p:cNvPr id="343" name="Siegbahn13a-23.jpeg"/>
          <p:cNvGrpSpPr/>
          <p:nvPr/>
        </p:nvGrpSpPr>
        <p:grpSpPr>
          <a:xfrm>
            <a:off x="791889" y="2452913"/>
            <a:ext cx="3566769" cy="5190674"/>
            <a:chOff x="0" y="0"/>
            <a:chExt cx="3566768" cy="5190672"/>
          </a:xfrm>
        </p:grpSpPr>
        <p:pic>
          <p:nvPicPr>
            <p:cNvPr id="342" name="Siegbahn13a-23.jpeg" descr="Siegbahn13a-23.jpeg"/>
            <p:cNvPicPr>
              <a:picLocks noChangeAspect="1"/>
            </p:cNvPicPr>
            <p:nvPr/>
          </p:nvPicPr>
          <p:blipFill>
            <a:blip r:embed="rId4"/>
            <a:stretch>
              <a:fillRect/>
            </a:stretch>
          </p:blipFill>
          <p:spPr>
            <a:xfrm>
              <a:off x="127000" y="88900"/>
              <a:ext cx="3312769" cy="4860473"/>
            </a:xfrm>
            <a:prstGeom prst="rect">
              <a:avLst/>
            </a:prstGeom>
            <a:ln>
              <a:noFill/>
            </a:ln>
            <a:effectLst/>
          </p:spPr>
        </p:pic>
        <p:pic>
          <p:nvPicPr>
            <p:cNvPr id="341" name="Siegbahn13a-23.jpeg" descr="Siegbahn13a-23.jpeg"/>
            <p:cNvPicPr>
              <a:picLocks/>
            </p:cNvPicPr>
            <p:nvPr/>
          </p:nvPicPr>
          <p:blipFill>
            <a:blip r:embed="rId5"/>
            <a:stretch>
              <a:fillRect/>
            </a:stretch>
          </p:blipFill>
          <p:spPr>
            <a:xfrm>
              <a:off x="0" y="0"/>
              <a:ext cx="3566769" cy="5190673"/>
            </a:xfrm>
            <a:prstGeom prst="rect">
              <a:avLst/>
            </a:prstGeom>
            <a:effectLst/>
          </p:spPr>
        </p:pic>
      </p:grpSp>
      <p:sp>
        <p:nvSpPr>
          <p:cNvPr id="344" name="Manne Siegbahn"/>
          <p:cNvSpPr txBox="1"/>
          <p:nvPr/>
        </p:nvSpPr>
        <p:spPr>
          <a:xfrm>
            <a:off x="1253835" y="6834665"/>
            <a:ext cx="2642877" cy="4783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a:solidFill>
                  <a:srgbClr val="FFFFFF"/>
                </a:solidFill>
              </a:defRPr>
            </a:lvl1pPr>
          </a:lstStyle>
          <a:p>
            <a:r>
              <a:t>Manne Siegbahn</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Eva von Bahr and…"/>
          <p:cNvSpPr txBox="1">
            <a:spLocks noGrp="1"/>
          </p:cNvSpPr>
          <p:nvPr>
            <p:ph type="title"/>
          </p:nvPr>
        </p:nvSpPr>
        <p:spPr>
          <a:prstGeom prst="rect">
            <a:avLst/>
          </a:prstGeom>
        </p:spPr>
        <p:txBody>
          <a:bodyPr/>
          <a:lstStyle/>
          <a:p>
            <a:pPr defTabSz="484886">
              <a:defRPr sz="6640"/>
            </a:pPr>
            <a:r>
              <a:t>Eva von Bahr and</a:t>
            </a:r>
          </a:p>
          <a:p>
            <a:pPr defTabSz="484886">
              <a:defRPr sz="6640"/>
            </a:pPr>
            <a:r>
              <a:t>Lise Meitner in Berlin</a:t>
            </a:r>
          </a:p>
        </p:txBody>
      </p:sp>
      <p:grpSp>
        <p:nvGrpSpPr>
          <p:cNvPr id="358" name="Bild"/>
          <p:cNvGrpSpPr/>
          <p:nvPr/>
        </p:nvGrpSpPr>
        <p:grpSpPr>
          <a:xfrm>
            <a:off x="1868649" y="2344206"/>
            <a:ext cx="9267503" cy="6792388"/>
            <a:chOff x="0" y="0"/>
            <a:chExt cx="9267501" cy="6792387"/>
          </a:xfrm>
        </p:grpSpPr>
        <p:pic>
          <p:nvPicPr>
            <p:cNvPr id="357" name="Bild" descr="Bild"/>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0734" y="88900"/>
              <a:ext cx="8901113" cy="64607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799"/>
                  </a:lnTo>
                  <a:lnTo>
                    <a:pt x="0" y="21600"/>
                  </a:lnTo>
                  <a:lnTo>
                    <a:pt x="10800" y="21600"/>
                  </a:lnTo>
                  <a:lnTo>
                    <a:pt x="21600" y="21600"/>
                  </a:lnTo>
                  <a:lnTo>
                    <a:pt x="21600" y="10799"/>
                  </a:lnTo>
                  <a:lnTo>
                    <a:pt x="21600" y="0"/>
                  </a:lnTo>
                  <a:lnTo>
                    <a:pt x="10800" y="0"/>
                  </a:lnTo>
                  <a:lnTo>
                    <a:pt x="0" y="0"/>
                  </a:lnTo>
                  <a:close/>
                </a:path>
              </a:pathLst>
            </a:custGeom>
            <a:ln>
              <a:noFill/>
            </a:ln>
            <a:effectLst/>
          </p:spPr>
        </p:pic>
        <p:pic>
          <p:nvPicPr>
            <p:cNvPr id="356" name="Bild" descr="Bild"/>
            <p:cNvPicPr>
              <a:picLocks/>
            </p:cNvPicPr>
            <p:nvPr/>
          </p:nvPicPr>
          <p:blipFill>
            <a:blip r:embed="rId3"/>
            <a:stretch>
              <a:fillRect/>
            </a:stretch>
          </p:blipFill>
          <p:spPr>
            <a:xfrm>
              <a:off x="0" y="-1"/>
              <a:ext cx="9267502" cy="6792389"/>
            </a:xfrm>
            <a:prstGeom prst="rect">
              <a:avLst/>
            </a:prstGeom>
            <a:effectLst/>
          </p:spPr>
        </p:pic>
      </p:gr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 name="1-3-00-EvB.jpeg" descr="1-3-00-EvB.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81457" y="657421"/>
            <a:ext cx="6304725" cy="8438758"/>
          </a:xfrm>
          <a:custGeom>
            <a:avLst/>
            <a:gdLst/>
            <a:ahLst/>
            <a:cxnLst>
              <a:cxn ang="0">
                <a:pos x="wd2" y="hd2"/>
              </a:cxn>
              <a:cxn ang="5400000">
                <a:pos x="wd2" y="hd2"/>
              </a:cxn>
              <a:cxn ang="10800000">
                <a:pos x="wd2" y="hd2"/>
              </a:cxn>
              <a:cxn ang="16200000">
                <a:pos x="wd2" y="hd2"/>
              </a:cxn>
            </a:cxnLst>
            <a:rect l="0" t="0" r="r" b="b"/>
            <a:pathLst>
              <a:path w="21589" h="21598" extrusionOk="0">
                <a:moveTo>
                  <a:pt x="14270" y="0"/>
                </a:moveTo>
                <a:cubicBezTo>
                  <a:pt x="14252" y="0"/>
                  <a:pt x="14233" y="4"/>
                  <a:pt x="14221" y="11"/>
                </a:cubicBezTo>
                <a:cubicBezTo>
                  <a:pt x="14142" y="57"/>
                  <a:pt x="13945" y="81"/>
                  <a:pt x="13917" y="47"/>
                </a:cubicBezTo>
                <a:cubicBezTo>
                  <a:pt x="13880" y="2"/>
                  <a:pt x="13706" y="5"/>
                  <a:pt x="13644" y="52"/>
                </a:cubicBezTo>
                <a:cubicBezTo>
                  <a:pt x="13607" y="79"/>
                  <a:pt x="13565" y="81"/>
                  <a:pt x="13494" y="57"/>
                </a:cubicBezTo>
                <a:cubicBezTo>
                  <a:pt x="13389" y="22"/>
                  <a:pt x="13267" y="23"/>
                  <a:pt x="13148" y="61"/>
                </a:cubicBezTo>
                <a:cubicBezTo>
                  <a:pt x="13108" y="74"/>
                  <a:pt x="13035" y="68"/>
                  <a:pt x="12987" y="49"/>
                </a:cubicBezTo>
                <a:cubicBezTo>
                  <a:pt x="12929" y="26"/>
                  <a:pt x="12891" y="25"/>
                  <a:pt x="12873" y="47"/>
                </a:cubicBezTo>
                <a:cubicBezTo>
                  <a:pt x="12855" y="68"/>
                  <a:pt x="12496" y="75"/>
                  <a:pt x="11859" y="66"/>
                </a:cubicBezTo>
                <a:cubicBezTo>
                  <a:pt x="10720" y="51"/>
                  <a:pt x="10741" y="50"/>
                  <a:pt x="9308" y="52"/>
                </a:cubicBezTo>
                <a:cubicBezTo>
                  <a:pt x="8711" y="53"/>
                  <a:pt x="7958" y="51"/>
                  <a:pt x="7636" y="49"/>
                </a:cubicBezTo>
                <a:cubicBezTo>
                  <a:pt x="7313" y="47"/>
                  <a:pt x="6936" y="51"/>
                  <a:pt x="6798" y="58"/>
                </a:cubicBezTo>
                <a:cubicBezTo>
                  <a:pt x="6661" y="65"/>
                  <a:pt x="6538" y="59"/>
                  <a:pt x="6525" y="44"/>
                </a:cubicBezTo>
                <a:cubicBezTo>
                  <a:pt x="6513" y="29"/>
                  <a:pt x="6449" y="22"/>
                  <a:pt x="6384" y="30"/>
                </a:cubicBezTo>
                <a:cubicBezTo>
                  <a:pt x="6210" y="50"/>
                  <a:pt x="5506" y="86"/>
                  <a:pt x="5344" y="82"/>
                </a:cubicBezTo>
                <a:cubicBezTo>
                  <a:pt x="5255" y="80"/>
                  <a:pt x="5174" y="103"/>
                  <a:pt x="5120" y="146"/>
                </a:cubicBezTo>
                <a:cubicBezTo>
                  <a:pt x="5045" y="206"/>
                  <a:pt x="5032" y="208"/>
                  <a:pt x="4998" y="163"/>
                </a:cubicBezTo>
                <a:cubicBezTo>
                  <a:pt x="4966" y="120"/>
                  <a:pt x="4829" y="108"/>
                  <a:pt x="4178" y="92"/>
                </a:cubicBezTo>
                <a:cubicBezTo>
                  <a:pt x="2884" y="60"/>
                  <a:pt x="1035" y="61"/>
                  <a:pt x="1043" y="93"/>
                </a:cubicBezTo>
                <a:cubicBezTo>
                  <a:pt x="1047" y="109"/>
                  <a:pt x="846" y="123"/>
                  <a:pt x="595" y="125"/>
                </a:cubicBezTo>
                <a:cubicBezTo>
                  <a:pt x="135" y="129"/>
                  <a:pt x="4" y="151"/>
                  <a:pt x="58" y="217"/>
                </a:cubicBezTo>
                <a:cubicBezTo>
                  <a:pt x="88" y="253"/>
                  <a:pt x="131" y="530"/>
                  <a:pt x="124" y="647"/>
                </a:cubicBezTo>
                <a:cubicBezTo>
                  <a:pt x="90" y="1314"/>
                  <a:pt x="70" y="2224"/>
                  <a:pt x="57" y="3766"/>
                </a:cubicBezTo>
                <a:cubicBezTo>
                  <a:pt x="47" y="4802"/>
                  <a:pt x="32" y="5782"/>
                  <a:pt x="23" y="5942"/>
                </a:cubicBezTo>
                <a:cubicBezTo>
                  <a:pt x="13" y="6103"/>
                  <a:pt x="20" y="6260"/>
                  <a:pt x="39" y="6290"/>
                </a:cubicBezTo>
                <a:cubicBezTo>
                  <a:pt x="58" y="6320"/>
                  <a:pt x="58" y="6351"/>
                  <a:pt x="40" y="6359"/>
                </a:cubicBezTo>
                <a:cubicBezTo>
                  <a:pt x="7" y="6374"/>
                  <a:pt x="-1" y="7993"/>
                  <a:pt x="32" y="8018"/>
                </a:cubicBezTo>
                <a:cubicBezTo>
                  <a:pt x="42" y="8025"/>
                  <a:pt x="41" y="8546"/>
                  <a:pt x="29" y="9176"/>
                </a:cubicBezTo>
                <a:cubicBezTo>
                  <a:pt x="12" y="10088"/>
                  <a:pt x="19" y="10332"/>
                  <a:pt x="65" y="10380"/>
                </a:cubicBezTo>
                <a:cubicBezTo>
                  <a:pt x="112" y="10431"/>
                  <a:pt x="112" y="10444"/>
                  <a:pt x="65" y="10458"/>
                </a:cubicBezTo>
                <a:cubicBezTo>
                  <a:pt x="21" y="10470"/>
                  <a:pt x="6" y="10618"/>
                  <a:pt x="1" y="11107"/>
                </a:cubicBezTo>
                <a:cubicBezTo>
                  <a:pt x="-3" y="11455"/>
                  <a:pt x="3" y="11766"/>
                  <a:pt x="14" y="11799"/>
                </a:cubicBezTo>
                <a:cubicBezTo>
                  <a:pt x="29" y="11842"/>
                  <a:pt x="79" y="11861"/>
                  <a:pt x="187" y="11864"/>
                </a:cubicBezTo>
                <a:cubicBezTo>
                  <a:pt x="481" y="11873"/>
                  <a:pt x="491" y="11968"/>
                  <a:pt x="198" y="11968"/>
                </a:cubicBezTo>
                <a:cubicBezTo>
                  <a:pt x="35" y="11968"/>
                  <a:pt x="23" y="11974"/>
                  <a:pt x="31" y="12057"/>
                </a:cubicBezTo>
                <a:cubicBezTo>
                  <a:pt x="35" y="12107"/>
                  <a:pt x="36" y="12154"/>
                  <a:pt x="33" y="12163"/>
                </a:cubicBezTo>
                <a:cubicBezTo>
                  <a:pt x="17" y="12215"/>
                  <a:pt x="34" y="18174"/>
                  <a:pt x="52" y="19065"/>
                </a:cubicBezTo>
                <a:cubicBezTo>
                  <a:pt x="80" y="20394"/>
                  <a:pt x="113" y="21473"/>
                  <a:pt x="127" y="21527"/>
                </a:cubicBezTo>
                <a:cubicBezTo>
                  <a:pt x="133" y="21549"/>
                  <a:pt x="186" y="21574"/>
                  <a:pt x="245" y="21583"/>
                </a:cubicBezTo>
                <a:cubicBezTo>
                  <a:pt x="305" y="21592"/>
                  <a:pt x="530" y="21599"/>
                  <a:pt x="746" y="21599"/>
                </a:cubicBezTo>
                <a:cubicBezTo>
                  <a:pt x="1039" y="21599"/>
                  <a:pt x="1150" y="21587"/>
                  <a:pt x="1187" y="21551"/>
                </a:cubicBezTo>
                <a:cubicBezTo>
                  <a:pt x="1231" y="21509"/>
                  <a:pt x="1252" y="21510"/>
                  <a:pt x="1353" y="21550"/>
                </a:cubicBezTo>
                <a:cubicBezTo>
                  <a:pt x="1445" y="21587"/>
                  <a:pt x="1486" y="21588"/>
                  <a:pt x="1553" y="21557"/>
                </a:cubicBezTo>
                <a:cubicBezTo>
                  <a:pt x="1655" y="21509"/>
                  <a:pt x="1822" y="21506"/>
                  <a:pt x="1882" y="21551"/>
                </a:cubicBezTo>
                <a:cubicBezTo>
                  <a:pt x="1947" y="21600"/>
                  <a:pt x="3150" y="21596"/>
                  <a:pt x="3230" y="21547"/>
                </a:cubicBezTo>
                <a:cubicBezTo>
                  <a:pt x="3303" y="21502"/>
                  <a:pt x="3848" y="21506"/>
                  <a:pt x="3923" y="21552"/>
                </a:cubicBezTo>
                <a:cubicBezTo>
                  <a:pt x="3990" y="21593"/>
                  <a:pt x="10160" y="21589"/>
                  <a:pt x="10227" y="21547"/>
                </a:cubicBezTo>
                <a:cubicBezTo>
                  <a:pt x="10256" y="21529"/>
                  <a:pt x="10290" y="21528"/>
                  <a:pt x="10303" y="21544"/>
                </a:cubicBezTo>
                <a:cubicBezTo>
                  <a:pt x="10317" y="21560"/>
                  <a:pt x="11017" y="21566"/>
                  <a:pt x="11904" y="21558"/>
                </a:cubicBezTo>
                <a:cubicBezTo>
                  <a:pt x="13797" y="21541"/>
                  <a:pt x="13399" y="21543"/>
                  <a:pt x="14937" y="21544"/>
                </a:cubicBezTo>
                <a:cubicBezTo>
                  <a:pt x="15643" y="21544"/>
                  <a:pt x="16269" y="21545"/>
                  <a:pt x="16329" y="21545"/>
                </a:cubicBezTo>
                <a:cubicBezTo>
                  <a:pt x="16389" y="21545"/>
                  <a:pt x="16916" y="21546"/>
                  <a:pt x="17502" y="21547"/>
                </a:cubicBezTo>
                <a:cubicBezTo>
                  <a:pt x="19138" y="21550"/>
                  <a:pt x="21475" y="21517"/>
                  <a:pt x="21513" y="21489"/>
                </a:cubicBezTo>
                <a:cubicBezTo>
                  <a:pt x="21532" y="21475"/>
                  <a:pt x="21544" y="20259"/>
                  <a:pt x="21541" y="18787"/>
                </a:cubicBezTo>
                <a:cubicBezTo>
                  <a:pt x="21538" y="17315"/>
                  <a:pt x="21537" y="16029"/>
                  <a:pt x="21538" y="15931"/>
                </a:cubicBezTo>
                <a:cubicBezTo>
                  <a:pt x="21541" y="15642"/>
                  <a:pt x="21542" y="15173"/>
                  <a:pt x="21541" y="15103"/>
                </a:cubicBezTo>
                <a:cubicBezTo>
                  <a:pt x="21538" y="14972"/>
                  <a:pt x="21535" y="13996"/>
                  <a:pt x="21536" y="13942"/>
                </a:cubicBezTo>
                <a:cubicBezTo>
                  <a:pt x="21537" y="13911"/>
                  <a:pt x="21516" y="13889"/>
                  <a:pt x="21488" y="13893"/>
                </a:cubicBezTo>
                <a:cubicBezTo>
                  <a:pt x="21418" y="13903"/>
                  <a:pt x="21417" y="13688"/>
                  <a:pt x="21486" y="13624"/>
                </a:cubicBezTo>
                <a:cubicBezTo>
                  <a:pt x="21548" y="13567"/>
                  <a:pt x="21594" y="12841"/>
                  <a:pt x="21541" y="12776"/>
                </a:cubicBezTo>
                <a:cubicBezTo>
                  <a:pt x="21521" y="12752"/>
                  <a:pt x="21527" y="12714"/>
                  <a:pt x="21553" y="12691"/>
                </a:cubicBezTo>
                <a:cubicBezTo>
                  <a:pt x="21597" y="12651"/>
                  <a:pt x="21589" y="12512"/>
                  <a:pt x="21522" y="12050"/>
                </a:cubicBezTo>
                <a:cubicBezTo>
                  <a:pt x="21508" y="11962"/>
                  <a:pt x="21511" y="11867"/>
                  <a:pt x="21527" y="11839"/>
                </a:cubicBezTo>
                <a:cubicBezTo>
                  <a:pt x="21570" y="11763"/>
                  <a:pt x="21590" y="9051"/>
                  <a:pt x="21588" y="6346"/>
                </a:cubicBezTo>
                <a:cubicBezTo>
                  <a:pt x="21587" y="3640"/>
                  <a:pt x="21563" y="941"/>
                  <a:pt x="21520" y="889"/>
                </a:cubicBezTo>
                <a:cubicBezTo>
                  <a:pt x="21510" y="877"/>
                  <a:pt x="21500" y="729"/>
                  <a:pt x="21497" y="562"/>
                </a:cubicBezTo>
                <a:cubicBezTo>
                  <a:pt x="21494" y="394"/>
                  <a:pt x="21490" y="206"/>
                  <a:pt x="21486" y="143"/>
                </a:cubicBezTo>
                <a:lnTo>
                  <a:pt x="21479" y="31"/>
                </a:lnTo>
                <a:lnTo>
                  <a:pt x="19827" y="26"/>
                </a:lnTo>
                <a:cubicBezTo>
                  <a:pt x="18904" y="23"/>
                  <a:pt x="18155" y="33"/>
                  <a:pt x="18128" y="49"/>
                </a:cubicBezTo>
                <a:cubicBezTo>
                  <a:pt x="18102" y="65"/>
                  <a:pt x="17740" y="79"/>
                  <a:pt x="17324" y="80"/>
                </a:cubicBezTo>
                <a:cubicBezTo>
                  <a:pt x="16908" y="82"/>
                  <a:pt x="16411" y="86"/>
                  <a:pt x="16220" y="90"/>
                </a:cubicBezTo>
                <a:cubicBezTo>
                  <a:pt x="15951" y="94"/>
                  <a:pt x="15875" y="85"/>
                  <a:pt x="15885" y="52"/>
                </a:cubicBezTo>
                <a:cubicBezTo>
                  <a:pt x="15893" y="21"/>
                  <a:pt x="15868" y="16"/>
                  <a:pt x="15798" y="33"/>
                </a:cubicBezTo>
                <a:cubicBezTo>
                  <a:pt x="15656" y="67"/>
                  <a:pt x="15276" y="71"/>
                  <a:pt x="15190" y="40"/>
                </a:cubicBezTo>
                <a:cubicBezTo>
                  <a:pt x="15148" y="25"/>
                  <a:pt x="15105" y="28"/>
                  <a:pt x="15090" y="47"/>
                </a:cubicBezTo>
                <a:cubicBezTo>
                  <a:pt x="15071" y="69"/>
                  <a:pt x="15035" y="68"/>
                  <a:pt x="14979" y="46"/>
                </a:cubicBezTo>
                <a:cubicBezTo>
                  <a:pt x="14934" y="28"/>
                  <a:pt x="14779" y="17"/>
                  <a:pt x="14636" y="24"/>
                </a:cubicBezTo>
                <a:cubicBezTo>
                  <a:pt x="14492" y="30"/>
                  <a:pt x="14350" y="24"/>
                  <a:pt x="14320" y="10"/>
                </a:cubicBezTo>
                <a:cubicBezTo>
                  <a:pt x="14305" y="3"/>
                  <a:pt x="14288" y="0"/>
                  <a:pt x="14270" y="0"/>
                </a:cubicBezTo>
                <a:close/>
              </a:path>
            </a:pathLst>
          </a:custGeom>
          <a:ln w="25400">
            <a:miter lim="400000"/>
          </a:ln>
          <a:effectLst>
            <a:outerShdw blurRad="254000" dist="127000" dir="5400000" rotWithShape="0">
              <a:srgbClr val="000000">
                <a:alpha val="70000"/>
              </a:srgbClr>
            </a:outerShdw>
          </a:effectLst>
        </p:spPr>
      </p:pic>
      <p:grpSp>
        <p:nvGrpSpPr>
          <p:cNvPr id="363" name="BohrKlein.jpeg"/>
          <p:cNvGrpSpPr/>
          <p:nvPr/>
        </p:nvGrpSpPr>
        <p:grpSpPr>
          <a:xfrm>
            <a:off x="7706149" y="2028985"/>
            <a:ext cx="4195430" cy="5695630"/>
            <a:chOff x="0" y="0"/>
            <a:chExt cx="4195428" cy="5695629"/>
          </a:xfrm>
        </p:grpSpPr>
        <p:pic>
          <p:nvPicPr>
            <p:cNvPr id="362" name="BohrKlein.jpeg" descr="BohrKlein.jpeg"/>
            <p:cNvPicPr>
              <a:picLocks noChangeAspect="1"/>
            </p:cNvPicPr>
            <p:nvPr/>
          </p:nvPicPr>
          <p:blipFill>
            <a:blip r:embed="rId3"/>
            <a:stretch>
              <a:fillRect/>
            </a:stretch>
          </p:blipFill>
          <p:spPr>
            <a:xfrm>
              <a:off x="127000" y="88900"/>
              <a:ext cx="3941429" cy="5365430"/>
            </a:xfrm>
            <a:prstGeom prst="rect">
              <a:avLst/>
            </a:prstGeom>
            <a:ln>
              <a:noFill/>
            </a:ln>
            <a:effectLst/>
          </p:spPr>
        </p:pic>
        <p:pic>
          <p:nvPicPr>
            <p:cNvPr id="361" name="BohrKlein.jpeg" descr="BohrKlein.jpeg"/>
            <p:cNvPicPr>
              <a:picLocks/>
            </p:cNvPicPr>
            <p:nvPr/>
          </p:nvPicPr>
          <p:blipFill>
            <a:blip r:embed="rId4"/>
            <a:stretch>
              <a:fillRect/>
            </a:stretch>
          </p:blipFill>
          <p:spPr>
            <a:xfrm>
              <a:off x="0" y="0"/>
              <a:ext cx="4195429" cy="5695630"/>
            </a:xfrm>
            <a:prstGeom prst="rect">
              <a:avLst/>
            </a:prstGeom>
            <a:effectLst/>
          </p:spPr>
        </p:pic>
      </p:grpSp>
      <p:sp>
        <p:nvSpPr>
          <p:cNvPr id="364" name="Oskar Klein and Niels Bohr"/>
          <p:cNvSpPr txBox="1"/>
          <p:nvPr/>
        </p:nvSpPr>
        <p:spPr>
          <a:xfrm>
            <a:off x="7794165" y="7694270"/>
            <a:ext cx="4019399"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Oskar Klein and Niels Bohr</a:t>
            </a:r>
          </a:p>
        </p:txBody>
      </p:sp>
      <p:sp>
        <p:nvSpPr>
          <p:cNvPr id="365" name="Eva von Bahr at Uppsala Physics institute"/>
          <p:cNvSpPr txBox="1"/>
          <p:nvPr/>
        </p:nvSpPr>
        <p:spPr>
          <a:xfrm>
            <a:off x="862197" y="950570"/>
            <a:ext cx="6143245"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t>Eva von Bahr at Uppsala Physics institute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Eva von Bahr-Bergius to Carl Wilhelm Oseen 31/1-1939…"/>
          <p:cNvSpPr txBox="1">
            <a:spLocks noGrp="1"/>
          </p:cNvSpPr>
          <p:nvPr>
            <p:ph type="body" idx="1"/>
          </p:nvPr>
        </p:nvSpPr>
        <p:spPr>
          <a:xfrm>
            <a:off x="952500" y="2108200"/>
            <a:ext cx="11099800" cy="7213600"/>
          </a:xfrm>
          <a:prstGeom prst="rect">
            <a:avLst/>
          </a:prstGeom>
        </p:spPr>
        <p:txBody>
          <a:bodyPr/>
          <a:lstStyle/>
          <a:p>
            <a:pPr marL="0" indent="0" algn="ctr">
              <a:spcBef>
                <a:spcPts val="0"/>
              </a:spcBef>
              <a:buSzTx/>
              <a:buNone/>
              <a:defRPr sz="2500"/>
            </a:pPr>
            <a:r>
              <a:t>Eva von Bahr-Bergius to Carl Wilhelm Oseen 31/1-1939</a:t>
            </a:r>
          </a:p>
          <a:p>
            <a:pPr marL="0" indent="0">
              <a:spcBef>
                <a:spcPts val="0"/>
              </a:spcBef>
              <a:buSzTx/>
              <a:buNone/>
              <a:defRPr sz="2500"/>
            </a:pPr>
            <a:endParaRPr/>
          </a:p>
          <a:p>
            <a:pPr marL="0" indent="0">
              <a:spcBef>
                <a:spcPts val="0"/>
              </a:spcBef>
              <a:buSzTx/>
              <a:buNone/>
              <a:defRPr sz="2500">
                <a:latin typeface="Courier"/>
                <a:ea typeface="Courier"/>
                <a:cs typeface="Courier"/>
                <a:sym typeface="Courier"/>
              </a:defRPr>
            </a:pPr>
            <a:r>
              <a:t>”It doesn't seem possible to get any [assistant] now and Lise sounds rather unhappy. She says, she feels like a charlatan, who receives money [from the Nobel Committee 5,400 SEK + Eva vB-B], although she cannot accomplish much, and her life seems to her completely pointless. […] If she for the past two years had not been so unaccustomed to simpler technical work such as glass blowing, soldering etc. that she now cannot cope with such.”</a:t>
            </a:r>
          </a:p>
        </p:txBody>
      </p:sp>
      <p:grpSp>
        <p:nvGrpSpPr>
          <p:cNvPr id="370" name="Bild"/>
          <p:cNvGrpSpPr/>
          <p:nvPr/>
        </p:nvGrpSpPr>
        <p:grpSpPr>
          <a:xfrm>
            <a:off x="958495" y="131762"/>
            <a:ext cx="1914285" cy="2654599"/>
            <a:chOff x="0" y="0"/>
            <a:chExt cx="1914284" cy="2654597"/>
          </a:xfrm>
        </p:grpSpPr>
        <p:pic>
          <p:nvPicPr>
            <p:cNvPr id="369" name="Bild" descr="Bild"/>
            <p:cNvPicPr>
              <a:picLocks noChangeAspect="1"/>
            </p:cNvPicPr>
            <p:nvPr/>
          </p:nvPicPr>
          <p:blipFill>
            <a:blip r:embed="rId2"/>
            <a:stretch>
              <a:fillRect/>
            </a:stretch>
          </p:blipFill>
          <p:spPr>
            <a:xfrm>
              <a:off x="127000" y="88900"/>
              <a:ext cx="1660285" cy="2324398"/>
            </a:xfrm>
            <a:prstGeom prst="rect">
              <a:avLst/>
            </a:prstGeom>
            <a:ln>
              <a:noFill/>
            </a:ln>
            <a:effectLst/>
          </p:spPr>
        </p:pic>
        <p:pic>
          <p:nvPicPr>
            <p:cNvPr id="368" name="Bild" descr="Bild"/>
            <p:cNvPicPr>
              <a:picLocks/>
            </p:cNvPicPr>
            <p:nvPr/>
          </p:nvPicPr>
          <p:blipFill>
            <a:blip r:embed="rId3"/>
            <a:stretch>
              <a:fillRect/>
            </a:stretch>
          </p:blipFill>
          <p:spPr>
            <a:xfrm>
              <a:off x="0" y="0"/>
              <a:ext cx="1914285" cy="2654598"/>
            </a:xfrm>
            <a:prstGeom prst="rect">
              <a:avLst/>
            </a:prstGeom>
            <a:effectLst/>
          </p:spPr>
        </p:pic>
      </p:grpSp>
      <p:grpSp>
        <p:nvGrpSpPr>
          <p:cNvPr id="373" name="Bild"/>
          <p:cNvGrpSpPr/>
          <p:nvPr/>
        </p:nvGrpSpPr>
        <p:grpSpPr>
          <a:xfrm>
            <a:off x="10313892" y="131802"/>
            <a:ext cx="1948692" cy="2654518"/>
            <a:chOff x="0" y="0"/>
            <a:chExt cx="1948691" cy="2654516"/>
          </a:xfrm>
        </p:grpSpPr>
        <p:pic>
          <p:nvPicPr>
            <p:cNvPr id="372" name="Bild" descr="Bil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7000" y="88900"/>
              <a:ext cx="1694692" cy="2324317"/>
            </a:xfrm>
            <a:prstGeom prst="rect">
              <a:avLst/>
            </a:prstGeom>
            <a:ln>
              <a:noFill/>
            </a:ln>
            <a:effectLst/>
          </p:spPr>
        </p:pic>
        <p:pic>
          <p:nvPicPr>
            <p:cNvPr id="371" name="Bild" descr="Bild"/>
            <p:cNvPicPr>
              <a:picLocks/>
            </p:cNvPicPr>
            <p:nvPr/>
          </p:nvPicPr>
          <p:blipFill>
            <a:blip r:embed="rId5"/>
            <a:stretch>
              <a:fillRect/>
            </a:stretch>
          </p:blipFill>
          <p:spPr>
            <a:xfrm>
              <a:off x="-1" y="0"/>
              <a:ext cx="1948693" cy="2654517"/>
            </a:xfrm>
            <a:prstGeom prst="rect">
              <a:avLst/>
            </a:prstGeom>
            <a:effectLst/>
          </p:spPr>
        </p:pic>
      </p:grpSp>
      <p:sp>
        <p:nvSpPr>
          <p:cNvPr id="374" name="Pil"/>
          <p:cNvSpPr/>
          <p:nvPr/>
        </p:nvSpPr>
        <p:spPr>
          <a:xfrm>
            <a:off x="5958335" y="824061"/>
            <a:ext cx="1270001" cy="1270001"/>
          </a:xfrm>
          <a:prstGeom prst="rightArrow">
            <a:avLst>
              <a:gd name="adj1" fmla="val 32000"/>
              <a:gd name="adj2" fmla="val 64000"/>
            </a:avLst>
          </a:prstGeom>
          <a:solidFill>
            <a:srgbClr val="000000"/>
          </a:solidFill>
          <a:ln w="12700">
            <a:miter lim="400000"/>
          </a:ln>
          <a:effectLst>
            <a:outerShdw blurRad="190500" dist="8455" dir="5400000" rotWithShape="0">
              <a:srgbClr val="000000"/>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Carl Wilhelm Oseen to Eva von Bahr-Bergius 2/2-1939…"/>
          <p:cNvSpPr txBox="1">
            <a:spLocks noGrp="1"/>
          </p:cNvSpPr>
          <p:nvPr>
            <p:ph type="body" idx="1"/>
          </p:nvPr>
        </p:nvSpPr>
        <p:spPr>
          <a:xfrm>
            <a:off x="952500" y="2133600"/>
            <a:ext cx="11099800" cy="7213600"/>
          </a:xfrm>
          <a:prstGeom prst="rect">
            <a:avLst/>
          </a:prstGeom>
        </p:spPr>
        <p:txBody>
          <a:bodyPr/>
          <a:lstStyle/>
          <a:p>
            <a:pPr marL="0" indent="0" algn="ctr" defTabSz="420624">
              <a:spcBef>
                <a:spcPts val="0"/>
              </a:spcBef>
              <a:buSzTx/>
              <a:buNone/>
              <a:defRPr sz="2304"/>
            </a:pPr>
            <a:r>
              <a:t>Carl Wilhelm Oseen to Eva von Bahr-Bergius 2/2-1939</a:t>
            </a:r>
          </a:p>
          <a:p>
            <a:pPr marL="0" indent="0" defTabSz="420624">
              <a:spcBef>
                <a:spcPts val="0"/>
              </a:spcBef>
              <a:buSzTx/>
              <a:buNone/>
              <a:defRPr sz="2304"/>
            </a:pPr>
            <a:endParaRPr/>
          </a:p>
          <a:p>
            <a:pPr marL="0" indent="0" defTabSz="420624">
              <a:spcBef>
                <a:spcPts val="0"/>
              </a:spcBef>
              <a:buSzTx/>
              <a:buNone/>
              <a:defRPr sz="2304">
                <a:latin typeface="Courier"/>
                <a:ea typeface="Courier"/>
                <a:cs typeface="Courier"/>
                <a:sym typeface="Courier"/>
              </a:defRPr>
            </a:pPr>
            <a:r>
              <a:t>”Is it true what L.M. says, that it is an assistant she needs? Isn't it rather so, that what she needs is a - even with regard to staff - fully equipped institute, as whose brain she could be? The quote that you mentioned, seems to me, to point quite firmly in this direction.</a:t>
            </a:r>
          </a:p>
          <a:p>
            <a:pPr marL="0" lvl="1" indent="0" defTabSz="420624">
              <a:spcBef>
                <a:spcPts val="0"/>
              </a:spcBef>
              <a:buSzTx/>
              <a:buNone/>
              <a:defRPr sz="2304">
                <a:latin typeface="Courier"/>
                <a:ea typeface="Courier"/>
                <a:cs typeface="Courier"/>
                <a:sym typeface="Courier"/>
              </a:defRPr>
            </a:pPr>
            <a:r>
              <a:t>If so, then it is obvious that Sweden cannot give her what she needs. As it was by Bohr's mediation she came here, it seems to me that in the present situation, one should turn to him.</a:t>
            </a:r>
          </a:p>
          <a:p>
            <a:pPr marL="0" indent="0" defTabSz="420624">
              <a:spcBef>
                <a:spcPts val="0"/>
              </a:spcBef>
              <a:buSzTx/>
              <a:buNone/>
              <a:defRPr sz="2304">
                <a:latin typeface="Courier"/>
                <a:ea typeface="Courier"/>
                <a:cs typeface="Courier"/>
                <a:sym typeface="Courier"/>
              </a:defRPr>
            </a:pPr>
            <a:r>
              <a:t>It is not certain that even a fully equipped institute would give what L.M. needs. It may be that it would also have to be located in Berlin, at a certain - for L.M. well-known address - and that it needs a second floor, where Hahn is working.</a:t>
            </a:r>
          </a:p>
          <a:p>
            <a:pPr marL="0" indent="0" defTabSz="420624">
              <a:spcBef>
                <a:spcPts val="0"/>
              </a:spcBef>
              <a:buSzTx/>
              <a:buNone/>
              <a:defRPr sz="2304">
                <a:latin typeface="Courier"/>
                <a:ea typeface="Courier"/>
                <a:cs typeface="Courier"/>
                <a:sym typeface="Courier"/>
              </a:defRPr>
            </a:pPr>
            <a:r>
              <a:t>In other words it may be that L.M. has reached the age when a transplanting is no longer possible.</a:t>
            </a:r>
          </a:p>
          <a:p>
            <a:pPr marL="0" indent="0" defTabSz="420624">
              <a:spcBef>
                <a:spcPts val="0"/>
              </a:spcBef>
              <a:buSzTx/>
              <a:buNone/>
              <a:defRPr sz="2304">
                <a:latin typeface="Courier"/>
                <a:ea typeface="Courier"/>
                <a:cs typeface="Courier"/>
                <a:sym typeface="Courier"/>
              </a:defRPr>
            </a:pPr>
            <a:r>
              <a:t>You probably know that it was impossible to get a grant from the Wallenberg Fund.</a:t>
            </a:r>
          </a:p>
          <a:p>
            <a:pPr marL="0" indent="0" defTabSz="420624">
              <a:spcBef>
                <a:spcPts val="0"/>
              </a:spcBef>
              <a:buSzTx/>
              <a:buNone/>
              <a:defRPr sz="2304">
                <a:latin typeface="Courier"/>
                <a:ea typeface="Courier"/>
                <a:cs typeface="Courier"/>
                <a:sym typeface="Courier"/>
              </a:defRPr>
            </a:pPr>
            <a:r>
              <a:t>We have done the best we could.”</a:t>
            </a:r>
          </a:p>
        </p:txBody>
      </p:sp>
      <p:grpSp>
        <p:nvGrpSpPr>
          <p:cNvPr id="379" name="Bild"/>
          <p:cNvGrpSpPr/>
          <p:nvPr/>
        </p:nvGrpSpPr>
        <p:grpSpPr>
          <a:xfrm>
            <a:off x="958495" y="131762"/>
            <a:ext cx="1914285" cy="2654599"/>
            <a:chOff x="0" y="0"/>
            <a:chExt cx="1914284" cy="2654597"/>
          </a:xfrm>
        </p:grpSpPr>
        <p:pic>
          <p:nvPicPr>
            <p:cNvPr id="378" name="Bild" descr="Bild"/>
            <p:cNvPicPr>
              <a:picLocks noChangeAspect="1"/>
            </p:cNvPicPr>
            <p:nvPr/>
          </p:nvPicPr>
          <p:blipFill>
            <a:blip r:embed="rId2"/>
            <a:stretch>
              <a:fillRect/>
            </a:stretch>
          </p:blipFill>
          <p:spPr>
            <a:xfrm>
              <a:off x="127000" y="88900"/>
              <a:ext cx="1660285" cy="2324398"/>
            </a:xfrm>
            <a:prstGeom prst="rect">
              <a:avLst/>
            </a:prstGeom>
            <a:ln>
              <a:noFill/>
            </a:ln>
            <a:effectLst/>
          </p:spPr>
        </p:pic>
        <p:pic>
          <p:nvPicPr>
            <p:cNvPr id="377" name="Bild" descr="Bild"/>
            <p:cNvPicPr>
              <a:picLocks/>
            </p:cNvPicPr>
            <p:nvPr/>
          </p:nvPicPr>
          <p:blipFill>
            <a:blip r:embed="rId3"/>
            <a:stretch>
              <a:fillRect/>
            </a:stretch>
          </p:blipFill>
          <p:spPr>
            <a:xfrm>
              <a:off x="0" y="0"/>
              <a:ext cx="1914285" cy="2654598"/>
            </a:xfrm>
            <a:prstGeom prst="rect">
              <a:avLst/>
            </a:prstGeom>
            <a:effectLst/>
          </p:spPr>
        </p:pic>
      </p:grpSp>
      <p:grpSp>
        <p:nvGrpSpPr>
          <p:cNvPr id="382" name="Bild"/>
          <p:cNvGrpSpPr/>
          <p:nvPr/>
        </p:nvGrpSpPr>
        <p:grpSpPr>
          <a:xfrm>
            <a:off x="10313892" y="131802"/>
            <a:ext cx="1948692" cy="2654518"/>
            <a:chOff x="0" y="0"/>
            <a:chExt cx="1948691" cy="2654516"/>
          </a:xfrm>
        </p:grpSpPr>
        <p:pic>
          <p:nvPicPr>
            <p:cNvPr id="381" name="Bild" descr="Bild"/>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7000" y="88900"/>
              <a:ext cx="1694692" cy="2324317"/>
            </a:xfrm>
            <a:prstGeom prst="rect">
              <a:avLst/>
            </a:prstGeom>
            <a:ln>
              <a:noFill/>
            </a:ln>
            <a:effectLst/>
          </p:spPr>
        </p:pic>
        <p:pic>
          <p:nvPicPr>
            <p:cNvPr id="380" name="Bild" descr="Bild"/>
            <p:cNvPicPr>
              <a:picLocks/>
            </p:cNvPicPr>
            <p:nvPr/>
          </p:nvPicPr>
          <p:blipFill>
            <a:blip r:embed="rId5"/>
            <a:stretch>
              <a:fillRect/>
            </a:stretch>
          </p:blipFill>
          <p:spPr>
            <a:xfrm>
              <a:off x="-1" y="0"/>
              <a:ext cx="1948693" cy="2654517"/>
            </a:xfrm>
            <a:prstGeom prst="rect">
              <a:avLst/>
            </a:prstGeom>
            <a:effectLst/>
          </p:spPr>
        </p:pic>
      </p:grpSp>
      <p:sp>
        <p:nvSpPr>
          <p:cNvPr id="383" name="Pil"/>
          <p:cNvSpPr/>
          <p:nvPr/>
        </p:nvSpPr>
        <p:spPr>
          <a:xfrm rot="10800000">
            <a:off x="5867400" y="824061"/>
            <a:ext cx="1270000" cy="1270001"/>
          </a:xfrm>
          <a:prstGeom prst="rightArrow">
            <a:avLst>
              <a:gd name="adj1" fmla="val 32000"/>
              <a:gd name="adj2" fmla="val 64000"/>
            </a:avLst>
          </a:prstGeom>
          <a:solidFill>
            <a:srgbClr val="000000"/>
          </a:solidFill>
          <a:ln w="12700">
            <a:miter lim="400000"/>
          </a:ln>
          <a:effectLst>
            <a:outerShdw blurRad="190500" dist="8455" dir="5400000" rotWithShape="0">
              <a:srgbClr val="000000"/>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5" name="Stående 2D-stapeldiagram"/>
          <p:cNvGraphicFramePr/>
          <p:nvPr/>
        </p:nvGraphicFramePr>
        <p:xfrm>
          <a:off x="636270" y="1647353"/>
          <a:ext cx="12149009" cy="6640210"/>
        </p:xfrm>
        <a:graphic>
          <a:graphicData uri="http://schemas.openxmlformats.org/drawingml/2006/chart">
            <c:chart xmlns:c="http://schemas.openxmlformats.org/drawingml/2006/chart" xmlns:r="http://schemas.openxmlformats.org/officeDocument/2006/relationships" r:id="rId2"/>
          </a:graphicData>
        </a:graphic>
      </p:graphicFrame>
      <p:sp>
        <p:nvSpPr>
          <p:cNvPr id="386" name="Financial support for Lise Meitner"/>
          <p:cNvSpPr txBox="1"/>
          <p:nvPr/>
        </p:nvSpPr>
        <p:spPr>
          <a:xfrm>
            <a:off x="2543157" y="432633"/>
            <a:ext cx="8055446" cy="68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lvl1pPr>
          </a:lstStyle>
          <a:p>
            <a:r>
              <a:t>Financial support for Lise Meitner</a:t>
            </a:r>
          </a:p>
        </p:txBody>
      </p:sp>
      <p:sp>
        <p:nvSpPr>
          <p:cNvPr id="387" name="1/2 year"/>
          <p:cNvSpPr txBox="1"/>
          <p:nvPr/>
        </p:nvSpPr>
        <p:spPr>
          <a:xfrm>
            <a:off x="2713939" y="6970370"/>
            <a:ext cx="1277722"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1/2 year</a:t>
            </a:r>
          </a:p>
        </p:txBody>
      </p:sp>
      <p:sp>
        <p:nvSpPr>
          <p:cNvPr id="388" name="Total 60,000 SEK – the NP ca 120,000 SEK in 1945"/>
          <p:cNvSpPr txBox="1"/>
          <p:nvPr/>
        </p:nvSpPr>
        <p:spPr>
          <a:xfrm>
            <a:off x="2873756" y="8697570"/>
            <a:ext cx="7257289"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Total 60,000 SEK – the NP ca 120,000 SEK in 1945</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171221_0546.jpeg" descr="171221_0546.jpeg"/>
          <p:cNvPicPr>
            <a:picLocks noChangeAspect="1"/>
          </p:cNvPicPr>
          <p:nvPr/>
        </p:nvPicPr>
        <p:blipFill>
          <a:blip r:embed="rId2"/>
          <a:stretch>
            <a:fillRect/>
          </a:stretch>
        </p:blipFill>
        <p:spPr>
          <a:xfrm>
            <a:off x="361" y="0"/>
            <a:ext cx="13004078" cy="9753600"/>
          </a:xfrm>
          <a:prstGeom prst="rect">
            <a:avLst/>
          </a:prstGeom>
          <a:ln w="12700">
            <a:miter lim="400000"/>
          </a:ln>
        </p:spPr>
      </p:pic>
      <p:sp>
        <p:nvSpPr>
          <p:cNvPr id="391" name="The summer of 1945 Meitner works with uranium experiments,…"/>
          <p:cNvSpPr txBox="1"/>
          <p:nvPr/>
        </p:nvSpPr>
        <p:spPr>
          <a:xfrm>
            <a:off x="1910892" y="918820"/>
            <a:ext cx="9183016" cy="829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The summer of 1945 Meitner works with uranium experiments,</a:t>
            </a:r>
          </a:p>
          <a:p>
            <a:r>
              <a:t>but the cyclotron had not operated as intended.</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 name="Skärmavbild 2018-09-14 kl. 13.57.21 | 14 sep. 2018 v. 37.png" descr="Skärmavbild 2018-09-14 kl. 13.57.21 | 14 sep. 2018 v. 37.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60000">
            <a:off x="6122116" y="158352"/>
            <a:ext cx="6648054" cy="94368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 y="10458"/>
                </a:lnTo>
                <a:cubicBezTo>
                  <a:pt x="14" y="16211"/>
                  <a:pt x="19" y="21071"/>
                  <a:pt x="19" y="21258"/>
                </a:cubicBezTo>
                <a:lnTo>
                  <a:pt x="21" y="21600"/>
                </a:lnTo>
                <a:lnTo>
                  <a:pt x="21554" y="21600"/>
                </a:lnTo>
                <a:lnTo>
                  <a:pt x="21565" y="20575"/>
                </a:lnTo>
                <a:cubicBezTo>
                  <a:pt x="21571" y="20012"/>
                  <a:pt x="21582" y="15160"/>
                  <a:pt x="21588" y="9794"/>
                </a:cubicBezTo>
                <a:lnTo>
                  <a:pt x="21600" y="39"/>
                </a:lnTo>
                <a:lnTo>
                  <a:pt x="21485" y="23"/>
                </a:lnTo>
                <a:cubicBezTo>
                  <a:pt x="21422" y="14"/>
                  <a:pt x="16561" y="4"/>
                  <a:pt x="10685" y="3"/>
                </a:cubicBezTo>
                <a:lnTo>
                  <a:pt x="0" y="0"/>
                </a:lnTo>
                <a:close/>
              </a:path>
            </a:pathLst>
          </a:custGeom>
          <a:ln w="25400">
            <a:miter lim="400000"/>
          </a:ln>
          <a:effectLst>
            <a:outerShdw blurRad="254000" dist="127000" dir="5400000" rotWithShape="0">
              <a:srgbClr val="000000">
                <a:alpha val="70000"/>
              </a:srgbClr>
            </a:outerShdw>
          </a:effectLst>
        </p:spPr>
      </p:pic>
      <p:grpSp>
        <p:nvGrpSpPr>
          <p:cNvPr id="396" name="Bild"/>
          <p:cNvGrpSpPr/>
          <p:nvPr/>
        </p:nvGrpSpPr>
        <p:grpSpPr>
          <a:xfrm rot="21540000">
            <a:off x="24398" y="2900317"/>
            <a:ext cx="5914315" cy="4105343"/>
            <a:chOff x="0" y="0"/>
            <a:chExt cx="5914314" cy="4105341"/>
          </a:xfrm>
        </p:grpSpPr>
        <p:pic>
          <p:nvPicPr>
            <p:cNvPr id="395" name="Bild" descr="Bild"/>
            <p:cNvPicPr>
              <a:picLocks noChangeAspect="1"/>
            </p:cNvPicPr>
            <p:nvPr/>
          </p:nvPicPr>
          <p:blipFill>
            <a:blip r:embed="rId3"/>
            <a:stretch>
              <a:fillRect/>
            </a:stretch>
          </p:blipFill>
          <p:spPr>
            <a:xfrm>
              <a:off x="127000" y="88899"/>
              <a:ext cx="5660315" cy="3775143"/>
            </a:xfrm>
            <a:prstGeom prst="rect">
              <a:avLst/>
            </a:prstGeom>
            <a:ln>
              <a:noFill/>
            </a:ln>
            <a:effectLst/>
          </p:spPr>
        </p:pic>
        <p:pic>
          <p:nvPicPr>
            <p:cNvPr id="394" name="Bild" descr="Bild"/>
            <p:cNvPicPr>
              <a:picLocks/>
            </p:cNvPicPr>
            <p:nvPr/>
          </p:nvPicPr>
          <p:blipFill>
            <a:blip r:embed="rId4"/>
            <a:stretch>
              <a:fillRect/>
            </a:stretch>
          </p:blipFill>
          <p:spPr>
            <a:xfrm>
              <a:off x="0" y="0"/>
              <a:ext cx="5914315" cy="4105342"/>
            </a:xfrm>
            <a:prstGeom prst="rect">
              <a:avLst/>
            </a:prstGeom>
            <a:effectLst/>
          </p:spPr>
        </p:pic>
      </p:grpSp>
      <p:sp>
        <p:nvSpPr>
          <p:cNvPr id="397" name="Atomic bombs over…"/>
          <p:cNvSpPr txBox="1"/>
          <p:nvPr/>
        </p:nvSpPr>
        <p:spPr>
          <a:xfrm>
            <a:off x="590651" y="1229970"/>
            <a:ext cx="5057226" cy="1197660"/>
          </a:xfrm>
          <a:prstGeom prst="rect">
            <a:avLst/>
          </a:prstGeom>
          <a:solidFill>
            <a:srgbClr val="DFDFDF"/>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r>
              <a:t>Atomic bombs over</a:t>
            </a:r>
          </a:p>
          <a:p>
            <a:pPr algn="l"/>
            <a:r>
              <a:t>Hiroshima 6 August and over Nagasaki 9 August 1945</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Nominations for Lise Meitner"/>
          <p:cNvSpPr txBox="1"/>
          <p:nvPr/>
        </p:nvSpPr>
        <p:spPr>
          <a:xfrm>
            <a:off x="3093683" y="432633"/>
            <a:ext cx="6954394" cy="684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900"/>
            </a:lvl1pPr>
          </a:lstStyle>
          <a:p>
            <a:r>
              <a:t>Nominations for Lise Meitner</a:t>
            </a:r>
          </a:p>
        </p:txBody>
      </p:sp>
      <p:graphicFrame>
        <p:nvGraphicFramePr>
          <p:cNvPr id="400" name="Stående 2D-stapeldiagram"/>
          <p:cNvGraphicFramePr/>
          <p:nvPr>
            <p:extLst>
              <p:ext uri="{D42A27DB-BD31-4B8C-83A1-F6EECF244321}">
                <p14:modId xmlns:p14="http://schemas.microsoft.com/office/powerpoint/2010/main" val="2061005757"/>
              </p:ext>
            </p:extLst>
          </p:nvPr>
        </p:nvGraphicFramePr>
        <p:xfrm>
          <a:off x="159334" y="1672753"/>
          <a:ext cx="12428797" cy="6640210"/>
        </p:xfrm>
        <a:graphic>
          <a:graphicData uri="http://schemas.openxmlformats.org/drawingml/2006/chart">
            <c:chart xmlns:c="http://schemas.openxmlformats.org/drawingml/2006/chart" xmlns:r="http://schemas.openxmlformats.org/officeDocument/2006/relationships" r:id="rId2"/>
          </a:graphicData>
        </a:graphic>
      </p:graphicFrame>
      <p:sp>
        <p:nvSpPr>
          <p:cNvPr id="409" name="Rektangel"/>
          <p:cNvSpPr/>
          <p:nvPr/>
        </p:nvSpPr>
        <p:spPr>
          <a:xfrm>
            <a:off x="5001688" y="9019480"/>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10" name="Special reports on LM"/>
          <p:cNvSpPr txBox="1"/>
          <p:nvPr/>
        </p:nvSpPr>
        <p:spPr>
          <a:xfrm>
            <a:off x="5179143" y="8843343"/>
            <a:ext cx="3117800" cy="461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0"/>
            </a:lvl1pPr>
          </a:lstStyle>
          <a:p>
            <a:r>
              <a:t>Special reports on LM</a:t>
            </a:r>
          </a:p>
        </p:txBody>
      </p:sp>
      <p:sp>
        <p:nvSpPr>
          <p:cNvPr id="3" name="Rektangel">
            <a:extLst>
              <a:ext uri="{FF2B5EF4-FFF2-40B4-BE49-F238E27FC236}">
                <a16:creationId xmlns:a16="http://schemas.microsoft.com/office/drawing/2014/main" id="{58D9CC71-597E-560C-1C42-E506B0CAAB49}"/>
              </a:ext>
            </a:extLst>
          </p:cNvPr>
          <p:cNvSpPr/>
          <p:nvPr/>
        </p:nvSpPr>
        <p:spPr>
          <a:xfrm>
            <a:off x="874059" y="7024562"/>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4" name="Rektangel">
            <a:extLst>
              <a:ext uri="{FF2B5EF4-FFF2-40B4-BE49-F238E27FC236}">
                <a16:creationId xmlns:a16="http://schemas.microsoft.com/office/drawing/2014/main" id="{A5BC7101-FB23-1160-441F-3ADEB591BEFC}"/>
              </a:ext>
            </a:extLst>
          </p:cNvPr>
          <p:cNvSpPr/>
          <p:nvPr/>
        </p:nvSpPr>
        <p:spPr>
          <a:xfrm>
            <a:off x="2783537" y="7038164"/>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5" name="Rektangel">
            <a:extLst>
              <a:ext uri="{FF2B5EF4-FFF2-40B4-BE49-F238E27FC236}">
                <a16:creationId xmlns:a16="http://schemas.microsoft.com/office/drawing/2014/main" id="{F4D836F1-D5D6-B89C-3198-21F8B525A289}"/>
              </a:ext>
            </a:extLst>
          </p:cNvPr>
          <p:cNvSpPr/>
          <p:nvPr/>
        </p:nvSpPr>
        <p:spPr>
          <a:xfrm>
            <a:off x="4021843" y="6248869"/>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6" name="Rektangel">
            <a:extLst>
              <a:ext uri="{FF2B5EF4-FFF2-40B4-BE49-F238E27FC236}">
                <a16:creationId xmlns:a16="http://schemas.microsoft.com/office/drawing/2014/main" id="{FC72A3D3-2B88-D678-3A47-08B38DE80109}"/>
              </a:ext>
            </a:extLst>
          </p:cNvPr>
          <p:cNvSpPr/>
          <p:nvPr/>
        </p:nvSpPr>
        <p:spPr>
          <a:xfrm>
            <a:off x="4706507" y="7015418"/>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7" name="Rektangel">
            <a:extLst>
              <a:ext uri="{FF2B5EF4-FFF2-40B4-BE49-F238E27FC236}">
                <a16:creationId xmlns:a16="http://schemas.microsoft.com/office/drawing/2014/main" id="{A9E580EF-AB49-33E3-5AEC-448BA87C1E43}"/>
              </a:ext>
            </a:extLst>
          </p:cNvPr>
          <p:cNvSpPr/>
          <p:nvPr/>
        </p:nvSpPr>
        <p:spPr>
          <a:xfrm>
            <a:off x="6141799" y="7017690"/>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8" name="Rektangel">
            <a:extLst>
              <a:ext uri="{FF2B5EF4-FFF2-40B4-BE49-F238E27FC236}">
                <a16:creationId xmlns:a16="http://schemas.microsoft.com/office/drawing/2014/main" id="{2A14C0AB-16C7-E506-9E18-E888581DB762}"/>
              </a:ext>
            </a:extLst>
          </p:cNvPr>
          <p:cNvSpPr/>
          <p:nvPr/>
        </p:nvSpPr>
        <p:spPr>
          <a:xfrm>
            <a:off x="6894705" y="7006314"/>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9" name="Rektangel">
            <a:extLst>
              <a:ext uri="{FF2B5EF4-FFF2-40B4-BE49-F238E27FC236}">
                <a16:creationId xmlns:a16="http://schemas.microsoft.com/office/drawing/2014/main" id="{32C54CAD-E412-9E75-1EAB-050F72F8BC0A}"/>
              </a:ext>
            </a:extLst>
          </p:cNvPr>
          <p:cNvSpPr/>
          <p:nvPr/>
        </p:nvSpPr>
        <p:spPr>
          <a:xfrm>
            <a:off x="7579372" y="7035882"/>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10" name="Rektangel">
            <a:extLst>
              <a:ext uri="{FF2B5EF4-FFF2-40B4-BE49-F238E27FC236}">
                <a16:creationId xmlns:a16="http://schemas.microsoft.com/office/drawing/2014/main" id="{8F471469-CFFD-D82F-FFC3-780642CFBD3D}"/>
              </a:ext>
            </a:extLst>
          </p:cNvPr>
          <p:cNvSpPr/>
          <p:nvPr/>
        </p:nvSpPr>
        <p:spPr>
          <a:xfrm>
            <a:off x="7376935" y="3912810"/>
            <a:ext cx="108000" cy="109092"/>
          </a:xfrm>
          <a:prstGeom prst="rect">
            <a:avLst/>
          </a:prstGeom>
          <a:ln w="63500">
            <a:solidFill>
              <a:srgbClr val="FF2600"/>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 name="KVANobel1945EHutrslut.pdf" descr="KVANobel1945EHutrslut.pdf"/>
          <p:cNvPicPr>
            <a:picLocks/>
          </p:cNvPicPr>
          <p:nvPr/>
        </p:nvPicPr>
        <p:blipFill>
          <a:blip r:embed="rId2"/>
          <a:stretch>
            <a:fillRect/>
          </a:stretch>
        </p:blipFill>
        <p:spPr>
          <a:xfrm>
            <a:off x="-145919" y="-82582"/>
            <a:ext cx="13296637" cy="9918765"/>
          </a:xfrm>
          <a:prstGeom prst="rect">
            <a:avLst/>
          </a:prstGeom>
          <a:effectLst>
            <a:outerShdw blurRad="254000" dist="127000" dir="5400000" rotWithShape="0">
              <a:srgbClr val="000000">
                <a:alpha val="70000"/>
              </a:srgbClr>
            </a:outerShdw>
          </a:effectLst>
        </p:spPr>
      </p:pic>
      <p:sp>
        <p:nvSpPr>
          <p:cNvPr id="422" name="Rund pratbubbla"/>
          <p:cNvSpPr/>
          <p:nvPr/>
        </p:nvSpPr>
        <p:spPr>
          <a:xfrm>
            <a:off x="9194800" y="7614732"/>
            <a:ext cx="1651000" cy="1595935"/>
          </a:xfrm>
          <a:prstGeom prst="wedgeEllipseCallout">
            <a:avLst>
              <a:gd name="adj1" fmla="val -12128"/>
              <a:gd name="adj2" fmla="val -86619"/>
            </a:avLst>
          </a:prstGeom>
          <a:ln w="25400">
            <a:solidFill>
              <a:schemeClr val="accent5">
                <a:hueOff val="-82419"/>
                <a:satOff val="-9513"/>
                <a:lumOff val="-16343"/>
              </a:schemeClr>
            </a:solidFill>
            <a:miter lim="400000"/>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pic>
        <p:nvPicPr>
          <p:cNvPr id="423" name="Bild" descr="Bild"/>
          <p:cNvPicPr>
            <a:picLocks noChangeAspect="1"/>
          </p:cNvPicPr>
          <p:nvPr/>
        </p:nvPicPr>
        <p:blipFill>
          <a:blip r:embed="rId3"/>
          <a:stretch>
            <a:fillRect/>
          </a:stretch>
        </p:blipFill>
        <p:spPr>
          <a:xfrm>
            <a:off x="9248924" y="7673505"/>
            <a:ext cx="1542752" cy="1438746"/>
          </a:xfrm>
          <a:prstGeom prst="rect">
            <a:avLst/>
          </a:prstGeom>
          <a:ln w="12700">
            <a:miter lim="400000"/>
          </a:ln>
        </p:spPr>
      </p:pic>
      <p:sp>
        <p:nvSpPr>
          <p:cNvPr id="424" name="Erik Hulthén’s special report 9/6 1945"/>
          <p:cNvSpPr txBox="1"/>
          <p:nvPr/>
        </p:nvSpPr>
        <p:spPr>
          <a:xfrm>
            <a:off x="3747007" y="188570"/>
            <a:ext cx="5510785" cy="461060"/>
          </a:xfrm>
          <a:prstGeom prst="rect">
            <a:avLst/>
          </a:prstGeom>
          <a:solidFill>
            <a:srgbClr val="FEFDE6"/>
          </a:solidFill>
          <a:ln w="12700">
            <a:miter lim="400000"/>
          </a:ln>
          <a:effectLst>
            <a:outerShdw blurRad="50800" dist="25400" dir="36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Erik Hulthén’s special report 9/6 1945</a:t>
            </a:r>
          </a:p>
        </p:txBody>
      </p:sp>
      <p:pic>
        <p:nvPicPr>
          <p:cNvPr id="425" name="From these circumstances and those connected to Hahn's and Strassman's discovery, it should be apparent that Meitner's and Frisch's contribution to the clarification of the nuclear fission problem's physical side is indeed very significant, but they shar" descr="From these circumstances and those connected to Hahn's and Strassman's discovery, it should be apparent that Meitner's and Frisch's contribution to the clarification of the nuclear fission problem's physical side is indeed very significant, but they share the honour with a large number of other researchers in the field. Now, it is always a difficult matter to make a definite judgment in priority issues, when the contributions have been made in such a rapid succession as in this case. It might therefore be that the real historical development has been different from what can be observed from the facts cited here. However, since no other documents are available to me, I can not (this year) justify to endorse the proposal regarding a prize award for Meitner and Frisch's efforts. From these circumstances and those connected to Hahn's and Strassman's discovery, it should be apparent that Meitner's and Frisch's contribution to the clarification of the nuclear fission problem's physical side is indeed very significant, but they share the honour with a large number of other researchers in the field. Now, it is always a difficult matter to make a definite judgment in priority issues, when the contributions have been made in such a rapid succession as in this case. It might therefore be that the real historical development has been different from what can be observed from the facts cited here. However, since no other documents are available to me, I can not (this year) justify to endorse the proposal regarding a prize award for Meitner and Frisch's efforts."/>
          <p:cNvPicPr>
            <a:picLocks/>
          </p:cNvPicPr>
          <p:nvPr/>
        </p:nvPicPr>
        <p:blipFill>
          <a:blip r:embed="rId4"/>
          <a:stretch>
            <a:fillRect/>
          </a:stretch>
        </p:blipFill>
        <p:spPr>
          <a:xfrm>
            <a:off x="262482" y="1344377"/>
            <a:ext cx="9757818" cy="7048501"/>
          </a:xfrm>
          <a:prstGeom prst="rect">
            <a:avLst/>
          </a:prstGeom>
          <a:effectLst>
            <a:outerShdw blurRad="50800" dist="25400" dir="3600000" rotWithShape="0">
              <a:srgbClr val="000000">
                <a:alpha val="70000"/>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Bild" descr="Bild"/>
          <p:cNvPicPr>
            <a:picLocks noChangeAspect="1"/>
          </p:cNvPicPr>
          <p:nvPr/>
        </p:nvPicPr>
        <p:blipFill>
          <a:blip r:embed="rId2"/>
          <a:stretch>
            <a:fillRect/>
          </a:stretch>
        </p:blipFill>
        <p:spPr>
          <a:xfrm>
            <a:off x="2540000" y="1219200"/>
            <a:ext cx="13004800" cy="7315200"/>
          </a:xfrm>
          <a:prstGeom prst="rect">
            <a:avLst/>
          </a:prstGeom>
          <a:ln w="25400">
            <a:miter lim="400000"/>
          </a:ln>
          <a:effectLst>
            <a:outerShdw blurRad="254000" dist="127000" dir="5400000" rotWithShape="0">
              <a:srgbClr val="000000">
                <a:alpha val="70000"/>
              </a:srgbClr>
            </a:outerShdw>
          </a:effectLst>
        </p:spPr>
      </p:pic>
      <p:pic>
        <p:nvPicPr>
          <p:cNvPr id="159" name="Nobel.jpeg" descr="Nobel.jpe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115983" y="0"/>
            <a:ext cx="7429094" cy="975360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Niels Bohr till Oskar Klein 11/9-1945…"/>
          <p:cNvSpPr txBox="1">
            <a:spLocks noGrp="1"/>
          </p:cNvSpPr>
          <p:nvPr>
            <p:ph type="body" idx="1"/>
          </p:nvPr>
        </p:nvSpPr>
        <p:spPr>
          <a:xfrm>
            <a:off x="1259335" y="2298700"/>
            <a:ext cx="11099801" cy="7213600"/>
          </a:xfrm>
          <a:prstGeom prst="rect">
            <a:avLst/>
          </a:prstGeom>
        </p:spPr>
        <p:txBody>
          <a:bodyPr/>
          <a:lstStyle/>
          <a:p>
            <a:pPr marL="0" indent="0" algn="ctr">
              <a:spcBef>
                <a:spcPts val="0"/>
              </a:spcBef>
              <a:buSzTx/>
              <a:buNone/>
              <a:defRPr sz="2500"/>
            </a:pPr>
            <a:r>
              <a:t>Niels Bohr till Oskar Klein 11/9-1945</a:t>
            </a:r>
          </a:p>
          <a:p>
            <a:pPr marL="0" indent="0">
              <a:spcBef>
                <a:spcPts val="0"/>
              </a:spcBef>
              <a:buSzTx/>
              <a:buNone/>
              <a:defRPr sz="2500"/>
            </a:pPr>
            <a:endParaRPr/>
          </a:p>
          <a:p>
            <a:pPr marL="0" indent="0">
              <a:spcBef>
                <a:spcPts val="0"/>
              </a:spcBef>
              <a:buSzTx/>
              <a:buNone/>
              <a:defRPr sz="2500">
                <a:latin typeface="Courier"/>
                <a:ea typeface="Courier"/>
                <a:cs typeface="Courier"/>
                <a:sym typeface="Courier"/>
              </a:defRPr>
            </a:pPr>
            <a:r>
              <a:t>”Of course, it is crucial whether a deal now can be reached to control the new destructive weapons, but since that would be beneficial to all, I have the best hopes for an agreement to be reached in due time and thereby truly secure world peace . [- - -] As you will see from the introductory section on the scientific background [to the atomic bomb], there is an general consensus in the [scientific] community of Lise Meitner and Robert Frisch's contribution to the development […] This might well be decisive help for the Nobel Committee's deliberations. It would not only be a well deserved encouragement, but possibly also of significance for the whole case’s international side, if Meitner and Frisch could be considered for a prize awarded at the same time as [one for] Hahn.”</a:t>
            </a:r>
          </a:p>
        </p:txBody>
      </p:sp>
      <p:grpSp>
        <p:nvGrpSpPr>
          <p:cNvPr id="430" name="BohrKleinTisvilde.jpg"/>
          <p:cNvGrpSpPr/>
          <p:nvPr/>
        </p:nvGrpSpPr>
        <p:grpSpPr>
          <a:xfrm>
            <a:off x="4448028" y="-3090885"/>
            <a:ext cx="4290616" cy="5332457"/>
            <a:chOff x="0" y="0"/>
            <a:chExt cx="4290615" cy="5332455"/>
          </a:xfrm>
        </p:grpSpPr>
        <p:pic>
          <p:nvPicPr>
            <p:cNvPr id="429" name="BohrKleinTisvilde.jpg" descr="BohrKleinTisvil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7000" y="88900"/>
              <a:ext cx="4036616" cy="5002256"/>
            </a:xfrm>
            <a:prstGeom prst="rect">
              <a:avLst/>
            </a:prstGeom>
            <a:ln>
              <a:noFill/>
            </a:ln>
            <a:effectLst/>
          </p:spPr>
        </p:pic>
        <p:pic>
          <p:nvPicPr>
            <p:cNvPr id="428" name="BohrKleinTisvilde.jpg" descr="BohrKleinTisvilde.jpg"/>
            <p:cNvPicPr>
              <a:picLocks/>
            </p:cNvPicPr>
            <p:nvPr/>
          </p:nvPicPr>
          <p:blipFill>
            <a:blip r:embed="rId3"/>
            <a:stretch>
              <a:fillRect/>
            </a:stretch>
          </p:blipFill>
          <p:spPr>
            <a:xfrm>
              <a:off x="0" y="-1"/>
              <a:ext cx="4290616" cy="5332457"/>
            </a:xfrm>
            <a:prstGeom prst="rect">
              <a:avLst/>
            </a:prstGeom>
            <a:effectLst/>
          </p:spPr>
        </p:pic>
      </p:grpSp>
      <p:sp>
        <p:nvSpPr>
          <p:cNvPr id="431" name="Pil"/>
          <p:cNvSpPr/>
          <p:nvPr/>
        </p:nvSpPr>
        <p:spPr>
          <a:xfrm>
            <a:off x="6428235" y="747861"/>
            <a:ext cx="762001" cy="762001"/>
          </a:xfrm>
          <a:prstGeom prst="rightArrow">
            <a:avLst>
              <a:gd name="adj1" fmla="val 32000"/>
              <a:gd name="adj2" fmla="val 64000"/>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KVANobel1945-1.pdf" descr="KVANobel1945-1.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2071" y="4986089"/>
            <a:ext cx="6806877" cy="9763523"/>
          </a:xfrm>
          <a:custGeom>
            <a:avLst/>
            <a:gdLst/>
            <a:ahLst/>
            <a:cxnLst>
              <a:cxn ang="0">
                <a:pos x="wd2" y="hd2"/>
              </a:cxn>
              <a:cxn ang="5400000">
                <a:pos x="wd2" y="hd2"/>
              </a:cxn>
              <a:cxn ang="10800000">
                <a:pos x="wd2" y="hd2"/>
              </a:cxn>
              <a:cxn ang="16200000">
                <a:pos x="wd2" y="hd2"/>
              </a:cxn>
            </a:cxnLst>
            <a:rect l="0" t="0" r="r" b="b"/>
            <a:pathLst>
              <a:path w="21568" h="21584" extrusionOk="0">
                <a:moveTo>
                  <a:pt x="0" y="0"/>
                </a:moveTo>
                <a:lnTo>
                  <a:pt x="0" y="10791"/>
                </a:lnTo>
                <a:lnTo>
                  <a:pt x="0" y="21584"/>
                </a:lnTo>
                <a:lnTo>
                  <a:pt x="504" y="21584"/>
                </a:lnTo>
                <a:lnTo>
                  <a:pt x="504" y="21040"/>
                </a:lnTo>
                <a:lnTo>
                  <a:pt x="504" y="21031"/>
                </a:lnTo>
                <a:lnTo>
                  <a:pt x="570" y="21000"/>
                </a:lnTo>
                <a:cubicBezTo>
                  <a:pt x="570" y="20999"/>
                  <a:pt x="570" y="20997"/>
                  <a:pt x="571" y="20997"/>
                </a:cubicBezTo>
                <a:cubicBezTo>
                  <a:pt x="574" y="20995"/>
                  <a:pt x="577" y="20996"/>
                  <a:pt x="580" y="20994"/>
                </a:cubicBezTo>
                <a:lnTo>
                  <a:pt x="634" y="20968"/>
                </a:lnTo>
                <a:lnTo>
                  <a:pt x="763" y="20903"/>
                </a:lnTo>
                <a:lnTo>
                  <a:pt x="767" y="20904"/>
                </a:lnTo>
                <a:lnTo>
                  <a:pt x="796" y="20910"/>
                </a:lnTo>
                <a:lnTo>
                  <a:pt x="1103" y="20979"/>
                </a:lnTo>
                <a:cubicBezTo>
                  <a:pt x="1107" y="20979"/>
                  <a:pt x="1110" y="20980"/>
                  <a:pt x="1114" y="20981"/>
                </a:cubicBezTo>
                <a:lnTo>
                  <a:pt x="1122" y="20982"/>
                </a:lnTo>
                <a:cubicBezTo>
                  <a:pt x="1130" y="20984"/>
                  <a:pt x="1140" y="20986"/>
                  <a:pt x="1148" y="20987"/>
                </a:cubicBezTo>
                <a:cubicBezTo>
                  <a:pt x="1228" y="21004"/>
                  <a:pt x="1322" y="21020"/>
                  <a:pt x="1417" y="21036"/>
                </a:cubicBezTo>
                <a:cubicBezTo>
                  <a:pt x="1542" y="21051"/>
                  <a:pt x="1625" y="21065"/>
                  <a:pt x="1740" y="21085"/>
                </a:cubicBezTo>
                <a:cubicBezTo>
                  <a:pt x="1872" y="21102"/>
                  <a:pt x="2011" y="21119"/>
                  <a:pt x="2157" y="21134"/>
                </a:cubicBezTo>
                <a:cubicBezTo>
                  <a:pt x="2409" y="21158"/>
                  <a:pt x="2689" y="21178"/>
                  <a:pt x="3006" y="21194"/>
                </a:cubicBezTo>
                <a:cubicBezTo>
                  <a:pt x="3072" y="21192"/>
                  <a:pt x="3122" y="21194"/>
                  <a:pt x="3149" y="21201"/>
                </a:cubicBezTo>
                <a:cubicBezTo>
                  <a:pt x="3193" y="21203"/>
                  <a:pt x="3257" y="21203"/>
                  <a:pt x="3302" y="21205"/>
                </a:cubicBezTo>
                <a:cubicBezTo>
                  <a:pt x="3399" y="21212"/>
                  <a:pt x="4401" y="21212"/>
                  <a:pt x="5409" y="21211"/>
                </a:cubicBezTo>
                <a:cubicBezTo>
                  <a:pt x="8460" y="21193"/>
                  <a:pt x="13147" y="21188"/>
                  <a:pt x="13170" y="21215"/>
                </a:cubicBezTo>
                <a:cubicBezTo>
                  <a:pt x="13173" y="21217"/>
                  <a:pt x="13170" y="21220"/>
                  <a:pt x="13172" y="21223"/>
                </a:cubicBezTo>
                <a:cubicBezTo>
                  <a:pt x="13747" y="21228"/>
                  <a:pt x="14320" y="21233"/>
                  <a:pt x="14762" y="21242"/>
                </a:cubicBezTo>
                <a:cubicBezTo>
                  <a:pt x="14909" y="21244"/>
                  <a:pt x="15097" y="21245"/>
                  <a:pt x="15236" y="21248"/>
                </a:cubicBezTo>
                <a:cubicBezTo>
                  <a:pt x="17171" y="21284"/>
                  <a:pt x="18027" y="21296"/>
                  <a:pt x="18380" y="21290"/>
                </a:cubicBezTo>
                <a:cubicBezTo>
                  <a:pt x="18486" y="21283"/>
                  <a:pt x="18565" y="21272"/>
                  <a:pt x="18633" y="21258"/>
                </a:cubicBezTo>
                <a:cubicBezTo>
                  <a:pt x="18646" y="21247"/>
                  <a:pt x="18686" y="21235"/>
                  <a:pt x="18760" y="21222"/>
                </a:cubicBezTo>
                <a:cubicBezTo>
                  <a:pt x="18799" y="21207"/>
                  <a:pt x="18841" y="21193"/>
                  <a:pt x="18873" y="21173"/>
                </a:cubicBezTo>
                <a:cubicBezTo>
                  <a:pt x="18875" y="21172"/>
                  <a:pt x="18877" y="21171"/>
                  <a:pt x="18880" y="21170"/>
                </a:cubicBezTo>
                <a:cubicBezTo>
                  <a:pt x="18898" y="21158"/>
                  <a:pt x="18916" y="21150"/>
                  <a:pt x="18935" y="21142"/>
                </a:cubicBezTo>
                <a:cubicBezTo>
                  <a:pt x="18940" y="21140"/>
                  <a:pt x="18945" y="21137"/>
                  <a:pt x="18950" y="21135"/>
                </a:cubicBezTo>
                <a:cubicBezTo>
                  <a:pt x="18950" y="21134"/>
                  <a:pt x="18951" y="21134"/>
                  <a:pt x="18951" y="21134"/>
                </a:cubicBezTo>
                <a:cubicBezTo>
                  <a:pt x="18961" y="21089"/>
                  <a:pt x="19109" y="21062"/>
                  <a:pt x="19371" y="21065"/>
                </a:cubicBezTo>
                <a:cubicBezTo>
                  <a:pt x="19597" y="21068"/>
                  <a:pt x="19732" y="21054"/>
                  <a:pt x="19808" y="21020"/>
                </a:cubicBezTo>
                <a:cubicBezTo>
                  <a:pt x="19867" y="20993"/>
                  <a:pt x="19993" y="20955"/>
                  <a:pt x="20087" y="20936"/>
                </a:cubicBezTo>
                <a:cubicBezTo>
                  <a:pt x="20141" y="20926"/>
                  <a:pt x="20171" y="20924"/>
                  <a:pt x="20199" y="20923"/>
                </a:cubicBezTo>
                <a:cubicBezTo>
                  <a:pt x="20200" y="20923"/>
                  <a:pt x="20200" y="20924"/>
                  <a:pt x="20201" y="20923"/>
                </a:cubicBezTo>
                <a:cubicBezTo>
                  <a:pt x="20327" y="20896"/>
                  <a:pt x="20461" y="20869"/>
                  <a:pt x="20597" y="20850"/>
                </a:cubicBezTo>
                <a:cubicBezTo>
                  <a:pt x="20601" y="20849"/>
                  <a:pt x="20605" y="20848"/>
                  <a:pt x="20609" y="20848"/>
                </a:cubicBezTo>
                <a:cubicBezTo>
                  <a:pt x="20681" y="20798"/>
                  <a:pt x="20813" y="20772"/>
                  <a:pt x="20996" y="20779"/>
                </a:cubicBezTo>
                <a:lnTo>
                  <a:pt x="21144" y="20785"/>
                </a:lnTo>
                <a:cubicBezTo>
                  <a:pt x="21151" y="20781"/>
                  <a:pt x="21154" y="20779"/>
                  <a:pt x="21162" y="20774"/>
                </a:cubicBezTo>
                <a:cubicBezTo>
                  <a:pt x="21253" y="20725"/>
                  <a:pt x="21255" y="20684"/>
                  <a:pt x="21276" y="17941"/>
                </a:cubicBezTo>
                <a:cubicBezTo>
                  <a:pt x="21278" y="17705"/>
                  <a:pt x="21281" y="17658"/>
                  <a:pt x="21283" y="17428"/>
                </a:cubicBezTo>
                <a:cubicBezTo>
                  <a:pt x="21279" y="17413"/>
                  <a:pt x="21278" y="17397"/>
                  <a:pt x="21284" y="17375"/>
                </a:cubicBezTo>
                <a:cubicBezTo>
                  <a:pt x="21295" y="16229"/>
                  <a:pt x="21308" y="15145"/>
                  <a:pt x="21319" y="14809"/>
                </a:cubicBezTo>
                <a:cubicBezTo>
                  <a:pt x="21320" y="14797"/>
                  <a:pt x="21317" y="14792"/>
                  <a:pt x="21318" y="14779"/>
                </a:cubicBezTo>
                <a:cubicBezTo>
                  <a:pt x="21318" y="14774"/>
                  <a:pt x="21319" y="14774"/>
                  <a:pt x="21319" y="14769"/>
                </a:cubicBezTo>
                <a:cubicBezTo>
                  <a:pt x="21320" y="14750"/>
                  <a:pt x="21321" y="14628"/>
                  <a:pt x="21322" y="14614"/>
                </a:cubicBezTo>
                <a:cubicBezTo>
                  <a:pt x="21335" y="14315"/>
                  <a:pt x="21344" y="14048"/>
                  <a:pt x="21343" y="14022"/>
                </a:cubicBezTo>
                <a:cubicBezTo>
                  <a:pt x="21338" y="13926"/>
                  <a:pt x="21357" y="11035"/>
                  <a:pt x="21371" y="9880"/>
                </a:cubicBezTo>
                <a:cubicBezTo>
                  <a:pt x="21383" y="8824"/>
                  <a:pt x="21393" y="8685"/>
                  <a:pt x="21465" y="8591"/>
                </a:cubicBezTo>
                <a:cubicBezTo>
                  <a:pt x="21541" y="8491"/>
                  <a:pt x="21542" y="8482"/>
                  <a:pt x="21468" y="8425"/>
                </a:cubicBezTo>
                <a:cubicBezTo>
                  <a:pt x="21438" y="8402"/>
                  <a:pt x="21421" y="8337"/>
                  <a:pt x="21412" y="8181"/>
                </a:cubicBezTo>
                <a:cubicBezTo>
                  <a:pt x="21398" y="8087"/>
                  <a:pt x="21393" y="7990"/>
                  <a:pt x="21406" y="7918"/>
                </a:cubicBezTo>
                <a:cubicBezTo>
                  <a:pt x="21405" y="7845"/>
                  <a:pt x="21411" y="7642"/>
                  <a:pt x="21411" y="7539"/>
                </a:cubicBezTo>
                <a:cubicBezTo>
                  <a:pt x="21410" y="7525"/>
                  <a:pt x="21407" y="7506"/>
                  <a:pt x="21411" y="7496"/>
                </a:cubicBezTo>
                <a:cubicBezTo>
                  <a:pt x="21411" y="7408"/>
                  <a:pt x="21412" y="7294"/>
                  <a:pt x="21414" y="7183"/>
                </a:cubicBezTo>
                <a:cubicBezTo>
                  <a:pt x="21416" y="6951"/>
                  <a:pt x="21413" y="6886"/>
                  <a:pt x="21419" y="6531"/>
                </a:cubicBezTo>
                <a:cubicBezTo>
                  <a:pt x="21435" y="5523"/>
                  <a:pt x="21457" y="4418"/>
                  <a:pt x="21468" y="4075"/>
                </a:cubicBezTo>
                <a:cubicBezTo>
                  <a:pt x="21478" y="3732"/>
                  <a:pt x="21500" y="2861"/>
                  <a:pt x="21514" y="2140"/>
                </a:cubicBezTo>
                <a:cubicBezTo>
                  <a:pt x="21529" y="1418"/>
                  <a:pt x="21548" y="806"/>
                  <a:pt x="21559" y="780"/>
                </a:cubicBezTo>
                <a:cubicBezTo>
                  <a:pt x="21600" y="682"/>
                  <a:pt x="21509" y="648"/>
                  <a:pt x="21176" y="637"/>
                </a:cubicBezTo>
                <a:cubicBezTo>
                  <a:pt x="21065" y="633"/>
                  <a:pt x="20967" y="622"/>
                  <a:pt x="20889" y="609"/>
                </a:cubicBezTo>
                <a:cubicBezTo>
                  <a:pt x="20846" y="605"/>
                  <a:pt x="20814" y="597"/>
                  <a:pt x="20791" y="588"/>
                </a:cubicBezTo>
                <a:cubicBezTo>
                  <a:pt x="20788" y="587"/>
                  <a:pt x="20777" y="586"/>
                  <a:pt x="20775" y="585"/>
                </a:cubicBezTo>
                <a:cubicBezTo>
                  <a:pt x="20721" y="554"/>
                  <a:pt x="20447" y="546"/>
                  <a:pt x="19618" y="552"/>
                </a:cubicBezTo>
                <a:cubicBezTo>
                  <a:pt x="18604" y="560"/>
                  <a:pt x="18525" y="556"/>
                  <a:pt x="18419" y="498"/>
                </a:cubicBezTo>
                <a:cubicBezTo>
                  <a:pt x="18357" y="464"/>
                  <a:pt x="18243" y="428"/>
                  <a:pt x="18168" y="417"/>
                </a:cubicBezTo>
                <a:cubicBezTo>
                  <a:pt x="18092" y="407"/>
                  <a:pt x="17092" y="389"/>
                  <a:pt x="15946" y="380"/>
                </a:cubicBezTo>
                <a:cubicBezTo>
                  <a:pt x="13052" y="354"/>
                  <a:pt x="10342" y="275"/>
                  <a:pt x="7881" y="141"/>
                </a:cubicBezTo>
                <a:cubicBezTo>
                  <a:pt x="5509" y="12"/>
                  <a:pt x="4038" y="-16"/>
                  <a:pt x="2887" y="45"/>
                </a:cubicBezTo>
                <a:cubicBezTo>
                  <a:pt x="2155" y="84"/>
                  <a:pt x="1412" y="184"/>
                  <a:pt x="1200" y="271"/>
                </a:cubicBezTo>
                <a:cubicBezTo>
                  <a:pt x="1144" y="293"/>
                  <a:pt x="1092" y="304"/>
                  <a:pt x="1050" y="308"/>
                </a:cubicBezTo>
                <a:cubicBezTo>
                  <a:pt x="1043" y="309"/>
                  <a:pt x="1035" y="310"/>
                  <a:pt x="1029" y="309"/>
                </a:cubicBezTo>
                <a:cubicBezTo>
                  <a:pt x="1018" y="309"/>
                  <a:pt x="1001" y="313"/>
                  <a:pt x="995" y="310"/>
                </a:cubicBezTo>
                <a:cubicBezTo>
                  <a:pt x="968" y="299"/>
                  <a:pt x="848" y="274"/>
                  <a:pt x="729" y="255"/>
                </a:cubicBezTo>
                <a:cubicBezTo>
                  <a:pt x="720" y="254"/>
                  <a:pt x="719" y="255"/>
                  <a:pt x="709" y="253"/>
                </a:cubicBezTo>
                <a:lnTo>
                  <a:pt x="480" y="216"/>
                </a:lnTo>
                <a:lnTo>
                  <a:pt x="480" y="215"/>
                </a:lnTo>
                <a:lnTo>
                  <a:pt x="480" y="0"/>
                </a:lnTo>
                <a:lnTo>
                  <a:pt x="0" y="0"/>
                </a:lnTo>
                <a:close/>
                <a:moveTo>
                  <a:pt x="19673" y="21290"/>
                </a:moveTo>
                <a:cubicBezTo>
                  <a:pt x="19664" y="21289"/>
                  <a:pt x="19658" y="21294"/>
                  <a:pt x="19658" y="21304"/>
                </a:cubicBezTo>
                <a:cubicBezTo>
                  <a:pt x="19658" y="21322"/>
                  <a:pt x="19671" y="21346"/>
                  <a:pt x="19688" y="21358"/>
                </a:cubicBezTo>
                <a:cubicBezTo>
                  <a:pt x="19705" y="21369"/>
                  <a:pt x="19730" y="21371"/>
                  <a:pt x="19744" y="21362"/>
                </a:cubicBezTo>
                <a:cubicBezTo>
                  <a:pt x="19757" y="21353"/>
                  <a:pt x="19742" y="21329"/>
                  <a:pt x="19712" y="21309"/>
                </a:cubicBezTo>
                <a:cubicBezTo>
                  <a:pt x="19696" y="21297"/>
                  <a:pt x="19683" y="21291"/>
                  <a:pt x="19673" y="21290"/>
                </a:cubicBezTo>
                <a:close/>
              </a:path>
            </a:pathLst>
          </a:custGeom>
          <a:ln w="25400">
            <a:miter lim="400000"/>
          </a:ln>
          <a:effectLst>
            <a:outerShdw blurRad="254000" dist="127000" dir="5400000" rotWithShape="0">
              <a:srgbClr val="000000">
                <a:alpha val="70000"/>
              </a:srgbClr>
            </a:outerShdw>
          </a:effectLst>
        </p:spPr>
      </p:pic>
      <p:pic>
        <p:nvPicPr>
          <p:cNvPr id="434" name="Rektangel Rektangel" descr="Rektangel Rektangel"/>
          <p:cNvPicPr>
            <a:picLocks/>
          </p:cNvPicPr>
          <p:nvPr/>
        </p:nvPicPr>
        <p:blipFill>
          <a:blip r:embed="rId3"/>
          <a:stretch>
            <a:fillRect/>
          </a:stretch>
        </p:blipFill>
        <p:spPr>
          <a:xfrm rot="120000">
            <a:off x="828714" y="5812068"/>
            <a:ext cx="4654948" cy="1280988"/>
          </a:xfrm>
          <a:prstGeom prst="rect">
            <a:avLst/>
          </a:prstGeom>
        </p:spPr>
      </p:pic>
      <p:sp>
        <p:nvSpPr>
          <p:cNvPr id="436" name="NK i fysik Kapprock 10/9 1945"/>
          <p:cNvSpPr txBox="1"/>
          <p:nvPr/>
        </p:nvSpPr>
        <p:spPr>
          <a:xfrm>
            <a:off x="4274616" y="175870"/>
            <a:ext cx="4455568" cy="461060"/>
          </a:xfrm>
          <a:prstGeom prst="rect">
            <a:avLst/>
          </a:prstGeom>
          <a:solidFill>
            <a:srgbClr val="FEFCEE"/>
          </a:solidFill>
          <a:ln w="12700">
            <a:miter lim="400000"/>
          </a:ln>
          <a:effectLst>
            <a:outerShdw blurRad="50800" dist="25400" dir="36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NK i fysik Kapprock 10/9 1945</a:t>
            </a:r>
          </a:p>
        </p:txBody>
      </p:sp>
      <p:pic>
        <p:nvPicPr>
          <p:cNvPr id="437" name="KVANobel1945.pdf" descr="KVANobel1945.pdf"/>
          <p:cNvPicPr>
            <a:picLocks noChangeAspect="1"/>
          </p:cNvPicPr>
          <p:nvPr/>
        </p:nvPicPr>
        <p:blipFill>
          <a:blip r:embed="rId4"/>
          <a:srcRect/>
          <a:stretch>
            <a:fillRect/>
          </a:stretch>
        </p:blipFill>
        <p:spPr>
          <a:xfrm>
            <a:off x="-169678" y="-5118944"/>
            <a:ext cx="7667580" cy="1085056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418" y="464"/>
                </a:moveTo>
                <a:lnTo>
                  <a:pt x="10800" y="464"/>
                </a:lnTo>
                <a:lnTo>
                  <a:pt x="21182" y="464"/>
                </a:lnTo>
                <a:lnTo>
                  <a:pt x="21182" y="10800"/>
                </a:lnTo>
                <a:lnTo>
                  <a:pt x="21182" y="21136"/>
                </a:lnTo>
                <a:lnTo>
                  <a:pt x="10837" y="21143"/>
                </a:lnTo>
                <a:cubicBezTo>
                  <a:pt x="5147" y="21147"/>
                  <a:pt x="479" y="21142"/>
                  <a:pt x="464" y="21131"/>
                </a:cubicBezTo>
                <a:cubicBezTo>
                  <a:pt x="449" y="21121"/>
                  <a:pt x="437" y="20818"/>
                  <a:pt x="437" y="20458"/>
                </a:cubicBezTo>
                <a:lnTo>
                  <a:pt x="437" y="19804"/>
                </a:lnTo>
                <a:lnTo>
                  <a:pt x="552" y="19746"/>
                </a:lnTo>
                <a:cubicBezTo>
                  <a:pt x="662" y="19691"/>
                  <a:pt x="676" y="19690"/>
                  <a:pt x="841" y="19732"/>
                </a:cubicBezTo>
                <a:cubicBezTo>
                  <a:pt x="1150" y="19811"/>
                  <a:pt x="1918" y="19911"/>
                  <a:pt x="2433" y="19941"/>
                </a:cubicBezTo>
                <a:cubicBezTo>
                  <a:pt x="2747" y="19959"/>
                  <a:pt x="4634" y="19967"/>
                  <a:pt x="7445" y="19964"/>
                </a:cubicBezTo>
                <a:cubicBezTo>
                  <a:pt x="10329" y="19960"/>
                  <a:pt x="12398" y="19970"/>
                  <a:pt x="13187" y="19991"/>
                </a:cubicBezTo>
                <a:cubicBezTo>
                  <a:pt x="13865" y="20010"/>
                  <a:pt x="14805" y="20027"/>
                  <a:pt x="15275" y="20031"/>
                </a:cubicBezTo>
                <a:cubicBezTo>
                  <a:pt x="16171" y="20038"/>
                  <a:pt x="16196" y="20034"/>
                  <a:pt x="16410" y="19906"/>
                </a:cubicBezTo>
                <a:cubicBezTo>
                  <a:pt x="16468" y="19872"/>
                  <a:pt x="16584" y="19855"/>
                  <a:pt x="16815" y="19847"/>
                </a:cubicBezTo>
                <a:cubicBezTo>
                  <a:pt x="17042" y="19839"/>
                  <a:pt x="17178" y="19819"/>
                  <a:pt x="17271" y="19781"/>
                </a:cubicBezTo>
                <a:cubicBezTo>
                  <a:pt x="17344" y="19750"/>
                  <a:pt x="17483" y="19709"/>
                  <a:pt x="17582" y="19690"/>
                </a:cubicBezTo>
                <a:cubicBezTo>
                  <a:pt x="17680" y="19671"/>
                  <a:pt x="17815" y="19643"/>
                  <a:pt x="17880" y="19626"/>
                </a:cubicBezTo>
                <a:cubicBezTo>
                  <a:pt x="17946" y="19610"/>
                  <a:pt x="18100" y="19598"/>
                  <a:pt x="18222" y="19601"/>
                </a:cubicBezTo>
                <a:lnTo>
                  <a:pt x="18446" y="19606"/>
                </a:lnTo>
                <a:lnTo>
                  <a:pt x="18472" y="18332"/>
                </a:lnTo>
                <a:cubicBezTo>
                  <a:pt x="18486" y="17632"/>
                  <a:pt x="18498" y="16924"/>
                  <a:pt x="18498" y="16761"/>
                </a:cubicBezTo>
                <a:lnTo>
                  <a:pt x="18498" y="16464"/>
                </a:lnTo>
                <a:lnTo>
                  <a:pt x="18616" y="16401"/>
                </a:lnTo>
                <a:cubicBezTo>
                  <a:pt x="18756" y="16328"/>
                  <a:pt x="18789" y="16206"/>
                  <a:pt x="18655" y="16257"/>
                </a:cubicBezTo>
                <a:cubicBezTo>
                  <a:pt x="18611" y="16274"/>
                  <a:pt x="18558" y="16280"/>
                  <a:pt x="18537" y="16270"/>
                </a:cubicBezTo>
                <a:cubicBezTo>
                  <a:pt x="18513" y="16260"/>
                  <a:pt x="18500" y="15947"/>
                  <a:pt x="18503" y="15461"/>
                </a:cubicBezTo>
                <a:cubicBezTo>
                  <a:pt x="18507" y="14794"/>
                  <a:pt x="18517" y="14660"/>
                  <a:pt x="18568" y="14618"/>
                </a:cubicBezTo>
                <a:cubicBezTo>
                  <a:pt x="18622" y="14574"/>
                  <a:pt x="18622" y="14564"/>
                  <a:pt x="18563" y="14518"/>
                </a:cubicBezTo>
                <a:cubicBezTo>
                  <a:pt x="18466" y="14442"/>
                  <a:pt x="18489" y="14172"/>
                  <a:pt x="18597" y="14133"/>
                </a:cubicBezTo>
                <a:cubicBezTo>
                  <a:pt x="18641" y="14117"/>
                  <a:pt x="18682" y="14080"/>
                  <a:pt x="18688" y="14049"/>
                </a:cubicBezTo>
                <a:cubicBezTo>
                  <a:pt x="18698" y="13997"/>
                  <a:pt x="18695" y="13996"/>
                  <a:pt x="18655" y="14042"/>
                </a:cubicBezTo>
                <a:cubicBezTo>
                  <a:pt x="18631" y="14070"/>
                  <a:pt x="18594" y="14084"/>
                  <a:pt x="18572" y="14075"/>
                </a:cubicBezTo>
                <a:cubicBezTo>
                  <a:pt x="18516" y="14050"/>
                  <a:pt x="18542" y="13775"/>
                  <a:pt x="18607" y="13720"/>
                </a:cubicBezTo>
                <a:cubicBezTo>
                  <a:pt x="18654" y="13680"/>
                  <a:pt x="18653" y="13664"/>
                  <a:pt x="18603" y="13608"/>
                </a:cubicBezTo>
                <a:cubicBezTo>
                  <a:pt x="18529" y="13527"/>
                  <a:pt x="18507" y="12841"/>
                  <a:pt x="18577" y="12811"/>
                </a:cubicBezTo>
                <a:cubicBezTo>
                  <a:pt x="18608" y="12797"/>
                  <a:pt x="18607" y="12780"/>
                  <a:pt x="18574" y="12752"/>
                </a:cubicBezTo>
                <a:cubicBezTo>
                  <a:pt x="18520" y="12706"/>
                  <a:pt x="18587" y="12628"/>
                  <a:pt x="18681" y="12628"/>
                </a:cubicBezTo>
                <a:cubicBezTo>
                  <a:pt x="18772" y="12628"/>
                  <a:pt x="18742" y="12576"/>
                  <a:pt x="18646" y="12567"/>
                </a:cubicBezTo>
                <a:cubicBezTo>
                  <a:pt x="18558" y="12558"/>
                  <a:pt x="18556" y="12551"/>
                  <a:pt x="18546" y="12091"/>
                </a:cubicBezTo>
                <a:cubicBezTo>
                  <a:pt x="18537" y="11708"/>
                  <a:pt x="18546" y="11617"/>
                  <a:pt x="18594" y="11589"/>
                </a:cubicBezTo>
                <a:cubicBezTo>
                  <a:pt x="18626" y="11570"/>
                  <a:pt x="18640" y="11535"/>
                  <a:pt x="18627" y="11511"/>
                </a:cubicBezTo>
                <a:cubicBezTo>
                  <a:pt x="18613" y="11485"/>
                  <a:pt x="18634" y="11451"/>
                  <a:pt x="18678" y="11428"/>
                </a:cubicBezTo>
                <a:cubicBezTo>
                  <a:pt x="18749" y="11391"/>
                  <a:pt x="18750" y="11389"/>
                  <a:pt x="18663" y="11346"/>
                </a:cubicBezTo>
                <a:cubicBezTo>
                  <a:pt x="18614" y="11322"/>
                  <a:pt x="18578" y="11280"/>
                  <a:pt x="18584" y="11254"/>
                </a:cubicBezTo>
                <a:cubicBezTo>
                  <a:pt x="18590" y="11229"/>
                  <a:pt x="18580" y="11191"/>
                  <a:pt x="18562" y="11171"/>
                </a:cubicBezTo>
                <a:cubicBezTo>
                  <a:pt x="18544" y="11151"/>
                  <a:pt x="18551" y="11117"/>
                  <a:pt x="18578" y="11094"/>
                </a:cubicBezTo>
                <a:cubicBezTo>
                  <a:pt x="18604" y="11071"/>
                  <a:pt x="18613" y="11053"/>
                  <a:pt x="18597" y="11053"/>
                </a:cubicBezTo>
                <a:cubicBezTo>
                  <a:pt x="18581" y="11053"/>
                  <a:pt x="18587" y="11036"/>
                  <a:pt x="18612" y="11015"/>
                </a:cubicBezTo>
                <a:cubicBezTo>
                  <a:pt x="18646" y="10986"/>
                  <a:pt x="18643" y="10968"/>
                  <a:pt x="18598" y="10941"/>
                </a:cubicBezTo>
                <a:cubicBezTo>
                  <a:pt x="18527" y="10900"/>
                  <a:pt x="18541" y="10738"/>
                  <a:pt x="18617" y="10720"/>
                </a:cubicBezTo>
                <a:cubicBezTo>
                  <a:pt x="18646" y="10713"/>
                  <a:pt x="18693" y="10731"/>
                  <a:pt x="18722" y="10760"/>
                </a:cubicBezTo>
                <a:cubicBezTo>
                  <a:pt x="18763" y="10799"/>
                  <a:pt x="18776" y="10802"/>
                  <a:pt x="18776" y="10769"/>
                </a:cubicBezTo>
                <a:cubicBezTo>
                  <a:pt x="18776" y="10746"/>
                  <a:pt x="18756" y="10713"/>
                  <a:pt x="18732" y="10697"/>
                </a:cubicBezTo>
                <a:cubicBezTo>
                  <a:pt x="18701" y="10674"/>
                  <a:pt x="18701" y="10660"/>
                  <a:pt x="18732" y="10647"/>
                </a:cubicBezTo>
                <a:cubicBezTo>
                  <a:pt x="18756" y="10636"/>
                  <a:pt x="18775" y="10607"/>
                  <a:pt x="18775" y="10580"/>
                </a:cubicBezTo>
                <a:cubicBezTo>
                  <a:pt x="18774" y="10547"/>
                  <a:pt x="18759" y="10555"/>
                  <a:pt x="18724" y="10603"/>
                </a:cubicBezTo>
                <a:cubicBezTo>
                  <a:pt x="18697" y="10642"/>
                  <a:pt x="18649" y="10674"/>
                  <a:pt x="18618" y="10674"/>
                </a:cubicBezTo>
                <a:cubicBezTo>
                  <a:pt x="18573" y="10674"/>
                  <a:pt x="18563" y="10598"/>
                  <a:pt x="18568" y="10268"/>
                </a:cubicBezTo>
                <a:cubicBezTo>
                  <a:pt x="18571" y="10045"/>
                  <a:pt x="18591" y="9850"/>
                  <a:pt x="18613" y="9835"/>
                </a:cubicBezTo>
                <a:cubicBezTo>
                  <a:pt x="18639" y="9816"/>
                  <a:pt x="18639" y="9789"/>
                  <a:pt x="18613" y="9755"/>
                </a:cubicBezTo>
                <a:cubicBezTo>
                  <a:pt x="18591" y="9726"/>
                  <a:pt x="18577" y="9533"/>
                  <a:pt x="18582" y="9319"/>
                </a:cubicBezTo>
                <a:cubicBezTo>
                  <a:pt x="18591" y="8971"/>
                  <a:pt x="18599" y="8935"/>
                  <a:pt x="18666" y="8922"/>
                </a:cubicBezTo>
                <a:cubicBezTo>
                  <a:pt x="18708" y="8914"/>
                  <a:pt x="18731" y="8892"/>
                  <a:pt x="18720" y="8871"/>
                </a:cubicBezTo>
                <a:cubicBezTo>
                  <a:pt x="18709" y="8850"/>
                  <a:pt x="18717" y="8825"/>
                  <a:pt x="18738" y="8816"/>
                </a:cubicBezTo>
                <a:cubicBezTo>
                  <a:pt x="18759" y="8807"/>
                  <a:pt x="18732" y="8758"/>
                  <a:pt x="18676" y="8707"/>
                </a:cubicBezTo>
                <a:cubicBezTo>
                  <a:pt x="18593" y="8630"/>
                  <a:pt x="18577" y="8584"/>
                  <a:pt x="18577" y="8429"/>
                </a:cubicBezTo>
                <a:cubicBezTo>
                  <a:pt x="18577" y="8274"/>
                  <a:pt x="18591" y="8238"/>
                  <a:pt x="18659" y="8204"/>
                </a:cubicBezTo>
                <a:cubicBezTo>
                  <a:pt x="18722" y="8172"/>
                  <a:pt x="18727" y="8160"/>
                  <a:pt x="18683" y="8148"/>
                </a:cubicBezTo>
                <a:cubicBezTo>
                  <a:pt x="18592" y="8123"/>
                  <a:pt x="18559" y="7935"/>
                  <a:pt x="18636" y="7875"/>
                </a:cubicBezTo>
                <a:cubicBezTo>
                  <a:pt x="18679" y="7842"/>
                  <a:pt x="18686" y="7818"/>
                  <a:pt x="18659" y="7806"/>
                </a:cubicBezTo>
                <a:cubicBezTo>
                  <a:pt x="18601" y="7781"/>
                  <a:pt x="18605" y="7529"/>
                  <a:pt x="18663" y="7488"/>
                </a:cubicBezTo>
                <a:cubicBezTo>
                  <a:pt x="18698" y="7463"/>
                  <a:pt x="18697" y="7445"/>
                  <a:pt x="18659" y="7412"/>
                </a:cubicBezTo>
                <a:cubicBezTo>
                  <a:pt x="18594" y="7357"/>
                  <a:pt x="18637" y="7260"/>
                  <a:pt x="18705" y="7308"/>
                </a:cubicBezTo>
                <a:cubicBezTo>
                  <a:pt x="18806" y="7379"/>
                  <a:pt x="18850" y="7342"/>
                  <a:pt x="18849" y="7193"/>
                </a:cubicBezTo>
                <a:cubicBezTo>
                  <a:pt x="18847" y="7019"/>
                  <a:pt x="18806" y="6953"/>
                  <a:pt x="18776" y="7073"/>
                </a:cubicBezTo>
                <a:cubicBezTo>
                  <a:pt x="18764" y="7123"/>
                  <a:pt x="18730" y="7158"/>
                  <a:pt x="18695" y="7158"/>
                </a:cubicBezTo>
                <a:cubicBezTo>
                  <a:pt x="18649" y="7158"/>
                  <a:pt x="18636" y="7120"/>
                  <a:pt x="18636" y="6989"/>
                </a:cubicBezTo>
                <a:cubicBezTo>
                  <a:pt x="18636" y="6836"/>
                  <a:pt x="18643" y="6821"/>
                  <a:pt x="18716" y="6829"/>
                </a:cubicBezTo>
                <a:cubicBezTo>
                  <a:pt x="18793" y="6838"/>
                  <a:pt x="18794" y="6838"/>
                  <a:pt x="18720" y="6798"/>
                </a:cubicBezTo>
                <a:cubicBezTo>
                  <a:pt x="18676" y="6775"/>
                  <a:pt x="18656" y="6744"/>
                  <a:pt x="18673" y="6725"/>
                </a:cubicBezTo>
                <a:cubicBezTo>
                  <a:pt x="18689" y="6706"/>
                  <a:pt x="18685" y="6676"/>
                  <a:pt x="18662" y="6656"/>
                </a:cubicBezTo>
                <a:cubicBezTo>
                  <a:pt x="18617" y="6618"/>
                  <a:pt x="18620" y="6446"/>
                  <a:pt x="18667" y="6393"/>
                </a:cubicBezTo>
                <a:cubicBezTo>
                  <a:pt x="18684" y="6375"/>
                  <a:pt x="18680" y="6352"/>
                  <a:pt x="18657" y="6343"/>
                </a:cubicBezTo>
                <a:cubicBezTo>
                  <a:pt x="18592" y="6314"/>
                  <a:pt x="18608" y="6104"/>
                  <a:pt x="18676" y="6085"/>
                </a:cubicBezTo>
                <a:cubicBezTo>
                  <a:pt x="18748" y="6065"/>
                  <a:pt x="18757" y="6016"/>
                  <a:pt x="18686" y="6026"/>
                </a:cubicBezTo>
                <a:cubicBezTo>
                  <a:pt x="18649" y="6031"/>
                  <a:pt x="18634" y="5947"/>
                  <a:pt x="18625" y="5698"/>
                </a:cubicBezTo>
                <a:cubicBezTo>
                  <a:pt x="18619" y="5514"/>
                  <a:pt x="18625" y="5342"/>
                  <a:pt x="18641" y="5318"/>
                </a:cubicBezTo>
                <a:cubicBezTo>
                  <a:pt x="18656" y="5293"/>
                  <a:pt x="18664" y="5246"/>
                  <a:pt x="18660" y="5212"/>
                </a:cubicBezTo>
                <a:cubicBezTo>
                  <a:pt x="18655" y="5178"/>
                  <a:pt x="18670" y="5126"/>
                  <a:pt x="18692" y="5097"/>
                </a:cubicBezTo>
                <a:cubicBezTo>
                  <a:pt x="18720" y="5060"/>
                  <a:pt x="18719" y="5033"/>
                  <a:pt x="18690" y="5013"/>
                </a:cubicBezTo>
                <a:cubicBezTo>
                  <a:pt x="18641" y="4978"/>
                  <a:pt x="18683" y="4913"/>
                  <a:pt x="18739" y="4937"/>
                </a:cubicBezTo>
                <a:cubicBezTo>
                  <a:pt x="18759" y="4946"/>
                  <a:pt x="18776" y="4941"/>
                  <a:pt x="18776" y="4927"/>
                </a:cubicBezTo>
                <a:cubicBezTo>
                  <a:pt x="18776" y="4912"/>
                  <a:pt x="18748" y="4892"/>
                  <a:pt x="18716" y="4883"/>
                </a:cubicBezTo>
                <a:cubicBezTo>
                  <a:pt x="18643" y="4864"/>
                  <a:pt x="18634" y="4649"/>
                  <a:pt x="18702" y="4544"/>
                </a:cubicBezTo>
                <a:cubicBezTo>
                  <a:pt x="18736" y="4492"/>
                  <a:pt x="18736" y="4463"/>
                  <a:pt x="18703" y="4435"/>
                </a:cubicBezTo>
                <a:cubicBezTo>
                  <a:pt x="18670" y="4407"/>
                  <a:pt x="18672" y="4384"/>
                  <a:pt x="18714" y="4341"/>
                </a:cubicBezTo>
                <a:cubicBezTo>
                  <a:pt x="18761" y="4294"/>
                  <a:pt x="18763" y="4273"/>
                  <a:pt x="18719" y="4213"/>
                </a:cubicBezTo>
                <a:cubicBezTo>
                  <a:pt x="18676" y="4155"/>
                  <a:pt x="18672" y="3932"/>
                  <a:pt x="18699" y="3035"/>
                </a:cubicBezTo>
                <a:cubicBezTo>
                  <a:pt x="18718" y="2408"/>
                  <a:pt x="18717" y="1917"/>
                  <a:pt x="18698" y="1900"/>
                </a:cubicBezTo>
                <a:cubicBezTo>
                  <a:pt x="18679" y="1884"/>
                  <a:pt x="18532" y="1867"/>
                  <a:pt x="18372" y="1862"/>
                </a:cubicBezTo>
                <a:cubicBezTo>
                  <a:pt x="18179" y="1857"/>
                  <a:pt x="18059" y="1839"/>
                  <a:pt x="18013" y="1810"/>
                </a:cubicBezTo>
                <a:cubicBezTo>
                  <a:pt x="17954" y="1772"/>
                  <a:pt x="17829" y="1769"/>
                  <a:pt x="17037" y="1786"/>
                </a:cubicBezTo>
                <a:cubicBezTo>
                  <a:pt x="16153" y="1806"/>
                  <a:pt x="16128" y="1805"/>
                  <a:pt x="16026" y="1748"/>
                </a:cubicBezTo>
                <a:cubicBezTo>
                  <a:pt x="15968" y="1715"/>
                  <a:pt x="15833" y="1676"/>
                  <a:pt x="15727" y="1661"/>
                </a:cubicBezTo>
                <a:cubicBezTo>
                  <a:pt x="15621" y="1647"/>
                  <a:pt x="14549" y="1628"/>
                  <a:pt x="13346" y="1620"/>
                </a:cubicBezTo>
                <a:cubicBezTo>
                  <a:pt x="11332" y="1605"/>
                  <a:pt x="9785" y="1566"/>
                  <a:pt x="8314" y="1492"/>
                </a:cubicBezTo>
                <a:cubicBezTo>
                  <a:pt x="7996" y="1475"/>
                  <a:pt x="7236" y="1436"/>
                  <a:pt x="6623" y="1405"/>
                </a:cubicBezTo>
                <a:cubicBezTo>
                  <a:pt x="5179" y="1331"/>
                  <a:pt x="3134" y="1303"/>
                  <a:pt x="2466" y="1348"/>
                </a:cubicBezTo>
                <a:cubicBezTo>
                  <a:pt x="1829" y="1391"/>
                  <a:pt x="1210" y="1480"/>
                  <a:pt x="1041" y="1553"/>
                </a:cubicBezTo>
                <a:cubicBezTo>
                  <a:pt x="927" y="1602"/>
                  <a:pt x="896" y="1606"/>
                  <a:pt x="814" y="1575"/>
                </a:cubicBezTo>
                <a:cubicBezTo>
                  <a:pt x="762" y="1555"/>
                  <a:pt x="651" y="1530"/>
                  <a:pt x="568" y="1521"/>
                </a:cubicBezTo>
                <a:cubicBezTo>
                  <a:pt x="453" y="1508"/>
                  <a:pt x="418" y="1491"/>
                  <a:pt x="418" y="1448"/>
                </a:cubicBezTo>
                <a:cubicBezTo>
                  <a:pt x="418" y="1407"/>
                  <a:pt x="448" y="1390"/>
                  <a:pt x="537" y="1384"/>
                </a:cubicBezTo>
                <a:cubicBezTo>
                  <a:pt x="651" y="1376"/>
                  <a:pt x="657" y="1370"/>
                  <a:pt x="661" y="1238"/>
                </a:cubicBezTo>
                <a:cubicBezTo>
                  <a:pt x="664" y="1145"/>
                  <a:pt x="648" y="1095"/>
                  <a:pt x="612" y="1086"/>
                </a:cubicBezTo>
                <a:cubicBezTo>
                  <a:pt x="574" y="1075"/>
                  <a:pt x="557" y="1094"/>
                  <a:pt x="557" y="1150"/>
                </a:cubicBezTo>
                <a:cubicBezTo>
                  <a:pt x="557" y="1243"/>
                  <a:pt x="452" y="1325"/>
                  <a:pt x="417" y="1260"/>
                </a:cubicBezTo>
                <a:cubicBezTo>
                  <a:pt x="405" y="1238"/>
                  <a:pt x="401" y="1050"/>
                  <a:pt x="407" y="842"/>
                </a:cubicBezTo>
                <a:lnTo>
                  <a:pt x="418" y="464"/>
                </a:lnTo>
                <a:close/>
                <a:moveTo>
                  <a:pt x="662" y="795"/>
                </a:moveTo>
                <a:cubicBezTo>
                  <a:pt x="657" y="793"/>
                  <a:pt x="642" y="800"/>
                  <a:pt x="617" y="815"/>
                </a:cubicBezTo>
                <a:cubicBezTo>
                  <a:pt x="584" y="835"/>
                  <a:pt x="557" y="855"/>
                  <a:pt x="557" y="861"/>
                </a:cubicBezTo>
                <a:cubicBezTo>
                  <a:pt x="557" y="893"/>
                  <a:pt x="632" y="865"/>
                  <a:pt x="653" y="826"/>
                </a:cubicBezTo>
                <a:cubicBezTo>
                  <a:pt x="663" y="806"/>
                  <a:pt x="667" y="796"/>
                  <a:pt x="662" y="795"/>
                </a:cubicBezTo>
                <a:close/>
                <a:moveTo>
                  <a:pt x="18936" y="4303"/>
                </a:moveTo>
                <a:cubicBezTo>
                  <a:pt x="18915" y="4303"/>
                  <a:pt x="18908" y="4322"/>
                  <a:pt x="18920" y="4345"/>
                </a:cubicBezTo>
                <a:cubicBezTo>
                  <a:pt x="18933" y="4368"/>
                  <a:pt x="18951" y="4387"/>
                  <a:pt x="18959" y="4387"/>
                </a:cubicBezTo>
                <a:cubicBezTo>
                  <a:pt x="18968" y="4387"/>
                  <a:pt x="18975" y="4368"/>
                  <a:pt x="18975" y="4345"/>
                </a:cubicBezTo>
                <a:cubicBezTo>
                  <a:pt x="18975" y="4322"/>
                  <a:pt x="18957" y="4303"/>
                  <a:pt x="18936" y="4303"/>
                </a:cubicBezTo>
                <a:close/>
                <a:moveTo>
                  <a:pt x="18878" y="6300"/>
                </a:moveTo>
                <a:cubicBezTo>
                  <a:pt x="18868" y="6300"/>
                  <a:pt x="18849" y="6313"/>
                  <a:pt x="18835" y="6328"/>
                </a:cubicBezTo>
                <a:cubicBezTo>
                  <a:pt x="18822" y="6344"/>
                  <a:pt x="18830" y="6356"/>
                  <a:pt x="18853" y="6356"/>
                </a:cubicBezTo>
                <a:cubicBezTo>
                  <a:pt x="18876" y="6356"/>
                  <a:pt x="18894" y="6344"/>
                  <a:pt x="18894" y="6328"/>
                </a:cubicBezTo>
                <a:cubicBezTo>
                  <a:pt x="18894" y="6313"/>
                  <a:pt x="18887" y="6300"/>
                  <a:pt x="18878" y="6300"/>
                </a:cubicBezTo>
                <a:close/>
                <a:moveTo>
                  <a:pt x="18667" y="9123"/>
                </a:moveTo>
                <a:cubicBezTo>
                  <a:pt x="18660" y="9125"/>
                  <a:pt x="18656" y="9131"/>
                  <a:pt x="18656" y="9139"/>
                </a:cubicBezTo>
                <a:cubicBezTo>
                  <a:pt x="18656" y="9156"/>
                  <a:pt x="18675" y="9169"/>
                  <a:pt x="18697" y="9169"/>
                </a:cubicBezTo>
                <a:cubicBezTo>
                  <a:pt x="18718" y="9169"/>
                  <a:pt x="18736" y="9164"/>
                  <a:pt x="18736" y="9157"/>
                </a:cubicBezTo>
                <a:cubicBezTo>
                  <a:pt x="18736" y="9150"/>
                  <a:pt x="18718" y="9136"/>
                  <a:pt x="18697" y="9127"/>
                </a:cubicBezTo>
                <a:cubicBezTo>
                  <a:pt x="18686" y="9122"/>
                  <a:pt x="18675" y="9120"/>
                  <a:pt x="18667" y="9123"/>
                </a:cubicBezTo>
                <a:close/>
                <a:moveTo>
                  <a:pt x="18707" y="10445"/>
                </a:moveTo>
                <a:cubicBezTo>
                  <a:pt x="18702" y="10448"/>
                  <a:pt x="18700" y="10458"/>
                  <a:pt x="18699" y="10474"/>
                </a:cubicBezTo>
                <a:cubicBezTo>
                  <a:pt x="18697" y="10504"/>
                  <a:pt x="18707" y="10520"/>
                  <a:pt x="18720" y="10511"/>
                </a:cubicBezTo>
                <a:cubicBezTo>
                  <a:pt x="18733" y="10501"/>
                  <a:pt x="18735" y="10477"/>
                  <a:pt x="18723" y="10457"/>
                </a:cubicBezTo>
                <a:cubicBezTo>
                  <a:pt x="18717" y="10446"/>
                  <a:pt x="18711" y="10442"/>
                  <a:pt x="18707" y="10445"/>
                </a:cubicBezTo>
                <a:close/>
                <a:moveTo>
                  <a:pt x="18689" y="12122"/>
                </a:moveTo>
                <a:cubicBezTo>
                  <a:pt x="18670" y="12122"/>
                  <a:pt x="18659" y="12160"/>
                  <a:pt x="18664" y="12206"/>
                </a:cubicBezTo>
                <a:cubicBezTo>
                  <a:pt x="18669" y="12253"/>
                  <a:pt x="18684" y="12291"/>
                  <a:pt x="18698" y="12291"/>
                </a:cubicBezTo>
                <a:cubicBezTo>
                  <a:pt x="18711" y="12291"/>
                  <a:pt x="18722" y="12253"/>
                  <a:pt x="18722" y="12206"/>
                </a:cubicBezTo>
                <a:cubicBezTo>
                  <a:pt x="18722" y="12160"/>
                  <a:pt x="18707" y="12122"/>
                  <a:pt x="18689" y="12122"/>
                </a:cubicBezTo>
                <a:close/>
                <a:moveTo>
                  <a:pt x="18707" y="13201"/>
                </a:moveTo>
                <a:cubicBezTo>
                  <a:pt x="18702" y="13204"/>
                  <a:pt x="18700" y="13214"/>
                  <a:pt x="18699" y="13230"/>
                </a:cubicBezTo>
                <a:cubicBezTo>
                  <a:pt x="18697" y="13260"/>
                  <a:pt x="18707" y="13277"/>
                  <a:pt x="18720" y="13267"/>
                </a:cubicBezTo>
                <a:cubicBezTo>
                  <a:pt x="18733" y="13258"/>
                  <a:pt x="18735" y="13234"/>
                  <a:pt x="18723" y="13214"/>
                </a:cubicBezTo>
                <a:cubicBezTo>
                  <a:pt x="18717" y="13202"/>
                  <a:pt x="18711" y="13198"/>
                  <a:pt x="18707" y="13201"/>
                </a:cubicBezTo>
                <a:close/>
                <a:moveTo>
                  <a:pt x="18708" y="14361"/>
                </a:moveTo>
                <a:cubicBezTo>
                  <a:pt x="18704" y="14367"/>
                  <a:pt x="18702" y="14381"/>
                  <a:pt x="18702" y="14400"/>
                </a:cubicBezTo>
                <a:cubicBezTo>
                  <a:pt x="18702" y="14439"/>
                  <a:pt x="18711" y="14454"/>
                  <a:pt x="18722" y="14435"/>
                </a:cubicBezTo>
                <a:cubicBezTo>
                  <a:pt x="18733" y="14416"/>
                  <a:pt x="18733" y="14384"/>
                  <a:pt x="18722" y="14365"/>
                </a:cubicBezTo>
                <a:cubicBezTo>
                  <a:pt x="18717" y="14355"/>
                  <a:pt x="18711" y="14354"/>
                  <a:pt x="18708" y="14361"/>
                </a:cubicBezTo>
                <a:close/>
              </a:path>
            </a:pathLst>
          </a:custGeom>
          <a:ln w="25400">
            <a:miter lim="400000"/>
          </a:ln>
          <a:effectLst>
            <a:outerShdw blurRad="254000" dist="127000" dir="5400000" rotWithShape="0">
              <a:srgbClr val="000000">
                <a:alpha val="70000"/>
              </a:srgbClr>
            </a:outerShdw>
          </a:effectLst>
        </p:spPr>
      </p:pic>
      <p:pic>
        <p:nvPicPr>
          <p:cNvPr id="438" name="KVANobel1945-2.pdf" descr="KVANobel1945-2.pdf"/>
          <p:cNvPicPr>
            <a:picLocks noChangeAspect="1"/>
          </p:cNvPicPr>
          <p:nvPr/>
        </p:nvPicPr>
        <p:blipFill>
          <a:blip r:embed="rId5"/>
          <a:srcRect/>
          <a:stretch>
            <a:fillRect/>
          </a:stretch>
        </p:blipFill>
        <p:spPr>
          <a:xfrm>
            <a:off x="6200943" y="-695921"/>
            <a:ext cx="7875963" cy="111454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799" y="21600"/>
                </a:lnTo>
                <a:lnTo>
                  <a:pt x="21600" y="21600"/>
                </a:lnTo>
                <a:lnTo>
                  <a:pt x="21600" y="10800"/>
                </a:lnTo>
                <a:lnTo>
                  <a:pt x="21600" y="0"/>
                </a:lnTo>
                <a:lnTo>
                  <a:pt x="10799" y="0"/>
                </a:lnTo>
                <a:lnTo>
                  <a:pt x="0" y="0"/>
                </a:lnTo>
                <a:close/>
                <a:moveTo>
                  <a:pt x="418" y="464"/>
                </a:moveTo>
                <a:lnTo>
                  <a:pt x="10799" y="464"/>
                </a:lnTo>
                <a:lnTo>
                  <a:pt x="21182" y="464"/>
                </a:lnTo>
                <a:lnTo>
                  <a:pt x="21182" y="8259"/>
                </a:lnTo>
                <a:lnTo>
                  <a:pt x="21182" y="10800"/>
                </a:lnTo>
                <a:lnTo>
                  <a:pt x="21182" y="13365"/>
                </a:lnTo>
                <a:cubicBezTo>
                  <a:pt x="21184" y="14349"/>
                  <a:pt x="21189" y="15194"/>
                  <a:pt x="21189" y="16321"/>
                </a:cubicBezTo>
                <a:cubicBezTo>
                  <a:pt x="21194" y="16352"/>
                  <a:pt x="21193" y="16382"/>
                  <a:pt x="21189" y="16411"/>
                </a:cubicBezTo>
                <a:cubicBezTo>
                  <a:pt x="21188" y="17736"/>
                  <a:pt x="21185" y="18908"/>
                  <a:pt x="21182" y="19789"/>
                </a:cubicBezTo>
                <a:lnTo>
                  <a:pt x="21182" y="21136"/>
                </a:lnTo>
                <a:lnTo>
                  <a:pt x="10829" y="21143"/>
                </a:lnTo>
                <a:cubicBezTo>
                  <a:pt x="10004" y="21144"/>
                  <a:pt x="9892" y="21143"/>
                  <a:pt x="9187" y="21143"/>
                </a:cubicBezTo>
                <a:cubicBezTo>
                  <a:pt x="4675" y="21149"/>
                  <a:pt x="485" y="21149"/>
                  <a:pt x="467" y="21135"/>
                </a:cubicBezTo>
                <a:cubicBezTo>
                  <a:pt x="466" y="21135"/>
                  <a:pt x="466" y="21117"/>
                  <a:pt x="465" y="21115"/>
                </a:cubicBezTo>
                <a:cubicBezTo>
                  <a:pt x="465" y="21115"/>
                  <a:pt x="455" y="21114"/>
                  <a:pt x="455" y="21114"/>
                </a:cubicBezTo>
                <a:cubicBezTo>
                  <a:pt x="453" y="21111"/>
                  <a:pt x="455" y="21018"/>
                  <a:pt x="454" y="20999"/>
                </a:cubicBezTo>
                <a:cubicBezTo>
                  <a:pt x="445" y="20883"/>
                  <a:pt x="438" y="20715"/>
                  <a:pt x="438" y="20488"/>
                </a:cubicBezTo>
                <a:cubicBezTo>
                  <a:pt x="438" y="20209"/>
                  <a:pt x="443" y="20047"/>
                  <a:pt x="455" y="19950"/>
                </a:cubicBezTo>
                <a:lnTo>
                  <a:pt x="457" y="19816"/>
                </a:lnTo>
                <a:lnTo>
                  <a:pt x="649" y="19768"/>
                </a:lnTo>
                <a:cubicBezTo>
                  <a:pt x="816" y="19726"/>
                  <a:pt x="861" y="19724"/>
                  <a:pt x="993" y="19757"/>
                </a:cubicBezTo>
                <a:cubicBezTo>
                  <a:pt x="1193" y="19807"/>
                  <a:pt x="1875" y="19903"/>
                  <a:pt x="2347" y="19947"/>
                </a:cubicBezTo>
                <a:cubicBezTo>
                  <a:pt x="2740" y="19984"/>
                  <a:pt x="3728" y="19987"/>
                  <a:pt x="9627" y="19972"/>
                </a:cubicBezTo>
                <a:cubicBezTo>
                  <a:pt x="11235" y="19969"/>
                  <a:pt x="12613" y="19972"/>
                  <a:pt x="12688" y="19980"/>
                </a:cubicBezTo>
                <a:cubicBezTo>
                  <a:pt x="12763" y="19988"/>
                  <a:pt x="13561" y="20002"/>
                  <a:pt x="14461" y="20013"/>
                </a:cubicBezTo>
                <a:cubicBezTo>
                  <a:pt x="15643" y="20027"/>
                  <a:pt x="16105" y="20025"/>
                  <a:pt x="16125" y="20002"/>
                </a:cubicBezTo>
                <a:cubicBezTo>
                  <a:pt x="16140" y="19985"/>
                  <a:pt x="16178" y="19978"/>
                  <a:pt x="16208" y="19986"/>
                </a:cubicBezTo>
                <a:cubicBezTo>
                  <a:pt x="16239" y="19995"/>
                  <a:pt x="16300" y="19965"/>
                  <a:pt x="16349" y="19918"/>
                </a:cubicBezTo>
                <a:cubicBezTo>
                  <a:pt x="16432" y="19839"/>
                  <a:pt x="16452" y="19835"/>
                  <a:pt x="16809" y="19822"/>
                </a:cubicBezTo>
                <a:cubicBezTo>
                  <a:pt x="17060" y="19812"/>
                  <a:pt x="17214" y="19793"/>
                  <a:pt x="17281" y="19762"/>
                </a:cubicBezTo>
                <a:cubicBezTo>
                  <a:pt x="17336" y="19736"/>
                  <a:pt x="17416" y="19716"/>
                  <a:pt x="17460" y="19716"/>
                </a:cubicBezTo>
                <a:cubicBezTo>
                  <a:pt x="17503" y="19716"/>
                  <a:pt x="17548" y="19703"/>
                  <a:pt x="17562" y="19687"/>
                </a:cubicBezTo>
                <a:cubicBezTo>
                  <a:pt x="17575" y="19672"/>
                  <a:pt x="17631" y="19659"/>
                  <a:pt x="17686" y="19659"/>
                </a:cubicBezTo>
                <a:cubicBezTo>
                  <a:pt x="17740" y="19659"/>
                  <a:pt x="17841" y="19639"/>
                  <a:pt x="17909" y="19614"/>
                </a:cubicBezTo>
                <a:cubicBezTo>
                  <a:pt x="17994" y="19583"/>
                  <a:pt x="18086" y="19574"/>
                  <a:pt x="18202" y="19585"/>
                </a:cubicBezTo>
                <a:cubicBezTo>
                  <a:pt x="18312" y="19595"/>
                  <a:pt x="18383" y="19589"/>
                  <a:pt x="18409" y="19567"/>
                </a:cubicBezTo>
                <a:cubicBezTo>
                  <a:pt x="18433" y="19546"/>
                  <a:pt x="18450" y="18767"/>
                  <a:pt x="18453" y="17494"/>
                </a:cubicBezTo>
                <a:cubicBezTo>
                  <a:pt x="18457" y="16373"/>
                  <a:pt x="18469" y="15063"/>
                  <a:pt x="18479" y="14583"/>
                </a:cubicBezTo>
                <a:cubicBezTo>
                  <a:pt x="18489" y="14134"/>
                  <a:pt x="18496" y="13256"/>
                  <a:pt x="18507" y="12512"/>
                </a:cubicBezTo>
                <a:cubicBezTo>
                  <a:pt x="18499" y="12491"/>
                  <a:pt x="18498" y="12470"/>
                  <a:pt x="18508" y="12450"/>
                </a:cubicBezTo>
                <a:cubicBezTo>
                  <a:pt x="18508" y="12398"/>
                  <a:pt x="18509" y="12358"/>
                  <a:pt x="18510" y="12305"/>
                </a:cubicBezTo>
                <a:cubicBezTo>
                  <a:pt x="18510" y="12304"/>
                  <a:pt x="18510" y="12303"/>
                  <a:pt x="18510" y="12302"/>
                </a:cubicBezTo>
                <a:cubicBezTo>
                  <a:pt x="18503" y="12271"/>
                  <a:pt x="18497" y="12232"/>
                  <a:pt x="18497" y="12192"/>
                </a:cubicBezTo>
                <a:cubicBezTo>
                  <a:pt x="18497" y="12133"/>
                  <a:pt x="18501" y="12094"/>
                  <a:pt x="18512" y="12067"/>
                </a:cubicBezTo>
                <a:cubicBezTo>
                  <a:pt x="18512" y="12067"/>
                  <a:pt x="18512" y="12067"/>
                  <a:pt x="18512" y="12066"/>
                </a:cubicBezTo>
                <a:cubicBezTo>
                  <a:pt x="18522" y="11292"/>
                  <a:pt x="18536" y="10642"/>
                  <a:pt x="18540" y="9972"/>
                </a:cubicBezTo>
                <a:cubicBezTo>
                  <a:pt x="18542" y="9792"/>
                  <a:pt x="18546" y="9733"/>
                  <a:pt x="18548" y="9607"/>
                </a:cubicBezTo>
                <a:cubicBezTo>
                  <a:pt x="18552" y="9395"/>
                  <a:pt x="18556" y="9174"/>
                  <a:pt x="18564" y="9075"/>
                </a:cubicBezTo>
                <a:cubicBezTo>
                  <a:pt x="18565" y="9033"/>
                  <a:pt x="18568" y="8998"/>
                  <a:pt x="18575" y="8971"/>
                </a:cubicBezTo>
                <a:cubicBezTo>
                  <a:pt x="18577" y="8962"/>
                  <a:pt x="18578" y="8953"/>
                  <a:pt x="18580" y="8945"/>
                </a:cubicBezTo>
                <a:cubicBezTo>
                  <a:pt x="18587" y="8909"/>
                  <a:pt x="18595" y="8880"/>
                  <a:pt x="18606" y="8862"/>
                </a:cubicBezTo>
                <a:cubicBezTo>
                  <a:pt x="18654" y="8781"/>
                  <a:pt x="18655" y="8752"/>
                  <a:pt x="18614" y="8706"/>
                </a:cubicBezTo>
                <a:cubicBezTo>
                  <a:pt x="18576" y="8663"/>
                  <a:pt x="18567" y="8433"/>
                  <a:pt x="18576" y="7735"/>
                </a:cubicBezTo>
                <a:cubicBezTo>
                  <a:pt x="18579" y="7506"/>
                  <a:pt x="18585" y="7380"/>
                  <a:pt x="18587" y="7195"/>
                </a:cubicBezTo>
                <a:cubicBezTo>
                  <a:pt x="18582" y="7080"/>
                  <a:pt x="18583" y="6972"/>
                  <a:pt x="18593" y="6898"/>
                </a:cubicBezTo>
                <a:cubicBezTo>
                  <a:pt x="18602" y="6244"/>
                  <a:pt x="18614" y="5588"/>
                  <a:pt x="18632" y="4813"/>
                </a:cubicBezTo>
                <a:cubicBezTo>
                  <a:pt x="18624" y="4787"/>
                  <a:pt x="18621" y="4752"/>
                  <a:pt x="18631" y="4700"/>
                </a:cubicBezTo>
                <a:cubicBezTo>
                  <a:pt x="18633" y="4688"/>
                  <a:pt x="18637" y="4502"/>
                  <a:pt x="18639" y="4460"/>
                </a:cubicBezTo>
                <a:cubicBezTo>
                  <a:pt x="18641" y="4398"/>
                  <a:pt x="18640" y="4382"/>
                  <a:pt x="18642" y="4317"/>
                </a:cubicBezTo>
                <a:cubicBezTo>
                  <a:pt x="18661" y="3513"/>
                  <a:pt x="18676" y="2634"/>
                  <a:pt x="18676" y="2364"/>
                </a:cubicBezTo>
                <a:lnTo>
                  <a:pt x="18676" y="1894"/>
                </a:lnTo>
                <a:cubicBezTo>
                  <a:pt x="18656" y="1882"/>
                  <a:pt x="18626" y="1874"/>
                  <a:pt x="18572" y="1870"/>
                </a:cubicBezTo>
                <a:lnTo>
                  <a:pt x="18570" y="1870"/>
                </a:lnTo>
                <a:lnTo>
                  <a:pt x="18379" y="1863"/>
                </a:lnTo>
                <a:cubicBezTo>
                  <a:pt x="18335" y="1861"/>
                  <a:pt x="18297" y="1858"/>
                  <a:pt x="18256" y="1854"/>
                </a:cubicBezTo>
                <a:cubicBezTo>
                  <a:pt x="18191" y="1850"/>
                  <a:pt x="18137" y="1844"/>
                  <a:pt x="18099" y="1835"/>
                </a:cubicBezTo>
                <a:cubicBezTo>
                  <a:pt x="18071" y="1830"/>
                  <a:pt x="18034" y="1824"/>
                  <a:pt x="18024" y="1819"/>
                </a:cubicBezTo>
                <a:cubicBezTo>
                  <a:pt x="17984" y="1795"/>
                  <a:pt x="17652" y="1785"/>
                  <a:pt x="16889" y="1781"/>
                </a:cubicBezTo>
                <a:cubicBezTo>
                  <a:pt x="16565" y="1780"/>
                  <a:pt x="16379" y="1773"/>
                  <a:pt x="16106" y="1768"/>
                </a:cubicBezTo>
                <a:cubicBezTo>
                  <a:pt x="16098" y="1768"/>
                  <a:pt x="16091" y="1768"/>
                  <a:pt x="16084" y="1768"/>
                </a:cubicBezTo>
                <a:cubicBezTo>
                  <a:pt x="15917" y="1765"/>
                  <a:pt x="15695" y="1764"/>
                  <a:pt x="15599" y="1761"/>
                </a:cubicBezTo>
                <a:cubicBezTo>
                  <a:pt x="15570" y="1764"/>
                  <a:pt x="15541" y="1765"/>
                  <a:pt x="15520" y="1760"/>
                </a:cubicBezTo>
                <a:cubicBezTo>
                  <a:pt x="15493" y="1754"/>
                  <a:pt x="14609" y="1747"/>
                  <a:pt x="13858" y="1741"/>
                </a:cubicBezTo>
                <a:cubicBezTo>
                  <a:pt x="12853" y="1741"/>
                  <a:pt x="12203" y="1738"/>
                  <a:pt x="11635" y="1729"/>
                </a:cubicBezTo>
                <a:cubicBezTo>
                  <a:pt x="10321" y="1708"/>
                  <a:pt x="9118" y="1666"/>
                  <a:pt x="7618" y="1588"/>
                </a:cubicBezTo>
                <a:cubicBezTo>
                  <a:pt x="6896" y="1550"/>
                  <a:pt x="6180" y="1511"/>
                  <a:pt x="6027" y="1504"/>
                </a:cubicBezTo>
                <a:cubicBezTo>
                  <a:pt x="5874" y="1496"/>
                  <a:pt x="5515" y="1475"/>
                  <a:pt x="5231" y="1457"/>
                </a:cubicBezTo>
                <a:cubicBezTo>
                  <a:pt x="4947" y="1438"/>
                  <a:pt x="4248" y="1424"/>
                  <a:pt x="3679" y="1424"/>
                </a:cubicBezTo>
                <a:cubicBezTo>
                  <a:pt x="2514" y="1424"/>
                  <a:pt x="1786" y="1474"/>
                  <a:pt x="1488" y="1576"/>
                </a:cubicBezTo>
                <a:lnTo>
                  <a:pt x="1315" y="1635"/>
                </a:lnTo>
                <a:lnTo>
                  <a:pt x="997" y="1577"/>
                </a:lnTo>
                <a:cubicBezTo>
                  <a:pt x="822" y="1545"/>
                  <a:pt x="636" y="1519"/>
                  <a:pt x="583" y="1519"/>
                </a:cubicBezTo>
                <a:cubicBezTo>
                  <a:pt x="410" y="1519"/>
                  <a:pt x="395" y="1473"/>
                  <a:pt x="407" y="952"/>
                </a:cubicBezTo>
                <a:lnTo>
                  <a:pt x="418" y="464"/>
                </a:lnTo>
                <a:close/>
              </a:path>
            </a:pathLst>
          </a:custGeom>
          <a:ln w="25400">
            <a:miter lim="400000"/>
          </a:ln>
          <a:effectLst>
            <a:outerShdw blurRad="254000" dist="127000" dir="5400000" rotWithShape="0">
              <a:srgbClr val="000000">
                <a:alpha val="70000"/>
              </a:srgbClr>
            </a:outerShdw>
          </a:effectLst>
        </p:spPr>
      </p:pic>
      <p:pic>
        <p:nvPicPr>
          <p:cNvPr id="439" name="Rektangel Rektangel" descr="Rektangel Rektangel"/>
          <p:cNvPicPr>
            <a:picLocks/>
          </p:cNvPicPr>
          <p:nvPr/>
        </p:nvPicPr>
        <p:blipFill>
          <a:blip r:embed="rId6"/>
          <a:stretch>
            <a:fillRect/>
          </a:stretch>
        </p:blipFill>
        <p:spPr>
          <a:xfrm rot="60000">
            <a:off x="582070" y="1637791"/>
            <a:ext cx="4654948" cy="2724373"/>
          </a:xfrm>
          <a:prstGeom prst="rect">
            <a:avLst/>
          </a:prstGeom>
        </p:spPr>
      </p:pic>
      <p:sp>
        <p:nvSpPr>
          <p:cNvPr id="441" name="”It have to be right” – Wait and see!"/>
          <p:cNvSpPr txBox="1"/>
          <p:nvPr/>
        </p:nvSpPr>
        <p:spPr>
          <a:xfrm>
            <a:off x="547709" y="4646270"/>
            <a:ext cx="5216958" cy="461060"/>
          </a:xfrm>
          <a:prstGeom prst="rect">
            <a:avLst/>
          </a:prstGeom>
          <a:solidFill>
            <a:srgbClr val="FFFDEC"/>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”It have to be right” – Wait and see!</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KVA’s Nobel minutes 15/11 1945"/>
          <p:cNvSpPr txBox="1"/>
          <p:nvPr/>
        </p:nvSpPr>
        <p:spPr>
          <a:xfrm>
            <a:off x="6720027" y="201270"/>
            <a:ext cx="4746346" cy="461060"/>
          </a:xfrm>
          <a:prstGeom prst="rect">
            <a:avLst/>
          </a:prstGeom>
          <a:solidFill>
            <a:srgbClr val="FEF9D9"/>
          </a:solidFill>
          <a:ln w="12700">
            <a:miter lim="400000"/>
          </a:ln>
          <a:effectLst>
            <a:outerShdw blurRad="50800" dist="25400" dir="36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KVA’s Nobel minutes 15/11 1945</a:t>
            </a:r>
          </a:p>
        </p:txBody>
      </p:sp>
      <p:pic>
        <p:nvPicPr>
          <p:cNvPr id="444" name="KVANobel1945.pdf" descr="KVANobel1945.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811812" y="-1531293"/>
            <a:ext cx="7805227" cy="710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795"/>
                </a:lnTo>
                <a:lnTo>
                  <a:pt x="0" y="21600"/>
                </a:lnTo>
                <a:lnTo>
                  <a:pt x="18224" y="21600"/>
                </a:lnTo>
                <a:cubicBezTo>
                  <a:pt x="18232" y="21397"/>
                  <a:pt x="18246" y="21288"/>
                  <a:pt x="18286" y="21263"/>
                </a:cubicBezTo>
                <a:cubicBezTo>
                  <a:pt x="18351" y="21223"/>
                  <a:pt x="18352" y="21215"/>
                  <a:pt x="18291" y="21140"/>
                </a:cubicBezTo>
                <a:cubicBezTo>
                  <a:pt x="18236" y="21074"/>
                  <a:pt x="18225" y="20944"/>
                  <a:pt x="18221" y="20375"/>
                </a:cubicBezTo>
                <a:cubicBezTo>
                  <a:pt x="18216" y="19728"/>
                  <a:pt x="18221" y="19685"/>
                  <a:pt x="18299" y="19625"/>
                </a:cubicBezTo>
                <a:lnTo>
                  <a:pt x="18381" y="19563"/>
                </a:lnTo>
                <a:lnTo>
                  <a:pt x="18297" y="19538"/>
                </a:lnTo>
                <a:cubicBezTo>
                  <a:pt x="18216" y="19515"/>
                  <a:pt x="18216" y="19496"/>
                  <a:pt x="18232" y="18735"/>
                </a:cubicBezTo>
                <a:cubicBezTo>
                  <a:pt x="18240" y="18306"/>
                  <a:pt x="18254" y="17019"/>
                  <a:pt x="18262" y="15877"/>
                </a:cubicBezTo>
                <a:cubicBezTo>
                  <a:pt x="18277" y="13925"/>
                  <a:pt x="18282" y="13800"/>
                  <a:pt x="18348" y="13805"/>
                </a:cubicBezTo>
                <a:cubicBezTo>
                  <a:pt x="18405" y="13810"/>
                  <a:pt x="18415" y="13784"/>
                  <a:pt x="18403" y="13663"/>
                </a:cubicBezTo>
                <a:cubicBezTo>
                  <a:pt x="18395" y="13581"/>
                  <a:pt x="18357" y="13475"/>
                  <a:pt x="18318" y="13428"/>
                </a:cubicBezTo>
                <a:cubicBezTo>
                  <a:pt x="18259" y="13355"/>
                  <a:pt x="18251" y="13292"/>
                  <a:pt x="18272" y="13003"/>
                </a:cubicBezTo>
                <a:cubicBezTo>
                  <a:pt x="18286" y="12816"/>
                  <a:pt x="18297" y="12422"/>
                  <a:pt x="18297" y="12129"/>
                </a:cubicBezTo>
                <a:cubicBezTo>
                  <a:pt x="18298" y="11804"/>
                  <a:pt x="18315" y="11585"/>
                  <a:pt x="18340" y="11568"/>
                </a:cubicBezTo>
                <a:cubicBezTo>
                  <a:pt x="18367" y="11549"/>
                  <a:pt x="18368" y="11521"/>
                  <a:pt x="18344" y="11488"/>
                </a:cubicBezTo>
                <a:cubicBezTo>
                  <a:pt x="18294" y="11423"/>
                  <a:pt x="18295" y="9443"/>
                  <a:pt x="18345" y="9375"/>
                </a:cubicBezTo>
                <a:cubicBezTo>
                  <a:pt x="18368" y="9343"/>
                  <a:pt x="18366" y="9313"/>
                  <a:pt x="18339" y="9295"/>
                </a:cubicBezTo>
                <a:cubicBezTo>
                  <a:pt x="18310" y="9275"/>
                  <a:pt x="18304" y="8995"/>
                  <a:pt x="18321" y="8405"/>
                </a:cubicBezTo>
                <a:cubicBezTo>
                  <a:pt x="18333" y="7932"/>
                  <a:pt x="18341" y="7430"/>
                  <a:pt x="18338" y="7290"/>
                </a:cubicBezTo>
                <a:cubicBezTo>
                  <a:pt x="18335" y="7150"/>
                  <a:pt x="18354" y="7008"/>
                  <a:pt x="18379" y="6975"/>
                </a:cubicBezTo>
                <a:cubicBezTo>
                  <a:pt x="18410" y="6934"/>
                  <a:pt x="18411" y="6891"/>
                  <a:pt x="18383" y="6834"/>
                </a:cubicBezTo>
                <a:cubicBezTo>
                  <a:pt x="18358" y="6782"/>
                  <a:pt x="18356" y="6689"/>
                  <a:pt x="18378" y="6582"/>
                </a:cubicBezTo>
                <a:cubicBezTo>
                  <a:pt x="18400" y="6471"/>
                  <a:pt x="18398" y="6391"/>
                  <a:pt x="18371" y="6355"/>
                </a:cubicBezTo>
                <a:cubicBezTo>
                  <a:pt x="18344" y="6319"/>
                  <a:pt x="18338" y="6145"/>
                  <a:pt x="18352" y="5873"/>
                </a:cubicBezTo>
                <a:cubicBezTo>
                  <a:pt x="18365" y="5638"/>
                  <a:pt x="18380" y="4845"/>
                  <a:pt x="18386" y="4111"/>
                </a:cubicBezTo>
                <a:lnTo>
                  <a:pt x="18397" y="2777"/>
                </a:lnTo>
                <a:lnTo>
                  <a:pt x="18081" y="2765"/>
                </a:lnTo>
                <a:cubicBezTo>
                  <a:pt x="17872" y="2757"/>
                  <a:pt x="17743" y="2732"/>
                  <a:pt x="17700" y="2689"/>
                </a:cubicBezTo>
                <a:cubicBezTo>
                  <a:pt x="17651" y="2641"/>
                  <a:pt x="17529" y="2624"/>
                  <a:pt x="17208" y="2624"/>
                </a:cubicBezTo>
                <a:cubicBezTo>
                  <a:pt x="16786" y="2624"/>
                  <a:pt x="16779" y="2623"/>
                  <a:pt x="16661" y="2494"/>
                </a:cubicBezTo>
                <a:cubicBezTo>
                  <a:pt x="16589" y="2415"/>
                  <a:pt x="16500" y="2362"/>
                  <a:pt x="16438" y="2362"/>
                </a:cubicBezTo>
                <a:cubicBezTo>
                  <a:pt x="16381" y="2362"/>
                  <a:pt x="16292" y="2319"/>
                  <a:pt x="16240" y="2265"/>
                </a:cubicBezTo>
                <a:cubicBezTo>
                  <a:pt x="16123" y="2145"/>
                  <a:pt x="16041" y="2144"/>
                  <a:pt x="12987" y="2223"/>
                </a:cubicBezTo>
                <a:cubicBezTo>
                  <a:pt x="10722" y="2282"/>
                  <a:pt x="8348" y="2253"/>
                  <a:pt x="6465" y="2142"/>
                </a:cubicBezTo>
                <a:cubicBezTo>
                  <a:pt x="5219" y="2069"/>
                  <a:pt x="2968" y="2081"/>
                  <a:pt x="2406" y="2164"/>
                </a:cubicBezTo>
                <a:cubicBezTo>
                  <a:pt x="1765" y="2259"/>
                  <a:pt x="1352" y="2355"/>
                  <a:pt x="1240" y="2434"/>
                </a:cubicBezTo>
                <a:cubicBezTo>
                  <a:pt x="1156" y="2494"/>
                  <a:pt x="1127" y="2492"/>
                  <a:pt x="941" y="2414"/>
                </a:cubicBezTo>
                <a:cubicBezTo>
                  <a:pt x="828" y="2366"/>
                  <a:pt x="664" y="2298"/>
                  <a:pt x="577" y="2262"/>
                </a:cubicBezTo>
                <a:lnTo>
                  <a:pt x="417" y="2197"/>
                </a:lnTo>
                <a:lnTo>
                  <a:pt x="417" y="1459"/>
                </a:lnTo>
                <a:lnTo>
                  <a:pt x="417" y="722"/>
                </a:lnTo>
                <a:lnTo>
                  <a:pt x="10799" y="722"/>
                </a:lnTo>
                <a:lnTo>
                  <a:pt x="21182" y="722"/>
                </a:lnTo>
                <a:lnTo>
                  <a:pt x="21182" y="16795"/>
                </a:lnTo>
                <a:lnTo>
                  <a:pt x="21182" y="21600"/>
                </a:lnTo>
                <a:lnTo>
                  <a:pt x="21600" y="21600"/>
                </a:lnTo>
                <a:lnTo>
                  <a:pt x="21600" y="16795"/>
                </a:lnTo>
                <a:lnTo>
                  <a:pt x="21600" y="0"/>
                </a:lnTo>
                <a:lnTo>
                  <a:pt x="10799" y="0"/>
                </a:lnTo>
                <a:lnTo>
                  <a:pt x="0" y="0"/>
                </a:lnTo>
                <a:close/>
                <a:moveTo>
                  <a:pt x="18480" y="10992"/>
                </a:moveTo>
                <a:cubicBezTo>
                  <a:pt x="18420" y="11014"/>
                  <a:pt x="18384" y="11210"/>
                  <a:pt x="18428" y="11273"/>
                </a:cubicBezTo>
                <a:cubicBezTo>
                  <a:pt x="18449" y="11303"/>
                  <a:pt x="18480" y="11317"/>
                  <a:pt x="18497" y="11306"/>
                </a:cubicBezTo>
                <a:cubicBezTo>
                  <a:pt x="18544" y="11274"/>
                  <a:pt x="18527" y="10975"/>
                  <a:pt x="18480" y="10992"/>
                </a:cubicBezTo>
                <a:close/>
              </a:path>
            </a:pathLst>
          </a:custGeom>
          <a:ln w="25400">
            <a:miter lim="400000"/>
          </a:ln>
          <a:effectLst>
            <a:outerShdw blurRad="254000" dist="127000" dir="5400000" rotWithShape="0">
              <a:srgbClr val="000000">
                <a:alpha val="70000"/>
              </a:srgbClr>
            </a:outerShdw>
          </a:effectLst>
        </p:spPr>
      </p:pic>
      <p:pic>
        <p:nvPicPr>
          <p:cNvPr id="445" name="KVANobel1945-3.pdf" descr="KVANobel1945-3.pdf"/>
          <p:cNvPicPr>
            <a:picLocks noChangeAspect="1"/>
          </p:cNvPicPr>
          <p:nvPr/>
        </p:nvPicPr>
        <p:blipFill>
          <a:blip r:embed="rId3"/>
          <a:stretch>
            <a:fillRect/>
          </a:stretch>
        </p:blipFill>
        <p:spPr>
          <a:xfrm>
            <a:off x="-917754" y="4773513"/>
            <a:ext cx="8017225" cy="113453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799" y="21600"/>
                </a:lnTo>
                <a:lnTo>
                  <a:pt x="21600" y="21600"/>
                </a:lnTo>
                <a:lnTo>
                  <a:pt x="21600" y="10800"/>
                </a:lnTo>
                <a:lnTo>
                  <a:pt x="21600" y="0"/>
                </a:lnTo>
                <a:lnTo>
                  <a:pt x="10799" y="0"/>
                </a:lnTo>
                <a:lnTo>
                  <a:pt x="0" y="0"/>
                </a:lnTo>
                <a:close/>
                <a:moveTo>
                  <a:pt x="418" y="464"/>
                </a:moveTo>
                <a:lnTo>
                  <a:pt x="10799" y="464"/>
                </a:lnTo>
                <a:lnTo>
                  <a:pt x="21182" y="464"/>
                </a:lnTo>
                <a:lnTo>
                  <a:pt x="21182" y="10800"/>
                </a:lnTo>
                <a:lnTo>
                  <a:pt x="21182" y="21136"/>
                </a:lnTo>
                <a:lnTo>
                  <a:pt x="10837" y="21143"/>
                </a:lnTo>
                <a:cubicBezTo>
                  <a:pt x="5147" y="21147"/>
                  <a:pt x="479" y="21141"/>
                  <a:pt x="464" y="21131"/>
                </a:cubicBezTo>
                <a:cubicBezTo>
                  <a:pt x="449" y="21120"/>
                  <a:pt x="437" y="20825"/>
                  <a:pt x="437" y="20473"/>
                </a:cubicBezTo>
                <a:cubicBezTo>
                  <a:pt x="437" y="19996"/>
                  <a:pt x="450" y="19828"/>
                  <a:pt x="488" y="19807"/>
                </a:cubicBezTo>
                <a:cubicBezTo>
                  <a:pt x="515" y="19792"/>
                  <a:pt x="608" y="19770"/>
                  <a:pt x="695" y="19759"/>
                </a:cubicBezTo>
                <a:cubicBezTo>
                  <a:pt x="782" y="19748"/>
                  <a:pt x="898" y="19722"/>
                  <a:pt x="954" y="19702"/>
                </a:cubicBezTo>
                <a:cubicBezTo>
                  <a:pt x="1040" y="19671"/>
                  <a:pt x="1134" y="19672"/>
                  <a:pt x="1553" y="19716"/>
                </a:cubicBezTo>
                <a:cubicBezTo>
                  <a:pt x="2707" y="19835"/>
                  <a:pt x="4127" y="19851"/>
                  <a:pt x="6563" y="19773"/>
                </a:cubicBezTo>
                <a:cubicBezTo>
                  <a:pt x="7592" y="19740"/>
                  <a:pt x="12217" y="19739"/>
                  <a:pt x="14778" y="19771"/>
                </a:cubicBezTo>
                <a:cubicBezTo>
                  <a:pt x="16627" y="19794"/>
                  <a:pt x="17014" y="19785"/>
                  <a:pt x="17244" y="19718"/>
                </a:cubicBezTo>
                <a:cubicBezTo>
                  <a:pt x="17433" y="19663"/>
                  <a:pt x="17696" y="19622"/>
                  <a:pt x="17886" y="19620"/>
                </a:cubicBezTo>
                <a:cubicBezTo>
                  <a:pt x="17999" y="19618"/>
                  <a:pt x="18101" y="19611"/>
                  <a:pt x="18111" y="19603"/>
                </a:cubicBezTo>
                <a:cubicBezTo>
                  <a:pt x="18121" y="19595"/>
                  <a:pt x="18143" y="18887"/>
                  <a:pt x="18158" y="18028"/>
                </a:cubicBezTo>
                <a:lnTo>
                  <a:pt x="18187" y="16467"/>
                </a:lnTo>
                <a:lnTo>
                  <a:pt x="18302" y="16391"/>
                </a:lnTo>
                <a:cubicBezTo>
                  <a:pt x="18366" y="16349"/>
                  <a:pt x="18418" y="16295"/>
                  <a:pt x="18418" y="16271"/>
                </a:cubicBezTo>
                <a:cubicBezTo>
                  <a:pt x="18418" y="16231"/>
                  <a:pt x="18408" y="16231"/>
                  <a:pt x="18325" y="16269"/>
                </a:cubicBezTo>
                <a:cubicBezTo>
                  <a:pt x="18274" y="16293"/>
                  <a:pt x="18220" y="16304"/>
                  <a:pt x="18205" y="16294"/>
                </a:cubicBezTo>
                <a:cubicBezTo>
                  <a:pt x="18190" y="16283"/>
                  <a:pt x="18178" y="15908"/>
                  <a:pt x="18178" y="15459"/>
                </a:cubicBezTo>
                <a:cubicBezTo>
                  <a:pt x="18178" y="14727"/>
                  <a:pt x="18186" y="14638"/>
                  <a:pt x="18248" y="14590"/>
                </a:cubicBezTo>
                <a:cubicBezTo>
                  <a:pt x="18302" y="14547"/>
                  <a:pt x="18304" y="14539"/>
                  <a:pt x="18258" y="14546"/>
                </a:cubicBezTo>
                <a:cubicBezTo>
                  <a:pt x="18174" y="14559"/>
                  <a:pt x="18171" y="13758"/>
                  <a:pt x="18254" y="13687"/>
                </a:cubicBezTo>
                <a:cubicBezTo>
                  <a:pt x="18302" y="13646"/>
                  <a:pt x="18300" y="13632"/>
                  <a:pt x="18248" y="13591"/>
                </a:cubicBezTo>
                <a:cubicBezTo>
                  <a:pt x="18198" y="13551"/>
                  <a:pt x="18189" y="13464"/>
                  <a:pt x="18193" y="13116"/>
                </a:cubicBezTo>
                <a:cubicBezTo>
                  <a:pt x="18199" y="12709"/>
                  <a:pt x="18203" y="12685"/>
                  <a:pt x="18292" y="12618"/>
                </a:cubicBezTo>
                <a:lnTo>
                  <a:pt x="18386" y="12548"/>
                </a:lnTo>
                <a:lnTo>
                  <a:pt x="18292" y="12539"/>
                </a:lnTo>
                <a:lnTo>
                  <a:pt x="18199" y="12530"/>
                </a:lnTo>
                <a:lnTo>
                  <a:pt x="18208" y="12053"/>
                </a:lnTo>
                <a:cubicBezTo>
                  <a:pt x="18214" y="11791"/>
                  <a:pt x="18235" y="11565"/>
                  <a:pt x="18254" y="11551"/>
                </a:cubicBezTo>
                <a:cubicBezTo>
                  <a:pt x="18275" y="11536"/>
                  <a:pt x="18276" y="11490"/>
                  <a:pt x="18256" y="11443"/>
                </a:cubicBezTo>
                <a:cubicBezTo>
                  <a:pt x="18209" y="11325"/>
                  <a:pt x="18209" y="9844"/>
                  <a:pt x="18256" y="9803"/>
                </a:cubicBezTo>
                <a:cubicBezTo>
                  <a:pt x="18282" y="9781"/>
                  <a:pt x="18282" y="9735"/>
                  <a:pt x="18256" y="9670"/>
                </a:cubicBezTo>
                <a:cubicBezTo>
                  <a:pt x="18226" y="9592"/>
                  <a:pt x="18228" y="9185"/>
                  <a:pt x="18259" y="9112"/>
                </a:cubicBezTo>
                <a:cubicBezTo>
                  <a:pt x="18262" y="9105"/>
                  <a:pt x="18268" y="9048"/>
                  <a:pt x="18271" y="8986"/>
                </a:cubicBezTo>
                <a:cubicBezTo>
                  <a:pt x="18275" y="8920"/>
                  <a:pt x="18299" y="8872"/>
                  <a:pt x="18328" y="8870"/>
                </a:cubicBezTo>
                <a:cubicBezTo>
                  <a:pt x="18423" y="8863"/>
                  <a:pt x="18427" y="8859"/>
                  <a:pt x="18380" y="8820"/>
                </a:cubicBezTo>
                <a:cubicBezTo>
                  <a:pt x="18348" y="8792"/>
                  <a:pt x="18347" y="8774"/>
                  <a:pt x="18376" y="8761"/>
                </a:cubicBezTo>
                <a:cubicBezTo>
                  <a:pt x="18404" y="8749"/>
                  <a:pt x="18391" y="8715"/>
                  <a:pt x="18339" y="8663"/>
                </a:cubicBezTo>
                <a:cubicBezTo>
                  <a:pt x="18264" y="8589"/>
                  <a:pt x="18258" y="8542"/>
                  <a:pt x="18261" y="8026"/>
                </a:cubicBezTo>
                <a:cubicBezTo>
                  <a:pt x="18263" y="7574"/>
                  <a:pt x="18274" y="7460"/>
                  <a:pt x="18322" y="7422"/>
                </a:cubicBezTo>
                <a:cubicBezTo>
                  <a:pt x="18374" y="7381"/>
                  <a:pt x="18374" y="7373"/>
                  <a:pt x="18320" y="7359"/>
                </a:cubicBezTo>
                <a:cubicBezTo>
                  <a:pt x="18258" y="7342"/>
                  <a:pt x="18236" y="7254"/>
                  <a:pt x="18285" y="7219"/>
                </a:cubicBezTo>
                <a:cubicBezTo>
                  <a:pt x="18300" y="7209"/>
                  <a:pt x="18345" y="7222"/>
                  <a:pt x="18387" y="7248"/>
                </a:cubicBezTo>
                <a:cubicBezTo>
                  <a:pt x="18481" y="7309"/>
                  <a:pt x="18531" y="7265"/>
                  <a:pt x="18506" y="7143"/>
                </a:cubicBezTo>
                <a:cubicBezTo>
                  <a:pt x="18487" y="7052"/>
                  <a:pt x="18460" y="7041"/>
                  <a:pt x="18386" y="7093"/>
                </a:cubicBezTo>
                <a:cubicBezTo>
                  <a:pt x="18303" y="7151"/>
                  <a:pt x="18253" y="7078"/>
                  <a:pt x="18266" y="6916"/>
                </a:cubicBezTo>
                <a:cubicBezTo>
                  <a:pt x="18276" y="6790"/>
                  <a:pt x="18291" y="6764"/>
                  <a:pt x="18349" y="6768"/>
                </a:cubicBezTo>
                <a:cubicBezTo>
                  <a:pt x="18409" y="6771"/>
                  <a:pt x="18412" y="6765"/>
                  <a:pt x="18370" y="6729"/>
                </a:cubicBezTo>
                <a:cubicBezTo>
                  <a:pt x="18342" y="6706"/>
                  <a:pt x="18318" y="6672"/>
                  <a:pt x="18316" y="6654"/>
                </a:cubicBezTo>
                <a:cubicBezTo>
                  <a:pt x="18315" y="6637"/>
                  <a:pt x="18300" y="6601"/>
                  <a:pt x="18282" y="6574"/>
                </a:cubicBezTo>
                <a:cubicBezTo>
                  <a:pt x="18265" y="6547"/>
                  <a:pt x="18263" y="6502"/>
                  <a:pt x="18279" y="6475"/>
                </a:cubicBezTo>
                <a:cubicBezTo>
                  <a:pt x="18319" y="6408"/>
                  <a:pt x="18327" y="6299"/>
                  <a:pt x="18293" y="6283"/>
                </a:cubicBezTo>
                <a:cubicBezTo>
                  <a:pt x="18253" y="6266"/>
                  <a:pt x="18261" y="6100"/>
                  <a:pt x="18305" y="6040"/>
                </a:cubicBezTo>
                <a:cubicBezTo>
                  <a:pt x="18327" y="6009"/>
                  <a:pt x="18325" y="5969"/>
                  <a:pt x="18297" y="5932"/>
                </a:cubicBezTo>
                <a:cubicBezTo>
                  <a:pt x="18273" y="5900"/>
                  <a:pt x="18264" y="5852"/>
                  <a:pt x="18279" y="5826"/>
                </a:cubicBezTo>
                <a:cubicBezTo>
                  <a:pt x="18293" y="5800"/>
                  <a:pt x="18302" y="5619"/>
                  <a:pt x="18299" y="5422"/>
                </a:cubicBezTo>
                <a:cubicBezTo>
                  <a:pt x="18296" y="5218"/>
                  <a:pt x="18313" y="5040"/>
                  <a:pt x="18337" y="5009"/>
                </a:cubicBezTo>
                <a:cubicBezTo>
                  <a:pt x="18362" y="4975"/>
                  <a:pt x="18363" y="4947"/>
                  <a:pt x="18341" y="4937"/>
                </a:cubicBezTo>
                <a:cubicBezTo>
                  <a:pt x="18320" y="4928"/>
                  <a:pt x="18309" y="4823"/>
                  <a:pt x="18315" y="4704"/>
                </a:cubicBezTo>
                <a:cubicBezTo>
                  <a:pt x="18345" y="4168"/>
                  <a:pt x="18364" y="1797"/>
                  <a:pt x="18339" y="1786"/>
                </a:cubicBezTo>
                <a:cubicBezTo>
                  <a:pt x="18323" y="1779"/>
                  <a:pt x="18195" y="1772"/>
                  <a:pt x="18055" y="1770"/>
                </a:cubicBezTo>
                <a:cubicBezTo>
                  <a:pt x="17886" y="1767"/>
                  <a:pt x="17759" y="1747"/>
                  <a:pt x="17677" y="1712"/>
                </a:cubicBezTo>
                <a:cubicBezTo>
                  <a:pt x="17568" y="1666"/>
                  <a:pt x="17500" y="1661"/>
                  <a:pt x="17108" y="1677"/>
                </a:cubicBezTo>
                <a:cubicBezTo>
                  <a:pt x="16694" y="1693"/>
                  <a:pt x="16661" y="1690"/>
                  <a:pt x="16643" y="1641"/>
                </a:cubicBezTo>
                <a:cubicBezTo>
                  <a:pt x="16621" y="1582"/>
                  <a:pt x="16420" y="1491"/>
                  <a:pt x="16311" y="1491"/>
                </a:cubicBezTo>
                <a:cubicBezTo>
                  <a:pt x="16272" y="1491"/>
                  <a:pt x="16194" y="1464"/>
                  <a:pt x="16137" y="1433"/>
                </a:cubicBezTo>
                <a:cubicBezTo>
                  <a:pt x="16034" y="1375"/>
                  <a:pt x="16023" y="1375"/>
                  <a:pt x="14252" y="1408"/>
                </a:cubicBezTo>
                <a:cubicBezTo>
                  <a:pt x="12129" y="1448"/>
                  <a:pt x="8279" y="1427"/>
                  <a:pt x="6385" y="1366"/>
                </a:cubicBezTo>
                <a:cubicBezTo>
                  <a:pt x="4192" y="1295"/>
                  <a:pt x="2764" y="1316"/>
                  <a:pt x="1819" y="1433"/>
                </a:cubicBezTo>
                <a:cubicBezTo>
                  <a:pt x="1561" y="1464"/>
                  <a:pt x="1294" y="1510"/>
                  <a:pt x="1225" y="1535"/>
                </a:cubicBezTo>
                <a:cubicBezTo>
                  <a:pt x="1109" y="1578"/>
                  <a:pt x="1084" y="1577"/>
                  <a:pt x="859" y="1531"/>
                </a:cubicBezTo>
                <a:cubicBezTo>
                  <a:pt x="725" y="1503"/>
                  <a:pt x="566" y="1464"/>
                  <a:pt x="506" y="1442"/>
                </a:cubicBezTo>
                <a:lnTo>
                  <a:pt x="396" y="1404"/>
                </a:lnTo>
                <a:lnTo>
                  <a:pt x="406" y="934"/>
                </a:lnTo>
                <a:lnTo>
                  <a:pt x="418" y="464"/>
                </a:lnTo>
                <a:close/>
                <a:moveTo>
                  <a:pt x="18508" y="5579"/>
                </a:moveTo>
                <a:cubicBezTo>
                  <a:pt x="18504" y="5582"/>
                  <a:pt x="18501" y="5592"/>
                  <a:pt x="18500" y="5609"/>
                </a:cubicBezTo>
                <a:cubicBezTo>
                  <a:pt x="18499" y="5638"/>
                  <a:pt x="18508" y="5655"/>
                  <a:pt x="18522" y="5646"/>
                </a:cubicBezTo>
                <a:cubicBezTo>
                  <a:pt x="18535" y="5636"/>
                  <a:pt x="18536" y="5612"/>
                  <a:pt x="18525" y="5591"/>
                </a:cubicBezTo>
                <a:cubicBezTo>
                  <a:pt x="18518" y="5580"/>
                  <a:pt x="18512" y="5576"/>
                  <a:pt x="18508" y="5579"/>
                </a:cubicBezTo>
                <a:close/>
                <a:moveTo>
                  <a:pt x="18431" y="6953"/>
                </a:moveTo>
                <a:cubicBezTo>
                  <a:pt x="18423" y="6952"/>
                  <a:pt x="18418" y="6956"/>
                  <a:pt x="18418" y="6965"/>
                </a:cubicBezTo>
                <a:cubicBezTo>
                  <a:pt x="18418" y="6981"/>
                  <a:pt x="18429" y="7002"/>
                  <a:pt x="18444" y="7013"/>
                </a:cubicBezTo>
                <a:cubicBezTo>
                  <a:pt x="18458" y="7023"/>
                  <a:pt x="18480" y="7024"/>
                  <a:pt x="18492" y="7016"/>
                </a:cubicBezTo>
                <a:cubicBezTo>
                  <a:pt x="18503" y="7008"/>
                  <a:pt x="18491" y="6987"/>
                  <a:pt x="18465" y="6969"/>
                </a:cubicBezTo>
                <a:cubicBezTo>
                  <a:pt x="18451" y="6959"/>
                  <a:pt x="18439" y="6954"/>
                  <a:pt x="18431" y="6953"/>
                </a:cubicBezTo>
                <a:close/>
                <a:moveTo>
                  <a:pt x="18389" y="10417"/>
                </a:moveTo>
                <a:cubicBezTo>
                  <a:pt x="18385" y="10419"/>
                  <a:pt x="18381" y="10430"/>
                  <a:pt x="18380" y="10446"/>
                </a:cubicBezTo>
                <a:cubicBezTo>
                  <a:pt x="18379" y="10476"/>
                  <a:pt x="18389" y="10492"/>
                  <a:pt x="18402" y="10483"/>
                </a:cubicBezTo>
                <a:cubicBezTo>
                  <a:pt x="18415" y="10474"/>
                  <a:pt x="18417" y="10450"/>
                  <a:pt x="18405" y="10429"/>
                </a:cubicBezTo>
                <a:cubicBezTo>
                  <a:pt x="18399" y="10418"/>
                  <a:pt x="18393" y="10414"/>
                  <a:pt x="18389" y="10417"/>
                </a:cubicBezTo>
                <a:close/>
                <a:moveTo>
                  <a:pt x="18398" y="10621"/>
                </a:moveTo>
                <a:cubicBezTo>
                  <a:pt x="18408" y="10611"/>
                  <a:pt x="18396" y="10615"/>
                  <a:pt x="18371" y="10630"/>
                </a:cubicBezTo>
                <a:cubicBezTo>
                  <a:pt x="18337" y="10650"/>
                  <a:pt x="18339" y="10668"/>
                  <a:pt x="18377" y="10701"/>
                </a:cubicBezTo>
                <a:cubicBezTo>
                  <a:pt x="18406" y="10725"/>
                  <a:pt x="18438" y="10739"/>
                  <a:pt x="18449" y="10731"/>
                </a:cubicBezTo>
                <a:cubicBezTo>
                  <a:pt x="18460" y="10723"/>
                  <a:pt x="18448" y="10700"/>
                  <a:pt x="18423" y="10679"/>
                </a:cubicBezTo>
                <a:cubicBezTo>
                  <a:pt x="18398" y="10658"/>
                  <a:pt x="18387" y="10632"/>
                  <a:pt x="18398" y="10621"/>
                </a:cubicBezTo>
                <a:close/>
                <a:moveTo>
                  <a:pt x="18349" y="12188"/>
                </a:moveTo>
                <a:cubicBezTo>
                  <a:pt x="18345" y="12191"/>
                  <a:pt x="18342" y="12201"/>
                  <a:pt x="18341" y="12218"/>
                </a:cubicBezTo>
                <a:cubicBezTo>
                  <a:pt x="18339" y="12248"/>
                  <a:pt x="18349" y="12264"/>
                  <a:pt x="18362" y="12255"/>
                </a:cubicBezTo>
                <a:cubicBezTo>
                  <a:pt x="18376" y="12246"/>
                  <a:pt x="18377" y="12222"/>
                  <a:pt x="18366" y="12201"/>
                </a:cubicBezTo>
                <a:cubicBezTo>
                  <a:pt x="18359" y="12190"/>
                  <a:pt x="18354" y="12185"/>
                  <a:pt x="18349" y="12188"/>
                </a:cubicBezTo>
                <a:close/>
                <a:moveTo>
                  <a:pt x="18389" y="13173"/>
                </a:moveTo>
                <a:cubicBezTo>
                  <a:pt x="18385" y="13176"/>
                  <a:pt x="18381" y="13186"/>
                  <a:pt x="18380" y="13202"/>
                </a:cubicBezTo>
                <a:cubicBezTo>
                  <a:pt x="18379" y="13232"/>
                  <a:pt x="18389" y="13249"/>
                  <a:pt x="18402" y="13239"/>
                </a:cubicBezTo>
                <a:cubicBezTo>
                  <a:pt x="18415" y="13230"/>
                  <a:pt x="18417" y="13205"/>
                  <a:pt x="18405" y="13185"/>
                </a:cubicBezTo>
                <a:cubicBezTo>
                  <a:pt x="18399" y="13174"/>
                  <a:pt x="18393" y="13170"/>
                  <a:pt x="18389" y="13173"/>
                </a:cubicBezTo>
                <a:close/>
              </a:path>
            </a:pathLst>
          </a:custGeom>
          <a:ln w="25400">
            <a:miter lim="400000"/>
          </a:ln>
          <a:effectLst>
            <a:outerShdw blurRad="254000" dist="127000" dir="5400000" rotWithShape="0">
              <a:srgbClr val="000000">
                <a:alpha val="70000"/>
              </a:srgbClr>
            </a:outerShdw>
          </a:effectLst>
        </p:spPr>
      </p:pic>
      <p:pic>
        <p:nvPicPr>
          <p:cNvPr id="446" name="Rektangel Rektangel" descr="Rektangel Rektangel"/>
          <p:cNvPicPr>
            <a:picLocks/>
          </p:cNvPicPr>
          <p:nvPr/>
        </p:nvPicPr>
        <p:blipFill>
          <a:blip r:embed="rId4"/>
          <a:stretch>
            <a:fillRect/>
          </a:stretch>
        </p:blipFill>
        <p:spPr>
          <a:xfrm>
            <a:off x="-50800" y="6756400"/>
            <a:ext cx="4900762" cy="1541364"/>
          </a:xfrm>
          <a:prstGeom prst="rect">
            <a:avLst/>
          </a:prstGeom>
        </p:spPr>
      </p:pic>
      <p:pic>
        <p:nvPicPr>
          <p:cNvPr id="448" name="Linje Linje" descr="Linje Linje"/>
          <p:cNvPicPr>
            <a:picLocks/>
          </p:cNvPicPr>
          <p:nvPr/>
        </p:nvPicPr>
        <p:blipFill>
          <a:blip r:embed="rId5"/>
          <a:stretch>
            <a:fillRect/>
          </a:stretch>
        </p:blipFill>
        <p:spPr>
          <a:xfrm>
            <a:off x="3284698" y="393700"/>
            <a:ext cx="1013473" cy="76200"/>
          </a:xfrm>
          <a:prstGeom prst="rect">
            <a:avLst/>
          </a:prstGeom>
        </p:spPr>
      </p:pic>
      <p:pic>
        <p:nvPicPr>
          <p:cNvPr id="450" name="Linje Linje" descr="Linje Linje"/>
          <p:cNvPicPr>
            <a:picLocks/>
          </p:cNvPicPr>
          <p:nvPr/>
        </p:nvPicPr>
        <p:blipFill>
          <a:blip r:embed="rId6"/>
          <a:stretch>
            <a:fillRect/>
          </a:stretch>
        </p:blipFill>
        <p:spPr>
          <a:xfrm>
            <a:off x="287498" y="609600"/>
            <a:ext cx="3249650" cy="76200"/>
          </a:xfrm>
          <a:prstGeom prst="rect">
            <a:avLst/>
          </a:prstGeom>
        </p:spPr>
      </p:pic>
      <p:pic>
        <p:nvPicPr>
          <p:cNvPr id="452" name="Rektangel Rektangel" descr="Rektangel Rektangel"/>
          <p:cNvPicPr>
            <a:picLocks/>
          </p:cNvPicPr>
          <p:nvPr/>
        </p:nvPicPr>
        <p:blipFill>
          <a:blip r:embed="rId7"/>
          <a:stretch>
            <a:fillRect/>
          </a:stretch>
        </p:blipFill>
        <p:spPr>
          <a:xfrm>
            <a:off x="88900" y="1003300"/>
            <a:ext cx="4621362" cy="4520159"/>
          </a:xfrm>
          <a:prstGeom prst="rect">
            <a:avLst/>
          </a:prstGeom>
        </p:spPr>
      </p:pic>
      <p:sp>
        <p:nvSpPr>
          <p:cNvPr id="454" name="General report chemistry 20/9 1945"/>
          <p:cNvSpPr txBox="1"/>
          <p:nvPr/>
        </p:nvSpPr>
        <p:spPr>
          <a:xfrm>
            <a:off x="63855" y="5433670"/>
            <a:ext cx="5206290" cy="461060"/>
          </a:xfrm>
          <a:prstGeom prst="rect">
            <a:avLst/>
          </a:prstGeom>
          <a:solidFill>
            <a:srgbClr val="FEFCEE"/>
          </a:solidFill>
          <a:ln w="12700">
            <a:miter lim="400000"/>
          </a:ln>
          <a:effectLst>
            <a:outerShdw blurRad="50800" dist="25400" dir="36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General report chemistry 20/9 1945</a:t>
            </a:r>
          </a:p>
        </p:txBody>
      </p:sp>
      <p:pic>
        <p:nvPicPr>
          <p:cNvPr id="455" name="KVANobel1945-4.pdf" descr="KVANobel1945-4.pdf"/>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5790128" y="-1916492"/>
            <a:ext cx="7805326" cy="153550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464"/>
                </a:lnTo>
                <a:lnTo>
                  <a:pt x="6586" y="464"/>
                </a:lnTo>
                <a:lnTo>
                  <a:pt x="21019" y="464"/>
                </a:lnTo>
                <a:lnTo>
                  <a:pt x="21019" y="998"/>
                </a:lnTo>
                <a:lnTo>
                  <a:pt x="21019" y="1533"/>
                </a:lnTo>
                <a:lnTo>
                  <a:pt x="20892" y="1542"/>
                </a:lnTo>
                <a:cubicBezTo>
                  <a:pt x="20822" y="1547"/>
                  <a:pt x="20729" y="1536"/>
                  <a:pt x="20686" y="1518"/>
                </a:cubicBezTo>
                <a:cubicBezTo>
                  <a:pt x="20587" y="1476"/>
                  <a:pt x="19650" y="1440"/>
                  <a:pt x="18891" y="1449"/>
                </a:cubicBezTo>
                <a:cubicBezTo>
                  <a:pt x="16964" y="1470"/>
                  <a:pt x="16252" y="1471"/>
                  <a:pt x="16190" y="1452"/>
                </a:cubicBezTo>
                <a:cubicBezTo>
                  <a:pt x="16151" y="1439"/>
                  <a:pt x="16090" y="1442"/>
                  <a:pt x="16054" y="1457"/>
                </a:cubicBezTo>
                <a:cubicBezTo>
                  <a:pt x="16017" y="1472"/>
                  <a:pt x="15614" y="1487"/>
                  <a:pt x="15157" y="1490"/>
                </a:cubicBezTo>
                <a:cubicBezTo>
                  <a:pt x="14701" y="1494"/>
                  <a:pt x="14179" y="1498"/>
                  <a:pt x="13997" y="1501"/>
                </a:cubicBezTo>
                <a:cubicBezTo>
                  <a:pt x="13722" y="1504"/>
                  <a:pt x="13666" y="1497"/>
                  <a:pt x="13671" y="1459"/>
                </a:cubicBezTo>
                <a:cubicBezTo>
                  <a:pt x="13680" y="1398"/>
                  <a:pt x="13509" y="1407"/>
                  <a:pt x="13457" y="1472"/>
                </a:cubicBezTo>
                <a:cubicBezTo>
                  <a:pt x="13413" y="1527"/>
                  <a:pt x="13212" y="1524"/>
                  <a:pt x="13235" y="1468"/>
                </a:cubicBezTo>
                <a:cubicBezTo>
                  <a:pt x="13258" y="1413"/>
                  <a:pt x="12717" y="1424"/>
                  <a:pt x="12675" y="1478"/>
                </a:cubicBezTo>
                <a:cubicBezTo>
                  <a:pt x="12635" y="1532"/>
                  <a:pt x="12330" y="1523"/>
                  <a:pt x="12351" y="1469"/>
                </a:cubicBezTo>
                <a:cubicBezTo>
                  <a:pt x="12370" y="1421"/>
                  <a:pt x="12310" y="1426"/>
                  <a:pt x="12191" y="1481"/>
                </a:cubicBezTo>
                <a:cubicBezTo>
                  <a:pt x="12108" y="1519"/>
                  <a:pt x="12076" y="1520"/>
                  <a:pt x="12004" y="1490"/>
                </a:cubicBezTo>
                <a:cubicBezTo>
                  <a:pt x="11903" y="1447"/>
                  <a:pt x="11554" y="1448"/>
                  <a:pt x="11451" y="1491"/>
                </a:cubicBezTo>
                <a:cubicBezTo>
                  <a:pt x="11401" y="1512"/>
                  <a:pt x="11369" y="1512"/>
                  <a:pt x="11344" y="1492"/>
                </a:cubicBezTo>
                <a:cubicBezTo>
                  <a:pt x="11287" y="1445"/>
                  <a:pt x="10833" y="1455"/>
                  <a:pt x="10796" y="1505"/>
                </a:cubicBezTo>
                <a:cubicBezTo>
                  <a:pt x="10753" y="1561"/>
                  <a:pt x="10558" y="1558"/>
                  <a:pt x="10494" y="1500"/>
                </a:cubicBezTo>
                <a:cubicBezTo>
                  <a:pt x="10429" y="1441"/>
                  <a:pt x="10041" y="1442"/>
                  <a:pt x="9975" y="1502"/>
                </a:cubicBezTo>
                <a:cubicBezTo>
                  <a:pt x="9929" y="1544"/>
                  <a:pt x="9786" y="1545"/>
                  <a:pt x="9482" y="1505"/>
                </a:cubicBezTo>
                <a:cubicBezTo>
                  <a:pt x="9398" y="1494"/>
                  <a:pt x="9321" y="1498"/>
                  <a:pt x="9300" y="1515"/>
                </a:cubicBezTo>
                <a:cubicBezTo>
                  <a:pt x="9277" y="1534"/>
                  <a:pt x="9218" y="1536"/>
                  <a:pt x="9128" y="1519"/>
                </a:cubicBezTo>
                <a:cubicBezTo>
                  <a:pt x="9043" y="1502"/>
                  <a:pt x="8940" y="1502"/>
                  <a:pt x="8855" y="1519"/>
                </a:cubicBezTo>
                <a:cubicBezTo>
                  <a:pt x="8781" y="1533"/>
                  <a:pt x="8707" y="1535"/>
                  <a:pt x="8693" y="1523"/>
                </a:cubicBezTo>
                <a:cubicBezTo>
                  <a:pt x="8678" y="1511"/>
                  <a:pt x="8521" y="1510"/>
                  <a:pt x="8345" y="1520"/>
                </a:cubicBezTo>
                <a:cubicBezTo>
                  <a:pt x="8168" y="1530"/>
                  <a:pt x="7958" y="1528"/>
                  <a:pt x="7877" y="1517"/>
                </a:cubicBezTo>
                <a:cubicBezTo>
                  <a:pt x="7778" y="1503"/>
                  <a:pt x="7691" y="1510"/>
                  <a:pt x="7612" y="1538"/>
                </a:cubicBezTo>
                <a:cubicBezTo>
                  <a:pt x="7523" y="1570"/>
                  <a:pt x="7475" y="1572"/>
                  <a:pt x="7418" y="1548"/>
                </a:cubicBezTo>
                <a:cubicBezTo>
                  <a:pt x="7369" y="1528"/>
                  <a:pt x="7331" y="1526"/>
                  <a:pt x="7309" y="1544"/>
                </a:cubicBezTo>
                <a:cubicBezTo>
                  <a:pt x="7274" y="1573"/>
                  <a:pt x="7088" y="1570"/>
                  <a:pt x="6946" y="1538"/>
                </a:cubicBezTo>
                <a:cubicBezTo>
                  <a:pt x="6844" y="1516"/>
                  <a:pt x="6500" y="1526"/>
                  <a:pt x="6411" y="1555"/>
                </a:cubicBezTo>
                <a:cubicBezTo>
                  <a:pt x="6375" y="1566"/>
                  <a:pt x="6330" y="1564"/>
                  <a:pt x="6312" y="1549"/>
                </a:cubicBezTo>
                <a:cubicBezTo>
                  <a:pt x="6293" y="1533"/>
                  <a:pt x="6131" y="1527"/>
                  <a:pt x="5935" y="1535"/>
                </a:cubicBezTo>
                <a:cubicBezTo>
                  <a:pt x="5418" y="1556"/>
                  <a:pt x="5362" y="1556"/>
                  <a:pt x="4725" y="1538"/>
                </a:cubicBezTo>
                <a:cubicBezTo>
                  <a:pt x="4241" y="1525"/>
                  <a:pt x="4129" y="1529"/>
                  <a:pt x="4104" y="1563"/>
                </a:cubicBezTo>
                <a:cubicBezTo>
                  <a:pt x="4069" y="1610"/>
                  <a:pt x="3654" y="1619"/>
                  <a:pt x="3599" y="1574"/>
                </a:cubicBezTo>
                <a:cubicBezTo>
                  <a:pt x="3580" y="1559"/>
                  <a:pt x="3537" y="1555"/>
                  <a:pt x="3505" y="1565"/>
                </a:cubicBezTo>
                <a:cubicBezTo>
                  <a:pt x="3394" y="1600"/>
                  <a:pt x="3048" y="1603"/>
                  <a:pt x="2926" y="1571"/>
                </a:cubicBezTo>
                <a:cubicBezTo>
                  <a:pt x="2835" y="1547"/>
                  <a:pt x="2661" y="1547"/>
                  <a:pt x="2234" y="1571"/>
                </a:cubicBezTo>
                <a:cubicBezTo>
                  <a:pt x="1934" y="1588"/>
                  <a:pt x="945" y="1609"/>
                  <a:pt x="0" y="1620"/>
                </a:cubicBezTo>
                <a:lnTo>
                  <a:pt x="0" y="19759"/>
                </a:lnTo>
                <a:cubicBezTo>
                  <a:pt x="392" y="19765"/>
                  <a:pt x="939" y="19768"/>
                  <a:pt x="1568" y="19769"/>
                </a:cubicBezTo>
                <a:cubicBezTo>
                  <a:pt x="2747" y="19770"/>
                  <a:pt x="4395" y="19778"/>
                  <a:pt x="5231" y="19787"/>
                </a:cubicBezTo>
                <a:cubicBezTo>
                  <a:pt x="6068" y="19795"/>
                  <a:pt x="8457" y="19814"/>
                  <a:pt x="10540" y="19829"/>
                </a:cubicBezTo>
                <a:cubicBezTo>
                  <a:pt x="12624" y="19844"/>
                  <a:pt x="15453" y="19870"/>
                  <a:pt x="16828" y="19887"/>
                </a:cubicBezTo>
                <a:cubicBezTo>
                  <a:pt x="18775" y="19911"/>
                  <a:pt x="19478" y="19910"/>
                  <a:pt x="20007" y="19883"/>
                </a:cubicBezTo>
                <a:cubicBezTo>
                  <a:pt x="20381" y="19864"/>
                  <a:pt x="20762" y="19847"/>
                  <a:pt x="20853" y="19845"/>
                </a:cubicBezTo>
                <a:lnTo>
                  <a:pt x="21019" y="19842"/>
                </a:lnTo>
                <a:lnTo>
                  <a:pt x="21019" y="20489"/>
                </a:lnTo>
                <a:lnTo>
                  <a:pt x="21019" y="21136"/>
                </a:lnTo>
                <a:lnTo>
                  <a:pt x="6626" y="21143"/>
                </a:lnTo>
                <a:cubicBezTo>
                  <a:pt x="2953" y="21145"/>
                  <a:pt x="2042" y="21142"/>
                  <a:pt x="0" y="21142"/>
                </a:cubicBezTo>
                <a:lnTo>
                  <a:pt x="0" y="21600"/>
                </a:lnTo>
                <a:lnTo>
                  <a:pt x="6586" y="21600"/>
                </a:lnTo>
                <a:lnTo>
                  <a:pt x="21600" y="21600"/>
                </a:lnTo>
                <a:lnTo>
                  <a:pt x="21600" y="10800"/>
                </a:lnTo>
                <a:lnTo>
                  <a:pt x="21600" y="0"/>
                </a:lnTo>
                <a:lnTo>
                  <a:pt x="6586" y="0"/>
                </a:lnTo>
                <a:lnTo>
                  <a:pt x="0" y="0"/>
                </a:lnTo>
                <a:close/>
              </a:path>
            </a:pathLst>
          </a:custGeom>
          <a:ln w="25400">
            <a:miter lim="400000"/>
          </a:ln>
          <a:effectLst>
            <a:outerShdw blurRad="254000" dist="127000" dir="5400000" rotWithShape="0">
              <a:srgbClr val="000000">
                <a:alpha val="70000"/>
              </a:srgbClr>
            </a:outerShdw>
          </a:effectLst>
        </p:spPr>
      </p:pic>
      <p:grpSp>
        <p:nvGrpSpPr>
          <p:cNvPr id="458" name="Bild"/>
          <p:cNvGrpSpPr/>
          <p:nvPr/>
        </p:nvGrpSpPr>
        <p:grpSpPr>
          <a:xfrm>
            <a:off x="8175984" y="49733"/>
            <a:ext cx="3033630" cy="4168562"/>
            <a:chOff x="0" y="0"/>
            <a:chExt cx="3033628" cy="4168561"/>
          </a:xfrm>
        </p:grpSpPr>
        <p:pic>
          <p:nvPicPr>
            <p:cNvPr id="457" name="Bild" descr="Bild"/>
            <p:cNvPicPr>
              <a:picLocks noChangeAspect="1"/>
            </p:cNvPicPr>
            <p:nvPr/>
          </p:nvPicPr>
          <p:blipFill>
            <a:blip r:embed="rId9"/>
            <a:stretch>
              <a:fillRect/>
            </a:stretch>
          </p:blipFill>
          <p:spPr>
            <a:xfrm>
              <a:off x="127000" y="88900"/>
              <a:ext cx="2779629" cy="3838362"/>
            </a:xfrm>
            <a:prstGeom prst="rect">
              <a:avLst/>
            </a:prstGeom>
            <a:ln>
              <a:noFill/>
            </a:ln>
            <a:effectLst/>
          </p:spPr>
        </p:pic>
        <p:pic>
          <p:nvPicPr>
            <p:cNvPr id="456" name="Bild" descr="Bild"/>
            <p:cNvPicPr>
              <a:picLocks/>
            </p:cNvPicPr>
            <p:nvPr/>
          </p:nvPicPr>
          <p:blipFill>
            <a:blip r:embed="rId10"/>
            <a:stretch>
              <a:fillRect/>
            </a:stretch>
          </p:blipFill>
          <p:spPr>
            <a:xfrm>
              <a:off x="0" y="0"/>
              <a:ext cx="3033629" cy="4168562"/>
            </a:xfrm>
            <a:prstGeom prst="rect">
              <a:avLst/>
            </a:prstGeom>
            <a:effectLst/>
          </p:spPr>
        </p:pic>
      </p:gr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Oskar Klein till Niels Bohr 17/11-1945…"/>
          <p:cNvSpPr txBox="1">
            <a:spLocks noGrp="1"/>
          </p:cNvSpPr>
          <p:nvPr>
            <p:ph type="body" idx="1"/>
          </p:nvPr>
        </p:nvSpPr>
        <p:spPr>
          <a:xfrm>
            <a:off x="952500" y="2133600"/>
            <a:ext cx="11099800" cy="7213600"/>
          </a:xfrm>
          <a:prstGeom prst="rect">
            <a:avLst/>
          </a:prstGeom>
        </p:spPr>
        <p:txBody>
          <a:bodyPr/>
          <a:lstStyle/>
          <a:p>
            <a:pPr marL="0" indent="0" algn="ctr">
              <a:spcBef>
                <a:spcPts val="0"/>
              </a:spcBef>
              <a:buSzTx/>
              <a:buNone/>
              <a:defRPr sz="2500"/>
            </a:pPr>
            <a:r>
              <a:rPr dirty="0"/>
              <a:t>Oskar Klein till Niels Bohr 17/11-1945</a:t>
            </a:r>
          </a:p>
          <a:p>
            <a:pPr marL="0" indent="0">
              <a:spcBef>
                <a:spcPts val="0"/>
              </a:spcBef>
              <a:buSzTx/>
              <a:buNone/>
              <a:defRPr sz="2500"/>
            </a:pPr>
            <a:endParaRPr dirty="0"/>
          </a:p>
          <a:p>
            <a:pPr marL="0" indent="0">
              <a:spcBef>
                <a:spcPts val="0"/>
              </a:spcBef>
              <a:buSzTx/>
              <a:buNone/>
              <a:defRPr sz="2500">
                <a:latin typeface="Courier"/>
                <a:ea typeface="Courier"/>
                <a:cs typeface="Courier"/>
                <a:sym typeface="Courier"/>
              </a:defRPr>
            </a:pPr>
            <a:r>
              <a:rPr dirty="0"/>
              <a:t>”At the poll, just over half of the votes were cast for Hahn and slightly less than half for postponement. As far as I could understand, this surprising result was due to a (perhaps not entirely unjustified) fear of some opportunistic, political reasons - the desire to keep up with America and I got a strong impression that there is widespread sympathy for another prize to be given to Lise Meitner and Frisch or maybe to LM alone. However, I do not know Siegbahn's position […]. [The] prize-awarding to all [of them] at the same time would have been much more suited for creating harmony both for everyone involved and in all the circles now disputing who made the greatest effort.”</a:t>
            </a:r>
          </a:p>
        </p:txBody>
      </p:sp>
      <p:grpSp>
        <p:nvGrpSpPr>
          <p:cNvPr id="463" name="BohrKleinTisvilde.jpg"/>
          <p:cNvGrpSpPr/>
          <p:nvPr/>
        </p:nvGrpSpPr>
        <p:grpSpPr>
          <a:xfrm>
            <a:off x="4448028" y="-3090885"/>
            <a:ext cx="4290616" cy="5332457"/>
            <a:chOff x="0" y="0"/>
            <a:chExt cx="4290615" cy="5332455"/>
          </a:xfrm>
        </p:grpSpPr>
        <p:pic>
          <p:nvPicPr>
            <p:cNvPr id="462" name="BohrKleinTisvilde.jpg" descr="BohrKleinTisvil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7000" y="88900"/>
              <a:ext cx="4036616" cy="5002256"/>
            </a:xfrm>
            <a:prstGeom prst="rect">
              <a:avLst/>
            </a:prstGeom>
            <a:ln>
              <a:noFill/>
            </a:ln>
            <a:effectLst/>
          </p:spPr>
        </p:pic>
        <p:pic>
          <p:nvPicPr>
            <p:cNvPr id="461" name="BohrKleinTisvilde.jpg" descr="BohrKleinTisvilde.jpg"/>
            <p:cNvPicPr>
              <a:picLocks/>
            </p:cNvPicPr>
            <p:nvPr/>
          </p:nvPicPr>
          <p:blipFill>
            <a:blip r:embed="rId3"/>
            <a:stretch>
              <a:fillRect/>
            </a:stretch>
          </p:blipFill>
          <p:spPr>
            <a:xfrm>
              <a:off x="0" y="-1"/>
              <a:ext cx="4290616" cy="5332457"/>
            </a:xfrm>
            <a:prstGeom prst="rect">
              <a:avLst/>
            </a:prstGeom>
            <a:effectLst/>
          </p:spPr>
        </p:pic>
      </p:grpSp>
      <p:sp>
        <p:nvSpPr>
          <p:cNvPr id="464" name="Pil"/>
          <p:cNvSpPr/>
          <p:nvPr/>
        </p:nvSpPr>
        <p:spPr>
          <a:xfrm rot="10800000">
            <a:off x="6428235" y="747861"/>
            <a:ext cx="762001" cy="762001"/>
          </a:xfrm>
          <a:prstGeom prst="rightArrow">
            <a:avLst>
              <a:gd name="adj1" fmla="val 32000"/>
              <a:gd name="adj2" fmla="val 64000"/>
            </a:avLst>
          </a:prstGeom>
          <a:solidFill>
            <a:srgbClr val="FFFFFF"/>
          </a:solidFill>
          <a:ln w="12700">
            <a:miter lim="400000"/>
          </a:ln>
          <a:effectLst>
            <a:outerShdw blurRad="190500" dist="8455" dir="5400000" rotWithShape="0">
              <a:srgbClr val="000000"/>
            </a:outerShdw>
          </a:effectLst>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2" name="Rektangel 1">
            <a:extLst>
              <a:ext uri="{FF2B5EF4-FFF2-40B4-BE49-F238E27FC236}">
                <a16:creationId xmlns:a16="http://schemas.microsoft.com/office/drawing/2014/main" id="{CBD93D49-B946-BA6E-DD93-AEF30AFD7336}"/>
              </a:ext>
            </a:extLst>
          </p:cNvPr>
          <p:cNvSpPr/>
          <p:nvPr/>
        </p:nvSpPr>
        <p:spPr>
          <a:xfrm>
            <a:off x="7438029" y="6718037"/>
            <a:ext cx="4490113" cy="310559"/>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3" name="Rektangel 2">
            <a:extLst>
              <a:ext uri="{FF2B5EF4-FFF2-40B4-BE49-F238E27FC236}">
                <a16:creationId xmlns:a16="http://schemas.microsoft.com/office/drawing/2014/main" id="{769458FC-B1E9-669A-161A-73302F288997}"/>
              </a:ext>
            </a:extLst>
          </p:cNvPr>
          <p:cNvSpPr/>
          <p:nvPr/>
        </p:nvSpPr>
        <p:spPr>
          <a:xfrm>
            <a:off x="952500" y="7069479"/>
            <a:ext cx="10716336" cy="310559"/>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4" name="Rektangel 3">
            <a:extLst>
              <a:ext uri="{FF2B5EF4-FFF2-40B4-BE49-F238E27FC236}">
                <a16:creationId xmlns:a16="http://schemas.microsoft.com/office/drawing/2014/main" id="{0FD0507D-1D93-A6A0-7802-70E74B613CA9}"/>
              </a:ext>
            </a:extLst>
          </p:cNvPr>
          <p:cNvSpPr/>
          <p:nvPr/>
        </p:nvSpPr>
        <p:spPr>
          <a:xfrm>
            <a:off x="952499" y="7464720"/>
            <a:ext cx="10388791" cy="310559"/>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5" name="Rektangel 4">
            <a:extLst>
              <a:ext uri="{FF2B5EF4-FFF2-40B4-BE49-F238E27FC236}">
                <a16:creationId xmlns:a16="http://schemas.microsoft.com/office/drawing/2014/main" id="{11E4A473-5220-C05A-E0F7-727DE359B68C}"/>
              </a:ext>
            </a:extLst>
          </p:cNvPr>
          <p:cNvSpPr/>
          <p:nvPr/>
        </p:nvSpPr>
        <p:spPr>
          <a:xfrm>
            <a:off x="952498" y="7859961"/>
            <a:ext cx="9447096" cy="310559"/>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6" name="Rektangel 5">
            <a:extLst>
              <a:ext uri="{FF2B5EF4-FFF2-40B4-BE49-F238E27FC236}">
                <a16:creationId xmlns:a16="http://schemas.microsoft.com/office/drawing/2014/main" id="{1D56AACC-49E1-6560-6FC4-AE27ADF6B554}"/>
              </a:ext>
            </a:extLst>
          </p:cNvPr>
          <p:cNvSpPr/>
          <p:nvPr/>
        </p:nvSpPr>
        <p:spPr>
          <a:xfrm>
            <a:off x="952498" y="8255202"/>
            <a:ext cx="3360196" cy="310559"/>
          </a:xfrm>
          <a:prstGeom prst="rect">
            <a:avLst/>
          </a:prstGeom>
          <a:solidFill>
            <a:srgbClr val="FFFF00">
              <a:alpha val="5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sv-SE" sz="2200" b="0" i="0" u="none" strike="noStrike" cap="none" spc="0" normalizeH="0" baseline="0" dirty="0">
              <a:ln>
                <a:noFill/>
              </a:ln>
              <a:solidFill>
                <a:srgbClr val="FFFFFF"/>
              </a:solidFill>
              <a:effectLst/>
              <a:uFillTx/>
              <a:latin typeface="+mn-lt"/>
              <a:ea typeface="+mn-ea"/>
              <a:cs typeface="+mn-cs"/>
              <a:sym typeface="Helvetica Neue Medium"/>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LM ULVA 01.pdf" descr="LM ULVA 01.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40681" y="-756935"/>
            <a:ext cx="9723438" cy="14579631"/>
          </a:xfrm>
          <a:custGeom>
            <a:avLst/>
            <a:gdLst/>
            <a:ahLst/>
            <a:cxnLst>
              <a:cxn ang="0">
                <a:pos x="wd2" y="hd2"/>
              </a:cxn>
              <a:cxn ang="5400000">
                <a:pos x="wd2" y="hd2"/>
              </a:cxn>
              <a:cxn ang="10800000">
                <a:pos x="wd2" y="hd2"/>
              </a:cxn>
              <a:cxn ang="16200000">
                <a:pos x="wd2" y="hd2"/>
              </a:cxn>
            </a:cxnLst>
            <a:rect l="0" t="0" r="r" b="b"/>
            <a:pathLst>
              <a:path w="21600" h="21599" extrusionOk="0">
                <a:moveTo>
                  <a:pt x="17654" y="0"/>
                </a:moveTo>
                <a:cubicBezTo>
                  <a:pt x="16221" y="0"/>
                  <a:pt x="14537" y="10"/>
                  <a:pt x="13439" y="26"/>
                </a:cubicBezTo>
                <a:cubicBezTo>
                  <a:pt x="11781" y="50"/>
                  <a:pt x="8575" y="79"/>
                  <a:pt x="5882" y="96"/>
                </a:cubicBezTo>
                <a:cubicBezTo>
                  <a:pt x="3862" y="108"/>
                  <a:pt x="3253" y="116"/>
                  <a:pt x="1539" y="160"/>
                </a:cubicBezTo>
                <a:cubicBezTo>
                  <a:pt x="1323" y="166"/>
                  <a:pt x="924" y="167"/>
                  <a:pt x="580" y="171"/>
                </a:cubicBezTo>
                <a:cubicBezTo>
                  <a:pt x="549" y="174"/>
                  <a:pt x="511" y="177"/>
                  <a:pt x="506" y="181"/>
                </a:cubicBezTo>
                <a:cubicBezTo>
                  <a:pt x="494" y="189"/>
                  <a:pt x="276" y="189"/>
                  <a:pt x="0" y="187"/>
                </a:cubicBezTo>
                <a:lnTo>
                  <a:pt x="0" y="21580"/>
                </a:lnTo>
                <a:cubicBezTo>
                  <a:pt x="2251" y="21556"/>
                  <a:pt x="16715" y="21557"/>
                  <a:pt x="19464" y="21581"/>
                </a:cubicBezTo>
                <a:lnTo>
                  <a:pt x="21600" y="21599"/>
                </a:lnTo>
                <a:cubicBezTo>
                  <a:pt x="21594" y="21551"/>
                  <a:pt x="21594" y="20482"/>
                  <a:pt x="21592" y="19738"/>
                </a:cubicBezTo>
                <a:cubicBezTo>
                  <a:pt x="21590" y="19735"/>
                  <a:pt x="21586" y="19734"/>
                  <a:pt x="21584" y="19730"/>
                </a:cubicBezTo>
                <a:cubicBezTo>
                  <a:pt x="21574" y="19710"/>
                  <a:pt x="21555" y="18727"/>
                  <a:pt x="21541" y="17547"/>
                </a:cubicBezTo>
                <a:cubicBezTo>
                  <a:pt x="21527" y="16367"/>
                  <a:pt x="21506" y="14698"/>
                  <a:pt x="21494" y="13837"/>
                </a:cubicBezTo>
                <a:cubicBezTo>
                  <a:pt x="21455" y="11058"/>
                  <a:pt x="21431" y="7283"/>
                  <a:pt x="21430" y="3644"/>
                </a:cubicBezTo>
                <a:lnTo>
                  <a:pt x="21429" y="90"/>
                </a:lnTo>
                <a:lnTo>
                  <a:pt x="20984" y="70"/>
                </a:lnTo>
                <a:cubicBezTo>
                  <a:pt x="20739" y="59"/>
                  <a:pt x="20460" y="38"/>
                  <a:pt x="20365" y="22"/>
                </a:cubicBezTo>
                <a:cubicBezTo>
                  <a:pt x="20269" y="7"/>
                  <a:pt x="19087" y="-1"/>
                  <a:pt x="17654" y="0"/>
                </a:cubicBezTo>
                <a:close/>
              </a:path>
            </a:pathLst>
          </a:custGeom>
          <a:ln w="25400">
            <a:miter lim="400000"/>
          </a:ln>
          <a:effectLst>
            <a:outerShdw blurRad="254000" dist="127000" dir="5400000" rotWithShape="0">
              <a:srgbClr val="000000">
                <a:alpha val="70000"/>
              </a:srgbClr>
            </a:outerShdw>
          </a:effectLst>
        </p:spPr>
      </p:pic>
      <p:sp>
        <p:nvSpPr>
          <p:cNvPr id="467" name="Consolation Prize?"/>
          <p:cNvSpPr txBox="1"/>
          <p:nvPr/>
        </p:nvSpPr>
        <p:spPr>
          <a:xfrm>
            <a:off x="5076698" y="1331570"/>
            <a:ext cx="2851405" cy="461060"/>
          </a:xfrm>
          <a:prstGeom prst="rect">
            <a:avLst/>
          </a:prstGeom>
          <a:solidFill>
            <a:srgbClr val="FFFFE7"/>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Consolation Prize?</a:t>
            </a:r>
          </a:p>
        </p:txBody>
      </p:sp>
      <p:pic>
        <p:nvPicPr>
          <p:cNvPr id="468" name="Linje Linje" descr="Linje Linje"/>
          <p:cNvPicPr>
            <a:picLocks/>
          </p:cNvPicPr>
          <p:nvPr/>
        </p:nvPicPr>
        <p:blipFill>
          <a:blip r:embed="rId3"/>
          <a:stretch>
            <a:fillRect/>
          </a:stretch>
        </p:blipFill>
        <p:spPr>
          <a:xfrm rot="21540000">
            <a:off x="5741956" y="6083299"/>
            <a:ext cx="3718850" cy="76201"/>
          </a:xfrm>
          <a:prstGeom prst="rect">
            <a:avLst/>
          </a:prstGeom>
        </p:spPr>
      </p:pic>
      <p:pic>
        <p:nvPicPr>
          <p:cNvPr id="470" name="Linje Linje" descr="Linje Linje"/>
          <p:cNvPicPr>
            <a:picLocks/>
          </p:cNvPicPr>
          <p:nvPr/>
        </p:nvPicPr>
        <p:blipFill>
          <a:blip r:embed="rId4"/>
          <a:stretch>
            <a:fillRect/>
          </a:stretch>
        </p:blipFill>
        <p:spPr>
          <a:xfrm>
            <a:off x="2783133" y="6432586"/>
            <a:ext cx="7438533" cy="76201"/>
          </a:xfrm>
          <a:prstGeom prst="rect">
            <a:avLst/>
          </a:prstGeom>
        </p:spPr>
      </p:pic>
      <p:sp>
        <p:nvSpPr>
          <p:cNvPr id="472" name="Cf. Nobel decision made 15 November!"/>
          <p:cNvSpPr txBox="1"/>
          <p:nvPr/>
        </p:nvSpPr>
        <p:spPr>
          <a:xfrm>
            <a:off x="3620668" y="7986370"/>
            <a:ext cx="5763464" cy="461060"/>
          </a:xfrm>
          <a:prstGeom prst="rect">
            <a:avLst/>
          </a:prstGeom>
          <a:solidFill>
            <a:srgbClr val="FCFEDD"/>
          </a:solidFill>
          <a:ln w="12700">
            <a:miter lim="400000"/>
          </a:ln>
          <a:effectLst>
            <a:outerShdw blurRad="254000" dist="127000" dir="5400000" rotWithShape="0">
              <a:srgbClr val="000000">
                <a:alpha val="7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Cf. Nobel decision made 15 November!</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 name="LM ULVA 02.pdf" descr="LM ULVA 02.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rot="120000">
            <a:off x="-1120648" y="-1950814"/>
            <a:ext cx="8518526" cy="120598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59" y="70"/>
                </a:moveTo>
                <a:lnTo>
                  <a:pt x="2933" y="70"/>
                </a:lnTo>
                <a:cubicBezTo>
                  <a:pt x="4816" y="70"/>
                  <a:pt x="5811" y="80"/>
                  <a:pt x="5818" y="98"/>
                </a:cubicBezTo>
                <a:cubicBezTo>
                  <a:pt x="5829" y="131"/>
                  <a:pt x="5889" y="128"/>
                  <a:pt x="4575" y="168"/>
                </a:cubicBezTo>
                <a:cubicBezTo>
                  <a:pt x="4017" y="186"/>
                  <a:pt x="3023" y="217"/>
                  <a:pt x="2367" y="239"/>
                </a:cubicBezTo>
                <a:cubicBezTo>
                  <a:pt x="27" y="316"/>
                  <a:pt x="136" y="315"/>
                  <a:pt x="83" y="269"/>
                </a:cubicBezTo>
                <a:cubicBezTo>
                  <a:pt x="56" y="247"/>
                  <a:pt x="40" y="193"/>
                  <a:pt x="47" y="149"/>
                </a:cubicBezTo>
                <a:lnTo>
                  <a:pt x="59" y="70"/>
                </a:lnTo>
                <a:close/>
                <a:moveTo>
                  <a:pt x="17961" y="70"/>
                </a:moveTo>
                <a:lnTo>
                  <a:pt x="19731" y="70"/>
                </a:lnTo>
                <a:lnTo>
                  <a:pt x="21501" y="70"/>
                </a:lnTo>
                <a:lnTo>
                  <a:pt x="21501" y="605"/>
                </a:lnTo>
                <a:cubicBezTo>
                  <a:pt x="21501" y="1097"/>
                  <a:pt x="21496" y="1139"/>
                  <a:pt x="21432" y="1135"/>
                </a:cubicBezTo>
                <a:cubicBezTo>
                  <a:pt x="21336" y="1130"/>
                  <a:pt x="21343" y="1171"/>
                  <a:pt x="21441" y="1189"/>
                </a:cubicBezTo>
                <a:cubicBezTo>
                  <a:pt x="21520" y="1204"/>
                  <a:pt x="21520" y="1223"/>
                  <a:pt x="21510" y="11368"/>
                </a:cubicBezTo>
                <a:lnTo>
                  <a:pt x="21501" y="21530"/>
                </a:lnTo>
                <a:lnTo>
                  <a:pt x="21380" y="21539"/>
                </a:lnTo>
                <a:cubicBezTo>
                  <a:pt x="21313" y="21543"/>
                  <a:pt x="21247" y="21539"/>
                  <a:pt x="21233" y="21528"/>
                </a:cubicBezTo>
                <a:cubicBezTo>
                  <a:pt x="21218" y="21518"/>
                  <a:pt x="21205" y="21071"/>
                  <a:pt x="21204" y="20535"/>
                </a:cubicBezTo>
                <a:cubicBezTo>
                  <a:pt x="21202" y="20000"/>
                  <a:pt x="21190" y="19165"/>
                  <a:pt x="21176" y="18681"/>
                </a:cubicBezTo>
                <a:cubicBezTo>
                  <a:pt x="21153" y="17862"/>
                  <a:pt x="21157" y="17793"/>
                  <a:pt x="21225" y="17705"/>
                </a:cubicBezTo>
                <a:cubicBezTo>
                  <a:pt x="21292" y="17617"/>
                  <a:pt x="21293" y="17606"/>
                  <a:pt x="21234" y="17559"/>
                </a:cubicBezTo>
                <a:cubicBezTo>
                  <a:pt x="21179" y="17516"/>
                  <a:pt x="21168" y="17420"/>
                  <a:pt x="21164" y="16945"/>
                </a:cubicBezTo>
                <a:cubicBezTo>
                  <a:pt x="21161" y="16636"/>
                  <a:pt x="21161" y="16294"/>
                  <a:pt x="21164" y="16186"/>
                </a:cubicBezTo>
                <a:cubicBezTo>
                  <a:pt x="21167" y="16077"/>
                  <a:pt x="21169" y="15964"/>
                  <a:pt x="21166" y="15933"/>
                </a:cubicBezTo>
                <a:cubicBezTo>
                  <a:pt x="21164" y="15902"/>
                  <a:pt x="21154" y="15554"/>
                  <a:pt x="21144" y="15159"/>
                </a:cubicBezTo>
                <a:cubicBezTo>
                  <a:pt x="21134" y="14765"/>
                  <a:pt x="21118" y="14186"/>
                  <a:pt x="21109" y="13872"/>
                </a:cubicBezTo>
                <a:cubicBezTo>
                  <a:pt x="21092" y="13305"/>
                  <a:pt x="21093" y="13299"/>
                  <a:pt x="21181" y="13258"/>
                </a:cubicBezTo>
                <a:cubicBezTo>
                  <a:pt x="21287" y="13210"/>
                  <a:pt x="21275" y="13093"/>
                  <a:pt x="21160" y="13049"/>
                </a:cubicBezTo>
                <a:cubicBezTo>
                  <a:pt x="21094" y="13024"/>
                  <a:pt x="21087" y="12978"/>
                  <a:pt x="21088" y="12544"/>
                </a:cubicBezTo>
                <a:cubicBezTo>
                  <a:pt x="21088" y="12266"/>
                  <a:pt x="21106" y="12059"/>
                  <a:pt x="21128" y="12049"/>
                </a:cubicBezTo>
                <a:cubicBezTo>
                  <a:pt x="21153" y="12038"/>
                  <a:pt x="21152" y="12020"/>
                  <a:pt x="21127" y="11999"/>
                </a:cubicBezTo>
                <a:cubicBezTo>
                  <a:pt x="21086" y="11963"/>
                  <a:pt x="21094" y="11728"/>
                  <a:pt x="21138" y="11678"/>
                </a:cubicBezTo>
                <a:cubicBezTo>
                  <a:pt x="21152" y="11661"/>
                  <a:pt x="21146" y="11640"/>
                  <a:pt x="21124" y="11630"/>
                </a:cubicBezTo>
                <a:cubicBezTo>
                  <a:pt x="21101" y="11620"/>
                  <a:pt x="21083" y="11501"/>
                  <a:pt x="21083" y="11360"/>
                </a:cubicBezTo>
                <a:cubicBezTo>
                  <a:pt x="21083" y="11159"/>
                  <a:pt x="21095" y="11104"/>
                  <a:pt x="21144" y="11091"/>
                </a:cubicBezTo>
                <a:cubicBezTo>
                  <a:pt x="21199" y="11076"/>
                  <a:pt x="21199" y="11070"/>
                  <a:pt x="21145" y="11028"/>
                </a:cubicBezTo>
                <a:cubicBezTo>
                  <a:pt x="21056" y="10958"/>
                  <a:pt x="21058" y="9568"/>
                  <a:pt x="21147" y="9544"/>
                </a:cubicBezTo>
                <a:cubicBezTo>
                  <a:pt x="21199" y="9530"/>
                  <a:pt x="21199" y="9522"/>
                  <a:pt x="21148" y="9482"/>
                </a:cubicBezTo>
                <a:cubicBezTo>
                  <a:pt x="21098" y="9442"/>
                  <a:pt x="21090" y="9159"/>
                  <a:pt x="21096" y="7481"/>
                </a:cubicBezTo>
                <a:cubicBezTo>
                  <a:pt x="21101" y="5934"/>
                  <a:pt x="21113" y="5528"/>
                  <a:pt x="21152" y="5533"/>
                </a:cubicBezTo>
                <a:cubicBezTo>
                  <a:pt x="21221" y="5543"/>
                  <a:pt x="21215" y="5499"/>
                  <a:pt x="21141" y="5456"/>
                </a:cubicBezTo>
                <a:cubicBezTo>
                  <a:pt x="21094" y="5428"/>
                  <a:pt x="21083" y="5373"/>
                  <a:pt x="21094" y="5218"/>
                </a:cubicBezTo>
                <a:cubicBezTo>
                  <a:pt x="21102" y="5108"/>
                  <a:pt x="21122" y="5002"/>
                  <a:pt x="21139" y="4983"/>
                </a:cubicBezTo>
                <a:cubicBezTo>
                  <a:pt x="21156" y="4964"/>
                  <a:pt x="21151" y="4931"/>
                  <a:pt x="21128" y="4911"/>
                </a:cubicBezTo>
                <a:cubicBezTo>
                  <a:pt x="21077" y="4868"/>
                  <a:pt x="21067" y="3498"/>
                  <a:pt x="21118" y="3476"/>
                </a:cubicBezTo>
                <a:cubicBezTo>
                  <a:pt x="21136" y="3468"/>
                  <a:pt x="21142" y="3407"/>
                  <a:pt x="21129" y="3341"/>
                </a:cubicBezTo>
                <a:cubicBezTo>
                  <a:pt x="21116" y="3275"/>
                  <a:pt x="21101" y="2549"/>
                  <a:pt x="21096" y="1729"/>
                </a:cubicBezTo>
                <a:lnTo>
                  <a:pt x="21087" y="239"/>
                </a:lnTo>
                <a:lnTo>
                  <a:pt x="19523" y="225"/>
                </a:lnTo>
                <a:lnTo>
                  <a:pt x="17961" y="211"/>
                </a:lnTo>
                <a:lnTo>
                  <a:pt x="17961" y="141"/>
                </a:lnTo>
                <a:lnTo>
                  <a:pt x="17961" y="70"/>
                </a:lnTo>
                <a:close/>
              </a:path>
            </a:pathLst>
          </a:custGeom>
          <a:ln w="25400">
            <a:miter lim="400000"/>
          </a:ln>
          <a:effectLst>
            <a:outerShdw blurRad="254000" dist="127000" dir="5400000" rotWithShape="0">
              <a:srgbClr val="000000">
                <a:alpha val="70000"/>
              </a:srgbClr>
            </a:outerShdw>
          </a:effectLst>
        </p:spPr>
      </p:pic>
      <p:pic>
        <p:nvPicPr>
          <p:cNvPr id="475" name="LM ULVA 03.pdf" descr="LM ULVA 03.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60000">
            <a:off x="6517799" y="3183380"/>
            <a:ext cx="6319141" cy="10013554"/>
          </a:xfrm>
          <a:custGeom>
            <a:avLst/>
            <a:gdLst/>
            <a:ahLst/>
            <a:cxnLst>
              <a:cxn ang="0">
                <a:pos x="wd2" y="hd2"/>
              </a:cxn>
              <a:cxn ang="5400000">
                <a:pos x="wd2" y="hd2"/>
              </a:cxn>
              <a:cxn ang="10800000">
                <a:pos x="wd2" y="hd2"/>
              </a:cxn>
              <a:cxn ang="16200000">
                <a:pos x="wd2" y="hd2"/>
              </a:cxn>
            </a:cxnLst>
            <a:rect l="0" t="0" r="r" b="b"/>
            <a:pathLst>
              <a:path w="21593" h="21600" extrusionOk="0">
                <a:moveTo>
                  <a:pt x="7847" y="0"/>
                </a:moveTo>
                <a:cubicBezTo>
                  <a:pt x="7777" y="5"/>
                  <a:pt x="7676" y="10"/>
                  <a:pt x="7529" y="11"/>
                </a:cubicBezTo>
                <a:cubicBezTo>
                  <a:pt x="7108" y="16"/>
                  <a:pt x="5925" y="35"/>
                  <a:pt x="2582" y="91"/>
                </a:cubicBezTo>
                <a:cubicBezTo>
                  <a:pt x="1583" y="107"/>
                  <a:pt x="426" y="127"/>
                  <a:pt x="0" y="134"/>
                </a:cubicBezTo>
                <a:lnTo>
                  <a:pt x="0" y="21600"/>
                </a:lnTo>
                <a:lnTo>
                  <a:pt x="9839" y="21600"/>
                </a:lnTo>
                <a:lnTo>
                  <a:pt x="21423" y="21600"/>
                </a:lnTo>
                <a:cubicBezTo>
                  <a:pt x="21403" y="21523"/>
                  <a:pt x="21422" y="9753"/>
                  <a:pt x="21444" y="9111"/>
                </a:cubicBezTo>
                <a:cubicBezTo>
                  <a:pt x="21453" y="8826"/>
                  <a:pt x="21471" y="7687"/>
                  <a:pt x="21483" y="6579"/>
                </a:cubicBezTo>
                <a:cubicBezTo>
                  <a:pt x="21495" y="5471"/>
                  <a:pt x="21511" y="4548"/>
                  <a:pt x="21517" y="4529"/>
                </a:cubicBezTo>
                <a:cubicBezTo>
                  <a:pt x="21522" y="4510"/>
                  <a:pt x="21536" y="3717"/>
                  <a:pt x="21547" y="2767"/>
                </a:cubicBezTo>
                <a:cubicBezTo>
                  <a:pt x="21557" y="1817"/>
                  <a:pt x="21574" y="858"/>
                  <a:pt x="21585" y="634"/>
                </a:cubicBezTo>
                <a:cubicBezTo>
                  <a:pt x="21600" y="307"/>
                  <a:pt x="21596" y="226"/>
                  <a:pt x="21560" y="218"/>
                </a:cubicBezTo>
                <a:cubicBezTo>
                  <a:pt x="21497" y="205"/>
                  <a:pt x="20878" y="188"/>
                  <a:pt x="19626" y="164"/>
                </a:cubicBezTo>
                <a:cubicBezTo>
                  <a:pt x="19029" y="153"/>
                  <a:pt x="18521" y="139"/>
                  <a:pt x="18497" y="134"/>
                </a:cubicBezTo>
                <a:cubicBezTo>
                  <a:pt x="18468" y="127"/>
                  <a:pt x="18456" y="95"/>
                  <a:pt x="18463" y="44"/>
                </a:cubicBezTo>
                <a:lnTo>
                  <a:pt x="18468" y="4"/>
                </a:lnTo>
                <a:lnTo>
                  <a:pt x="9831" y="1"/>
                </a:lnTo>
                <a:lnTo>
                  <a:pt x="7847" y="0"/>
                </a:lnTo>
                <a:close/>
              </a:path>
            </a:pathLst>
          </a:custGeom>
          <a:ln w="25400">
            <a:miter lim="400000"/>
          </a:ln>
          <a:effectLst>
            <a:outerShdw blurRad="254000" dist="127000" dir="5400000" rotWithShape="0">
              <a:srgbClr val="000000">
                <a:alpha val="70000"/>
              </a:srgbClr>
            </a:outerShdw>
          </a:effectLst>
        </p:spPr>
      </p:pic>
      <p:pic>
        <p:nvPicPr>
          <p:cNvPr id="476" name="Skärmavbild 2018-09-14 kl. 13.59.53 | 14 sep. 2018 v. 37.png" descr="Skärmavbild 2018-09-14 kl. 13.59.53 | 14 sep. 2018 v. 37.png"/>
          <p:cNvPicPr>
            <a:picLocks/>
          </p:cNvPicPr>
          <p:nvPr/>
        </p:nvPicPr>
        <p:blipFill>
          <a:blip r:embed="rId4"/>
          <a:stretch>
            <a:fillRect/>
          </a:stretch>
        </p:blipFill>
        <p:spPr>
          <a:xfrm rot="21540000">
            <a:off x="519072" y="-317499"/>
            <a:ext cx="5238642" cy="10388601"/>
          </a:xfrm>
          <a:prstGeom prst="rect">
            <a:avLst/>
          </a:prstGeom>
          <a:effectLst>
            <a:outerShdw blurRad="254000" dist="127000" dir="5400000" rotWithShape="0">
              <a:srgbClr val="000000">
                <a:alpha val="70000"/>
              </a:srgbClr>
            </a:outerShdw>
          </a:effec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hank you!"/>
          <p:cNvSpPr txBox="1"/>
          <p:nvPr/>
        </p:nvSpPr>
        <p:spPr>
          <a:xfrm>
            <a:off x="5649112" y="4646270"/>
            <a:ext cx="1706576"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Thank you!</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Nobel organisations"/>
          <p:cNvSpPr txBox="1">
            <a:spLocks noGrp="1"/>
          </p:cNvSpPr>
          <p:nvPr>
            <p:ph type="title"/>
          </p:nvPr>
        </p:nvSpPr>
        <p:spPr>
          <a:xfrm>
            <a:off x="1270000" y="939800"/>
            <a:ext cx="10464801" cy="2438400"/>
          </a:xfrm>
          <a:prstGeom prst="rect">
            <a:avLst/>
          </a:prstGeom>
        </p:spPr>
        <p:txBody>
          <a:bodyPr/>
          <a:lstStyle>
            <a:lvl1pPr>
              <a:defRPr sz="4800"/>
            </a:lvl1pPr>
          </a:lstStyle>
          <a:p>
            <a:r>
              <a:t>Nobel organisations</a:t>
            </a:r>
          </a:p>
        </p:txBody>
      </p:sp>
      <p:sp>
        <p:nvSpPr>
          <p:cNvPr id="162" name="Diabildsnummer"/>
          <p:cNvSpPr txBox="1">
            <a:spLocks noGrp="1"/>
          </p:cNvSpPr>
          <p:nvPr>
            <p:ph type="sldNum" sz="quarter" idx="2"/>
          </p:nvPr>
        </p:nvSpPr>
        <p:spPr>
          <a:xfrm>
            <a:off x="6381749" y="9944100"/>
            <a:ext cx="228601" cy="3683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163" name="Physics…"/>
          <p:cNvSpPr/>
          <p:nvPr/>
        </p:nvSpPr>
        <p:spPr>
          <a:xfrm>
            <a:off x="179535" y="3208387"/>
            <a:ext cx="2416375" cy="1694161"/>
          </a:xfrm>
          <a:prstGeom prst="rect">
            <a:avLst/>
          </a:prstGeom>
          <a:blipFill>
            <a:blip r:embed="rId2"/>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dirty="0"/>
              <a:t>Physics</a:t>
            </a:r>
          </a:p>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rPr dirty="0"/>
              <a:t>RSAS</a:t>
            </a:r>
          </a:p>
        </p:txBody>
      </p:sp>
      <p:sp>
        <p:nvSpPr>
          <p:cNvPr id="164" name="Chemistry…"/>
          <p:cNvSpPr/>
          <p:nvPr/>
        </p:nvSpPr>
        <p:spPr>
          <a:xfrm>
            <a:off x="2736874" y="3208387"/>
            <a:ext cx="2416375" cy="1694161"/>
          </a:xfrm>
          <a:prstGeom prst="rect">
            <a:avLst/>
          </a:prstGeom>
          <a:blipFill>
            <a:blip r:embed="rId2"/>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Chemistry</a:t>
            </a:r>
          </a:p>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RSAS</a:t>
            </a:r>
          </a:p>
        </p:txBody>
      </p:sp>
      <p:sp>
        <p:nvSpPr>
          <p:cNvPr id="165" name="Medicine…"/>
          <p:cNvSpPr/>
          <p:nvPr/>
        </p:nvSpPr>
        <p:spPr>
          <a:xfrm>
            <a:off x="5294213" y="3208387"/>
            <a:ext cx="2416374" cy="1694161"/>
          </a:xfrm>
          <a:prstGeom prst="rect">
            <a:avLst/>
          </a:prstGeom>
          <a:blipFill>
            <a:blip r:embed="rId2"/>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Medicine</a:t>
            </a:r>
          </a:p>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Karolinska Institutet</a:t>
            </a:r>
          </a:p>
        </p:txBody>
      </p:sp>
      <p:sp>
        <p:nvSpPr>
          <p:cNvPr id="166" name="Literature…"/>
          <p:cNvSpPr/>
          <p:nvPr/>
        </p:nvSpPr>
        <p:spPr>
          <a:xfrm>
            <a:off x="7851551" y="3208387"/>
            <a:ext cx="2416375" cy="1694161"/>
          </a:xfrm>
          <a:prstGeom prst="rect">
            <a:avLst/>
          </a:prstGeom>
          <a:blipFill>
            <a:blip r:embed="rId2"/>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Literature</a:t>
            </a:r>
          </a:p>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Svenska Akademien</a:t>
            </a:r>
          </a:p>
        </p:txBody>
      </p:sp>
      <p:sp>
        <p:nvSpPr>
          <p:cNvPr id="167" name="Peace…"/>
          <p:cNvSpPr/>
          <p:nvPr/>
        </p:nvSpPr>
        <p:spPr>
          <a:xfrm>
            <a:off x="10408890" y="3208387"/>
            <a:ext cx="2416374" cy="1694161"/>
          </a:xfrm>
          <a:prstGeom prst="rect">
            <a:avLst/>
          </a:prstGeom>
          <a:blipFill>
            <a:blip r:embed="rId2"/>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Peace</a:t>
            </a:r>
          </a:p>
          <a:p>
            <a: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r>
              <a:t>Norwegian Storting</a:t>
            </a:r>
          </a:p>
        </p:txBody>
      </p:sp>
      <p:sp>
        <p:nvSpPr>
          <p:cNvPr id="168" name="Nobel Foundation"/>
          <p:cNvSpPr/>
          <p:nvPr/>
        </p:nvSpPr>
        <p:spPr>
          <a:xfrm>
            <a:off x="179535" y="5214987"/>
            <a:ext cx="12645730" cy="2001292"/>
          </a:xfrm>
          <a:prstGeom prst="rect">
            <a:avLst/>
          </a:prstGeom>
          <a:blipFill>
            <a:blip r:embed="rId2"/>
          </a:blipFill>
          <a:ln w="12700">
            <a:miter lim="400000"/>
          </a:ln>
          <a:effectLst>
            <a:outerShdw blurRad="3556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36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lvl1pPr>
          </a:lstStyle>
          <a:p>
            <a:r>
              <a:t>Nobel Foundation</a:t>
            </a:r>
          </a:p>
        </p:txBody>
      </p:sp>
      <p:sp>
        <p:nvSpPr>
          <p:cNvPr id="169" name="Pil"/>
          <p:cNvSpPr/>
          <p:nvPr/>
        </p:nvSpPr>
        <p:spPr>
          <a:xfrm rot="16200000" flipH="1">
            <a:off x="6372274" y="4944467"/>
            <a:ext cx="260252" cy="228601"/>
          </a:xfrm>
          <a:prstGeom prst="rightArrow">
            <a:avLst>
              <a:gd name="adj1" fmla="val 32000"/>
              <a:gd name="adj2" fmla="val 73210"/>
            </a:avLst>
          </a:prstGeom>
          <a:blipFill>
            <a:blip r:embed="rId2"/>
          </a:blipFill>
          <a:ln w="12700">
            <a:miter lim="400000"/>
          </a:ln>
          <a:effectLst>
            <a:outerShdw blurRad="355600" rotWithShape="0">
              <a:srgbClr val="000000">
                <a:alpha val="75000"/>
              </a:srgbClr>
            </a:outerShdw>
          </a:effectLst>
        </p:spPr>
        <p:txBody>
          <a:bodyPr lIns="50800" tIns="50800" rIns="50800" bIns="50800"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0" name="Pil"/>
          <p:cNvSpPr/>
          <p:nvPr/>
        </p:nvSpPr>
        <p:spPr>
          <a:xfrm rot="16200000" flipH="1">
            <a:off x="8929613" y="4944467"/>
            <a:ext cx="260251" cy="228601"/>
          </a:xfrm>
          <a:prstGeom prst="rightArrow">
            <a:avLst>
              <a:gd name="adj1" fmla="val 32000"/>
              <a:gd name="adj2" fmla="val 73210"/>
            </a:avLst>
          </a:prstGeom>
          <a:blipFill>
            <a:blip r:embed="rId2"/>
          </a:blipFill>
          <a:ln w="12700">
            <a:miter lim="400000"/>
          </a:ln>
          <a:effectLst>
            <a:outerShdw blurRad="355600" rotWithShape="0">
              <a:srgbClr val="000000">
                <a:alpha val="75000"/>
              </a:srgbClr>
            </a:outerShdw>
          </a:effectLst>
        </p:spPr>
        <p:txBody>
          <a:bodyPr lIns="50800" tIns="50800" rIns="50800" bIns="50800"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1" name="Pil"/>
          <p:cNvSpPr/>
          <p:nvPr/>
        </p:nvSpPr>
        <p:spPr>
          <a:xfrm rot="16200000" flipH="1">
            <a:off x="11486951" y="4944467"/>
            <a:ext cx="260252" cy="228601"/>
          </a:xfrm>
          <a:prstGeom prst="rightArrow">
            <a:avLst>
              <a:gd name="adj1" fmla="val 32000"/>
              <a:gd name="adj2" fmla="val 73210"/>
            </a:avLst>
          </a:prstGeom>
          <a:blipFill>
            <a:blip r:embed="rId2"/>
          </a:blipFill>
          <a:ln w="12700">
            <a:miter lim="400000"/>
          </a:ln>
          <a:effectLst>
            <a:outerShdw blurRad="355600" rotWithShape="0">
              <a:srgbClr val="000000">
                <a:alpha val="75000"/>
              </a:srgbClr>
            </a:outerShdw>
          </a:effectLst>
        </p:spPr>
        <p:txBody>
          <a:bodyPr lIns="50800" tIns="50800" rIns="50800" bIns="50800"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2" name="Pil"/>
          <p:cNvSpPr/>
          <p:nvPr/>
        </p:nvSpPr>
        <p:spPr>
          <a:xfrm rot="16200000" flipH="1">
            <a:off x="3814935" y="4944467"/>
            <a:ext cx="260252" cy="228601"/>
          </a:xfrm>
          <a:prstGeom prst="rightArrow">
            <a:avLst>
              <a:gd name="adj1" fmla="val 32000"/>
              <a:gd name="adj2" fmla="val 73210"/>
            </a:avLst>
          </a:prstGeom>
          <a:blipFill>
            <a:blip r:embed="rId2"/>
          </a:blipFill>
          <a:ln w="12700">
            <a:miter lim="400000"/>
          </a:ln>
          <a:effectLst>
            <a:outerShdw blurRad="355600" rotWithShape="0">
              <a:srgbClr val="000000">
                <a:alpha val="75000"/>
              </a:srgbClr>
            </a:outerShdw>
          </a:effectLst>
        </p:spPr>
        <p:txBody>
          <a:bodyPr lIns="50800" tIns="50800" rIns="50800" bIns="50800"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3" name="Pil"/>
          <p:cNvSpPr/>
          <p:nvPr/>
        </p:nvSpPr>
        <p:spPr>
          <a:xfrm rot="16200000" flipH="1">
            <a:off x="1257597" y="4944467"/>
            <a:ext cx="260252" cy="228601"/>
          </a:xfrm>
          <a:prstGeom prst="rightArrow">
            <a:avLst>
              <a:gd name="adj1" fmla="val 32000"/>
              <a:gd name="adj2" fmla="val 73210"/>
            </a:avLst>
          </a:prstGeom>
          <a:blipFill>
            <a:blip r:embed="rId2"/>
          </a:blipFill>
          <a:ln w="12700">
            <a:miter lim="400000"/>
          </a:ln>
          <a:effectLst>
            <a:outerShdw blurRad="355600" rotWithShape="0">
              <a:srgbClr val="000000">
                <a:alpha val="75000"/>
              </a:srgbClr>
            </a:outerShdw>
          </a:effectLst>
        </p:spPr>
        <p:txBody>
          <a:bodyPr lIns="50800" tIns="50800" rIns="50800" bIns="50800"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74" name="Skärmavbild 2016-10-24 kl. 09.32.59 | 24 okt. 2016 v. 43.png" descr="Skärmavbild 2016-10-24 kl. 09.32.59 | 24 okt. 2016 v. 4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4239" y="5188893"/>
            <a:ext cx="856322" cy="830786"/>
          </a:xfrm>
          <a:prstGeom prst="rect">
            <a:avLst/>
          </a:prstGeom>
          <a:ln w="12700">
            <a:miter lim="400000"/>
          </a:ln>
          <a:effectLst>
            <a:outerShdw blurRad="355600" rotWithShape="0">
              <a:srgbClr val="000000">
                <a:alpha val="75000"/>
              </a:srgbClr>
            </a:outerShdw>
          </a:effectLst>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Namnlöst.jpeg" descr="Namnlöst.jpeg"/>
          <p:cNvPicPr>
            <a:picLocks noChangeAspect="1"/>
          </p:cNvPicPr>
          <p:nvPr/>
        </p:nvPicPr>
        <p:blipFill>
          <a:blip r:embed="rId2"/>
          <a:stretch>
            <a:fillRect/>
          </a:stretch>
        </p:blipFill>
        <p:spPr>
          <a:xfrm>
            <a:off x="3042602" y="0"/>
            <a:ext cx="6919596" cy="9753600"/>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Namnlöst2.jpeg" descr="Namnlöst2.jpe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55736" y="1954256"/>
            <a:ext cx="11693328" cy="7316639"/>
          </a:xfrm>
          <a:prstGeom prst="rect">
            <a:avLst/>
          </a:prstGeom>
          <a:ln w="25400">
            <a:miter lim="400000"/>
          </a:ln>
          <a:effectLst>
            <a:outerShdw blurRad="254000" dist="127000" dir="5400000" rotWithShape="0">
              <a:srgbClr val="000000">
                <a:alpha val="70000"/>
              </a:srgbClr>
            </a:outerShdw>
          </a:effectLst>
        </p:spPr>
      </p:pic>
      <p:sp>
        <p:nvSpPr>
          <p:cNvPr id="186" name="Entitled to nominate"/>
          <p:cNvSpPr txBox="1">
            <a:spLocks noGrp="1"/>
          </p:cNvSpPr>
          <p:nvPr>
            <p:ph type="title"/>
          </p:nvPr>
        </p:nvSpPr>
        <p:spPr>
          <a:xfrm>
            <a:off x="1270000" y="254000"/>
            <a:ext cx="10464800" cy="2633613"/>
          </a:xfrm>
          <a:prstGeom prst="rect">
            <a:avLst/>
          </a:prstGeom>
        </p:spPr>
        <p:txBody>
          <a:bodyPr/>
          <a:lstStyle>
            <a:lvl1pPr>
              <a:defRPr sz="4800"/>
            </a:lvl1pPr>
          </a:lstStyle>
          <a:p>
            <a:r>
              <a:t>Entitled to nominate</a:t>
            </a:r>
          </a:p>
        </p:txBody>
      </p:sp>
      <p:graphicFrame>
        <p:nvGraphicFramePr>
          <p:cNvPr id="187" name="Tabell"/>
          <p:cNvGraphicFramePr/>
          <p:nvPr/>
        </p:nvGraphicFramePr>
        <p:xfrm>
          <a:off x="660400" y="1973448"/>
          <a:ext cx="11684000" cy="7369124"/>
        </p:xfrm>
        <a:graphic>
          <a:graphicData uri="http://schemas.openxmlformats.org/drawingml/2006/table">
            <a:tbl>
              <a:tblPr firstRow="1" bandRow="1">
                <a:tableStyleId>{4C3C2611-4C71-4FC5-86AE-919BDF0F9419}</a:tableStyleId>
              </a:tblPr>
              <a:tblGrid>
                <a:gridCol w="11684000">
                  <a:extLst>
                    <a:ext uri="{9D8B030D-6E8A-4147-A177-3AD203B41FA5}">
                      <a16:colId xmlns:a16="http://schemas.microsoft.com/office/drawing/2014/main" val="20000"/>
                    </a:ext>
                  </a:extLst>
                </a:gridCol>
              </a:tblGrid>
              <a:tr h="1043614">
                <a:tc>
                  <a:txBody>
                    <a:bodyPr/>
                    <a:lstStyle/>
                    <a:p>
                      <a:pPr defTabSz="914400">
                        <a:defRPr sz="1800" b="0">
                          <a:solidFill>
                            <a:srgbClr val="000000"/>
                          </a:solidFill>
                        </a:defRPr>
                      </a:pPr>
                      <a:r>
                        <a:rPr sz="2600" b="1">
                          <a:solidFill>
                            <a:srgbClr val="FFFFFF"/>
                          </a:solidFill>
                          <a:latin typeface="Helvetica"/>
                          <a:ea typeface="Helvetica"/>
                          <a:cs typeface="Helvetica"/>
                          <a:sym typeface="Helvetica"/>
                        </a:rPr>
                        <a:t>Physics and Chemistry</a:t>
                      </a:r>
                    </a:p>
                  </a:txBody>
                  <a:tcPr marL="50800" marR="50800" marT="50800" marB="50800" anchor="ctr" horzOverflow="overflow">
                    <a:solidFill>
                      <a:srgbClr val="0365C0"/>
                    </a:solidFill>
                  </a:tcPr>
                </a:tc>
                <a:extLst>
                  <a:ext uri="{0D108BD9-81ED-4DB2-BD59-A6C34878D82A}">
                    <a16:rowId xmlns:a16="http://schemas.microsoft.com/office/drawing/2014/main" val="10000"/>
                  </a:ext>
                </a:extLst>
              </a:tr>
              <a:tr h="1043614">
                <a:tc>
                  <a:txBody>
                    <a:bodyPr/>
                    <a:lstStyle/>
                    <a:p>
                      <a:pPr algn="l" defTabSz="914400">
                        <a:defRPr sz="2200">
                          <a:latin typeface="Helvetica Light"/>
                          <a:ea typeface="Helvetica Light"/>
                          <a:cs typeface="Helvetica Light"/>
                          <a:sym typeface="Helvetica Light"/>
                        </a:defRPr>
                      </a:pPr>
                      <a:r>
                        <a:rPr b="1">
                          <a:latin typeface="Helvetica"/>
                          <a:ea typeface="Helvetica"/>
                          <a:cs typeface="Helvetica"/>
                          <a:sym typeface="Helvetica"/>
                        </a:rPr>
                        <a:t>§1</a:t>
                      </a:r>
                      <a:r>
                        <a:t>  Swedish and foreign members of the Royal Swedish Academy of Sciences</a:t>
                      </a:r>
                    </a:p>
                  </a:txBody>
                  <a:tcPr marL="50800" marR="50800" marT="50800" marB="50800" anchor="ctr" horzOverflow="overflow"/>
                </a:tc>
                <a:extLst>
                  <a:ext uri="{0D108BD9-81ED-4DB2-BD59-A6C34878D82A}">
                    <a16:rowId xmlns:a16="http://schemas.microsoft.com/office/drawing/2014/main" val="10001"/>
                  </a:ext>
                </a:extLst>
              </a:tr>
              <a:tr h="1043614">
                <a:tc>
                  <a:txBody>
                    <a:bodyPr/>
                    <a:lstStyle/>
                    <a:p>
                      <a:pPr algn="l" defTabSz="914400">
                        <a:defRPr sz="2200">
                          <a:latin typeface="Helvetica Light"/>
                          <a:ea typeface="Helvetica Light"/>
                          <a:cs typeface="Helvetica Light"/>
                          <a:sym typeface="Helvetica Light"/>
                        </a:defRPr>
                      </a:pPr>
                      <a:r>
                        <a:rPr b="1">
                          <a:latin typeface="Helvetica"/>
                          <a:ea typeface="Helvetica"/>
                          <a:cs typeface="Helvetica"/>
                          <a:sym typeface="Helvetica"/>
                        </a:rPr>
                        <a:t>§2</a:t>
                      </a:r>
                      <a:r>
                        <a:t>  Members of the Nobel Committees in Physics and Chemistry</a:t>
                      </a:r>
                    </a:p>
                  </a:txBody>
                  <a:tcPr marL="50800" marR="50800" marT="50800" marB="50800" anchor="ctr" horzOverflow="overflow"/>
                </a:tc>
                <a:extLst>
                  <a:ext uri="{0D108BD9-81ED-4DB2-BD59-A6C34878D82A}">
                    <a16:rowId xmlns:a16="http://schemas.microsoft.com/office/drawing/2014/main" val="10002"/>
                  </a:ext>
                </a:extLst>
              </a:tr>
              <a:tr h="1043614">
                <a:tc>
                  <a:txBody>
                    <a:bodyPr/>
                    <a:lstStyle/>
                    <a:p>
                      <a:pPr algn="l" defTabSz="914400">
                        <a:defRPr sz="2200">
                          <a:latin typeface="Helvetica Light"/>
                          <a:ea typeface="Helvetica Light"/>
                          <a:cs typeface="Helvetica Light"/>
                          <a:sym typeface="Helvetica Light"/>
                        </a:defRPr>
                      </a:pPr>
                      <a:r>
                        <a:rPr b="1">
                          <a:latin typeface="Helvetica"/>
                          <a:ea typeface="Helvetica"/>
                          <a:cs typeface="Helvetica"/>
                          <a:sym typeface="Helvetica"/>
                        </a:rPr>
                        <a:t>§3</a:t>
                      </a:r>
                      <a:r>
                        <a:t>  Nobel Laureates in Physics and Chemistry</a:t>
                      </a:r>
                    </a:p>
                  </a:txBody>
                  <a:tcPr marL="50800" marR="50800" marT="50800" marB="50800" anchor="ctr" horzOverflow="overflow"/>
                </a:tc>
                <a:extLst>
                  <a:ext uri="{0D108BD9-81ED-4DB2-BD59-A6C34878D82A}">
                    <a16:rowId xmlns:a16="http://schemas.microsoft.com/office/drawing/2014/main" val="10003"/>
                  </a:ext>
                </a:extLst>
              </a:tr>
              <a:tr h="1043614">
                <a:tc>
                  <a:txBody>
                    <a:bodyPr/>
                    <a:lstStyle/>
                    <a:p>
                      <a:pPr algn="l" defTabSz="914400">
                        <a:defRPr sz="2200">
                          <a:latin typeface="Helvetica Light"/>
                          <a:ea typeface="Helvetica Light"/>
                          <a:cs typeface="Helvetica Light"/>
                          <a:sym typeface="Helvetica Light"/>
                        </a:defRPr>
                      </a:pPr>
                      <a:r>
                        <a:rPr b="1">
                          <a:latin typeface="Helvetica"/>
                          <a:ea typeface="Helvetica"/>
                          <a:cs typeface="Helvetica"/>
                          <a:sym typeface="Helvetica"/>
                        </a:rPr>
                        <a:t>§4</a:t>
                      </a:r>
                      <a:r>
                        <a:t>  Permanent and Assistant Professors in Physics and Chemistry at the universities and institutes of technology in the Nordic countries, as well as at the Karolinska Institute</a:t>
                      </a:r>
                    </a:p>
                  </a:txBody>
                  <a:tcPr marL="50800" marR="50800" marT="50800" marB="50800" anchor="ctr" horzOverflow="overflow"/>
                </a:tc>
                <a:extLst>
                  <a:ext uri="{0D108BD9-81ED-4DB2-BD59-A6C34878D82A}">
                    <a16:rowId xmlns:a16="http://schemas.microsoft.com/office/drawing/2014/main" val="10004"/>
                  </a:ext>
                </a:extLst>
              </a:tr>
              <a:tr h="1043614">
                <a:tc>
                  <a:txBody>
                    <a:bodyPr/>
                    <a:lstStyle/>
                    <a:p>
                      <a:pPr algn="l" defTabSz="914400">
                        <a:defRPr sz="2200">
                          <a:latin typeface="Helvetica Light"/>
                          <a:ea typeface="Helvetica Light"/>
                          <a:cs typeface="Helvetica Light"/>
                          <a:sym typeface="Helvetica Light"/>
                        </a:defRPr>
                      </a:pPr>
                      <a:r>
                        <a:rPr b="1">
                          <a:latin typeface="Helvetica"/>
                          <a:ea typeface="Helvetica"/>
                          <a:cs typeface="Helvetica"/>
                          <a:sym typeface="Helvetica"/>
                        </a:rPr>
                        <a:t>§5</a:t>
                      </a:r>
                      <a:r>
                        <a:t>  Holders of corresponding chairs in at least six universities or university colleges selected by the Academy of Sciences with a view to ensuring an appropriate distribution among countries and seats of learning</a:t>
                      </a:r>
                    </a:p>
                  </a:txBody>
                  <a:tcPr marL="50800" marR="50800" marT="50800" marB="50800" anchor="ctr" horzOverflow="overflow"/>
                </a:tc>
                <a:extLst>
                  <a:ext uri="{0D108BD9-81ED-4DB2-BD59-A6C34878D82A}">
                    <a16:rowId xmlns:a16="http://schemas.microsoft.com/office/drawing/2014/main" val="10005"/>
                  </a:ext>
                </a:extLst>
              </a:tr>
              <a:tr h="1043614">
                <a:tc>
                  <a:txBody>
                    <a:bodyPr/>
                    <a:lstStyle/>
                    <a:p>
                      <a:pPr algn="l" defTabSz="914400">
                        <a:defRPr sz="2200">
                          <a:latin typeface="Helvetica Light"/>
                          <a:ea typeface="Helvetica Light"/>
                          <a:cs typeface="Helvetica Light"/>
                          <a:sym typeface="Helvetica Light"/>
                        </a:defRPr>
                      </a:pPr>
                      <a:r>
                        <a:rPr b="1">
                          <a:latin typeface="Helvetica"/>
                          <a:ea typeface="Helvetica"/>
                          <a:cs typeface="Helvetica"/>
                          <a:sym typeface="Helvetica"/>
                        </a:rPr>
                        <a:t>§6</a:t>
                      </a:r>
                      <a:r>
                        <a:t>  Other scientists from whom the Academy may see fit to invite proposals</a:t>
                      </a:r>
                    </a:p>
                  </a:txBody>
                  <a:tcPr marL="50800" marR="50800" marT="50800" marB="50800" anchor="ctr" horzOverflow="overflow"/>
                </a:tc>
                <a:extLst>
                  <a:ext uri="{0D108BD9-81ED-4DB2-BD59-A6C34878D82A}">
                    <a16:rowId xmlns:a16="http://schemas.microsoft.com/office/drawing/2014/main" val="10006"/>
                  </a:ext>
                </a:extLst>
              </a:tr>
            </a:tbl>
          </a:graphicData>
        </a:graphic>
      </p:graphicFrame>
      <p:sp>
        <p:nvSpPr>
          <p:cNvPr id="188" name="Pil"/>
          <p:cNvSpPr/>
          <p:nvPr/>
        </p:nvSpPr>
        <p:spPr>
          <a:xfrm flipH="1">
            <a:off x="11747500" y="7416800"/>
            <a:ext cx="1270000" cy="635000"/>
          </a:xfrm>
          <a:prstGeom prst="rightArrow">
            <a:avLst>
              <a:gd name="adj1" fmla="val 32000"/>
              <a:gd name="adj2" fmla="val 128000"/>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89" name="Pil"/>
          <p:cNvSpPr/>
          <p:nvPr/>
        </p:nvSpPr>
        <p:spPr>
          <a:xfrm flipH="1">
            <a:off x="11747500" y="8432800"/>
            <a:ext cx="1270000" cy="635000"/>
          </a:xfrm>
          <a:prstGeom prst="rightArrow">
            <a:avLst>
              <a:gd name="adj1" fmla="val 32000"/>
              <a:gd name="adj2" fmla="val 128000"/>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90" name="Pil"/>
          <p:cNvSpPr/>
          <p:nvPr/>
        </p:nvSpPr>
        <p:spPr>
          <a:xfrm flipH="1">
            <a:off x="11747500" y="5295149"/>
            <a:ext cx="1270000" cy="635001"/>
          </a:xfrm>
          <a:prstGeom prst="rightArrow">
            <a:avLst>
              <a:gd name="adj1" fmla="val 32000"/>
              <a:gd name="adj2" fmla="val 128000"/>
            </a:avLst>
          </a:prstGeom>
          <a:blipFill>
            <a:blip r:embed="rId3"/>
          </a:blipFill>
          <a:ln w="12700">
            <a:miter lim="400000"/>
          </a:ln>
          <a:effectLst>
            <a:outerShdw blurRad="38100" dist="25400" dir="5400000" rotWithShape="0">
              <a:srgbClr val="000000">
                <a:alpha val="50000"/>
              </a:srgbClr>
            </a:outerShdw>
          </a:effectLst>
        </p:spPr>
        <p:txBody>
          <a:bodyPr lIns="50800" tIns="50800" rIns="50800" bIns="50800" anchor="ctr"/>
          <a:lstStyle/>
          <a:p>
            <a:pPr>
              <a:defRPr sz="4000" b="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200701-NOBELYEAR-PHYSICS-CHEMISTRY-1024x640.jpg" descr="200701-NOBELYEAR-PHYSICS-CHEMISTRY-1024x640.jpg"/>
          <p:cNvPicPr>
            <a:picLocks noChangeAspect="1"/>
          </p:cNvPicPr>
          <p:nvPr/>
        </p:nvPicPr>
        <p:blipFill>
          <a:blip r:embed="rId3"/>
          <a:stretch>
            <a:fillRect/>
          </a:stretch>
        </p:blipFill>
        <p:spPr>
          <a:xfrm>
            <a:off x="1849701" y="1103575"/>
            <a:ext cx="10295998" cy="6434998"/>
          </a:xfrm>
          <a:prstGeom prst="rect">
            <a:avLst/>
          </a:prstGeom>
          <a:ln w="12700">
            <a:miter lim="400000"/>
          </a:ln>
        </p:spPr>
      </p:pic>
      <p:grpSp>
        <p:nvGrpSpPr>
          <p:cNvPr id="200" name="Gruppera"/>
          <p:cNvGrpSpPr/>
          <p:nvPr/>
        </p:nvGrpSpPr>
        <p:grpSpPr>
          <a:xfrm>
            <a:off x="5067004" y="7876764"/>
            <a:ext cx="2870791" cy="1977656"/>
            <a:chOff x="0" y="0"/>
            <a:chExt cx="2870790" cy="1977655"/>
          </a:xfrm>
        </p:grpSpPr>
        <p:grpSp>
          <p:nvGrpSpPr>
            <p:cNvPr id="195" name="Gruppera"/>
            <p:cNvGrpSpPr/>
            <p:nvPr/>
          </p:nvGrpSpPr>
          <p:grpSpPr>
            <a:xfrm>
              <a:off x="0" y="0"/>
              <a:ext cx="2870791" cy="1977656"/>
              <a:chOff x="0" y="0"/>
              <a:chExt cx="2870790" cy="1977655"/>
            </a:xfrm>
          </p:grpSpPr>
          <p:pic>
            <p:nvPicPr>
              <p:cNvPr id="193" name="Bild" descr="Bild"/>
              <p:cNvPicPr>
                <a:picLocks noChangeAspect="1"/>
              </p:cNvPicPr>
              <p:nvPr/>
            </p:nvPicPr>
            <p:blipFill>
              <a:blip r:embed="rId4"/>
              <a:stretch>
                <a:fillRect/>
              </a:stretch>
            </p:blipFill>
            <p:spPr>
              <a:xfrm>
                <a:off x="45965" y="218187"/>
                <a:ext cx="2537123" cy="1428596"/>
              </a:xfrm>
              <a:prstGeom prst="rect">
                <a:avLst/>
              </a:prstGeom>
              <a:ln w="12700" cap="flat">
                <a:noFill/>
                <a:miter lim="400000"/>
              </a:ln>
              <a:effectLst/>
            </p:spPr>
          </p:pic>
          <p:pic>
            <p:nvPicPr>
              <p:cNvPr id="194" name="Bild" descr="Bild"/>
              <p:cNvPicPr>
                <a:picLocks noChangeAspect="1"/>
              </p:cNvPicPr>
              <p:nvPr/>
            </p:nvPicPr>
            <p:blipFill>
              <a:blip r:embed="rId5"/>
              <a:stretch>
                <a:fillRect/>
              </a:stretch>
            </p:blipFill>
            <p:spPr>
              <a:xfrm>
                <a:off x="0" y="0"/>
                <a:ext cx="2870791" cy="1977656"/>
              </a:xfrm>
              <a:prstGeom prst="rect">
                <a:avLst/>
              </a:prstGeom>
              <a:ln w="12700" cap="flat">
                <a:noFill/>
                <a:miter lim="400000"/>
              </a:ln>
              <a:effectLst/>
            </p:spPr>
          </p:pic>
        </p:grpSp>
        <p:pic>
          <p:nvPicPr>
            <p:cNvPr id="196" name="Linje Linje" descr="Linje Linje"/>
            <p:cNvPicPr>
              <a:picLocks/>
            </p:cNvPicPr>
            <p:nvPr/>
          </p:nvPicPr>
          <p:blipFill>
            <a:blip r:embed="rId6"/>
            <a:stretch>
              <a:fillRect/>
            </a:stretch>
          </p:blipFill>
          <p:spPr>
            <a:xfrm rot="18900000">
              <a:off x="202218" y="864209"/>
              <a:ext cx="2031457" cy="249238"/>
            </a:xfrm>
            <a:prstGeom prst="rect">
              <a:avLst/>
            </a:prstGeom>
            <a:effectLst/>
          </p:spPr>
        </p:pic>
        <p:pic>
          <p:nvPicPr>
            <p:cNvPr id="198" name="Linje Linje" descr="Linje Linje"/>
            <p:cNvPicPr>
              <a:picLocks/>
            </p:cNvPicPr>
            <p:nvPr/>
          </p:nvPicPr>
          <p:blipFill>
            <a:blip r:embed="rId7"/>
            <a:stretch>
              <a:fillRect/>
            </a:stretch>
          </p:blipFill>
          <p:spPr>
            <a:xfrm rot="13500000">
              <a:off x="202218" y="864209"/>
              <a:ext cx="2031457" cy="249238"/>
            </a:xfrm>
            <a:prstGeom prst="rect">
              <a:avLst/>
            </a:prstGeom>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KVANobel1915NoTeslaNoEdison.pdf" descr="KVANobel1915NoTeslaNoEdison.pdf"/>
          <p:cNvPicPr>
            <a:picLocks noChangeAspect="1"/>
          </p:cNvPicPr>
          <p:nvPr/>
        </p:nvPicPr>
        <p:blipFill>
          <a:blip r:embed="rId2" cstate="screen">
            <a:alphaModFix amt="25000"/>
            <a:extLst>
              <a:ext uri="{28A0092B-C50C-407E-A947-70E740481C1C}">
                <a14:useLocalDpi xmlns:a14="http://schemas.microsoft.com/office/drawing/2010/main"/>
              </a:ext>
            </a:extLst>
          </a:blip>
          <a:srcRect/>
          <a:stretch>
            <a:fillRect/>
          </a:stretch>
        </p:blipFill>
        <p:spPr>
          <a:xfrm>
            <a:off x="6319582" y="-10070"/>
            <a:ext cx="6583364" cy="9773867"/>
          </a:xfrm>
          <a:custGeom>
            <a:avLst/>
            <a:gdLst/>
            <a:ahLst/>
            <a:cxnLst>
              <a:cxn ang="0">
                <a:pos x="wd2" y="hd2"/>
              </a:cxn>
              <a:cxn ang="5400000">
                <a:pos x="wd2" y="hd2"/>
              </a:cxn>
              <a:cxn ang="10800000">
                <a:pos x="wd2" y="hd2"/>
              </a:cxn>
              <a:cxn ang="16200000">
                <a:pos x="wd2" y="hd2"/>
              </a:cxn>
            </a:cxnLst>
            <a:rect l="0" t="0" r="r" b="b"/>
            <a:pathLst>
              <a:path w="21590" h="21599" extrusionOk="0">
                <a:moveTo>
                  <a:pt x="3643" y="0"/>
                </a:moveTo>
                <a:cubicBezTo>
                  <a:pt x="2383" y="1"/>
                  <a:pt x="1479" y="14"/>
                  <a:pt x="1049" y="39"/>
                </a:cubicBezTo>
                <a:cubicBezTo>
                  <a:pt x="395" y="78"/>
                  <a:pt x="209" y="88"/>
                  <a:pt x="0" y="44"/>
                </a:cubicBezTo>
                <a:lnTo>
                  <a:pt x="0" y="21599"/>
                </a:lnTo>
                <a:lnTo>
                  <a:pt x="21215" y="21599"/>
                </a:lnTo>
                <a:lnTo>
                  <a:pt x="21218" y="21167"/>
                </a:lnTo>
                <a:cubicBezTo>
                  <a:pt x="21221" y="20681"/>
                  <a:pt x="21228" y="20124"/>
                  <a:pt x="21236" y="19929"/>
                </a:cubicBezTo>
                <a:cubicBezTo>
                  <a:pt x="21244" y="19734"/>
                  <a:pt x="21265" y="18412"/>
                  <a:pt x="21282" y="16991"/>
                </a:cubicBezTo>
                <a:cubicBezTo>
                  <a:pt x="21298" y="15570"/>
                  <a:pt x="21324" y="13905"/>
                  <a:pt x="21337" y="13292"/>
                </a:cubicBezTo>
                <a:cubicBezTo>
                  <a:pt x="21351" y="12679"/>
                  <a:pt x="21373" y="11304"/>
                  <a:pt x="21387" y="10236"/>
                </a:cubicBezTo>
                <a:cubicBezTo>
                  <a:pt x="21411" y="8373"/>
                  <a:pt x="21424" y="7681"/>
                  <a:pt x="21494" y="3955"/>
                </a:cubicBezTo>
                <a:cubicBezTo>
                  <a:pt x="21511" y="3009"/>
                  <a:pt x="21544" y="2266"/>
                  <a:pt x="21570" y="2243"/>
                </a:cubicBezTo>
                <a:cubicBezTo>
                  <a:pt x="21600" y="2219"/>
                  <a:pt x="21596" y="2195"/>
                  <a:pt x="21560" y="2180"/>
                </a:cubicBezTo>
                <a:cubicBezTo>
                  <a:pt x="21520" y="2164"/>
                  <a:pt x="21510" y="1902"/>
                  <a:pt x="21521" y="1275"/>
                </a:cubicBezTo>
                <a:lnTo>
                  <a:pt x="21538" y="392"/>
                </a:lnTo>
                <a:lnTo>
                  <a:pt x="21265" y="369"/>
                </a:lnTo>
                <a:cubicBezTo>
                  <a:pt x="21106" y="356"/>
                  <a:pt x="20966" y="324"/>
                  <a:pt x="20933" y="293"/>
                </a:cubicBezTo>
                <a:cubicBezTo>
                  <a:pt x="20901" y="263"/>
                  <a:pt x="20832" y="239"/>
                  <a:pt x="20779" y="239"/>
                </a:cubicBezTo>
                <a:cubicBezTo>
                  <a:pt x="20726" y="239"/>
                  <a:pt x="20644" y="209"/>
                  <a:pt x="20597" y="172"/>
                </a:cubicBezTo>
                <a:cubicBezTo>
                  <a:pt x="20514" y="106"/>
                  <a:pt x="20448" y="104"/>
                  <a:pt x="18444" y="103"/>
                </a:cubicBezTo>
                <a:cubicBezTo>
                  <a:pt x="15560" y="103"/>
                  <a:pt x="11609" y="76"/>
                  <a:pt x="8372" y="34"/>
                </a:cubicBezTo>
                <a:cubicBezTo>
                  <a:pt x="6519" y="10"/>
                  <a:pt x="4903" y="-1"/>
                  <a:pt x="3643" y="0"/>
                </a:cubicBezTo>
                <a:close/>
                <a:moveTo>
                  <a:pt x="14200" y="12102"/>
                </a:moveTo>
                <a:cubicBezTo>
                  <a:pt x="14253" y="12104"/>
                  <a:pt x="14299" y="12133"/>
                  <a:pt x="14271" y="12164"/>
                </a:cubicBezTo>
                <a:cubicBezTo>
                  <a:pt x="14256" y="12181"/>
                  <a:pt x="14223" y="12195"/>
                  <a:pt x="14199" y="12195"/>
                </a:cubicBezTo>
                <a:cubicBezTo>
                  <a:pt x="14128" y="12195"/>
                  <a:pt x="14092" y="12134"/>
                  <a:pt x="14148" y="12111"/>
                </a:cubicBezTo>
                <a:cubicBezTo>
                  <a:pt x="14164" y="12104"/>
                  <a:pt x="14182" y="12102"/>
                  <a:pt x="14200" y="12102"/>
                </a:cubicBezTo>
                <a:close/>
              </a:path>
            </a:pathLst>
          </a:custGeom>
          <a:ln w="25400">
            <a:miter lim="400000"/>
          </a:ln>
          <a:effectLst>
            <a:outerShdw blurRad="254000" dist="127000" dir="5400000" rotWithShape="0">
              <a:srgbClr val="000000">
                <a:alpha val="70000"/>
              </a:srgbClr>
            </a:outerShdw>
          </a:effectLst>
        </p:spPr>
      </p:pic>
      <p:pic>
        <p:nvPicPr>
          <p:cNvPr id="205" name="Nikola_Tesla_on_Time_Magazine_1931.jpg" descr="Nikola_Tesla_on_Time_Magazine_1931.jpg"/>
          <p:cNvPicPr>
            <a:picLocks noChangeAspect="1"/>
          </p:cNvPicPr>
          <p:nvPr/>
        </p:nvPicPr>
        <p:blipFill>
          <a:blip r:embed="rId3"/>
          <a:stretch>
            <a:fillRect/>
          </a:stretch>
        </p:blipFill>
        <p:spPr>
          <a:xfrm>
            <a:off x="1091200" y="184150"/>
            <a:ext cx="5080001" cy="6692900"/>
          </a:xfrm>
          <a:prstGeom prst="rect">
            <a:avLst/>
          </a:prstGeom>
          <a:ln w="25400">
            <a:miter lim="400000"/>
          </a:ln>
          <a:effectLst>
            <a:outerShdw blurRad="254000" dist="127000" dir="5400000" rotWithShape="0">
              <a:srgbClr val="000000">
                <a:alpha val="70000"/>
              </a:srgbClr>
            </a:outerShdw>
          </a:effectLst>
        </p:spPr>
      </p:pic>
      <p:graphicFrame>
        <p:nvGraphicFramePr>
          <p:cNvPr id="206" name="Stående kumulativt 2D-stapeldiagram"/>
          <p:cNvGraphicFramePr/>
          <p:nvPr/>
        </p:nvGraphicFramePr>
        <p:xfrm>
          <a:off x="445781" y="6830303"/>
          <a:ext cx="12113238" cy="2669298"/>
        </p:xfrm>
        <a:graphic>
          <a:graphicData uri="http://schemas.openxmlformats.org/drawingml/2006/chart">
            <c:chart xmlns:c="http://schemas.openxmlformats.org/drawingml/2006/chart" xmlns:r="http://schemas.openxmlformats.org/officeDocument/2006/relationships" r:id="rId4"/>
          </a:graphicData>
        </a:graphic>
      </p:graphicFrame>
      <p:pic>
        <p:nvPicPr>
          <p:cNvPr id="207" name="2880px-Nikola_Tesla_signature_1900.svg.png" descr="2880px-Nikola_Tesla_signature_1900.svg.png"/>
          <p:cNvPicPr>
            <a:picLocks noChangeAspect="1"/>
          </p:cNvPicPr>
          <p:nvPr/>
        </p:nvPicPr>
        <p:blipFill>
          <a:blip r:embed="rId5"/>
          <a:stretch>
            <a:fillRect/>
          </a:stretch>
        </p:blipFill>
        <p:spPr>
          <a:xfrm>
            <a:off x="9042265" y="6083075"/>
            <a:ext cx="3218899" cy="538720"/>
          </a:xfrm>
          <a:prstGeom prst="rect">
            <a:avLst/>
          </a:prstGeom>
          <a:ln w="12700">
            <a:miter lim="400000"/>
          </a:ln>
        </p:spPr>
      </p:pic>
      <p:sp>
        <p:nvSpPr>
          <p:cNvPr id="210" name="In the whole of 1901–1943 out of…"/>
          <p:cNvSpPr txBox="1"/>
          <p:nvPr/>
        </p:nvSpPr>
        <p:spPr>
          <a:xfrm>
            <a:off x="6634547" y="3627818"/>
            <a:ext cx="5279053"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b="0"/>
            </a:pPr>
            <a:r>
              <a:rPr dirty="0"/>
              <a:t>In the whole of 1901–1943 out of</a:t>
            </a:r>
          </a:p>
          <a:p>
            <a:pPr>
              <a:defRPr b="0"/>
            </a:pPr>
            <a:r>
              <a:rPr dirty="0"/>
              <a:t>total 1433 nominations in physics,</a:t>
            </a:r>
            <a:endParaRPr lang="sv-SE" dirty="0"/>
          </a:p>
          <a:p>
            <a:pPr>
              <a:defRPr b="0"/>
            </a:pPr>
            <a:r>
              <a:rPr lang="sv-SE" dirty="0"/>
              <a:t> </a:t>
            </a:r>
          </a:p>
        </p:txBody>
      </p:sp>
      <p:sp>
        <p:nvSpPr>
          <p:cNvPr id="211" name="Tesla and the Nobel Prize…"/>
          <p:cNvSpPr txBox="1"/>
          <p:nvPr/>
        </p:nvSpPr>
        <p:spPr>
          <a:xfrm>
            <a:off x="6564350" y="2229105"/>
            <a:ext cx="5419447" cy="585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200"/>
            </a:lvl1pPr>
          </a:lstStyle>
          <a:p>
            <a:r>
              <a:t>Tesla and the Nobel Prize…</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69</TotalTime>
  <Words>1218</Words>
  <Application>Microsoft Macintosh PowerPoint</Application>
  <PresentationFormat>Anpassad</PresentationFormat>
  <Paragraphs>106</Paragraphs>
  <Slides>46</Slides>
  <Notes>1</Notes>
  <HiddenSlides>0</HiddenSlides>
  <MMClips>0</MMClips>
  <ScaleCrop>false</ScaleCrop>
  <HeadingPairs>
    <vt:vector size="6" baseType="variant">
      <vt:variant>
        <vt:lpstr>Använt teckensnitt</vt:lpstr>
      </vt:variant>
      <vt:variant>
        <vt:i4>9</vt:i4>
      </vt:variant>
      <vt:variant>
        <vt:lpstr>Tema</vt:lpstr>
      </vt:variant>
      <vt:variant>
        <vt:i4>1</vt:i4>
      </vt:variant>
      <vt:variant>
        <vt:lpstr>Bildrubriker</vt:lpstr>
      </vt:variant>
      <vt:variant>
        <vt:i4>46</vt:i4>
      </vt:variant>
    </vt:vector>
  </HeadingPairs>
  <TitlesOfParts>
    <vt:vector size="56" baseType="lpstr">
      <vt:lpstr>Avenir</vt:lpstr>
      <vt:lpstr>Courier</vt:lpstr>
      <vt:lpstr>Gill Sans</vt:lpstr>
      <vt:lpstr>Helvetica</vt:lpstr>
      <vt:lpstr>Helvetica Light</vt:lpstr>
      <vt:lpstr>Helvetica Neue</vt:lpstr>
      <vt:lpstr>Helvetica Neue Light</vt:lpstr>
      <vt:lpstr>Helvetica Neue Medium</vt:lpstr>
      <vt:lpstr>Helvetica Neue Thin</vt:lpstr>
      <vt:lpstr>White</vt:lpstr>
      <vt:lpstr>The Nobel Prizes awarded to Marie Curie and the one not awarded to Lise Meitner</vt:lpstr>
      <vt:lpstr>…or Nobel 101</vt:lpstr>
      <vt:lpstr>PowerPoint-presentation</vt:lpstr>
      <vt:lpstr>PowerPoint-presentation</vt:lpstr>
      <vt:lpstr>Nobel organisations</vt:lpstr>
      <vt:lpstr>PowerPoint-presentation</vt:lpstr>
      <vt:lpstr>Entitled to nominate</vt:lpstr>
      <vt:lpstr>PowerPoint-presentation</vt:lpstr>
      <vt:lpstr>PowerPoint-presentation</vt:lpstr>
      <vt:lpstr>PowerPoint-presentation</vt:lpstr>
      <vt:lpstr>PowerPoint-presentation</vt:lpstr>
      <vt:lpstr>PowerPoint-presentation</vt:lpstr>
      <vt:lpstr>Marie Curie who was awarded two Nobel Prizes</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Lise Meitner who was never awarded a Nobel Prize</vt:lpstr>
      <vt:lpstr>PowerPoint-presentation</vt:lpstr>
      <vt:lpstr>PowerPoint-presentation</vt:lpstr>
      <vt:lpstr>PowerPoint-presentation</vt:lpstr>
      <vt:lpstr>PowerPoint-presentation</vt:lpstr>
      <vt:lpstr>PowerPoint-presentation</vt:lpstr>
      <vt:lpstr>Eva von Bahr and Lise Meitner in Berlin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Nobel Prizes awarded to Marie Curie and the one not awarded to Lise Meitner</dc:title>
  <cp:lastModifiedBy>Karl Grandin</cp:lastModifiedBy>
  <cp:revision>15</cp:revision>
  <dcterms:modified xsi:type="dcterms:W3CDTF">2022-08-24T07:27:09Z</dcterms:modified>
</cp:coreProperties>
</file>