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</p:sldMasterIdLst>
  <p:notesMasterIdLst>
    <p:notesMasterId r:id="rId18"/>
  </p:notesMasterIdLst>
  <p:sldIdLst>
    <p:sldId id="256" r:id="rId2"/>
    <p:sldId id="257" r:id="rId3"/>
    <p:sldId id="266" r:id="rId4"/>
    <p:sldId id="270" r:id="rId5"/>
    <p:sldId id="265" r:id="rId6"/>
    <p:sldId id="268" r:id="rId7"/>
    <p:sldId id="263" r:id="rId8"/>
    <p:sldId id="258" r:id="rId9"/>
    <p:sldId id="259" r:id="rId10"/>
    <p:sldId id="260" r:id="rId11"/>
    <p:sldId id="261" r:id="rId12"/>
    <p:sldId id="262" r:id="rId13"/>
    <p:sldId id="264" r:id="rId14"/>
    <p:sldId id="271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4511-C002-4E67-BC82-E7B517E27EC5}" type="datetimeFigureOut">
              <a:rPr lang="el-GR" smtClean="0"/>
              <a:t>29/8/2022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B7AE-240C-493A-B180-423D7705E2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80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8C8-46D2-45FB-B308-E0FE0DBA8E55}" type="datetime1">
              <a:rPr lang="el-GR" smtClean="0"/>
              <a:t>29/8/2022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49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89E8-2A15-4231-BBCD-C6156DCB968E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89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5BA9-7AF8-42C8-B0F8-97129E49DF29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35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5959-44F0-4929-940F-BA0A72BA40ED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66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E0F-A8D1-4359-938D-DD84171CCF98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94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F2F2-DA57-4798-B751-30DD5DB3D0B4}" type="datetime1">
              <a:rPr lang="el-GR" smtClean="0"/>
              <a:t>29/8/2022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04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24CD-9D5F-4679-88D4-7EA5BCED795F}" type="datetime1">
              <a:rPr lang="el-GR" smtClean="0"/>
              <a:t>29/8/2022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23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DD71-85DA-4301-970B-FD60B8A73C3F}" type="datetime1">
              <a:rPr lang="el-GR" smtClean="0"/>
              <a:t>29/8/2022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41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217C-3E38-47CF-9118-853C943BA33E}" type="datetime1">
              <a:rPr lang="el-GR" smtClean="0"/>
              <a:t>29/8/2022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69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63B3-8175-4F5B-9601-10662285963C}" type="datetime1">
              <a:rPr lang="el-GR" smtClean="0"/>
              <a:t>29/8/2022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9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073-3E07-4AE1-8C51-CDFCD84D4046}" type="datetime1">
              <a:rPr lang="el-GR" smtClean="0"/>
              <a:t>29/8/2022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39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CD69-1B89-4310-8F72-EEA401B507D7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4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FCD0-CB2E-42C2-869D-530ED8B42229}" type="datetime1">
              <a:rPr lang="el-GR" smtClean="0"/>
              <a:t>29/8/2022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7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1735-2A68-4959-B0B1-EA8E1667C9FF}" type="datetime1">
              <a:rPr lang="el-GR" smtClean="0"/>
              <a:t>29/8/2022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63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B086-6BC3-4B6A-82A9-3CCDD0A5754D}" type="datetime1">
              <a:rPr lang="el-GR" smtClean="0"/>
              <a:t>29/8/2022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90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8DE-0348-4868-A460-E4A66F9ECDE6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8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F24B-2C1A-4F49-AC53-FE83F1F629C0}" type="datetime1">
              <a:rPr lang="el-GR" smtClean="0"/>
              <a:t>29/8/2022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57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80965FD-1903-42F0-A515-F19618D54C74}" type="datetime1">
              <a:rPr lang="el-GR" smtClean="0"/>
              <a:t>29/8/2022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B685D1E-6449-4462-B36A-1798B7F50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02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  <p:sldLayoutId id="2147484273" r:id="rId16"/>
    <p:sldLayoutId id="214748427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5D9FB3-90E6-40FC-A8D6-9584365CD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241" y="1411550"/>
            <a:ext cx="9587883" cy="24751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Characterization of thermoluminescence properties of eye glasses for applications in retrospective / accidental dosimetry</a:t>
            </a:r>
            <a:endParaRPr lang="el-G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FE551F1-220B-41E2-9F05-BBB5D1419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360213"/>
            <a:ext cx="6831673" cy="1086237"/>
          </a:xfrm>
        </p:spPr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Karampiperi</a:t>
            </a:r>
            <a:r>
              <a:rPr lang="en-US" dirty="0"/>
              <a:t>, N.A. </a:t>
            </a:r>
            <a:r>
              <a:rPr lang="en-US" dirty="0" err="1"/>
              <a:t>Kazakis</a:t>
            </a:r>
            <a:endParaRPr lang="en-US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2FF6-EAC0-420C-82E6-F60FB2FC9302}"/>
              </a:ext>
            </a:extLst>
          </p:cNvPr>
          <p:cNvSpPr txBox="1"/>
          <p:nvPr/>
        </p:nvSpPr>
        <p:spPr>
          <a:xfrm>
            <a:off x="4081473" y="5738446"/>
            <a:ext cx="4029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11</a:t>
            </a:r>
            <a:r>
              <a:rPr lang="en-US" sz="1400" baseline="30000" dirty="0"/>
              <a:t>th</a:t>
            </a:r>
            <a:r>
              <a:rPr lang="en-US" sz="1400" dirty="0"/>
              <a:t> Conference of the Balkan Physical Union</a:t>
            </a:r>
            <a:br>
              <a:rPr lang="en-US" sz="1400" dirty="0"/>
            </a:br>
            <a:r>
              <a:rPr lang="en-US" sz="1400" dirty="0"/>
              <a:t>August 2022</a:t>
            </a:r>
            <a:br>
              <a:rPr lang="en-US" sz="1400" dirty="0"/>
            </a:br>
            <a:r>
              <a:rPr lang="en-US" sz="1400" dirty="0"/>
              <a:t>Belgrade</a:t>
            </a:r>
            <a:endParaRPr lang="fr-FR" sz="1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72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37C598-360D-423D-B9EA-F27BA83D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Dose response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715649-E37D-4E6B-96FE-FA33D77B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039953"/>
            <a:ext cx="10463451" cy="717674"/>
          </a:xfrm>
        </p:spPr>
        <p:txBody>
          <a:bodyPr>
            <a:normAutofit/>
          </a:bodyPr>
          <a:lstStyle/>
          <a:p>
            <a:r>
              <a:rPr lang="en-US" dirty="0"/>
              <a:t>Negligible change in the linearity of the samples and practically same fitting equations.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EB882F-0998-4A87-86DA-EB2C0AC07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4026" r="7809" b="3114"/>
          <a:stretch/>
        </p:blipFill>
        <p:spPr>
          <a:xfrm>
            <a:off x="913795" y="1922586"/>
            <a:ext cx="5146431" cy="384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1E46A9-77EE-4BF0-AC53-AEBDEA93D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4026" r="7989" b="3114"/>
          <a:stretch/>
        </p:blipFill>
        <p:spPr>
          <a:xfrm>
            <a:off x="6365026" y="1922586"/>
            <a:ext cx="5146432" cy="384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4084BE-3B67-43D4-BF0F-41ED3ED4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767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F9F71A-A7DF-4B88-88F3-74FB56CF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Dose recovery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EC8292-8F7D-4408-8091-20AD353E0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439" r="9412" b="3174"/>
          <a:stretch/>
        </p:blipFill>
        <p:spPr>
          <a:xfrm>
            <a:off x="247533" y="1926048"/>
            <a:ext cx="5358052" cy="413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6">
                <a:extLst>
                  <a:ext uri="{FF2B5EF4-FFF2-40B4-BE49-F238E27FC236}">
                    <a16:creationId xmlns:a16="http://schemas.microsoft.com/office/drawing/2014/main" id="{DD4A77E5-8794-4C95-A461-3AE6EA9A3C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731432"/>
                  </p:ext>
                </p:extLst>
              </p:nvPr>
            </p:nvGraphicFramePr>
            <p:xfrm>
              <a:off x="5953974" y="2178096"/>
              <a:ext cx="5990493" cy="315297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867509">
                      <a:extLst>
                        <a:ext uri="{9D8B030D-6E8A-4147-A177-3AD203B41FA5}">
                          <a16:colId xmlns:a16="http://schemas.microsoft.com/office/drawing/2014/main" val="147395407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482918100"/>
                        </a:ext>
                      </a:extLst>
                    </a:gridCol>
                    <a:gridCol w="1277815">
                      <a:extLst>
                        <a:ext uri="{9D8B030D-6E8A-4147-A177-3AD203B41FA5}">
                          <a16:colId xmlns:a16="http://schemas.microsoft.com/office/drawing/2014/main" val="66117579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1374356496"/>
                        </a:ext>
                      </a:extLst>
                    </a:gridCol>
                    <a:gridCol w="1324708">
                      <a:extLst>
                        <a:ext uri="{9D8B030D-6E8A-4147-A177-3AD203B41FA5}">
                          <a16:colId xmlns:a16="http://schemas.microsoft.com/office/drawing/2014/main" val="182977877"/>
                        </a:ext>
                      </a:extLst>
                    </a:gridCol>
                    <a:gridCol w="691661">
                      <a:extLst>
                        <a:ext uri="{9D8B030D-6E8A-4147-A177-3AD203B41FA5}">
                          <a16:colId xmlns:a16="http://schemas.microsoft.com/office/drawing/2014/main" val="509397427"/>
                        </a:ext>
                      </a:extLst>
                    </a:gridCol>
                  </a:tblGrid>
                  <a:tr h="413864">
                    <a:tc>
                      <a:txBody>
                        <a:bodyPr/>
                        <a:lstStyle/>
                        <a:p>
                          <a:pPr algn="ctr"/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 </a:t>
                          </a:r>
                          <a:r>
                            <a:rPr lang="en-US" sz="1600" dirty="0"/>
                            <a:t>Free intercept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Intercept (0,0)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711273"/>
                      </a:ext>
                    </a:extLst>
                  </a:tr>
                  <a:tr h="69050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Sample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ND(Gy)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ED (Gy)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 %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ED (Gy)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 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826260"/>
                      </a:ext>
                    </a:extLst>
                  </a:tr>
                  <a:tr h="68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1.49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1.48 ± 0.01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600" dirty="0"/>
                            <a:t>1%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1.52 ± 0.03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1600" dirty="0"/>
                            <a:t>2%</a:t>
                          </a:r>
                          <a:endParaRPr lang="el-GR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2321009"/>
                      </a:ext>
                    </a:extLst>
                  </a:tr>
                  <a:tr h="68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1.49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1.52 ± 0.03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1600" dirty="0"/>
                            <a:t>2%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1.54 ± 0.04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1600" dirty="0"/>
                            <a:t>4%</a:t>
                          </a:r>
                          <a:endParaRPr lang="el-GR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6010026"/>
                      </a:ext>
                    </a:extLst>
                  </a:tr>
                  <a:tr h="68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1.49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1.44 ± 0.01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600" dirty="0"/>
                            <a:t>%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1.45 ± 0.01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600" dirty="0"/>
                            <a:t>%</a:t>
                          </a:r>
                          <a:endParaRPr lang="el-GR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08551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6">
                <a:extLst>
                  <a:ext uri="{FF2B5EF4-FFF2-40B4-BE49-F238E27FC236}">
                    <a16:creationId xmlns:a16="http://schemas.microsoft.com/office/drawing/2014/main" id="{DD4A77E5-8794-4C95-A461-3AE6EA9A3C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731432"/>
                  </p:ext>
                </p:extLst>
              </p:nvPr>
            </p:nvGraphicFramePr>
            <p:xfrm>
              <a:off x="5953974" y="2178096"/>
              <a:ext cx="5990493" cy="315297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867509">
                      <a:extLst>
                        <a:ext uri="{9D8B030D-6E8A-4147-A177-3AD203B41FA5}">
                          <a16:colId xmlns:a16="http://schemas.microsoft.com/office/drawing/2014/main" val="147395407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482918100"/>
                        </a:ext>
                      </a:extLst>
                    </a:gridCol>
                    <a:gridCol w="1277815">
                      <a:extLst>
                        <a:ext uri="{9D8B030D-6E8A-4147-A177-3AD203B41FA5}">
                          <a16:colId xmlns:a16="http://schemas.microsoft.com/office/drawing/2014/main" val="66117579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1374356496"/>
                        </a:ext>
                      </a:extLst>
                    </a:gridCol>
                    <a:gridCol w="1324708">
                      <a:extLst>
                        <a:ext uri="{9D8B030D-6E8A-4147-A177-3AD203B41FA5}">
                          <a16:colId xmlns:a16="http://schemas.microsoft.com/office/drawing/2014/main" val="182977877"/>
                        </a:ext>
                      </a:extLst>
                    </a:gridCol>
                    <a:gridCol w="691661">
                      <a:extLst>
                        <a:ext uri="{9D8B030D-6E8A-4147-A177-3AD203B41FA5}">
                          <a16:colId xmlns:a16="http://schemas.microsoft.com/office/drawing/2014/main" val="509397427"/>
                        </a:ext>
                      </a:extLst>
                    </a:gridCol>
                  </a:tblGrid>
                  <a:tr h="413864">
                    <a:tc>
                      <a:txBody>
                        <a:bodyPr/>
                        <a:lstStyle/>
                        <a:p>
                          <a:pPr algn="ctr"/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 </a:t>
                          </a:r>
                          <a:r>
                            <a:rPr lang="en-US" sz="1600" dirty="0"/>
                            <a:t>Free intercept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Intercept (0,0)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711273"/>
                      </a:ext>
                    </a:extLst>
                  </a:tr>
                  <a:tr h="69050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Sample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ND(Gy)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ED (Gy)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 %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ED (Gy)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 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826260"/>
                      </a:ext>
                    </a:extLst>
                  </a:tr>
                  <a:tr h="68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1.49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1.48 ± 0.01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22400" t="-161062" r="-2656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1.52 ± 0.03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3158" t="-161062" r="-87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2321009"/>
                      </a:ext>
                    </a:extLst>
                  </a:tr>
                  <a:tr h="68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1.49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1.52 ± 0.03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22400" t="-263393" r="-265600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1.54 ± 0.04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3158" t="-263393" r="-877" b="-10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010026"/>
                      </a:ext>
                    </a:extLst>
                  </a:tr>
                  <a:tr h="682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</a:t>
                          </a:r>
                          <a:endParaRPr lang="el-G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1.49</a:t>
                          </a:r>
                          <a:endParaRPr lang="el-GR" sz="16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1.44 ± 0.01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22400" t="-363393" r="-2656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1.45 ± 0.01</a:t>
                          </a:r>
                          <a:endParaRPr lang="el-GR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3158" t="-363393" r="-87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08551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F2B844C-73CB-45B5-8AEB-8351F5B93818}"/>
              </a:ext>
            </a:extLst>
          </p:cNvPr>
          <p:cNvSpPr txBox="1"/>
          <p:nvPr/>
        </p:nvSpPr>
        <p:spPr>
          <a:xfrm>
            <a:off x="6424246" y="1571261"/>
            <a:ext cx="544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Table  III. Results of the recovered dose (ED)</a:t>
            </a:r>
            <a:r>
              <a:rPr lang="el-GR" sz="1600" dirty="0"/>
              <a:t> </a:t>
            </a:r>
            <a:r>
              <a:rPr lang="en-US" sz="1600" dirty="0"/>
              <a:t>and comparison with the nominal dose (ND).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3E9427-2A16-4A46-B07B-2074C0E38F66}"/>
                  </a:ext>
                </a:extLst>
              </p:cNvPr>
              <p:cNvSpPr txBox="1"/>
              <p:nvPr/>
            </p:nvSpPr>
            <p:spPr>
              <a:xfrm>
                <a:off x="6527802" y="5774589"/>
                <a:ext cx="1450910" cy="391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i="1" dirty="0">
                    <a:latin typeface="Cambria Math" panose="02040503050406030204" pitchFamily="18" charset="0"/>
                  </a:rPr>
                  <a:t>δ% =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𝐸𝐷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𝑁𝐷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𝑁𝐷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3E9427-2A16-4A46-B07B-2074C0E3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02" y="5774589"/>
                <a:ext cx="1450910" cy="391839"/>
              </a:xfrm>
              <a:prstGeom prst="rect">
                <a:avLst/>
              </a:prstGeom>
              <a:blipFill>
                <a:blip r:embed="rId4"/>
                <a:stretch>
                  <a:fillRect l="-10084" t="-7692" r="-5042" b="-18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5FF819-F176-4118-9BD7-655AB58366C4}"/>
                  </a:ext>
                </a:extLst>
              </p:cNvPr>
              <p:cNvSpPr txBox="1"/>
              <p:nvPr/>
            </p:nvSpPr>
            <p:spPr>
              <a:xfrm>
                <a:off x="8710246" y="5561795"/>
                <a:ext cx="296593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i="1" dirty="0">
                    <a:latin typeface="Cambria Math" panose="02040503050406030204" pitchFamily="18" charset="0"/>
                  </a:rPr>
                  <a:t>δ%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→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Over-estimation</a:t>
                </a:r>
              </a:p>
              <a:p>
                <a:r>
                  <a:rPr lang="el-GR" i="1" dirty="0">
                    <a:latin typeface="Cambria Math" panose="02040503050406030204" pitchFamily="18" charset="0"/>
                  </a:rPr>
                  <a:t>δ%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 →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Under-estimation</a:t>
                </a:r>
                <a:r>
                  <a:rPr lang="el-GR" i="1" dirty="0">
                    <a:latin typeface="Cambria Math" panose="02040503050406030204" pitchFamily="18" charset="0"/>
                  </a:rPr>
                  <a:t> </a:t>
                </a:r>
                <a:endParaRPr lang="el-GR" dirty="0"/>
              </a:p>
              <a:p>
                <a:r>
                  <a:rPr lang="el-GR" i="1" dirty="0">
                    <a:latin typeface="Cambria Math" panose="02040503050406030204" pitchFamily="18" charset="0"/>
                  </a:rPr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5FF819-F176-4118-9BD7-655AB583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246" y="5561795"/>
                <a:ext cx="2965938" cy="923330"/>
              </a:xfrm>
              <a:prstGeom prst="rect">
                <a:avLst/>
              </a:prstGeom>
              <a:blipFill>
                <a:blip r:embed="rId5"/>
                <a:stretch>
                  <a:fillRect l="-1852" t="-3947" r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BBD6807-8FD7-4BF2-BC78-4EEDA076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86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3BDBCB-C424-4BBD-9B2C-FB857346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Fading study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4277606-9ED0-4CE1-8C42-0CADD2414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1546" y="2128028"/>
                <a:ext cx="5158759" cy="1110397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5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 is the normalized Li/</a:t>
                </a:r>
                <a:r>
                  <a:rPr lang="en-US" sz="1500" dirty="0" err="1">
                    <a:solidFill>
                      <a:schemeClr val="tx1"/>
                    </a:solidFill>
                    <a:effectLst/>
                  </a:rPr>
                  <a:t>Ti</a:t>
                </a:r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 ratio at infinity, zero and any time, </a:t>
                </a:r>
                <a14:m>
                  <m:oMath xmlns:m="http://schemas.openxmlformats.org/officeDocument/2006/math">
                    <m:r>
                      <a:rPr lang="en-US" sz="15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 is the storage time and </a:t>
                </a:r>
                <a14:m>
                  <m:oMath xmlns:m="http://schemas.openxmlformats.org/officeDocument/2006/math">
                    <m:r>
                      <a:rPr lang="en-US" sz="15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>
                    <a:solidFill>
                      <a:schemeClr val="tx1"/>
                    </a:solidFill>
                    <a:effectLst/>
                  </a:rPr>
                  <a:t> the decay constant.</a:t>
                </a:r>
                <a:endParaRPr lang="el-GR" sz="15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4277606-9ED0-4CE1-8C42-0CADD2414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1546" y="2128028"/>
                <a:ext cx="5158759" cy="111039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32978EC0-D41A-4A07-A2A9-3F78BD5AC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3439" r="7664" b="2085"/>
          <a:stretch/>
        </p:blipFill>
        <p:spPr>
          <a:xfrm>
            <a:off x="310897" y="1759696"/>
            <a:ext cx="5275386" cy="398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49046-19D1-4B1E-985C-35AF2382FAED}"/>
                  </a:ext>
                </a:extLst>
              </p:cNvPr>
              <p:cNvSpPr txBox="1"/>
              <p:nvPr/>
            </p:nvSpPr>
            <p:spPr>
              <a:xfrm>
                <a:off x="8100645" y="1450354"/>
                <a:ext cx="1861407" cy="599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849046-19D1-4B1E-985C-35AF2382F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645" y="1450354"/>
                <a:ext cx="1861407" cy="599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Πίνακας 7">
                <a:extLst>
                  <a:ext uri="{FF2B5EF4-FFF2-40B4-BE49-F238E27FC236}">
                    <a16:creationId xmlns:a16="http://schemas.microsoft.com/office/drawing/2014/main" id="{A87F3291-5530-4860-A58C-A3254A4226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177464"/>
                  </p:ext>
                </p:extLst>
              </p:nvPr>
            </p:nvGraphicFramePr>
            <p:xfrm>
              <a:off x="6605719" y="3818566"/>
              <a:ext cx="5392077" cy="14630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931446">
                      <a:extLst>
                        <a:ext uri="{9D8B030D-6E8A-4147-A177-3AD203B41FA5}">
                          <a16:colId xmlns:a16="http://schemas.microsoft.com/office/drawing/2014/main" val="418963483"/>
                        </a:ext>
                      </a:extLst>
                    </a:gridCol>
                    <a:gridCol w="1271954">
                      <a:extLst>
                        <a:ext uri="{9D8B030D-6E8A-4147-A177-3AD203B41FA5}">
                          <a16:colId xmlns:a16="http://schemas.microsoft.com/office/drawing/2014/main" val="1594997129"/>
                        </a:ext>
                      </a:extLst>
                    </a:gridCol>
                    <a:gridCol w="1288697">
                      <a:extLst>
                        <a:ext uri="{9D8B030D-6E8A-4147-A177-3AD203B41FA5}">
                          <a16:colId xmlns:a16="http://schemas.microsoft.com/office/drawing/2014/main" val="2164603546"/>
                        </a:ext>
                      </a:extLst>
                    </a:gridCol>
                    <a:gridCol w="1899980">
                      <a:extLst>
                        <a:ext uri="{9D8B030D-6E8A-4147-A177-3AD203B41FA5}">
                          <a16:colId xmlns:a16="http://schemas.microsoft.com/office/drawing/2014/main" val="706754535"/>
                        </a:ext>
                      </a:extLst>
                    </a:gridCol>
                  </a:tblGrid>
                  <a:tr h="31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Sample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b="1" dirty="0"/>
                            <a:t> (days</a:t>
                          </a:r>
                          <a:r>
                            <a:rPr lang="en-US" b="1" baseline="30000" dirty="0"/>
                            <a:t>-1</a:t>
                          </a:r>
                          <a:r>
                            <a:rPr lang="en-US" b="1" dirty="0"/>
                            <a:t>)</a:t>
                          </a:r>
                          <a:endParaRPr lang="el-G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9981"/>
                      </a:ext>
                    </a:extLst>
                  </a:tr>
                  <a:tr h="31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</a:t>
                          </a:r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0.20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0.80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1.81 ± 0.34</a:t>
                          </a:r>
                          <a:endParaRPr lang="el-G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1395411"/>
                      </a:ext>
                    </a:extLst>
                  </a:tr>
                  <a:tr h="31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</a:t>
                          </a:r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0.29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0.71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2.40 ± 0.50</a:t>
                          </a:r>
                          <a:endParaRPr lang="el-G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5080309"/>
                      </a:ext>
                    </a:extLst>
                  </a:tr>
                  <a:tr h="31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</a:t>
                          </a:r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0.44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0.54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± 0.24</a:t>
                          </a:r>
                          <a:endParaRPr lang="el-G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45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Πίνακας 7">
                <a:extLst>
                  <a:ext uri="{FF2B5EF4-FFF2-40B4-BE49-F238E27FC236}">
                    <a16:creationId xmlns:a16="http://schemas.microsoft.com/office/drawing/2014/main" id="{A87F3291-5530-4860-A58C-A3254A4226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177464"/>
                  </p:ext>
                </p:extLst>
              </p:nvPr>
            </p:nvGraphicFramePr>
            <p:xfrm>
              <a:off x="6605719" y="3818566"/>
              <a:ext cx="5392077" cy="14630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931446">
                      <a:extLst>
                        <a:ext uri="{9D8B030D-6E8A-4147-A177-3AD203B41FA5}">
                          <a16:colId xmlns:a16="http://schemas.microsoft.com/office/drawing/2014/main" val="418963483"/>
                        </a:ext>
                      </a:extLst>
                    </a:gridCol>
                    <a:gridCol w="1271954">
                      <a:extLst>
                        <a:ext uri="{9D8B030D-6E8A-4147-A177-3AD203B41FA5}">
                          <a16:colId xmlns:a16="http://schemas.microsoft.com/office/drawing/2014/main" val="1594997129"/>
                        </a:ext>
                      </a:extLst>
                    </a:gridCol>
                    <a:gridCol w="1288697">
                      <a:extLst>
                        <a:ext uri="{9D8B030D-6E8A-4147-A177-3AD203B41FA5}">
                          <a16:colId xmlns:a16="http://schemas.microsoft.com/office/drawing/2014/main" val="2164603546"/>
                        </a:ext>
                      </a:extLst>
                    </a:gridCol>
                    <a:gridCol w="1899980">
                      <a:extLst>
                        <a:ext uri="{9D8B030D-6E8A-4147-A177-3AD203B41FA5}">
                          <a16:colId xmlns:a16="http://schemas.microsoft.com/office/drawing/2014/main" val="70675453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Sample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3206" t="-8333" r="-251196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70755" t="-8333" r="-14764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83974" t="-8333" r="-321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99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A</a:t>
                          </a:r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0.20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0.80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1.81 ± 0.34</a:t>
                          </a:r>
                          <a:endParaRPr lang="el-G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13954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B</a:t>
                          </a:r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0.29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0.71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2.40 ± 0.50</a:t>
                          </a:r>
                          <a:endParaRPr lang="el-G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50803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C</a:t>
                          </a:r>
                          <a:endParaRPr lang="el-G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0.44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0.54</a:t>
                          </a:r>
                          <a:endParaRPr lang="el-G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± 0.24</a:t>
                          </a:r>
                          <a:endParaRPr lang="el-G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451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Οβάλ 7">
            <a:extLst>
              <a:ext uri="{FF2B5EF4-FFF2-40B4-BE49-F238E27FC236}">
                <a16:creationId xmlns:a16="http://schemas.microsoft.com/office/drawing/2014/main" id="{8F61AD0F-3BC1-4405-8937-CFD1E8CC8AB2}"/>
              </a:ext>
            </a:extLst>
          </p:cNvPr>
          <p:cNvSpPr/>
          <p:nvPr/>
        </p:nvSpPr>
        <p:spPr>
          <a:xfrm>
            <a:off x="7813431" y="3669890"/>
            <a:ext cx="691661" cy="186397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Καμπύλο προς τα δεξιά 8">
            <a:extLst>
              <a:ext uri="{FF2B5EF4-FFF2-40B4-BE49-F238E27FC236}">
                <a16:creationId xmlns:a16="http://schemas.microsoft.com/office/drawing/2014/main" id="{0FE16B58-AB32-45D5-9488-26B65E634673}"/>
              </a:ext>
            </a:extLst>
          </p:cNvPr>
          <p:cNvSpPr/>
          <p:nvPr/>
        </p:nvSpPr>
        <p:spPr>
          <a:xfrm>
            <a:off x="7625863" y="5403772"/>
            <a:ext cx="293078" cy="646200"/>
          </a:xfrm>
          <a:prstGeom prst="curvedRightArrow">
            <a:avLst/>
          </a:prstGeom>
          <a:solidFill>
            <a:schemeClr val="tx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0C61BFC5-C09A-49D3-94CE-A8CE6B7F5798}"/>
              </a:ext>
            </a:extLst>
          </p:cNvPr>
          <p:cNvSpPr txBox="1">
            <a:spLocks/>
          </p:cNvSpPr>
          <p:nvPr/>
        </p:nvSpPr>
        <p:spPr>
          <a:xfrm>
            <a:off x="7982132" y="5564801"/>
            <a:ext cx="4015664" cy="11103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just">
              <a:buFont typeface="Wingdings 2" charset="2"/>
              <a:buNone/>
            </a:pPr>
            <a:r>
              <a:rPr lang="en-US" sz="1500" b="1" dirty="0">
                <a:solidFill>
                  <a:schemeClr val="accent4">
                    <a:lumMod val="50000"/>
                  </a:schemeClr>
                </a:solidFill>
                <a:effectLst/>
              </a:rPr>
              <a:t>20 %, 29% and 44% of the initial signal remains after 1 month storage time, for the samples A, B and C, respectively.</a:t>
            </a:r>
            <a:endParaRPr lang="el-GR" sz="15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D5709-C7AE-4659-95EB-DBEF181065EE}"/>
              </a:ext>
            </a:extLst>
          </p:cNvPr>
          <p:cNvSpPr txBox="1"/>
          <p:nvPr/>
        </p:nvSpPr>
        <p:spPr>
          <a:xfrm>
            <a:off x="6538240" y="3387101"/>
            <a:ext cx="544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Table  IV. Results of the fading study.</a:t>
            </a:r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F69539-FB95-4FA7-BD44-6A698126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66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76EB0-4AA4-4BA4-BBB7-73B323A5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Chemical treatment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1B102E-A1FD-41E9-9D2A-75D2CAE58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38" y="1820649"/>
            <a:ext cx="10708100" cy="442775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Background signal is often present on products made of glass (e.g. mobile displays).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origin of the signal is not clear but it can be due to manufacturing and polishing of the glass. 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Many studies focus on how to reduce the background signal, without affecting the TL signal, with chemical or physical methods.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 the present study, two chemical substances were tested, HF and HNO</a:t>
            </a:r>
            <a:r>
              <a:rPr lang="en-US" baseline="-2500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samples were split into three groups.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protocol for every group was the same.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One group was the control, one group was placed into HF for 4 min and one group was placed into HNO</a:t>
            </a:r>
            <a:r>
              <a:rPr lang="en-US" baseline="-2500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for 10 min.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ratio of the intensity between 1 Gy and 0 Gy is compared between the two groups.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95204C-1CDE-4951-8697-1AFFF5B3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84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E76EB0-4AA4-4BA4-BBB7-73B323A5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Chemical treatment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41B102E-A1FD-41E9-9D2A-75D2CAE586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751" y="4630925"/>
                <a:ext cx="10085639" cy="18542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SzPct val="180000"/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HNO</a:t>
                </a:r>
                <a:r>
                  <a:rPr lang="en-US" sz="2200" baseline="-25000" dirty="0">
                    <a:solidFill>
                      <a:schemeClr val="accent4">
                        <a:lumMod val="50000"/>
                      </a:schemeClr>
                    </a:solidFill>
                  </a:rPr>
                  <a:t>3</a:t>
                </a: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 leads decreased ratio!</a:t>
                </a:r>
                <a:b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endParaRPr lang="en-US" sz="22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buSzPct val="180000"/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HF increases the ratio </a:t>
                </a: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indication that the background signal is surface originated.</a:t>
                </a:r>
                <a:b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  <a:sym typeface="Wingdings" panose="05000000000000000000" pitchFamily="2" charset="2"/>
                  </a:rPr>
                </a:br>
                <a:endParaRPr lang="en-US" sz="2200" dirty="0">
                  <a:solidFill>
                    <a:schemeClr val="accent4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>
                  <a:buSzPct val="180000"/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For the temperature regions 100-350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 and 150-350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, the decrease of the background signal is more prominent.</a:t>
                </a:r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41B102E-A1FD-41E9-9D2A-75D2CAE58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751" y="4630925"/>
                <a:ext cx="10085639" cy="1854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95204C-1CDE-4951-8697-1AFFF5B3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BD660B47-3B56-4F10-AD28-8529C90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38246"/>
              </p:ext>
            </p:extLst>
          </p:nvPr>
        </p:nvGraphicFramePr>
        <p:xfrm>
          <a:off x="1659138" y="2386442"/>
          <a:ext cx="812800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64776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969249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84411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028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I(1Gy)/I(0Gy)</a:t>
                      </a:r>
                      <a:endParaRPr lang="el-G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88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HF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HNO</a:t>
                      </a:r>
                      <a:r>
                        <a:rPr lang="en-US" baseline="-25000" dirty="0"/>
                        <a:t>3</a:t>
                      </a:r>
                      <a:endParaRPr lang="el-GR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64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35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03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3.74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3223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1768C8-76DA-4634-B49C-A54A96A0AD12}"/>
              </a:ext>
            </a:extLst>
          </p:cNvPr>
          <p:cNvSpPr txBox="1"/>
          <p:nvPr/>
        </p:nvSpPr>
        <p:spPr>
          <a:xfrm>
            <a:off x="2809618" y="1683470"/>
            <a:ext cx="544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Table  V. Results of the chemical treatment for the reduction of the background signal.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4815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13D06-D8E6-45B0-8718-CB20DD2F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Conclusions &amp; Future Work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4E2ABB-6980-4DEE-81DE-74827DD0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01" y="1806756"/>
            <a:ext cx="10999750" cy="4313244"/>
          </a:xfrm>
        </p:spPr>
        <p:txBody>
          <a:bodyPr>
            <a:normAutofit fontScale="92500" lnSpcReduction="20000"/>
          </a:bodyPr>
          <a:lstStyle/>
          <a:p>
            <a:pPr algn="just"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Excellent luminescence properties:</a:t>
            </a:r>
          </a:p>
          <a:p>
            <a:pPr lvl="1" algn="just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Negligible sensitization</a:t>
            </a:r>
          </a:p>
          <a:p>
            <a:pPr lvl="1" algn="just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Linear dose response</a:t>
            </a:r>
          </a:p>
          <a:p>
            <a:pPr lvl="1" algn="just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Accurate estimation of “unknown” dose</a:t>
            </a:r>
          </a:p>
          <a:p>
            <a:pPr lvl="1" algn="just"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Sufficient remaining signal after 1 month storage</a:t>
            </a:r>
          </a:p>
          <a:p>
            <a:pPr marL="415800" indent="-342900" algn="just"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Similar behaviour for all the types of eye-glasses that were studied</a:t>
            </a:r>
          </a:p>
          <a:p>
            <a:pPr marL="415800" indent="-342900" algn="just"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HF treatment seems to lead to partial depletion of the background signal</a:t>
            </a:r>
          </a:p>
          <a:p>
            <a:pPr marL="72900" indent="0" algn="just">
              <a:buSzPct val="150000"/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415800" indent="-34290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Further investigation of the depletion of the residual signal with chemical and/or physical means</a:t>
            </a:r>
          </a:p>
          <a:p>
            <a:pPr marL="415800" indent="-34290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Analysis of the complex and broad Glow Curves to individual components based on mathematical models</a:t>
            </a:r>
          </a:p>
          <a:p>
            <a:pPr marL="415800" indent="-34290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Study extended to eye glasses made of polymers/plastic.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863B268-B2B2-4337-A824-26FAE4C0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08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0E82EA-F4CF-4663-82AE-34F32E7F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643553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Thank you for your attention!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7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5FF87-1576-4F7C-8092-32452730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8" y="304800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3000" u="sng" dirty="0">
                <a:solidFill>
                  <a:schemeClr val="accent4">
                    <a:lumMod val="50000"/>
                  </a:schemeClr>
                </a:solidFill>
              </a:rPr>
              <a:t>Contents</a:t>
            </a:r>
            <a:endParaRPr lang="el-GR" sz="30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E3C118-180E-4EC8-8D1F-236E2753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32" y="1580050"/>
            <a:ext cx="10523747" cy="42580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Aim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Luminescence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Materials &amp; Methods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Results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Glow curve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Sensitization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Dose response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Dose recovery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Fading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Chemical treatment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Conclusions &amp; Future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9F5905-1F4A-4608-ACF2-CB9E6170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4" b="26360"/>
          <a:stretch/>
        </p:blipFill>
        <p:spPr>
          <a:xfrm>
            <a:off x="6006367" y="763481"/>
            <a:ext cx="3599271" cy="1280404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1600E547-5977-428D-BE81-89115074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Map of Greece - Maps of Greece, the Hellenic Republic">
            <a:extLst>
              <a:ext uri="{FF2B5EF4-FFF2-40B4-BE49-F238E27FC236}">
                <a16:creationId xmlns:a16="http://schemas.microsoft.com/office/drawing/2014/main" id="{222B9B17-7BCB-4DF9-9F19-E3A43BB5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85" y="2227083"/>
            <a:ext cx="4548326" cy="441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Αστέρι: 5 ακτίνες 3">
            <a:extLst>
              <a:ext uri="{FF2B5EF4-FFF2-40B4-BE49-F238E27FC236}">
                <a16:creationId xmlns:a16="http://schemas.microsoft.com/office/drawing/2014/main" id="{8B5A8CF7-1249-44F9-AF48-B3D56BC637A0}"/>
              </a:ext>
            </a:extLst>
          </p:cNvPr>
          <p:cNvSpPr/>
          <p:nvPr/>
        </p:nvSpPr>
        <p:spPr>
          <a:xfrm>
            <a:off x="7917402" y="2589785"/>
            <a:ext cx="205666" cy="20226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499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CF620F-4207-4338-8831-029740FA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Aim of the study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317A48-7E63-4F67-8CFF-C544464F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6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Importance of retrospective/accidental dosimetry.</a:t>
            </a:r>
            <a:br>
              <a:rPr lang="en-US" dirty="0"/>
            </a:br>
            <a:endParaRPr lang="en-US" dirty="0"/>
          </a:p>
          <a:p>
            <a:pPr>
              <a:buSzPct val="16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Thermoluminescence (TL) is a broadly used method for radiation dosimetry.</a:t>
            </a:r>
            <a:br>
              <a:rPr lang="en-US" dirty="0"/>
            </a:br>
            <a:endParaRPr lang="en-US" dirty="0"/>
          </a:p>
          <a:p>
            <a:pPr>
              <a:buSzPct val="16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Eye glasses exist in many households worldwide.</a:t>
            </a:r>
            <a:br>
              <a:rPr lang="en-US" dirty="0"/>
            </a:br>
            <a:endParaRPr lang="en-US" dirty="0"/>
          </a:p>
          <a:p>
            <a:pPr>
              <a:buSzPct val="16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They have promising luminescence characteristics.</a:t>
            </a:r>
          </a:p>
          <a:p>
            <a:pPr marL="3690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00D1710-A7AF-4E79-8F95-0432673B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510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E11D8C-C830-4659-A0C3-F630985B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Luminescence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65ED9-D50F-49E4-B8A2-B0C818C8133C}"/>
              </a:ext>
            </a:extLst>
          </p:cNvPr>
          <p:cNvSpPr txBox="1"/>
          <p:nvPr/>
        </p:nvSpPr>
        <p:spPr>
          <a:xfrm>
            <a:off x="4989527" y="4053557"/>
            <a:ext cx="75373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b="1" i="1" dirty="0">
                <a:latin typeface="Book Antiqua" pitchFamily="18" charset="0"/>
              </a:rPr>
              <a:t>E</a:t>
            </a:r>
            <a:r>
              <a:rPr lang="en-US" sz="1300" b="1" i="1" baseline="-25000" dirty="0">
                <a:latin typeface="Book Antiqua" pitchFamily="18" charset="0"/>
              </a:rPr>
              <a:t>g</a:t>
            </a:r>
            <a:r>
              <a:rPr lang="en-US" sz="1300" b="1" i="1" dirty="0">
                <a:latin typeface="Book Antiqua" pitchFamily="18" charset="0"/>
              </a:rPr>
              <a:t>~2 eV</a:t>
            </a:r>
            <a:endParaRPr lang="el-GR" sz="1300" b="1" i="1" baseline="-25000" dirty="0">
              <a:latin typeface="Book Antiqua" pitchFamily="18" charset="0"/>
            </a:endParaRPr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CEC4985-074A-4360-9259-C1B3D0D7B0D5}"/>
              </a:ext>
            </a:extLst>
          </p:cNvPr>
          <p:cNvSpPr/>
          <p:nvPr/>
        </p:nvSpPr>
        <p:spPr>
          <a:xfrm>
            <a:off x="3550041" y="3335375"/>
            <a:ext cx="1501716" cy="15102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6" name="Straight Connector 82">
            <a:extLst>
              <a:ext uri="{FF2B5EF4-FFF2-40B4-BE49-F238E27FC236}">
                <a16:creationId xmlns:a16="http://schemas.microsoft.com/office/drawing/2014/main" id="{A64F00FE-FD0E-407F-9707-A15E41FA54EC}"/>
              </a:ext>
            </a:extLst>
          </p:cNvPr>
          <p:cNvCxnSpPr/>
          <p:nvPr/>
        </p:nvCxnSpPr>
        <p:spPr>
          <a:xfrm flipV="1">
            <a:off x="661803" y="3546353"/>
            <a:ext cx="8424" cy="1299293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A4C680-93D9-4ED0-A732-9AC4AEB221C3}"/>
              </a:ext>
            </a:extLst>
          </p:cNvPr>
          <p:cNvSpPr txBox="1"/>
          <p:nvPr/>
        </p:nvSpPr>
        <p:spPr>
          <a:xfrm>
            <a:off x="184044" y="4016900"/>
            <a:ext cx="75373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b="1" i="1" dirty="0" err="1">
                <a:latin typeface="Book Antiqua" pitchFamily="18" charset="0"/>
              </a:rPr>
              <a:t>E</a:t>
            </a:r>
            <a:r>
              <a:rPr lang="en-US" sz="1300" b="1" i="1" baseline="-25000" dirty="0" err="1">
                <a:latin typeface="Book Antiqua" pitchFamily="18" charset="0"/>
              </a:rPr>
              <a:t>g</a:t>
            </a:r>
            <a:r>
              <a:rPr lang="en-US" sz="1300" b="1" i="1" dirty="0">
                <a:latin typeface="Book Antiqua" pitchFamily="18" charset="0"/>
              </a:rPr>
              <a:t>&gt;5 eV</a:t>
            </a:r>
            <a:endParaRPr lang="el-GR" sz="1300" b="1" i="1" baseline="-25000" dirty="0">
              <a:latin typeface="Book Antiqua" pitchFamily="18" charset="0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id="{7B60D1A5-5141-4D47-AA54-0B7AF13B8AB9}"/>
              </a:ext>
            </a:extLst>
          </p:cNvPr>
          <p:cNvCxnSpPr/>
          <p:nvPr/>
        </p:nvCxnSpPr>
        <p:spPr>
          <a:xfrm flipV="1">
            <a:off x="7825646" y="2397372"/>
            <a:ext cx="0" cy="2232249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0">
            <a:extLst>
              <a:ext uri="{FF2B5EF4-FFF2-40B4-BE49-F238E27FC236}">
                <a16:creationId xmlns:a16="http://schemas.microsoft.com/office/drawing/2014/main" id="{1DBD0B41-70F1-4AD4-B73F-4C37C5B68C2A}"/>
              </a:ext>
            </a:extLst>
          </p:cNvPr>
          <p:cNvSpPr/>
          <p:nvPr/>
        </p:nvSpPr>
        <p:spPr>
          <a:xfrm>
            <a:off x="7591087" y="3458329"/>
            <a:ext cx="1070595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300" b="1" i="1" dirty="0">
                <a:solidFill>
                  <a:prstClr val="black"/>
                </a:solidFill>
                <a:latin typeface="Book Antiqua" pitchFamily="18" charset="0"/>
              </a:rPr>
              <a:t>Conduction band</a:t>
            </a:r>
            <a:endParaRPr lang="el-GR" sz="1300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cxnSp>
        <p:nvCxnSpPr>
          <p:cNvPr id="10" name="Straight Connector 84">
            <a:extLst>
              <a:ext uri="{FF2B5EF4-FFF2-40B4-BE49-F238E27FC236}">
                <a16:creationId xmlns:a16="http://schemas.microsoft.com/office/drawing/2014/main" id="{011EDDBF-3608-46DF-9CCC-D2803F25CDDF}"/>
              </a:ext>
            </a:extLst>
          </p:cNvPr>
          <p:cNvCxnSpPr/>
          <p:nvPr/>
        </p:nvCxnSpPr>
        <p:spPr>
          <a:xfrm flipV="1">
            <a:off x="5925378" y="3765525"/>
            <a:ext cx="0" cy="2160239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1">
            <a:extLst>
              <a:ext uri="{FF2B5EF4-FFF2-40B4-BE49-F238E27FC236}">
                <a16:creationId xmlns:a16="http://schemas.microsoft.com/office/drawing/2014/main" id="{31197DCA-4935-4CF6-A118-0FF2E89532CE}"/>
              </a:ext>
            </a:extLst>
          </p:cNvPr>
          <p:cNvSpPr/>
          <p:nvPr/>
        </p:nvSpPr>
        <p:spPr>
          <a:xfrm>
            <a:off x="5402221" y="4413597"/>
            <a:ext cx="883197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300" b="1" i="1" dirty="0">
                <a:solidFill>
                  <a:prstClr val="black"/>
                </a:solidFill>
                <a:latin typeface="Book Antiqua" pitchFamily="18" charset="0"/>
              </a:rPr>
              <a:t>Valence band</a:t>
            </a:r>
            <a:endParaRPr lang="el-GR" sz="1300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2" name="Rectangle 72">
            <a:extLst>
              <a:ext uri="{FF2B5EF4-FFF2-40B4-BE49-F238E27FC236}">
                <a16:creationId xmlns:a16="http://schemas.microsoft.com/office/drawing/2014/main" id="{D947AE40-7493-474B-9FAE-37EB974D4C53}"/>
              </a:ext>
            </a:extLst>
          </p:cNvPr>
          <p:cNvSpPr/>
          <p:nvPr/>
        </p:nvSpPr>
        <p:spPr>
          <a:xfrm>
            <a:off x="871167" y="3415654"/>
            <a:ext cx="1501716" cy="15102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4AE08A18-0098-4060-A134-32D0886C2B71}"/>
              </a:ext>
            </a:extLst>
          </p:cNvPr>
          <p:cNvSpPr/>
          <p:nvPr/>
        </p:nvSpPr>
        <p:spPr>
          <a:xfrm>
            <a:off x="3549114" y="4361335"/>
            <a:ext cx="1501716" cy="12802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25CFC32D-EB58-407B-B3AD-EC33DE708B57}"/>
              </a:ext>
            </a:extLst>
          </p:cNvPr>
          <p:cNvSpPr/>
          <p:nvPr/>
        </p:nvSpPr>
        <p:spPr>
          <a:xfrm>
            <a:off x="3549114" y="2685405"/>
            <a:ext cx="1501716" cy="13681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F430E33-2CD9-479F-B1C4-641EE284082A}"/>
              </a:ext>
            </a:extLst>
          </p:cNvPr>
          <p:cNvSpPr/>
          <p:nvPr/>
        </p:nvSpPr>
        <p:spPr>
          <a:xfrm>
            <a:off x="871166" y="2397373"/>
            <a:ext cx="1501716" cy="11521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5635BCF0-9C9A-416D-8A81-5DEACFE9E7B4}"/>
              </a:ext>
            </a:extLst>
          </p:cNvPr>
          <p:cNvSpPr/>
          <p:nvPr/>
        </p:nvSpPr>
        <p:spPr>
          <a:xfrm>
            <a:off x="871166" y="4845645"/>
            <a:ext cx="1501716" cy="10801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Oval 37">
            <a:extLst>
              <a:ext uri="{FF2B5EF4-FFF2-40B4-BE49-F238E27FC236}">
                <a16:creationId xmlns:a16="http://schemas.microsoft.com/office/drawing/2014/main" id="{BAD20D94-D0FD-4427-93E0-93A34DEF8903}"/>
              </a:ext>
            </a:extLst>
          </p:cNvPr>
          <p:cNvSpPr/>
          <p:nvPr/>
        </p:nvSpPr>
        <p:spPr>
          <a:xfrm>
            <a:off x="4610790" y="48134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Book Antiqua" pitchFamily="18" charset="0"/>
            </a:endParaRPr>
          </a:p>
        </p:txBody>
      </p:sp>
      <p:sp>
        <p:nvSpPr>
          <p:cNvPr id="18" name="Oval 42">
            <a:extLst>
              <a:ext uri="{FF2B5EF4-FFF2-40B4-BE49-F238E27FC236}">
                <a16:creationId xmlns:a16="http://schemas.microsoft.com/office/drawing/2014/main" id="{55CC7074-2DFE-4C46-8D73-6A42554A64A5}"/>
              </a:ext>
            </a:extLst>
          </p:cNvPr>
          <p:cNvSpPr/>
          <p:nvPr/>
        </p:nvSpPr>
        <p:spPr>
          <a:xfrm>
            <a:off x="4019535" y="481474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19" name="Oval 66">
            <a:extLst>
              <a:ext uri="{FF2B5EF4-FFF2-40B4-BE49-F238E27FC236}">
                <a16:creationId xmlns:a16="http://schemas.microsoft.com/office/drawing/2014/main" id="{8B816124-5107-4364-A7F6-CF236F60C9F5}"/>
              </a:ext>
            </a:extLst>
          </p:cNvPr>
          <p:cNvSpPr/>
          <p:nvPr/>
        </p:nvSpPr>
        <p:spPr>
          <a:xfrm>
            <a:off x="4314751" y="48134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BD542-F8C5-40F6-8EFD-14E43AB04302}"/>
              </a:ext>
            </a:extLst>
          </p:cNvPr>
          <p:cNvSpPr txBox="1"/>
          <p:nvPr/>
        </p:nvSpPr>
        <p:spPr>
          <a:xfrm>
            <a:off x="871167" y="5940623"/>
            <a:ext cx="150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ook Antiqua" pitchFamily="18" charset="0"/>
              </a:rPr>
              <a:t>Insulator</a:t>
            </a:r>
            <a:endParaRPr lang="el-GR" sz="1400" b="1" dirty="0">
              <a:latin typeface="Book Antiqua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A57C8-CC13-41BC-ABE0-26F562431C26}"/>
              </a:ext>
            </a:extLst>
          </p:cNvPr>
          <p:cNvSpPr txBox="1"/>
          <p:nvPr/>
        </p:nvSpPr>
        <p:spPr>
          <a:xfrm>
            <a:off x="3549114" y="5940623"/>
            <a:ext cx="150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ook Antiqua" pitchFamily="18" charset="0"/>
              </a:rPr>
              <a:t>Semiconductor</a:t>
            </a:r>
            <a:endParaRPr lang="el-GR" sz="1400" b="1" dirty="0">
              <a:latin typeface="Book Antiqua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3395A1-9010-4ADD-9747-DE5607A7E44C}"/>
              </a:ext>
            </a:extLst>
          </p:cNvPr>
          <p:cNvSpPr txBox="1"/>
          <p:nvPr/>
        </p:nvSpPr>
        <p:spPr>
          <a:xfrm>
            <a:off x="6184098" y="5940623"/>
            <a:ext cx="150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ook Antiqua" pitchFamily="18" charset="0"/>
              </a:rPr>
              <a:t>Conductor</a:t>
            </a:r>
            <a:endParaRPr lang="el-GR" sz="1400" b="1" dirty="0">
              <a:latin typeface="Book Antiqua" pitchFamily="18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092444E6-FA9E-476B-B34A-5A14BFF30DAE}"/>
              </a:ext>
            </a:extLst>
          </p:cNvPr>
          <p:cNvSpPr/>
          <p:nvPr/>
        </p:nvSpPr>
        <p:spPr>
          <a:xfrm>
            <a:off x="2372883" y="2465332"/>
            <a:ext cx="11762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b="1" i="1" dirty="0">
                <a:solidFill>
                  <a:prstClr val="black"/>
                </a:solidFill>
                <a:latin typeface="Book Antiqua" pitchFamily="18" charset="0"/>
              </a:rPr>
              <a:t>Conduction band</a:t>
            </a:r>
            <a:endParaRPr lang="el-GR" sz="1300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0D825EE-CB82-495B-899E-78F434808C6E}"/>
              </a:ext>
            </a:extLst>
          </p:cNvPr>
          <p:cNvSpPr/>
          <p:nvPr/>
        </p:nvSpPr>
        <p:spPr>
          <a:xfrm>
            <a:off x="2541002" y="5078747"/>
            <a:ext cx="8161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b="1" i="1" dirty="0">
                <a:solidFill>
                  <a:prstClr val="black"/>
                </a:solidFill>
                <a:latin typeface="Book Antiqua" pitchFamily="18" charset="0"/>
              </a:rPr>
              <a:t>Valence band</a:t>
            </a:r>
            <a:endParaRPr lang="el-GR" sz="1300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8F9982E9-001E-4980-8DDE-E2917FAEAEF2}"/>
              </a:ext>
            </a:extLst>
          </p:cNvPr>
          <p:cNvSpPr/>
          <p:nvPr/>
        </p:nvSpPr>
        <p:spPr>
          <a:xfrm>
            <a:off x="6170033" y="4629622"/>
            <a:ext cx="1501716" cy="8640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Rectangle 58">
            <a:extLst>
              <a:ext uri="{FF2B5EF4-FFF2-40B4-BE49-F238E27FC236}">
                <a16:creationId xmlns:a16="http://schemas.microsoft.com/office/drawing/2014/main" id="{3A756AC9-C53D-4C0A-976F-43A17141FB4E}"/>
              </a:ext>
            </a:extLst>
          </p:cNvPr>
          <p:cNvSpPr/>
          <p:nvPr/>
        </p:nvSpPr>
        <p:spPr>
          <a:xfrm>
            <a:off x="6170033" y="2829428"/>
            <a:ext cx="1501716" cy="9360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" name="Rectangle 60">
            <a:extLst>
              <a:ext uri="{FF2B5EF4-FFF2-40B4-BE49-F238E27FC236}">
                <a16:creationId xmlns:a16="http://schemas.microsoft.com/office/drawing/2014/main" id="{825FDE34-5106-4441-AEA4-D95FA069AF33}"/>
              </a:ext>
            </a:extLst>
          </p:cNvPr>
          <p:cNvSpPr/>
          <p:nvPr/>
        </p:nvSpPr>
        <p:spPr>
          <a:xfrm flipV="1">
            <a:off x="6170034" y="3765525"/>
            <a:ext cx="1501716" cy="8640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l-GR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28" name="Straight Connector 65">
            <a:extLst>
              <a:ext uri="{FF2B5EF4-FFF2-40B4-BE49-F238E27FC236}">
                <a16:creationId xmlns:a16="http://schemas.microsoft.com/office/drawing/2014/main" id="{CE71BA4C-1EC9-46DF-BC7A-363DB584A67F}"/>
              </a:ext>
            </a:extLst>
          </p:cNvPr>
          <p:cNvCxnSpPr/>
          <p:nvPr/>
        </p:nvCxnSpPr>
        <p:spPr>
          <a:xfrm>
            <a:off x="7671750" y="2400821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7">
            <a:extLst>
              <a:ext uri="{FF2B5EF4-FFF2-40B4-BE49-F238E27FC236}">
                <a16:creationId xmlns:a16="http://schemas.microsoft.com/office/drawing/2014/main" id="{08291534-6CFF-4157-9F63-F30F39902BB9}"/>
              </a:ext>
            </a:extLst>
          </p:cNvPr>
          <p:cNvCxnSpPr/>
          <p:nvPr/>
        </p:nvCxnSpPr>
        <p:spPr>
          <a:xfrm>
            <a:off x="7671749" y="4629621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8">
            <a:extLst>
              <a:ext uri="{FF2B5EF4-FFF2-40B4-BE49-F238E27FC236}">
                <a16:creationId xmlns:a16="http://schemas.microsoft.com/office/drawing/2014/main" id="{C375B259-F62D-4170-8FB4-3B233D0C45EB}"/>
              </a:ext>
            </a:extLst>
          </p:cNvPr>
          <p:cNvCxnSpPr/>
          <p:nvPr/>
        </p:nvCxnSpPr>
        <p:spPr>
          <a:xfrm>
            <a:off x="5899546" y="3765525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9">
            <a:extLst>
              <a:ext uri="{FF2B5EF4-FFF2-40B4-BE49-F238E27FC236}">
                <a16:creationId xmlns:a16="http://schemas.microsoft.com/office/drawing/2014/main" id="{4AB32547-7CF0-482D-B68E-A8008522A2C4}"/>
              </a:ext>
            </a:extLst>
          </p:cNvPr>
          <p:cNvCxnSpPr/>
          <p:nvPr/>
        </p:nvCxnSpPr>
        <p:spPr>
          <a:xfrm>
            <a:off x="5899545" y="5925765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3">
            <a:extLst>
              <a:ext uri="{FF2B5EF4-FFF2-40B4-BE49-F238E27FC236}">
                <a16:creationId xmlns:a16="http://schemas.microsoft.com/office/drawing/2014/main" id="{A6D60230-786D-4E98-A4F0-18283159FE37}"/>
              </a:ext>
            </a:extLst>
          </p:cNvPr>
          <p:cNvCxnSpPr/>
          <p:nvPr/>
        </p:nvCxnSpPr>
        <p:spPr>
          <a:xfrm>
            <a:off x="600680" y="3546352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4">
            <a:extLst>
              <a:ext uri="{FF2B5EF4-FFF2-40B4-BE49-F238E27FC236}">
                <a16:creationId xmlns:a16="http://schemas.microsoft.com/office/drawing/2014/main" id="{6EF0D2B0-B697-45E6-B385-E5E6E20A2ECD}"/>
              </a:ext>
            </a:extLst>
          </p:cNvPr>
          <p:cNvCxnSpPr/>
          <p:nvPr/>
        </p:nvCxnSpPr>
        <p:spPr>
          <a:xfrm>
            <a:off x="600679" y="4845645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">
            <a:extLst>
              <a:ext uri="{FF2B5EF4-FFF2-40B4-BE49-F238E27FC236}">
                <a16:creationId xmlns:a16="http://schemas.microsoft.com/office/drawing/2014/main" id="{65F66DFE-934A-497C-82E0-D5D80F4DF78E}"/>
              </a:ext>
            </a:extLst>
          </p:cNvPr>
          <p:cNvCxnSpPr/>
          <p:nvPr/>
        </p:nvCxnSpPr>
        <p:spPr>
          <a:xfrm flipV="1">
            <a:off x="2036946" y="2726942"/>
            <a:ext cx="720080" cy="246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7">
            <a:extLst>
              <a:ext uri="{FF2B5EF4-FFF2-40B4-BE49-F238E27FC236}">
                <a16:creationId xmlns:a16="http://schemas.microsoft.com/office/drawing/2014/main" id="{C502BAC0-2F9A-4913-917A-A6A10CD67150}"/>
              </a:ext>
            </a:extLst>
          </p:cNvPr>
          <p:cNvCxnSpPr/>
          <p:nvPr/>
        </p:nvCxnSpPr>
        <p:spPr>
          <a:xfrm flipV="1">
            <a:off x="2036946" y="5325784"/>
            <a:ext cx="720080" cy="246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8">
            <a:extLst>
              <a:ext uri="{FF2B5EF4-FFF2-40B4-BE49-F238E27FC236}">
                <a16:creationId xmlns:a16="http://schemas.microsoft.com/office/drawing/2014/main" id="{290286A8-AE2D-4A1F-956C-76E61B06FBCE}"/>
              </a:ext>
            </a:extLst>
          </p:cNvPr>
          <p:cNvCxnSpPr/>
          <p:nvPr/>
        </p:nvCxnSpPr>
        <p:spPr>
          <a:xfrm rot="10800000">
            <a:off x="3189074" y="5325783"/>
            <a:ext cx="720080" cy="246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9">
            <a:extLst>
              <a:ext uri="{FF2B5EF4-FFF2-40B4-BE49-F238E27FC236}">
                <a16:creationId xmlns:a16="http://schemas.microsoft.com/office/drawing/2014/main" id="{49F12689-6333-43C3-9D02-414F299147FF}"/>
              </a:ext>
            </a:extLst>
          </p:cNvPr>
          <p:cNvCxnSpPr/>
          <p:nvPr/>
        </p:nvCxnSpPr>
        <p:spPr>
          <a:xfrm rot="10800000">
            <a:off x="3189074" y="2742057"/>
            <a:ext cx="720080" cy="246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95">
            <a:extLst>
              <a:ext uri="{FF2B5EF4-FFF2-40B4-BE49-F238E27FC236}">
                <a16:creationId xmlns:a16="http://schemas.microsoft.com/office/drawing/2014/main" id="{FD3411FB-F976-468A-8801-8E806868C18E}"/>
              </a:ext>
            </a:extLst>
          </p:cNvPr>
          <p:cNvCxnSpPr/>
          <p:nvPr/>
        </p:nvCxnSpPr>
        <p:spPr>
          <a:xfrm>
            <a:off x="5061470" y="4052827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96">
            <a:extLst>
              <a:ext uri="{FF2B5EF4-FFF2-40B4-BE49-F238E27FC236}">
                <a16:creationId xmlns:a16="http://schemas.microsoft.com/office/drawing/2014/main" id="{46BA3F79-18A0-4CDC-84ED-76D51A129A22}"/>
              </a:ext>
            </a:extLst>
          </p:cNvPr>
          <p:cNvCxnSpPr/>
          <p:nvPr/>
        </p:nvCxnSpPr>
        <p:spPr>
          <a:xfrm>
            <a:off x="5051757" y="4359053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99">
            <a:extLst>
              <a:ext uri="{FF2B5EF4-FFF2-40B4-BE49-F238E27FC236}">
                <a16:creationId xmlns:a16="http://schemas.microsoft.com/office/drawing/2014/main" id="{4A4471B2-0E68-4C56-9957-40D1BC94DFB8}"/>
              </a:ext>
            </a:extLst>
          </p:cNvPr>
          <p:cNvCxnSpPr/>
          <p:nvPr/>
        </p:nvCxnSpPr>
        <p:spPr>
          <a:xfrm flipV="1">
            <a:off x="5195773" y="3834358"/>
            <a:ext cx="0" cy="218469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1">
            <a:extLst>
              <a:ext uri="{FF2B5EF4-FFF2-40B4-BE49-F238E27FC236}">
                <a16:creationId xmlns:a16="http://schemas.microsoft.com/office/drawing/2014/main" id="{B9E36A2C-5D66-4ADB-8E84-C96A65D6BD4C}"/>
              </a:ext>
            </a:extLst>
          </p:cNvPr>
          <p:cNvCxnSpPr/>
          <p:nvPr/>
        </p:nvCxnSpPr>
        <p:spPr>
          <a:xfrm>
            <a:off x="5195773" y="4364509"/>
            <a:ext cx="0" cy="218469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03">
            <a:extLst>
              <a:ext uri="{FF2B5EF4-FFF2-40B4-BE49-F238E27FC236}">
                <a16:creationId xmlns:a16="http://schemas.microsoft.com/office/drawing/2014/main" id="{5E6E517D-FBC8-4B99-9AA1-C540591676F9}"/>
              </a:ext>
            </a:extLst>
          </p:cNvPr>
          <p:cNvSpPr/>
          <p:nvPr/>
        </p:nvSpPr>
        <p:spPr>
          <a:xfrm>
            <a:off x="2562598" y="3761748"/>
            <a:ext cx="7262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b="1" i="1" dirty="0">
                <a:solidFill>
                  <a:prstClr val="black"/>
                </a:solidFill>
                <a:latin typeface="Book Antiqua" pitchFamily="18" charset="0"/>
              </a:rPr>
              <a:t>Energy gap</a:t>
            </a:r>
            <a:endParaRPr lang="el-GR" sz="1300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cxnSp>
        <p:nvCxnSpPr>
          <p:cNvPr id="43" name="Straight Connector 105">
            <a:extLst>
              <a:ext uri="{FF2B5EF4-FFF2-40B4-BE49-F238E27FC236}">
                <a16:creationId xmlns:a16="http://schemas.microsoft.com/office/drawing/2014/main" id="{EC57BC31-44ED-48F2-9A06-6496E100F4CB}"/>
              </a:ext>
            </a:extLst>
          </p:cNvPr>
          <p:cNvCxnSpPr/>
          <p:nvPr/>
        </p:nvCxnSpPr>
        <p:spPr>
          <a:xfrm flipH="1" flipV="1">
            <a:off x="3179549" y="4023086"/>
            <a:ext cx="576064" cy="176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1">
            <a:extLst>
              <a:ext uri="{FF2B5EF4-FFF2-40B4-BE49-F238E27FC236}">
                <a16:creationId xmlns:a16="http://schemas.microsoft.com/office/drawing/2014/main" id="{21EC3E1F-83A7-4EE6-B641-7465AAF7E1B2}"/>
              </a:ext>
            </a:extLst>
          </p:cNvPr>
          <p:cNvCxnSpPr/>
          <p:nvPr/>
        </p:nvCxnSpPr>
        <p:spPr>
          <a:xfrm flipH="1">
            <a:off x="2180962" y="4023086"/>
            <a:ext cx="576064" cy="176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2">
            <a:extLst>
              <a:ext uri="{FF2B5EF4-FFF2-40B4-BE49-F238E27FC236}">
                <a16:creationId xmlns:a16="http://schemas.microsoft.com/office/drawing/2014/main" id="{E9A336D4-6632-451B-AC0F-6AF31171D3FF}"/>
              </a:ext>
            </a:extLst>
          </p:cNvPr>
          <p:cNvSpPr/>
          <p:nvPr/>
        </p:nvSpPr>
        <p:spPr>
          <a:xfrm>
            <a:off x="1009109" y="504838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6" name="Oval 42">
            <a:extLst>
              <a:ext uri="{FF2B5EF4-FFF2-40B4-BE49-F238E27FC236}">
                <a16:creationId xmlns:a16="http://schemas.microsoft.com/office/drawing/2014/main" id="{0BE96DD3-909B-4949-9EF1-8D09F77C501A}"/>
              </a:ext>
            </a:extLst>
          </p:cNvPr>
          <p:cNvSpPr/>
          <p:nvPr/>
        </p:nvSpPr>
        <p:spPr>
          <a:xfrm>
            <a:off x="1296071" y="50512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7" name="Oval 42">
            <a:extLst>
              <a:ext uri="{FF2B5EF4-FFF2-40B4-BE49-F238E27FC236}">
                <a16:creationId xmlns:a16="http://schemas.microsoft.com/office/drawing/2014/main" id="{A0B2DA7B-F4B7-48E6-BC33-35164013AFA8}"/>
              </a:ext>
            </a:extLst>
          </p:cNvPr>
          <p:cNvSpPr/>
          <p:nvPr/>
        </p:nvSpPr>
        <p:spPr>
          <a:xfrm>
            <a:off x="1600538" y="50512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8" name="Oval 42">
            <a:extLst>
              <a:ext uri="{FF2B5EF4-FFF2-40B4-BE49-F238E27FC236}">
                <a16:creationId xmlns:a16="http://schemas.microsoft.com/office/drawing/2014/main" id="{9E33F3CD-446A-4240-A45F-6EE7BB613004}"/>
              </a:ext>
            </a:extLst>
          </p:cNvPr>
          <p:cNvSpPr/>
          <p:nvPr/>
        </p:nvSpPr>
        <p:spPr>
          <a:xfrm>
            <a:off x="1865217" y="50512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9" name="Oval 42">
            <a:extLst>
              <a:ext uri="{FF2B5EF4-FFF2-40B4-BE49-F238E27FC236}">
                <a16:creationId xmlns:a16="http://schemas.microsoft.com/office/drawing/2014/main" id="{088EC2D4-914D-4B50-9F35-EC27EDAAD3DD}"/>
              </a:ext>
            </a:extLst>
          </p:cNvPr>
          <p:cNvSpPr/>
          <p:nvPr/>
        </p:nvSpPr>
        <p:spPr>
          <a:xfrm>
            <a:off x="2177337" y="505385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0" name="Oval 37">
            <a:extLst>
              <a:ext uri="{FF2B5EF4-FFF2-40B4-BE49-F238E27FC236}">
                <a16:creationId xmlns:a16="http://schemas.microsoft.com/office/drawing/2014/main" id="{9DBBCFF4-F893-4DDA-BBD0-E3168BF17D68}"/>
              </a:ext>
            </a:extLst>
          </p:cNvPr>
          <p:cNvSpPr/>
          <p:nvPr/>
        </p:nvSpPr>
        <p:spPr>
          <a:xfrm>
            <a:off x="3755613" y="481343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1" name="Oval 37">
            <a:extLst>
              <a:ext uri="{FF2B5EF4-FFF2-40B4-BE49-F238E27FC236}">
                <a16:creationId xmlns:a16="http://schemas.microsoft.com/office/drawing/2014/main" id="{BEDA63B4-C290-47F5-8463-10A0B8FDFAE7}"/>
              </a:ext>
            </a:extLst>
          </p:cNvPr>
          <p:cNvSpPr/>
          <p:nvPr/>
        </p:nvSpPr>
        <p:spPr>
          <a:xfrm>
            <a:off x="3915795" y="35605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2" name="Oval 37">
            <a:extLst>
              <a:ext uri="{FF2B5EF4-FFF2-40B4-BE49-F238E27FC236}">
                <a16:creationId xmlns:a16="http://schemas.microsoft.com/office/drawing/2014/main" id="{16104533-6135-463C-ACF5-39F872BBB385}"/>
              </a:ext>
            </a:extLst>
          </p:cNvPr>
          <p:cNvSpPr/>
          <p:nvPr/>
        </p:nvSpPr>
        <p:spPr>
          <a:xfrm>
            <a:off x="4213691" y="35605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3" name="Oval 37">
            <a:extLst>
              <a:ext uri="{FF2B5EF4-FFF2-40B4-BE49-F238E27FC236}">
                <a16:creationId xmlns:a16="http://schemas.microsoft.com/office/drawing/2014/main" id="{830DC16F-A7FE-45BD-9F8A-4074B0741385}"/>
              </a:ext>
            </a:extLst>
          </p:cNvPr>
          <p:cNvSpPr/>
          <p:nvPr/>
        </p:nvSpPr>
        <p:spPr>
          <a:xfrm>
            <a:off x="4542268" y="35605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4" name="Oval 37">
            <a:extLst>
              <a:ext uri="{FF2B5EF4-FFF2-40B4-BE49-F238E27FC236}">
                <a16:creationId xmlns:a16="http://schemas.microsoft.com/office/drawing/2014/main" id="{D3F6C3BE-65FD-46E3-8C3E-5FAC6B1F2855}"/>
              </a:ext>
            </a:extLst>
          </p:cNvPr>
          <p:cNvSpPr/>
          <p:nvPr/>
        </p:nvSpPr>
        <p:spPr>
          <a:xfrm>
            <a:off x="6366238" y="417078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5" name="Oval 37">
            <a:extLst>
              <a:ext uri="{FF2B5EF4-FFF2-40B4-BE49-F238E27FC236}">
                <a16:creationId xmlns:a16="http://schemas.microsoft.com/office/drawing/2014/main" id="{077A0B97-E9FD-47AA-9125-C3CAFA731FCE}"/>
              </a:ext>
            </a:extLst>
          </p:cNvPr>
          <p:cNvSpPr/>
          <p:nvPr/>
        </p:nvSpPr>
        <p:spPr>
          <a:xfrm>
            <a:off x="6699774" y="415968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6" name="Oval 37">
            <a:extLst>
              <a:ext uri="{FF2B5EF4-FFF2-40B4-BE49-F238E27FC236}">
                <a16:creationId xmlns:a16="http://schemas.microsoft.com/office/drawing/2014/main" id="{B686B19D-5258-491C-8F60-9545CE687AAD}"/>
              </a:ext>
            </a:extLst>
          </p:cNvPr>
          <p:cNvSpPr/>
          <p:nvPr/>
        </p:nvSpPr>
        <p:spPr>
          <a:xfrm>
            <a:off x="7013666" y="415968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7" name="Oval 37">
            <a:extLst>
              <a:ext uri="{FF2B5EF4-FFF2-40B4-BE49-F238E27FC236}">
                <a16:creationId xmlns:a16="http://schemas.microsoft.com/office/drawing/2014/main" id="{F522EDC0-D55B-494D-B7E4-C50152DCB859}"/>
              </a:ext>
            </a:extLst>
          </p:cNvPr>
          <p:cNvSpPr/>
          <p:nvPr/>
        </p:nvSpPr>
        <p:spPr>
          <a:xfrm>
            <a:off x="7371634" y="415968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C13EBF-2732-4FBF-8267-23ACDC9C36BF}"/>
              </a:ext>
            </a:extLst>
          </p:cNvPr>
          <p:cNvSpPr txBox="1"/>
          <p:nvPr/>
        </p:nvSpPr>
        <p:spPr>
          <a:xfrm>
            <a:off x="9114871" y="3278236"/>
            <a:ext cx="2894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Impurities introduce energy states in the energy gap easing the transition of the electrons from the valence to the conduction band.</a:t>
            </a:r>
            <a:endParaRPr lang="el-GR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50F15BD-BC37-4BEB-9617-F3CB2FAC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59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15788-CB50-4AFB-A026-6AB6A2CC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81" y="404512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Luminescence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01B521-EF47-4F2B-90CC-8C4CFD77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8" y="1525173"/>
            <a:ext cx="3629354" cy="20016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u="sng" dirty="0">
                <a:solidFill>
                  <a:schemeClr val="tx1"/>
                </a:solidFill>
                <a:effectLst/>
              </a:rPr>
              <a:t>Steps of Luminescence process</a:t>
            </a:r>
            <a:endParaRPr lang="el-GR" sz="2200" u="sng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  I. Excitation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 II. Trapping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III. Stimulation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ffectLst/>
              </a:rPr>
              <a:t>IV. Recombination &amp; light emission</a:t>
            </a:r>
          </a:p>
          <a:p>
            <a:endParaRPr lang="el-GR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6F49384-4DBD-44F8-94C0-EF6FA5E71398}"/>
              </a:ext>
            </a:extLst>
          </p:cNvPr>
          <p:cNvSpPr/>
          <p:nvPr/>
        </p:nvSpPr>
        <p:spPr>
          <a:xfrm>
            <a:off x="5562581" y="1521027"/>
            <a:ext cx="6310979" cy="6108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b="1" i="1" dirty="0">
                <a:solidFill>
                  <a:schemeClr val="tx1"/>
                </a:solidFill>
                <a:latin typeface="Book Antiqua" pitchFamily="18" charset="0"/>
              </a:rPr>
              <a:t>Conduction band</a:t>
            </a:r>
            <a:endParaRPr lang="el-GR" sz="19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9B6C332-36A5-4972-8EB5-8BC187534832}"/>
              </a:ext>
            </a:extLst>
          </p:cNvPr>
          <p:cNvSpPr/>
          <p:nvPr/>
        </p:nvSpPr>
        <p:spPr>
          <a:xfrm>
            <a:off x="5603234" y="5330182"/>
            <a:ext cx="6443757" cy="5757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900" b="1" i="1" dirty="0">
                <a:solidFill>
                  <a:schemeClr val="tx1"/>
                </a:solidFill>
                <a:latin typeface="Book Antiqua" pitchFamily="18" charset="0"/>
              </a:rPr>
              <a:t>Valence band</a:t>
            </a:r>
            <a:endParaRPr lang="el-GR" sz="19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747C5FDF-9781-428D-9893-1ECDDE1B8F90}"/>
              </a:ext>
            </a:extLst>
          </p:cNvPr>
          <p:cNvSpPr/>
          <p:nvPr/>
        </p:nvSpPr>
        <p:spPr>
          <a:xfrm>
            <a:off x="5821176" y="53707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6FBBC898-A328-41BE-A7B7-C0029566E53A}"/>
              </a:ext>
            </a:extLst>
          </p:cNvPr>
          <p:cNvSpPr/>
          <p:nvPr/>
        </p:nvSpPr>
        <p:spPr>
          <a:xfrm>
            <a:off x="6987058" y="537962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8" name="Oval 41">
            <a:extLst>
              <a:ext uri="{FF2B5EF4-FFF2-40B4-BE49-F238E27FC236}">
                <a16:creationId xmlns:a16="http://schemas.microsoft.com/office/drawing/2014/main" id="{35D24C96-2340-4158-80A1-440259223DC2}"/>
              </a:ext>
            </a:extLst>
          </p:cNvPr>
          <p:cNvSpPr/>
          <p:nvPr/>
        </p:nvSpPr>
        <p:spPr>
          <a:xfrm>
            <a:off x="6050411" y="53707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9" name="Oval 42">
            <a:extLst>
              <a:ext uri="{FF2B5EF4-FFF2-40B4-BE49-F238E27FC236}">
                <a16:creationId xmlns:a16="http://schemas.microsoft.com/office/drawing/2014/main" id="{B156CE1B-7DE2-4952-814B-01EED2B92587}"/>
              </a:ext>
            </a:extLst>
          </p:cNvPr>
          <p:cNvSpPr/>
          <p:nvPr/>
        </p:nvSpPr>
        <p:spPr>
          <a:xfrm>
            <a:off x="6279647" y="53707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10" name="Oval 43">
            <a:extLst>
              <a:ext uri="{FF2B5EF4-FFF2-40B4-BE49-F238E27FC236}">
                <a16:creationId xmlns:a16="http://schemas.microsoft.com/office/drawing/2014/main" id="{50BCEDDF-03A1-4299-949E-2AFA5CA832AA}"/>
              </a:ext>
            </a:extLst>
          </p:cNvPr>
          <p:cNvSpPr/>
          <p:nvPr/>
        </p:nvSpPr>
        <p:spPr>
          <a:xfrm>
            <a:off x="6757823" y="537962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2D1CFA90-5CD3-48B6-8E6D-7CD627C1B6F2}"/>
              </a:ext>
            </a:extLst>
          </p:cNvPr>
          <p:cNvSpPr/>
          <p:nvPr/>
        </p:nvSpPr>
        <p:spPr>
          <a:xfrm>
            <a:off x="6528588" y="5379627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05484-DEC2-4947-94F8-C103141C81E0}"/>
              </a:ext>
            </a:extLst>
          </p:cNvPr>
          <p:cNvSpPr txBox="1"/>
          <p:nvPr/>
        </p:nvSpPr>
        <p:spPr>
          <a:xfrm>
            <a:off x="6493461" y="5555428"/>
            <a:ext cx="69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holes</a:t>
            </a:r>
            <a:endParaRPr lang="el-GR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8EAE6-EFF6-4492-8D35-05B4004C3F09}"/>
              </a:ext>
            </a:extLst>
          </p:cNvPr>
          <p:cNvSpPr txBox="1"/>
          <p:nvPr/>
        </p:nvSpPr>
        <p:spPr>
          <a:xfrm>
            <a:off x="5967592" y="5535425"/>
            <a:ext cx="331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</a:t>
            </a:r>
            <a:r>
              <a:rPr lang="en-US" sz="16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endParaRPr lang="el-GR" sz="1600" b="1" i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FB9FD-4A31-46C1-8181-49AA1CA1B710}"/>
              </a:ext>
            </a:extLst>
          </p:cNvPr>
          <p:cNvSpPr txBox="1"/>
          <p:nvPr/>
        </p:nvSpPr>
        <p:spPr>
          <a:xfrm>
            <a:off x="5222966" y="492608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Book Antiqua" pitchFamily="18" charset="0"/>
              </a:rPr>
              <a:t>E</a:t>
            </a:r>
            <a:r>
              <a:rPr lang="en-US" b="1" i="1" baseline="-25000" dirty="0" err="1">
                <a:latin typeface="Book Antiqua" pitchFamily="18" charset="0"/>
              </a:rPr>
              <a:t>v</a:t>
            </a:r>
            <a:endParaRPr lang="el-GR" b="1" i="1" baseline="-25000" dirty="0">
              <a:latin typeface="Book Antiqua" pitchFamily="18" charset="0"/>
            </a:endParaRPr>
          </a:p>
        </p:txBody>
      </p: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C733533C-30A8-45A9-94BE-EAB8A3BF9485}"/>
              </a:ext>
            </a:extLst>
          </p:cNvPr>
          <p:cNvCxnSpPr/>
          <p:nvPr/>
        </p:nvCxnSpPr>
        <p:spPr>
          <a:xfrm>
            <a:off x="5305720" y="5320508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B977640B-EDFF-4943-A65F-4601C2F1B4F2}"/>
              </a:ext>
            </a:extLst>
          </p:cNvPr>
          <p:cNvCxnSpPr/>
          <p:nvPr/>
        </p:nvCxnSpPr>
        <p:spPr>
          <a:xfrm>
            <a:off x="5234784" y="2127351"/>
            <a:ext cx="270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8DB081-C2C9-4268-8089-DA6E163A6FC4}"/>
              </a:ext>
            </a:extLst>
          </p:cNvPr>
          <p:cNvSpPr txBox="1"/>
          <p:nvPr/>
        </p:nvSpPr>
        <p:spPr>
          <a:xfrm>
            <a:off x="5173310" y="1725749"/>
            <a:ext cx="45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Book Antiqua" pitchFamily="18" charset="0"/>
              </a:rPr>
              <a:t>E</a:t>
            </a:r>
            <a:r>
              <a:rPr lang="en-US" b="1" i="1" baseline="-25000" dirty="0" err="1">
                <a:latin typeface="Book Antiqua" pitchFamily="18" charset="0"/>
              </a:rPr>
              <a:t>c</a:t>
            </a:r>
            <a:endParaRPr lang="el-GR" b="1" i="1" baseline="-25000" dirty="0">
              <a:latin typeface="Book Antiqua" pitchFamily="18" charset="0"/>
            </a:endParaRPr>
          </a:p>
        </p:txBody>
      </p:sp>
      <p:cxnSp>
        <p:nvCxnSpPr>
          <p:cNvPr id="18" name="Straight Connector 37">
            <a:extLst>
              <a:ext uri="{FF2B5EF4-FFF2-40B4-BE49-F238E27FC236}">
                <a16:creationId xmlns:a16="http://schemas.microsoft.com/office/drawing/2014/main" id="{2467951C-A1FB-4D13-8932-8B24316752BD}"/>
              </a:ext>
            </a:extLst>
          </p:cNvPr>
          <p:cNvCxnSpPr/>
          <p:nvPr/>
        </p:nvCxnSpPr>
        <p:spPr>
          <a:xfrm>
            <a:off x="6898377" y="3056050"/>
            <a:ext cx="84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528356-CDA1-461C-A5D0-BAEF8D9D1E9E}"/>
              </a:ext>
            </a:extLst>
          </p:cNvPr>
          <p:cNvSpPr txBox="1"/>
          <p:nvPr/>
        </p:nvSpPr>
        <p:spPr>
          <a:xfrm>
            <a:off x="6986491" y="3084571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Book Antiqua" pitchFamily="18" charset="0"/>
              </a:rPr>
              <a:t>Trap</a:t>
            </a:r>
            <a:endParaRPr lang="el-GR" b="1" i="1" dirty="0">
              <a:latin typeface="Book Antiqua" pitchFamily="18" charset="0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89E43B7F-3711-415C-9C0B-D5FBAC04572B}"/>
              </a:ext>
            </a:extLst>
          </p:cNvPr>
          <p:cNvGrpSpPr/>
          <p:nvPr/>
        </p:nvGrpSpPr>
        <p:grpSpPr>
          <a:xfrm rot="16477378">
            <a:off x="5379449" y="4475798"/>
            <a:ext cx="841619" cy="667703"/>
            <a:chOff x="3780475" y="7694206"/>
            <a:chExt cx="1155427" cy="859468"/>
          </a:xfrm>
        </p:grpSpPr>
        <p:pic>
          <p:nvPicPr>
            <p:cNvPr id="21" name="Picture 2" descr="C:\Users\Nikolaos Kazakis\Documents\NIKOS\PUBLICATIONS\CONFERENCES\17o Πανελλήνιο Συνέδριο Φυσικής2018\radiation.gif">
              <a:extLst>
                <a:ext uri="{FF2B5EF4-FFF2-40B4-BE49-F238E27FC236}">
                  <a16:creationId xmlns:a16="http://schemas.microsoft.com/office/drawing/2014/main" id="{2850EA03-2472-4380-8DE1-F955C99E63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8253">
              <a:off x="3780475" y="7734169"/>
              <a:ext cx="1027421" cy="577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0964B179-9681-474A-8D8A-D8434D7674B5}"/>
                </a:ext>
              </a:extLst>
            </p:cNvPr>
            <p:cNvSpPr/>
            <p:nvPr/>
          </p:nvSpPr>
          <p:spPr>
            <a:xfrm rot="18935215">
              <a:off x="3873852" y="7940825"/>
              <a:ext cx="398340" cy="612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EB1A4335-3188-424C-8086-0551337E8A45}"/>
                </a:ext>
              </a:extLst>
            </p:cNvPr>
            <p:cNvSpPr/>
            <p:nvPr/>
          </p:nvSpPr>
          <p:spPr>
            <a:xfrm rot="18935215">
              <a:off x="3840494" y="7694206"/>
              <a:ext cx="740035" cy="76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E6FBD32E-B0D4-47C6-9494-BB46ACB02A35}"/>
                </a:ext>
              </a:extLst>
            </p:cNvPr>
            <p:cNvSpPr/>
            <p:nvPr/>
          </p:nvSpPr>
          <p:spPr>
            <a:xfrm rot="18935215">
              <a:off x="4283686" y="8038767"/>
              <a:ext cx="652216" cy="76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D96A03B-2CFE-466A-862F-C8237E14B91D}"/>
              </a:ext>
            </a:extLst>
          </p:cNvPr>
          <p:cNvSpPr txBox="1"/>
          <p:nvPr/>
        </p:nvSpPr>
        <p:spPr>
          <a:xfrm>
            <a:off x="5080655" y="3930949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Book Antiqua" pitchFamily="18" charset="0"/>
              </a:rPr>
              <a:t>Ionizing </a:t>
            </a:r>
            <a:br>
              <a:rPr lang="en-US" sz="1600" b="1" i="1" dirty="0">
                <a:latin typeface="Book Antiqua" pitchFamily="18" charset="0"/>
              </a:rPr>
            </a:br>
            <a:r>
              <a:rPr lang="en-US" sz="1600" b="1" i="1" dirty="0">
                <a:latin typeface="Book Antiqua" pitchFamily="18" charset="0"/>
              </a:rPr>
              <a:t>Radiation</a:t>
            </a:r>
            <a:endParaRPr lang="el-GR" sz="1600" b="1" i="1" dirty="0">
              <a:latin typeface="Book Antiqua" pitchFamily="18" charset="0"/>
            </a:endParaRPr>
          </a:p>
        </p:txBody>
      </p: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27B7BBAF-8485-4F94-98FB-37CE367B3F30}"/>
              </a:ext>
            </a:extLst>
          </p:cNvPr>
          <p:cNvCxnSpPr>
            <a:cxnSpLocks/>
          </p:cNvCxnSpPr>
          <p:nvPr/>
        </p:nvCxnSpPr>
        <p:spPr>
          <a:xfrm flipH="1" flipV="1">
            <a:off x="6145811" y="2228806"/>
            <a:ext cx="46815" cy="3017341"/>
          </a:xfrm>
          <a:prstGeom prst="straightConnector1">
            <a:avLst/>
          </a:prstGeom>
          <a:ln w="349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E238E58-D86C-4437-A01F-8C309789C80D}"/>
              </a:ext>
            </a:extLst>
          </p:cNvPr>
          <p:cNvSpPr txBox="1"/>
          <p:nvPr/>
        </p:nvSpPr>
        <p:spPr>
          <a:xfrm>
            <a:off x="5797836" y="5971309"/>
            <a:ext cx="13912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(I) Excitation</a:t>
            </a:r>
            <a:endParaRPr lang="el-GR" sz="15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8" name="Oval 39">
            <a:extLst>
              <a:ext uri="{FF2B5EF4-FFF2-40B4-BE49-F238E27FC236}">
                <a16:creationId xmlns:a16="http://schemas.microsoft.com/office/drawing/2014/main" id="{CE0E1E28-966A-411F-B33F-DA45A7E09814}"/>
              </a:ext>
            </a:extLst>
          </p:cNvPr>
          <p:cNvSpPr/>
          <p:nvPr/>
        </p:nvSpPr>
        <p:spPr>
          <a:xfrm>
            <a:off x="5919062" y="17736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3DFD7229-1E37-46CB-B283-12A29050A53D}"/>
              </a:ext>
            </a:extLst>
          </p:cNvPr>
          <p:cNvSpPr/>
          <p:nvPr/>
        </p:nvSpPr>
        <p:spPr>
          <a:xfrm>
            <a:off x="6148297" y="17736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0" name="Oval 42">
            <a:extLst>
              <a:ext uri="{FF2B5EF4-FFF2-40B4-BE49-F238E27FC236}">
                <a16:creationId xmlns:a16="http://schemas.microsoft.com/office/drawing/2014/main" id="{D4EAF5C2-5DCE-4297-98D4-D8021246E2F0}"/>
              </a:ext>
            </a:extLst>
          </p:cNvPr>
          <p:cNvSpPr/>
          <p:nvPr/>
        </p:nvSpPr>
        <p:spPr>
          <a:xfrm>
            <a:off x="5692427" y="177109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EDF6D9E0-789F-4352-A791-C85A70AB647E}"/>
              </a:ext>
            </a:extLst>
          </p:cNvPr>
          <p:cNvSpPr/>
          <p:nvPr/>
        </p:nvSpPr>
        <p:spPr>
          <a:xfrm>
            <a:off x="7262982" y="297201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389518CA-6C9A-406A-884F-901240D861AE}"/>
              </a:ext>
            </a:extLst>
          </p:cNvPr>
          <p:cNvSpPr/>
          <p:nvPr/>
        </p:nvSpPr>
        <p:spPr>
          <a:xfrm>
            <a:off x="7504182" y="297201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E91D2C36-DF14-4AAC-87C5-0867E984F4E2}"/>
              </a:ext>
            </a:extLst>
          </p:cNvPr>
          <p:cNvSpPr/>
          <p:nvPr/>
        </p:nvSpPr>
        <p:spPr>
          <a:xfrm>
            <a:off x="7025952" y="297201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cxnSp>
        <p:nvCxnSpPr>
          <p:cNvPr id="34" name="Straight Connector 23">
            <a:extLst>
              <a:ext uri="{FF2B5EF4-FFF2-40B4-BE49-F238E27FC236}">
                <a16:creationId xmlns:a16="http://schemas.microsoft.com/office/drawing/2014/main" id="{2199E601-DBDC-464A-9B06-B01596E71705}"/>
              </a:ext>
            </a:extLst>
          </p:cNvPr>
          <p:cNvCxnSpPr/>
          <p:nvPr/>
        </p:nvCxnSpPr>
        <p:spPr>
          <a:xfrm>
            <a:off x="7251259" y="4668697"/>
            <a:ext cx="8754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24">
            <a:extLst>
              <a:ext uri="{FF2B5EF4-FFF2-40B4-BE49-F238E27FC236}">
                <a16:creationId xmlns:a16="http://schemas.microsoft.com/office/drawing/2014/main" id="{A662A8F6-F7A8-4AB1-A21C-27956A236CB9}"/>
              </a:ext>
            </a:extLst>
          </p:cNvPr>
          <p:cNvSpPr/>
          <p:nvPr/>
        </p:nvSpPr>
        <p:spPr>
          <a:xfrm>
            <a:off x="7390921" y="459421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206FDC95-8A16-43BD-96A6-CBA8273857FC}"/>
              </a:ext>
            </a:extLst>
          </p:cNvPr>
          <p:cNvSpPr/>
          <p:nvPr/>
        </p:nvSpPr>
        <p:spPr>
          <a:xfrm>
            <a:off x="7611461" y="459421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7" name="Oval 26">
            <a:extLst>
              <a:ext uri="{FF2B5EF4-FFF2-40B4-BE49-F238E27FC236}">
                <a16:creationId xmlns:a16="http://schemas.microsoft.com/office/drawing/2014/main" id="{C977C643-720A-4F74-BFC1-DE4348982353}"/>
              </a:ext>
            </a:extLst>
          </p:cNvPr>
          <p:cNvSpPr/>
          <p:nvPr/>
        </p:nvSpPr>
        <p:spPr>
          <a:xfrm>
            <a:off x="7839721" y="4594219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BA21CE-4A05-47F4-B81F-911041E9C2BA}"/>
              </a:ext>
            </a:extLst>
          </p:cNvPr>
          <p:cNvSpPr txBox="1"/>
          <p:nvPr/>
        </p:nvSpPr>
        <p:spPr>
          <a:xfrm>
            <a:off x="7077350" y="5972396"/>
            <a:ext cx="159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(II) Storage</a:t>
            </a:r>
            <a:endParaRPr lang="el-GR" sz="15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00BDAC28-3BE3-4C16-B9B3-0C18EAD9B340}"/>
              </a:ext>
            </a:extLst>
          </p:cNvPr>
          <p:cNvCxnSpPr/>
          <p:nvPr/>
        </p:nvCxnSpPr>
        <p:spPr>
          <a:xfrm>
            <a:off x="8607062" y="3059238"/>
            <a:ext cx="848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45">
            <a:extLst>
              <a:ext uri="{FF2B5EF4-FFF2-40B4-BE49-F238E27FC236}">
                <a16:creationId xmlns:a16="http://schemas.microsoft.com/office/drawing/2014/main" id="{DD344EEB-EAFF-4381-A013-97C534F97D83}"/>
              </a:ext>
            </a:extLst>
          </p:cNvPr>
          <p:cNvSpPr/>
          <p:nvPr/>
        </p:nvSpPr>
        <p:spPr>
          <a:xfrm>
            <a:off x="8945102" y="298721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1" name="Oval 46">
            <a:extLst>
              <a:ext uri="{FF2B5EF4-FFF2-40B4-BE49-F238E27FC236}">
                <a16:creationId xmlns:a16="http://schemas.microsoft.com/office/drawing/2014/main" id="{13C6E69B-04C6-4CE6-B147-8AF83AD2ABB9}"/>
              </a:ext>
            </a:extLst>
          </p:cNvPr>
          <p:cNvSpPr/>
          <p:nvPr/>
        </p:nvSpPr>
        <p:spPr>
          <a:xfrm>
            <a:off x="8727218" y="298721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2" name="Oval 49">
            <a:extLst>
              <a:ext uri="{FF2B5EF4-FFF2-40B4-BE49-F238E27FC236}">
                <a16:creationId xmlns:a16="http://schemas.microsoft.com/office/drawing/2014/main" id="{FE800875-F41B-4A82-AAF0-F1BCB33980FF}"/>
              </a:ext>
            </a:extLst>
          </p:cNvPr>
          <p:cNvSpPr/>
          <p:nvPr/>
        </p:nvSpPr>
        <p:spPr>
          <a:xfrm>
            <a:off x="9186302" y="298721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cxnSp>
        <p:nvCxnSpPr>
          <p:cNvPr id="43" name="Straight Connector 29">
            <a:extLst>
              <a:ext uri="{FF2B5EF4-FFF2-40B4-BE49-F238E27FC236}">
                <a16:creationId xmlns:a16="http://schemas.microsoft.com/office/drawing/2014/main" id="{2BA278A0-EC05-428C-9E93-F0C0426697A5}"/>
              </a:ext>
            </a:extLst>
          </p:cNvPr>
          <p:cNvCxnSpPr/>
          <p:nvPr/>
        </p:nvCxnSpPr>
        <p:spPr>
          <a:xfrm>
            <a:off x="10325551" y="4446202"/>
            <a:ext cx="8754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30">
            <a:extLst>
              <a:ext uri="{FF2B5EF4-FFF2-40B4-BE49-F238E27FC236}">
                <a16:creationId xmlns:a16="http://schemas.microsoft.com/office/drawing/2014/main" id="{625FDCA6-82B6-47CA-A8E7-B5620CAA8021}"/>
              </a:ext>
            </a:extLst>
          </p:cNvPr>
          <p:cNvSpPr/>
          <p:nvPr/>
        </p:nvSpPr>
        <p:spPr>
          <a:xfrm>
            <a:off x="10427109" y="437172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5" name="Oval 31">
            <a:extLst>
              <a:ext uri="{FF2B5EF4-FFF2-40B4-BE49-F238E27FC236}">
                <a16:creationId xmlns:a16="http://schemas.microsoft.com/office/drawing/2014/main" id="{2B77CA8B-A620-4EBA-B70F-CD2B92255F08}"/>
              </a:ext>
            </a:extLst>
          </p:cNvPr>
          <p:cNvSpPr/>
          <p:nvPr/>
        </p:nvSpPr>
        <p:spPr>
          <a:xfrm>
            <a:off x="10668151" y="437172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BC2123-92BC-43BE-9C6C-B0AF8A23A445}"/>
              </a:ext>
            </a:extLst>
          </p:cNvPr>
          <p:cNvSpPr txBox="1"/>
          <p:nvPr/>
        </p:nvSpPr>
        <p:spPr>
          <a:xfrm>
            <a:off x="9837300" y="4533215"/>
            <a:ext cx="177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Book Antiqua" pitchFamily="18" charset="0"/>
              </a:rPr>
              <a:t>Recombination centers</a:t>
            </a:r>
            <a:endParaRPr lang="el-GR" sz="1600" b="1" i="1" dirty="0">
              <a:latin typeface="Book Antiqua" pitchFamily="18" charset="0"/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EBC31CC7-E75A-4E85-AB88-89E319BFE27B}"/>
              </a:ext>
            </a:extLst>
          </p:cNvPr>
          <p:cNvSpPr/>
          <p:nvPr/>
        </p:nvSpPr>
        <p:spPr>
          <a:xfrm>
            <a:off x="10914013" y="4371724"/>
            <a:ext cx="144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48" name="Βέλος: Με γωνία προς τα επάνω 47">
            <a:extLst>
              <a:ext uri="{FF2B5EF4-FFF2-40B4-BE49-F238E27FC236}">
                <a16:creationId xmlns:a16="http://schemas.microsoft.com/office/drawing/2014/main" id="{11CEA544-0E6D-4B68-AFB9-3AFBB72919D3}"/>
              </a:ext>
            </a:extLst>
          </p:cNvPr>
          <p:cNvSpPr/>
          <p:nvPr/>
        </p:nvSpPr>
        <p:spPr>
          <a:xfrm>
            <a:off x="7214035" y="4781627"/>
            <a:ext cx="712241" cy="670296"/>
          </a:xfrm>
          <a:prstGeom prst="bentUpArrow">
            <a:avLst>
              <a:gd name="adj1" fmla="val 4861"/>
              <a:gd name="adj2" fmla="val 6436"/>
              <a:gd name="adj3" fmla="val 1345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35DC6E-F0A1-4530-B564-C8C948037F52}"/>
              </a:ext>
            </a:extLst>
          </p:cNvPr>
          <p:cNvSpPr txBox="1"/>
          <p:nvPr/>
        </p:nvSpPr>
        <p:spPr>
          <a:xfrm>
            <a:off x="8168945" y="5971309"/>
            <a:ext cx="2499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(III) Stimulation</a:t>
            </a:r>
            <a:endParaRPr lang="el-GR" sz="15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50" name="Ευθύγραμμο βέλος σύνδεσης 49">
            <a:extLst>
              <a:ext uri="{FF2B5EF4-FFF2-40B4-BE49-F238E27FC236}">
                <a16:creationId xmlns:a16="http://schemas.microsoft.com/office/drawing/2014/main" id="{B84AF386-4001-442B-915D-E145F083D403}"/>
              </a:ext>
            </a:extLst>
          </p:cNvPr>
          <p:cNvCxnSpPr>
            <a:cxnSpLocks/>
          </p:cNvCxnSpPr>
          <p:nvPr/>
        </p:nvCxnSpPr>
        <p:spPr>
          <a:xfrm flipV="1">
            <a:off x="9038865" y="2210654"/>
            <a:ext cx="0" cy="733651"/>
          </a:xfrm>
          <a:prstGeom prst="straightConnector1">
            <a:avLst/>
          </a:prstGeom>
          <a:ln w="349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50">
            <a:extLst>
              <a:ext uri="{FF2B5EF4-FFF2-40B4-BE49-F238E27FC236}">
                <a16:creationId xmlns:a16="http://schemas.microsoft.com/office/drawing/2014/main" id="{EBCCDC96-0214-4BD5-B9AC-B8B72915A8A2}"/>
              </a:ext>
            </a:extLst>
          </p:cNvPr>
          <p:cNvCxnSpPr>
            <a:cxnSpLocks/>
          </p:cNvCxnSpPr>
          <p:nvPr/>
        </p:nvCxnSpPr>
        <p:spPr>
          <a:xfrm>
            <a:off x="10781954" y="2184381"/>
            <a:ext cx="0" cy="2101426"/>
          </a:xfrm>
          <a:prstGeom prst="straightConnector1">
            <a:avLst/>
          </a:prstGeom>
          <a:ln w="349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39">
            <a:extLst>
              <a:ext uri="{FF2B5EF4-FFF2-40B4-BE49-F238E27FC236}">
                <a16:creationId xmlns:a16="http://schemas.microsoft.com/office/drawing/2014/main" id="{62AC74B1-75C0-49EC-BEDB-449B21066D76}"/>
              </a:ext>
            </a:extLst>
          </p:cNvPr>
          <p:cNvSpPr/>
          <p:nvPr/>
        </p:nvSpPr>
        <p:spPr>
          <a:xfrm>
            <a:off x="8894865" y="188842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3" name="Oval 41">
            <a:extLst>
              <a:ext uri="{FF2B5EF4-FFF2-40B4-BE49-F238E27FC236}">
                <a16:creationId xmlns:a16="http://schemas.microsoft.com/office/drawing/2014/main" id="{0EA2B030-48DD-495A-9918-9EE74CEB225B}"/>
              </a:ext>
            </a:extLst>
          </p:cNvPr>
          <p:cNvSpPr/>
          <p:nvPr/>
        </p:nvSpPr>
        <p:spPr>
          <a:xfrm>
            <a:off x="9124100" y="188842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4" name="Oval 42">
            <a:extLst>
              <a:ext uri="{FF2B5EF4-FFF2-40B4-BE49-F238E27FC236}">
                <a16:creationId xmlns:a16="http://schemas.microsoft.com/office/drawing/2014/main" id="{40BD2FC6-2056-463E-9E81-7E226E7CA2E6}"/>
              </a:ext>
            </a:extLst>
          </p:cNvPr>
          <p:cNvSpPr/>
          <p:nvPr/>
        </p:nvSpPr>
        <p:spPr>
          <a:xfrm>
            <a:off x="8668230" y="188584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pic>
        <p:nvPicPr>
          <p:cNvPr id="55" name="Picture 3" descr="C:\Users\Nikolaos Kazakis\Documents\NIKOS\PUBLICATIONS\CONFERENCES\17o Πανελλήνιο Συνέδριο Φυσικής2018\coffee-cup-heat-lines2.gif">
            <a:extLst>
              <a:ext uri="{FF2B5EF4-FFF2-40B4-BE49-F238E27FC236}">
                <a16:creationId xmlns:a16="http://schemas.microsoft.com/office/drawing/2014/main" id="{564D5B48-3BEE-4F7F-8F23-396845FF7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19" y="2838833"/>
            <a:ext cx="464695" cy="4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Nikolaos Kazakis\Documents\NIKOS\PUBLICATIONS\CONFERENCES\17o Πανελλήνιο Συνέδριο Φυσικής2018\Flicker_Blue.gif">
            <a:extLst>
              <a:ext uri="{FF2B5EF4-FFF2-40B4-BE49-F238E27FC236}">
                <a16:creationId xmlns:a16="http://schemas.microsoft.com/office/drawing/2014/main" id="{37FDA334-4573-4312-8698-CE9667E78A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66" y="2376735"/>
            <a:ext cx="457434" cy="4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39">
            <a:extLst>
              <a:ext uri="{FF2B5EF4-FFF2-40B4-BE49-F238E27FC236}">
                <a16:creationId xmlns:a16="http://schemas.microsoft.com/office/drawing/2014/main" id="{15645785-7ED4-4E5F-A22F-00BD3684EEF1}"/>
              </a:ext>
            </a:extLst>
          </p:cNvPr>
          <p:cNvSpPr/>
          <p:nvPr/>
        </p:nvSpPr>
        <p:spPr>
          <a:xfrm>
            <a:off x="10727785" y="189092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8" name="Oval 41">
            <a:extLst>
              <a:ext uri="{FF2B5EF4-FFF2-40B4-BE49-F238E27FC236}">
                <a16:creationId xmlns:a16="http://schemas.microsoft.com/office/drawing/2014/main" id="{AAB93F92-BA99-4D2A-9527-C36CA0BDD74F}"/>
              </a:ext>
            </a:extLst>
          </p:cNvPr>
          <p:cNvSpPr/>
          <p:nvPr/>
        </p:nvSpPr>
        <p:spPr>
          <a:xfrm>
            <a:off x="10957020" y="189092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59" name="Oval 42">
            <a:extLst>
              <a:ext uri="{FF2B5EF4-FFF2-40B4-BE49-F238E27FC236}">
                <a16:creationId xmlns:a16="http://schemas.microsoft.com/office/drawing/2014/main" id="{4990CB2D-1506-4646-866F-84DB1379697C}"/>
              </a:ext>
            </a:extLst>
          </p:cNvPr>
          <p:cNvSpPr/>
          <p:nvPr/>
        </p:nvSpPr>
        <p:spPr>
          <a:xfrm>
            <a:off x="10501150" y="188834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pic>
        <p:nvPicPr>
          <p:cNvPr id="60" name="Picture 7" descr="C:\Users\Nikolaos Kazakis\Documents\NIKOS\PUBLICATIONS\CONFERENCES\17o Πανελλήνιο Συνέδριο Φυσικής2018\light2.gif">
            <a:extLst>
              <a:ext uri="{FF2B5EF4-FFF2-40B4-BE49-F238E27FC236}">
                <a16:creationId xmlns:a16="http://schemas.microsoft.com/office/drawing/2014/main" id="{34EAABD9-A90C-4B3D-BD91-B8F82D2339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647" y="4001965"/>
            <a:ext cx="496826" cy="4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39">
            <a:extLst>
              <a:ext uri="{FF2B5EF4-FFF2-40B4-BE49-F238E27FC236}">
                <a16:creationId xmlns:a16="http://schemas.microsoft.com/office/drawing/2014/main" id="{D9E8EB2C-2754-494F-8377-1EB508CB5372}"/>
              </a:ext>
            </a:extLst>
          </p:cNvPr>
          <p:cNvSpPr/>
          <p:nvPr/>
        </p:nvSpPr>
        <p:spPr>
          <a:xfrm>
            <a:off x="10711527" y="436984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62" name="Oval 41">
            <a:extLst>
              <a:ext uri="{FF2B5EF4-FFF2-40B4-BE49-F238E27FC236}">
                <a16:creationId xmlns:a16="http://schemas.microsoft.com/office/drawing/2014/main" id="{2DBF104B-9E9E-4FD5-B564-23DEC5EDC44D}"/>
              </a:ext>
            </a:extLst>
          </p:cNvPr>
          <p:cNvSpPr/>
          <p:nvPr/>
        </p:nvSpPr>
        <p:spPr>
          <a:xfrm>
            <a:off x="10967396" y="436984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sp>
        <p:nvSpPr>
          <p:cNvPr id="63" name="Oval 42">
            <a:extLst>
              <a:ext uri="{FF2B5EF4-FFF2-40B4-BE49-F238E27FC236}">
                <a16:creationId xmlns:a16="http://schemas.microsoft.com/office/drawing/2014/main" id="{551CA030-1666-48BC-8724-2CD6EDEAA23B}"/>
              </a:ext>
            </a:extLst>
          </p:cNvPr>
          <p:cNvSpPr/>
          <p:nvPr/>
        </p:nvSpPr>
        <p:spPr>
          <a:xfrm>
            <a:off x="10484892" y="436726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latin typeface="Book Antiqua" pitchFamily="18" charset="0"/>
            </a:endParaRPr>
          </a:p>
        </p:txBody>
      </p:sp>
      <p:cxnSp>
        <p:nvCxnSpPr>
          <p:cNvPr id="64" name="Straight Arrow Connector 14">
            <a:extLst>
              <a:ext uri="{FF2B5EF4-FFF2-40B4-BE49-F238E27FC236}">
                <a16:creationId xmlns:a16="http://schemas.microsoft.com/office/drawing/2014/main" id="{145E674C-B50F-4939-A9FC-8D98BF691EB0}"/>
              </a:ext>
            </a:extLst>
          </p:cNvPr>
          <p:cNvCxnSpPr/>
          <p:nvPr/>
        </p:nvCxnSpPr>
        <p:spPr>
          <a:xfrm>
            <a:off x="6901823" y="2180806"/>
            <a:ext cx="0" cy="77310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CE6CD55-FE64-4723-B8BD-9D42720E34EA}"/>
              </a:ext>
            </a:extLst>
          </p:cNvPr>
          <p:cNvSpPr txBox="1"/>
          <p:nvPr/>
        </p:nvSpPr>
        <p:spPr>
          <a:xfrm>
            <a:off x="6763874" y="2381803"/>
            <a:ext cx="30168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i="1" dirty="0">
                <a:latin typeface="Book Antiqua" pitchFamily="18" charset="0"/>
              </a:rPr>
              <a:t>E</a:t>
            </a:r>
            <a:endParaRPr lang="el-GR" sz="1500" b="1" i="1" dirty="0">
              <a:latin typeface="Book Antiqua" pitchFamily="18" charset="0"/>
            </a:endParaRPr>
          </a:p>
        </p:txBody>
      </p:sp>
      <p:sp>
        <p:nvSpPr>
          <p:cNvPr id="66" name="Βέλος: Με γωνία προς τα επάνω 65">
            <a:extLst>
              <a:ext uri="{FF2B5EF4-FFF2-40B4-BE49-F238E27FC236}">
                <a16:creationId xmlns:a16="http://schemas.microsoft.com/office/drawing/2014/main" id="{48BF0099-4600-4AAE-93BD-A0E14932B48B}"/>
              </a:ext>
            </a:extLst>
          </p:cNvPr>
          <p:cNvSpPr/>
          <p:nvPr/>
        </p:nvSpPr>
        <p:spPr>
          <a:xfrm rot="10800000" flipH="1">
            <a:off x="6688928" y="1856274"/>
            <a:ext cx="776639" cy="670296"/>
          </a:xfrm>
          <a:prstGeom prst="bentUpArrow">
            <a:avLst>
              <a:gd name="adj1" fmla="val 4861"/>
              <a:gd name="adj2" fmla="val 6436"/>
              <a:gd name="adj3" fmla="val 13455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1E8B30C-C33F-4059-A70C-FB66694BBF9D}"/>
              </a:ext>
            </a:extLst>
          </p:cNvPr>
          <p:cNvSpPr txBox="1"/>
          <p:nvPr/>
        </p:nvSpPr>
        <p:spPr>
          <a:xfrm>
            <a:off x="9947744" y="5974452"/>
            <a:ext cx="2499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(IV) Recombination</a:t>
            </a:r>
            <a:endParaRPr lang="el-GR" sz="15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870E3061-AEF2-40F3-99A8-D9073AA845C1}"/>
              </a:ext>
            </a:extLst>
          </p:cNvPr>
          <p:cNvSpPr/>
          <p:nvPr/>
        </p:nvSpPr>
        <p:spPr>
          <a:xfrm>
            <a:off x="539795" y="2631452"/>
            <a:ext cx="1878324" cy="31226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Βέλος: Καμπύλο προς τα δεξιά 69">
            <a:extLst>
              <a:ext uri="{FF2B5EF4-FFF2-40B4-BE49-F238E27FC236}">
                <a16:creationId xmlns:a16="http://schemas.microsoft.com/office/drawing/2014/main" id="{87C8E5AC-6625-4CB5-8F9F-CD01BD4313A6}"/>
              </a:ext>
            </a:extLst>
          </p:cNvPr>
          <p:cNvSpPr/>
          <p:nvPr/>
        </p:nvSpPr>
        <p:spPr>
          <a:xfrm rot="20816183">
            <a:off x="146430" y="2861341"/>
            <a:ext cx="506509" cy="1523749"/>
          </a:xfrm>
          <a:prstGeom prst="curv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6B1D90-7184-4D96-BA37-C34740AB6C66}"/>
              </a:ext>
            </a:extLst>
          </p:cNvPr>
          <p:cNvSpPr txBox="1"/>
          <p:nvPr/>
        </p:nvSpPr>
        <p:spPr>
          <a:xfrm>
            <a:off x="818591" y="3639498"/>
            <a:ext cx="3433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Heat </a:t>
            </a:r>
            <a:r>
              <a:rPr lang="en-US" sz="1500" dirty="0">
                <a:sym typeface="Wingdings" panose="05000000000000000000" pitchFamily="2" charset="2"/>
              </a:rPr>
              <a:t> Thermoluminescence (TL)</a:t>
            </a:r>
            <a:br>
              <a:rPr lang="en-US" sz="1500" dirty="0">
                <a:sym typeface="Wingdings" panose="05000000000000000000" pitchFamily="2" charset="2"/>
              </a:rPr>
            </a:br>
            <a:endParaRPr lang="en-US" sz="15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sym typeface="Wingdings" panose="05000000000000000000" pitchFamily="2" charset="2"/>
              </a:rPr>
              <a:t>Optical light  Optically stimulated luminescence (OSL)</a:t>
            </a:r>
            <a:br>
              <a:rPr lang="en-US" sz="1500" dirty="0">
                <a:sym typeface="Wingdings" panose="05000000000000000000" pitchFamily="2" charset="2"/>
              </a:rPr>
            </a:br>
            <a:endParaRPr lang="en-US" sz="15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sym typeface="Wingdings" panose="05000000000000000000" pitchFamily="2" charset="2"/>
              </a:rPr>
              <a:t>Infra-red light  Infra-red stimulated luminescence (IRSL)</a:t>
            </a:r>
            <a:endParaRPr lang="el-GR" sz="1500" dirty="0"/>
          </a:p>
        </p:txBody>
      </p:sp>
      <p:sp>
        <p:nvSpPr>
          <p:cNvPr id="69" name="Θέση αριθμού διαφάνειας 68">
            <a:extLst>
              <a:ext uri="{FF2B5EF4-FFF2-40B4-BE49-F238E27FC236}">
                <a16:creationId xmlns:a16="http://schemas.microsoft.com/office/drawing/2014/main" id="{D6CE4830-9791-4091-9A13-146CA545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0778" y="6223201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6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/>
      <p:bldP spid="68" grpId="0" animBg="1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15788-CB50-4AFB-A026-6AB6A2CC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Materials &amp; Methods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01B521-EF47-4F2B-90CC-8C4CFD77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33" y="1580050"/>
            <a:ext cx="11495082" cy="405875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All TL measurements were conducted with 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Riso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TL/OSL reader (model TL/OSL-DA-15), equipped with:</a:t>
            </a:r>
          </a:p>
          <a:p>
            <a:pPr algn="just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A 90Sr/90Y beta particle source delivering a nominal dose rate of about 3.0 Gy/min</a:t>
            </a:r>
          </a:p>
          <a:p>
            <a:pPr algn="just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A 9235QA photomultiplier tube for the light detection, with a filter combination of a Corning 7–59 (320–440 nm) and a heat absorbing Pilkington HA-3.</a:t>
            </a:r>
          </a:p>
          <a:p>
            <a:pPr marL="36900" indent="0" algn="just">
              <a:buSzPct val="100000"/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36900" indent="0" algn="just">
              <a:buSzPct val="100000"/>
              <a:buNone/>
            </a:pPr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</a:rPr>
              <a:t>Measurement conditions</a:t>
            </a:r>
          </a:p>
          <a:p>
            <a:pPr algn="just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Heating rate of 2 °C/s </a:t>
            </a:r>
          </a:p>
          <a:p>
            <a:pPr algn="just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Maximum temperature of 450°C</a:t>
            </a:r>
          </a:p>
          <a:p>
            <a:pPr algn="just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Nitrogen environment for TL measurements</a:t>
            </a:r>
            <a:endParaRPr lang="el-GR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risoe_tl_osl_da20_stor_jpg">
            <a:extLst>
              <a:ext uri="{FF2B5EF4-FFF2-40B4-BE49-F238E27FC236}">
                <a16:creationId xmlns:a16="http://schemas.microsoft.com/office/drawing/2014/main" id="{67440EB1-F554-4ABC-84D0-CC1A533A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82" y="3315783"/>
            <a:ext cx="3958687" cy="249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ical Review">
            <a:extLst>
              <a:ext uri="{FF2B5EF4-FFF2-40B4-BE49-F238E27FC236}">
                <a16:creationId xmlns:a16="http://schemas.microsoft.com/office/drawing/2014/main" id="{4E0D088B-55E3-4AF2-A2B7-B831FB3C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08" y="5104239"/>
            <a:ext cx="2720328" cy="17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72EAA99-EEC1-471C-AD52-87968185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72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C0060D-E5CA-42E2-98AE-24C58069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Glow curves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9DE6BBE-B000-428A-B8E3-5BC04153C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1672" y="4972596"/>
                <a:ext cx="6764820" cy="134028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Temperature range under study : 220-350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More temperature ranges were investigated, 100-350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150-350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Similar results for all of them, with exception the fading study</a:t>
                </a: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Relatively low residual signal</a:t>
                </a: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9DE6BBE-B000-428A-B8E3-5BC04153C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1672" y="4972596"/>
                <a:ext cx="6764820" cy="13402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F17FFD-BB50-4367-9648-284B5F2E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6364" r="10470" b="1624"/>
          <a:stretch/>
        </p:blipFill>
        <p:spPr>
          <a:xfrm>
            <a:off x="586154" y="1957755"/>
            <a:ext cx="3176953" cy="235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C17ED6C-0242-4463-A66C-F5F7F42D2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6864" r="9076" b="1126"/>
          <a:stretch/>
        </p:blipFill>
        <p:spPr>
          <a:xfrm>
            <a:off x="4458237" y="1957755"/>
            <a:ext cx="3264877" cy="235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2BF4A74-8139-4BF7-AB2C-48F143D80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6155" r="7452" b="1836"/>
          <a:stretch/>
        </p:blipFill>
        <p:spPr>
          <a:xfrm>
            <a:off x="8522676" y="1957755"/>
            <a:ext cx="3264878" cy="235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7740DF-4949-4724-8384-4D7203B0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16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DE35DE-3288-4640-8A89-C9966465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Sensitization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C422C29-C065-4FEB-B506-D4E675687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66188" y="3777150"/>
                <a:ext cx="4077304" cy="2471250"/>
              </a:xfrm>
            </p:spPr>
            <p:txBody>
              <a:bodyPr>
                <a:normAutofit fontScale="92500" lnSpcReduction="10000"/>
              </a:bodyPr>
              <a:lstStyle/>
              <a:p>
                <a:pPr marL="36900" indent="0" algn="ctr">
                  <a:buNone/>
                </a:pPr>
                <a:r>
                  <a:rPr lang="en-US" b="1" dirty="0">
                    <a:solidFill>
                      <a:schemeClr val="accent4">
                        <a:lumMod val="50000"/>
                      </a:schemeClr>
                    </a:solidFill>
                    <a:effectLst/>
                  </a:rPr>
                  <a:t>Sensitization for the three samples, after 10 repetition cycles</a:t>
                </a:r>
              </a:p>
              <a:p>
                <a:pPr algn="ctr"/>
                <a:r>
                  <a:rPr lang="en-US" b="1" dirty="0">
                    <a:solidFill>
                      <a:schemeClr val="accent4">
                        <a:lumMod val="50000"/>
                      </a:schemeClr>
                    </a:solidFill>
                    <a:effectLst/>
                  </a:rPr>
                  <a:t>A 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  <a:p>
                <a:pPr algn="ctr"/>
                <a:endParaRPr lang="en-US" sz="1000" b="1" dirty="0"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  <a:p>
                <a:pPr algn="ctr"/>
                <a:r>
                  <a:rPr lang="en-US" b="1" dirty="0">
                    <a:solidFill>
                      <a:schemeClr val="accent4">
                        <a:lumMod val="50000"/>
                      </a:schemeClr>
                    </a:solidFill>
                    <a:effectLst/>
                  </a:rPr>
                  <a:t>B 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  <a:p>
                <a:pPr algn="ctr"/>
                <a:endParaRPr lang="en-US" sz="1000" b="1" dirty="0"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  <a:p>
                <a:pPr algn="ctr"/>
                <a:r>
                  <a:rPr lang="en-US" b="1" dirty="0">
                    <a:solidFill>
                      <a:schemeClr val="accent4">
                        <a:lumMod val="50000"/>
                      </a:schemeClr>
                    </a:solidFill>
                    <a:effectLst/>
                  </a:rPr>
                  <a:t>C 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b="1" dirty="0"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C422C29-C065-4FEB-B506-D4E675687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66188" y="3777150"/>
                <a:ext cx="4077304" cy="2471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32B70C-2B9B-4F46-83D6-16653F45C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4537" r="10901" b="3167"/>
          <a:stretch/>
        </p:blipFill>
        <p:spPr>
          <a:xfrm>
            <a:off x="706921" y="1940168"/>
            <a:ext cx="5199185" cy="405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25F04A40-905D-4A90-AA72-D7066F6D3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66930"/>
              </p:ext>
            </p:extLst>
          </p:nvPr>
        </p:nvGraphicFramePr>
        <p:xfrm>
          <a:off x="6624888" y="1940168"/>
          <a:ext cx="4711094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89994">
                  <a:extLst>
                    <a:ext uri="{9D8B030D-6E8A-4147-A177-3AD203B41FA5}">
                      <a16:colId xmlns:a16="http://schemas.microsoft.com/office/drawing/2014/main" val="926217074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val="87202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1:</a:t>
                      </a:r>
                      <a:endParaRPr lang="el-G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TL (residual)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20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2:</a:t>
                      </a:r>
                      <a:endParaRPr lang="el-G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 1Gy</a:t>
                      </a:r>
                      <a:endParaRPr lang="el-GR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776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3: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TL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55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4: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 steps 2-3 for 9 more times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90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BD3FE4-9856-4E29-BF39-1F3ABC171FC0}"/>
              </a:ext>
            </a:extLst>
          </p:cNvPr>
          <p:cNvSpPr txBox="1"/>
          <p:nvPr/>
        </p:nvSpPr>
        <p:spPr>
          <a:xfrm>
            <a:off x="7080739" y="1528840"/>
            <a:ext cx="463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 I. Protocol for sensitization study.</a:t>
            </a:r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07598C-8E3F-40DD-B589-78FD28D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80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83F5EB-9BA5-44EF-8845-0CA859D1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Dose response</a:t>
            </a:r>
            <a:endParaRPr lang="el-GR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>
                <a:extLst>
                  <a:ext uri="{FF2B5EF4-FFF2-40B4-BE49-F238E27FC236}">
                    <a16:creationId xmlns:a16="http://schemas.microsoft.com/office/drawing/2014/main" id="{6C5E46DB-209D-4C11-A001-71469B925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597888"/>
                  </p:ext>
                </p:extLst>
              </p:nvPr>
            </p:nvGraphicFramePr>
            <p:xfrm>
              <a:off x="655887" y="2333991"/>
              <a:ext cx="5937250" cy="2571242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079128">
                      <a:extLst>
                        <a:ext uri="{9D8B030D-6E8A-4147-A177-3AD203B41FA5}">
                          <a16:colId xmlns:a16="http://schemas.microsoft.com/office/drawing/2014/main" val="1612801983"/>
                        </a:ext>
                      </a:extLst>
                    </a:gridCol>
                    <a:gridCol w="4858122">
                      <a:extLst>
                        <a:ext uri="{9D8B030D-6E8A-4147-A177-3AD203B41FA5}">
                          <a16:colId xmlns:a16="http://schemas.microsoft.com/office/drawing/2014/main" val="4728315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1: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dirty="0">
                              <a:effectLst/>
                            </a:rPr>
                            <a:t>TL</a:t>
                          </a:r>
                          <a:endParaRPr lang="el-GR" sz="15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14549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Dose Di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902065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Preheat at 110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1500" dirty="0">
                              <a:effectLst/>
                            </a:rPr>
                            <a:t> for 1 min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2106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Pause for 1 min (allow to cool down)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47357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TL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14027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Test dose, TD = 1 Gy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52428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7: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Preheat at 110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1500" dirty="0">
                              <a:effectLst/>
                            </a:rPr>
                            <a:t> for 1 min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059416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8: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Pause for 1 min (allow to cool down)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64516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9: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TL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296346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10: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Repeat steps 2-9 for next dose (100 </a:t>
                          </a:r>
                          <a:r>
                            <a:rPr lang="en-US" sz="1500" dirty="0" err="1">
                              <a:effectLst/>
                            </a:rPr>
                            <a:t>mGy</a:t>
                          </a:r>
                          <a:r>
                            <a:rPr lang="en-US" sz="1500" dirty="0">
                              <a:effectLst/>
                            </a:rPr>
                            <a:t>, 500 </a:t>
                          </a:r>
                          <a:r>
                            <a:rPr lang="en-US" sz="1500" dirty="0" err="1">
                              <a:effectLst/>
                            </a:rPr>
                            <a:t>mGy</a:t>
                          </a:r>
                          <a:r>
                            <a:rPr lang="en-US" sz="1500" dirty="0">
                              <a:effectLst/>
                            </a:rPr>
                            <a:t>, 1 Gy, 2 Gy, 4 Gy, 8 Gy, 12 Gy, 16 Gy)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1260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>
                <a:extLst>
                  <a:ext uri="{FF2B5EF4-FFF2-40B4-BE49-F238E27FC236}">
                    <a16:creationId xmlns:a16="http://schemas.microsoft.com/office/drawing/2014/main" id="{6C5E46DB-209D-4C11-A001-71469B9252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597888"/>
                  </p:ext>
                </p:extLst>
              </p:nvPr>
            </p:nvGraphicFramePr>
            <p:xfrm>
              <a:off x="655887" y="2333991"/>
              <a:ext cx="5937250" cy="2571242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079128">
                      <a:extLst>
                        <a:ext uri="{9D8B030D-6E8A-4147-A177-3AD203B41FA5}">
                          <a16:colId xmlns:a16="http://schemas.microsoft.com/office/drawing/2014/main" val="1612801983"/>
                        </a:ext>
                      </a:extLst>
                    </a:gridCol>
                    <a:gridCol w="4858122">
                      <a:extLst>
                        <a:ext uri="{9D8B030D-6E8A-4147-A177-3AD203B41FA5}">
                          <a16:colId xmlns:a16="http://schemas.microsoft.com/office/drawing/2014/main" val="47283157"/>
                        </a:ext>
                      </a:extLst>
                    </a:gridCol>
                  </a:tblGrid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1: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dirty="0">
                              <a:effectLst/>
                            </a:rPr>
                            <a:t>TL</a:t>
                          </a:r>
                          <a:endParaRPr lang="el-GR" sz="15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1454916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Dose Di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90206513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180" t="-226316" r="-125" b="-85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0607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Pause for 1 min (allow to cool down)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4735738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TL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1402764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</a:t>
                          </a:r>
                          <a:r>
                            <a:rPr lang="el-GR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Test dose, TD = 1 Gy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52428246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7: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180" t="-628947" r="-125" b="-45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941683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8: (*)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Pause for 1 min (allow to cool down)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6451606"/>
                      </a:ext>
                    </a:extLst>
                  </a:tr>
                  <a:tr h="232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9: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TL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29634670"/>
                      </a:ext>
                    </a:extLst>
                  </a:tr>
                  <a:tr h="4772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10:</a:t>
                          </a:r>
                          <a:endParaRPr lang="el-GR" sz="15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Repeat steps 2-9 for next dose (100 </a:t>
                          </a:r>
                          <a:r>
                            <a:rPr lang="en-US" sz="1500" dirty="0" err="1">
                              <a:effectLst/>
                            </a:rPr>
                            <a:t>mGy</a:t>
                          </a:r>
                          <a:r>
                            <a:rPr lang="en-US" sz="1500" dirty="0">
                              <a:effectLst/>
                            </a:rPr>
                            <a:t>, 500 </a:t>
                          </a:r>
                          <a:r>
                            <a:rPr lang="en-US" sz="1500" dirty="0" err="1">
                              <a:effectLst/>
                            </a:rPr>
                            <a:t>mGy</a:t>
                          </a:r>
                          <a:r>
                            <a:rPr lang="en-US" sz="1500" dirty="0">
                              <a:effectLst/>
                            </a:rPr>
                            <a:t>, 1 Gy, 2 Gy, 4 Gy, 8 Gy, 12 Gy, 16 Gy)</a:t>
                          </a:r>
                          <a:endParaRPr lang="el-G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1260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BDFEB90D-A48A-4C22-AD6B-08D428BF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42" y="5095183"/>
            <a:ext cx="6846882" cy="71767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steps with</a:t>
            </a:r>
            <a:r>
              <a:rPr lang="en-US" sz="1800" dirty="0"/>
              <a:t> </a:t>
            </a:r>
            <a:r>
              <a: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(*) are applied only when preheat is involved.</a:t>
            </a:r>
            <a:endParaRPr lang="el-GR" sz="1800" dirty="0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6BE08A43-7CCA-4531-97A2-2AA23077B271}"/>
              </a:ext>
            </a:extLst>
          </p:cNvPr>
          <p:cNvSpPr txBox="1">
            <a:spLocks/>
          </p:cNvSpPr>
          <p:nvPr/>
        </p:nvSpPr>
        <p:spPr>
          <a:xfrm>
            <a:off x="7284799" y="2619942"/>
            <a:ext cx="3664555" cy="7176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1500" u="sng" dirty="0">
                <a:solidFill>
                  <a:schemeClr val="tx1"/>
                </a:solidFill>
              </a:rPr>
              <a:t>Ideal dosimetric characteristics:</a:t>
            </a:r>
          </a:p>
          <a:p>
            <a:r>
              <a:rPr lang="en-US" sz="1500" dirty="0">
                <a:solidFill>
                  <a:schemeClr val="tx1"/>
                </a:solidFill>
              </a:rPr>
              <a:t>Linear behaviour in the whole dose- range of interest</a:t>
            </a:r>
          </a:p>
          <a:p>
            <a:r>
              <a:rPr lang="en-US" sz="1500" dirty="0">
                <a:solidFill>
                  <a:schemeClr val="tx1"/>
                </a:solidFill>
              </a:rPr>
              <a:t>Similar trend for all the different lenses</a:t>
            </a:r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516DC-F1E5-4CD0-B3E6-5B925E4DE655}"/>
              </a:ext>
            </a:extLst>
          </p:cNvPr>
          <p:cNvSpPr txBox="1"/>
          <p:nvPr/>
        </p:nvSpPr>
        <p:spPr>
          <a:xfrm>
            <a:off x="814151" y="1930719"/>
            <a:ext cx="5909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 II. Protocol for dose response without and with preheat.</a:t>
            </a:r>
            <a:endParaRPr lang="el-GR" sz="160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2163FC0-4ABC-4A7A-86A6-7A7AB40F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120000"/>
            <a:ext cx="753545" cy="365125"/>
          </a:xfrm>
        </p:spPr>
        <p:txBody>
          <a:bodyPr/>
          <a:lstStyle/>
          <a:p>
            <a:fld id="{FB685D1E-6449-4462-B36A-1798B7F50BFD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7437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Σχιστόλιθος</Template>
  <TotalTime>469</TotalTime>
  <Words>1125</Words>
  <Application>Microsoft Office PowerPoint</Application>
  <PresentationFormat>Ευρεία οθόνη</PresentationFormat>
  <Paragraphs>224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Calisto MT</vt:lpstr>
      <vt:lpstr>Cambria Math</vt:lpstr>
      <vt:lpstr>Wingdings</vt:lpstr>
      <vt:lpstr>Wingdings 2</vt:lpstr>
      <vt:lpstr>Σχιστόλιθος</vt:lpstr>
      <vt:lpstr>Characterization of thermoluminescence properties of eye glasses for applications in retrospective / accidental dosimetry</vt:lpstr>
      <vt:lpstr>Contents</vt:lpstr>
      <vt:lpstr>Aim of the study</vt:lpstr>
      <vt:lpstr>Luminescence</vt:lpstr>
      <vt:lpstr>Luminescence</vt:lpstr>
      <vt:lpstr>Materials &amp; Methods</vt:lpstr>
      <vt:lpstr>Glow curves</vt:lpstr>
      <vt:lpstr>Sensitization</vt:lpstr>
      <vt:lpstr>Dose response</vt:lpstr>
      <vt:lpstr>Dose response</vt:lpstr>
      <vt:lpstr>Dose recovery</vt:lpstr>
      <vt:lpstr>Fading study</vt:lpstr>
      <vt:lpstr>Chemical treatment</vt:lpstr>
      <vt:lpstr>Chemical treatment</vt:lpstr>
      <vt:lpstr>Conclusions &amp; Future Work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thermoluminescence properties of eye glasses for applications in retrospective / accidental dosimetry</dc:title>
  <dc:creator>mairi mairi</dc:creator>
  <cp:lastModifiedBy>mairi mairi</cp:lastModifiedBy>
  <cp:revision>37</cp:revision>
  <dcterms:created xsi:type="dcterms:W3CDTF">2022-08-19T11:29:01Z</dcterms:created>
  <dcterms:modified xsi:type="dcterms:W3CDTF">2022-08-29T13:32:05Z</dcterms:modified>
</cp:coreProperties>
</file>