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58" r:id="rId5"/>
    <p:sldId id="266" r:id="rId6"/>
    <p:sldId id="264" r:id="rId7"/>
    <p:sldId id="267" r:id="rId8"/>
    <p:sldId id="261" r:id="rId9"/>
    <p:sldId id="259" r:id="rId10"/>
    <p:sldId id="262" r:id="rId11"/>
    <p:sldId id="263" r:id="rId12"/>
    <p:sldId id="272" r:id="rId13"/>
    <p:sldId id="269" r:id="rId14"/>
    <p:sldId id="273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vchkova" initials="ev" lastIdx="1" clrIdx="0">
    <p:extLst>
      <p:ext uri="{19B8F6BF-5375-455C-9EA6-DF929625EA0E}">
        <p15:presenceInfo xmlns:p15="http://schemas.microsoft.com/office/powerpoint/2012/main" userId="3fc53ed6759980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545EF9-294A-4239-30B2-269343AE8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9DEC2-F2E9-D6D6-AA7C-5355A0B4FE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C87A-6CDE-47EA-A801-D45BDBBBBCA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56F4F-7353-05B6-F5BC-27F1D14359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48946-6C22-A306-AA9E-2E29201D2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779F3-BFF1-4E88-BDD9-18B589DA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2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9BCA-4846-4FFA-A27C-E7D2894B1E4B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6183-5411-4FFE-9FC6-B89DE144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97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6183-5411-4FFE-9FC6-B89DE1444E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6183-5411-4FFE-9FC6-B89DE1444E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6183-5411-4FFE-9FC6-B89DE1444E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6183-5411-4FFE-9FC6-B89DE1444E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8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6183-5411-4FFE-9FC6-B89DE1444E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7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6183-5411-4FFE-9FC6-B89DE1444E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E29F3E-7185-4556-9550-DB044C7E2ABD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1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ECF-7354-47D7-BE49-0F67FD4D729C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AFC3-F41E-4613-94AF-18F18DAF3715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6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23BE-FC00-43B3-9E96-FEA41A9F10F4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4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E34-7988-4353-BB32-629468FB008D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5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8E82-5271-4DE0-BECE-B727FDA9B8E0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3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70D6-46B4-4152-9621-46D6D8032300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3639-1858-4F50-BDD1-EC85111BE07A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6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17B7-CDE1-4D62-9E99-11FE418768FD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E186-025C-4FCB-AD09-8856122CD934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7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0A50-3910-4EA2-82A0-55F9AADA63D0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8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F6E6-FB09-41D8-A452-A627969DF529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DEEA-5B03-412B-929D-D18343C1C429}" type="datetime1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580D-DA9A-4A1E-9C74-919C7768E96B}" type="datetime1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2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0D88-858E-4B25-8666-86386DDE0490}" type="datetime1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2482-FB08-400C-A7F0-E67070EC5965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44E-639D-4261-915A-52B804689509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14CB1-87B6-4271-8028-928FEA18A7FF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686CD-A8B9-4D71-80AD-AED4039C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9307-E672-E46E-4C65-995400180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746" y="1606859"/>
            <a:ext cx="7510508" cy="1930893"/>
          </a:xfrm>
        </p:spPr>
        <p:txBody>
          <a:bodyPr>
            <a:normAutofit/>
          </a:bodyPr>
          <a:lstStyle/>
          <a:p>
            <a:pPr algn="ctr"/>
            <a:r>
              <a:rPr lang="en-GB" sz="4000" b="1" i="0" strike="noStrike" dirty="0" err="1">
                <a:effectLst/>
                <a:latin typeface="Roboto" panose="02000000000000000000" pitchFamily="2" charset="0"/>
              </a:rPr>
              <a:t>Lightcurve</a:t>
            </a:r>
            <a:r>
              <a:rPr lang="en-GB" sz="4000" b="1" i="0" strike="noStrike" dirty="0">
                <a:effectLst/>
                <a:latin typeface="Roboto" panose="02000000000000000000" pitchFamily="2" charset="0"/>
              </a:rPr>
              <a:t> analysis on asteroids from NAO </a:t>
            </a:r>
            <a:r>
              <a:rPr lang="en-GB" sz="4000" b="1" i="0" strike="noStrike" dirty="0" err="1">
                <a:effectLst/>
                <a:latin typeface="Roboto" panose="02000000000000000000" pitchFamily="2" charset="0"/>
              </a:rPr>
              <a:t>Rozhen</a:t>
            </a:r>
            <a:r>
              <a:rPr lang="en-GB" sz="4000" b="1" i="0" strike="noStrike" dirty="0">
                <a:effectLst/>
                <a:latin typeface="Roboto" panose="02000000000000000000" pitchFamily="2" charset="0"/>
              </a:rPr>
              <a:t> observations in 2021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17542-AB13-5360-1111-6429F563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866" y="3537753"/>
            <a:ext cx="7265388" cy="1842116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>
                <a:effectLst/>
                <a:latin typeface="Liberation Serif"/>
              </a:rPr>
              <a:t>Elena Vchkova </a:t>
            </a:r>
            <a:r>
              <a:rPr lang="en-US" sz="7200" b="1" dirty="0" err="1">
                <a:effectLst/>
                <a:latin typeface="Liberation Serif"/>
              </a:rPr>
              <a:t>Bebekovska</a:t>
            </a:r>
            <a:r>
              <a:rPr lang="en-US" sz="7200" b="1" dirty="0">
                <a:effectLst/>
                <a:latin typeface="Liberation Serif"/>
              </a:rPr>
              <a:t>, </a:t>
            </a:r>
            <a:r>
              <a:rPr lang="en-US" sz="7200" b="1" dirty="0" err="1">
                <a:effectLst/>
                <a:latin typeface="Liberation Serif"/>
              </a:rPr>
              <a:t>Gordana</a:t>
            </a:r>
            <a:r>
              <a:rPr lang="en-US" sz="7200" b="1" dirty="0">
                <a:effectLst/>
                <a:latin typeface="Liberation Serif"/>
              </a:rPr>
              <a:t> </a:t>
            </a:r>
            <a:r>
              <a:rPr lang="en-US" sz="7200" b="1" dirty="0" err="1">
                <a:effectLst/>
                <a:latin typeface="Liberation Serif"/>
              </a:rPr>
              <a:t>Apostolovska</a:t>
            </a:r>
            <a:r>
              <a:rPr lang="en-US" sz="7200" b="1" dirty="0">
                <a:effectLst/>
                <a:latin typeface="Liberation Serif"/>
              </a:rPr>
              <a:t>, Andon </a:t>
            </a:r>
            <a:r>
              <a:rPr lang="en-US" sz="7200" b="1" dirty="0" err="1">
                <a:effectLst/>
                <a:latin typeface="Liberation Serif"/>
              </a:rPr>
              <a:t>Kostov</a:t>
            </a:r>
            <a:r>
              <a:rPr lang="en-US" sz="7200" b="1" dirty="0">
                <a:effectLst/>
                <a:latin typeface="Liberation Serif"/>
              </a:rPr>
              <a:t> , </a:t>
            </a:r>
            <a:r>
              <a:rPr lang="en-US" sz="7200" b="1" dirty="0" err="1">
                <a:effectLst/>
                <a:latin typeface="Liberation Serif"/>
              </a:rPr>
              <a:t>Zahary</a:t>
            </a:r>
            <a:r>
              <a:rPr lang="en-US" sz="7200" b="1" dirty="0">
                <a:effectLst/>
                <a:latin typeface="Liberation Serif"/>
              </a:rPr>
              <a:t> </a:t>
            </a:r>
            <a:r>
              <a:rPr lang="en-US" sz="7200" b="1" dirty="0" err="1">
                <a:effectLst/>
                <a:latin typeface="Liberation Serif"/>
              </a:rPr>
              <a:t>Donchev</a:t>
            </a:r>
            <a:endParaRPr lang="en-US" sz="7200" b="1" dirty="0">
              <a:effectLst/>
              <a:latin typeface="Liberation Serif"/>
            </a:endParaRPr>
          </a:p>
          <a:p>
            <a:r>
              <a:rPr lang="en-GB" sz="6400" b="0" i="1" dirty="0">
                <a:effectLst/>
                <a:latin typeface="Liberation Serif"/>
              </a:rPr>
              <a:t>Institute of Physics, Faculty of Science, Ss. Cyril and Methodius</a:t>
            </a:r>
            <a:br>
              <a:rPr lang="en-GB" sz="6400" b="0" i="1" dirty="0">
                <a:effectLst/>
                <a:latin typeface="Liberation Serif"/>
              </a:rPr>
            </a:br>
            <a:r>
              <a:rPr lang="en-GB" sz="6400" b="0" i="1" dirty="0">
                <a:effectLst/>
                <a:latin typeface="Liberation Serif"/>
              </a:rPr>
              <a:t>University, </a:t>
            </a:r>
            <a:r>
              <a:rPr lang="en-GB" sz="6400" b="0" i="1" dirty="0" err="1">
                <a:effectLst/>
                <a:latin typeface="Liberation Serif"/>
              </a:rPr>
              <a:t>Arhimedova</a:t>
            </a:r>
            <a:r>
              <a:rPr lang="en-GB" sz="6400" b="0" i="1" dirty="0">
                <a:effectLst/>
                <a:latin typeface="Liberation Serif"/>
              </a:rPr>
              <a:t> 3, 1000 Skopje, Republic of Macedonia</a:t>
            </a:r>
          </a:p>
          <a:p>
            <a:r>
              <a:rPr lang="en-GB" sz="6400" i="1" dirty="0">
                <a:latin typeface="Liberation Serif"/>
              </a:rPr>
              <a:t> </a:t>
            </a:r>
            <a:br>
              <a:rPr lang="en-GB" sz="6400" i="1" dirty="0">
                <a:latin typeface="Liberation Serif"/>
              </a:rPr>
            </a:br>
            <a:r>
              <a:rPr lang="en-GB" sz="6400" b="0" i="1" dirty="0">
                <a:effectLst/>
                <a:latin typeface="Liberation Serif"/>
              </a:rPr>
              <a:t>Institute of Astronomy and National Astronomical Observatory, Bulgarian</a:t>
            </a:r>
            <a:br>
              <a:rPr lang="en-GB" sz="6400" b="0" i="1" dirty="0">
                <a:effectLst/>
                <a:latin typeface="Liberation Serif"/>
              </a:rPr>
            </a:br>
            <a:r>
              <a:rPr lang="en-GB" sz="6400" b="0" i="1" dirty="0">
                <a:effectLst/>
                <a:latin typeface="Liberation Serif"/>
              </a:rPr>
              <a:t>Academy of Sciences, </a:t>
            </a:r>
            <a:r>
              <a:rPr lang="en-GB" sz="6400" b="0" i="1" dirty="0" err="1">
                <a:effectLst/>
                <a:latin typeface="Liberation Serif"/>
              </a:rPr>
              <a:t>Tsarigradsko</a:t>
            </a:r>
            <a:r>
              <a:rPr lang="en-GB" sz="6400" b="0" i="1" dirty="0">
                <a:effectLst/>
                <a:latin typeface="Liberation Serif"/>
              </a:rPr>
              <a:t> Chaussee Blvd. 72, BG-1784, Sofia, Bulgaria</a:t>
            </a:r>
            <a:r>
              <a:rPr lang="en-GB" sz="6400" i="1" dirty="0">
                <a:latin typeface="Liberation Serif"/>
              </a:rPr>
              <a:t> </a:t>
            </a:r>
            <a:br>
              <a:rPr lang="en-GB" i="1" dirty="0"/>
            </a:br>
            <a:endParaRPr lang="en-US" b="0" i="1" dirty="0">
              <a:solidFill>
                <a:srgbClr val="555555"/>
              </a:solidFill>
              <a:effectLst/>
              <a:latin typeface="Liberation Serif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04568-2FA4-9882-BA97-C551525B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0268" cy="2183907"/>
          </a:xfrm>
          <a:prstGeom prst="rect">
            <a:avLst/>
          </a:prstGeom>
        </p:spPr>
      </p:pic>
      <p:pic>
        <p:nvPicPr>
          <p:cNvPr id="1026" name="Picture 2" descr="Balkan Physical Union (BPU) | BPU11 CONGRESS">
            <a:extLst>
              <a:ext uri="{FF2B5EF4-FFF2-40B4-BE49-F238E27FC236}">
                <a16:creationId xmlns:a16="http://schemas.microsoft.com/office/drawing/2014/main" id="{DE934BFB-F9ED-1590-D619-78601CED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918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48D72-BBC9-3FD3-5B96-AC5F66E4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421" y="6427923"/>
            <a:ext cx="11256869" cy="299447"/>
          </a:xfrm>
        </p:spPr>
        <p:txBody>
          <a:bodyPr/>
          <a:lstStyle/>
          <a:p>
            <a:pPr algn="l"/>
            <a:r>
              <a:rPr lang="en-GB" b="0" i="0" dirty="0">
                <a:solidFill>
                  <a:srgbClr val="24425A"/>
                </a:solidFill>
                <a:effectLst/>
                <a:latin typeface="Liberation Sans"/>
              </a:rPr>
              <a:t> </a:t>
            </a:r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01C-1092-9A7C-6B52-8EE299E3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Asteroid 901 </a:t>
            </a:r>
            <a:r>
              <a:rPr lang="en-GB" dirty="0" err="1"/>
              <a:t>Brunsia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3093-FBF4-E50A-7E6E-0212EE95A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810" y="2012669"/>
            <a:ext cx="10937289" cy="458088"/>
          </a:xfrm>
        </p:spPr>
        <p:txBody>
          <a:bodyPr>
            <a:noAutofit/>
          </a:bodyPr>
          <a:lstStyle/>
          <a:p>
            <a:r>
              <a:rPr lang="en-GB" dirty="0"/>
              <a:t>Composite </a:t>
            </a:r>
            <a:r>
              <a:rPr lang="en-GB" dirty="0" err="1"/>
              <a:t>lightcurve</a:t>
            </a:r>
            <a:r>
              <a:rPr lang="en-GB" dirty="0"/>
              <a:t> for asteroid 901 </a:t>
            </a:r>
            <a:r>
              <a:rPr lang="en-GB" dirty="0" err="1"/>
              <a:t>Brunsia</a:t>
            </a:r>
            <a:r>
              <a:rPr lang="en-GB" dirty="0"/>
              <a:t> form observations in September and October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E1944-16E5-69C5-0F60-30E05ECA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0" y="3018530"/>
            <a:ext cx="7723574" cy="28939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87A1-A0F4-EB5D-CA60-74ABE2868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5616" y="2554124"/>
            <a:ext cx="3456374" cy="30121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Results: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Rotation period: 3.136±0.001h 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Axis ratio: 1.2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Shape: Possibility for regular ellipsoid shape with minor irregularities (the depth of the minima)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B7A8-CA8D-56AD-C7B1-3B5DF6E0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710" y="6538190"/>
            <a:ext cx="10582469" cy="319810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5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01C-1092-9A7C-6B52-8EE299E3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Asteroid 2650 Elinor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879751-1155-ED32-AAF9-682112C406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2" y="2560320"/>
            <a:ext cx="7874203" cy="300597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87A1-A0F4-EB5D-CA60-74ABE2868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560320"/>
            <a:ext cx="5229225" cy="331012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9800D-016E-0D5D-8ADD-0E23114B94E2}"/>
              </a:ext>
            </a:extLst>
          </p:cNvPr>
          <p:cNvSpPr txBox="1"/>
          <p:nvPr/>
        </p:nvSpPr>
        <p:spPr>
          <a:xfrm>
            <a:off x="6725018" y="2951806"/>
            <a:ext cx="4600206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/>
              <a:t>Results:</a:t>
            </a:r>
          </a:p>
          <a:p>
            <a:pPr marL="0" indent="0">
              <a:buNone/>
            </a:pPr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Rotation period: 2.762 ± 0.001 h</a:t>
            </a:r>
          </a:p>
          <a:p>
            <a:r>
              <a:rPr lang="en-GB" sz="24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sz="2400" b="1" dirty="0"/>
              <a:t>Axis ratio: 1.15</a:t>
            </a:r>
          </a:p>
          <a:p>
            <a:pPr marL="285750" indent="-285750">
              <a:buFontTx/>
              <a:buChar char="-"/>
            </a:pPr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Shape: Possibility for irregular shape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ED659-D8F3-C431-354A-9057893543A0}"/>
              </a:ext>
            </a:extLst>
          </p:cNvPr>
          <p:cNvSpPr txBox="1"/>
          <p:nvPr/>
        </p:nvSpPr>
        <p:spPr>
          <a:xfrm>
            <a:off x="1171575" y="1997838"/>
            <a:ext cx="9961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Composite </a:t>
            </a:r>
            <a:r>
              <a:rPr lang="en-GB" sz="2400" dirty="0" err="1"/>
              <a:t>lightcurve</a:t>
            </a:r>
            <a:r>
              <a:rPr lang="en-GB" sz="2400" dirty="0"/>
              <a:t> for asteroid 2650 Elinor form observations in August 2021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52402-FB61-2724-C76C-2BB67F23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6" y="6494624"/>
            <a:ext cx="11524861" cy="279400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46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9448-A6C0-41AA-C092-136CEA6B8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next???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B7D4F-C2A1-0ED5-CA4F-BF7FF55AB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0EAFB-E5F2-5798-36DE-F6506E0F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05" y="6325286"/>
            <a:ext cx="10025228" cy="439407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602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6702-B7A9-C6CC-F3CD-A3EBB328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of asteroids from long term studies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8E76-CBC9-C308-4C88-D9BA0D2868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Asteroid 4940 </a:t>
            </a:r>
            <a:r>
              <a:rPr lang="en-GB" b="1" dirty="0" err="1"/>
              <a:t>Polenov</a:t>
            </a:r>
            <a:endParaRPr lang="en-GB" b="1" dirty="0"/>
          </a:p>
          <a:p>
            <a:pPr>
              <a:buFontTx/>
              <a:buChar char="-"/>
            </a:pPr>
            <a:r>
              <a:rPr lang="en-GB" b="1" dirty="0"/>
              <a:t>Observed at three different oppositions in 2014, 2019 and 2020</a:t>
            </a:r>
          </a:p>
          <a:p>
            <a:pPr>
              <a:buFontTx/>
              <a:buChar char="-"/>
            </a:pPr>
            <a:r>
              <a:rPr lang="en-GB" b="1" dirty="0"/>
              <a:t>Observed at NAO </a:t>
            </a:r>
            <a:r>
              <a:rPr lang="en-GB" b="1" dirty="0" err="1"/>
              <a:t>Rozhen</a:t>
            </a:r>
            <a:r>
              <a:rPr lang="en-GB" b="1" dirty="0"/>
              <a:t> and AS </a:t>
            </a:r>
            <a:r>
              <a:rPr lang="en-GB" b="1" dirty="0" err="1"/>
              <a:t>Vidojevica</a:t>
            </a:r>
            <a:endParaRPr lang="en-GB" b="1" dirty="0"/>
          </a:p>
          <a:p>
            <a:pPr>
              <a:buFontTx/>
              <a:buChar char="-"/>
            </a:pPr>
            <a:r>
              <a:rPr lang="en-GB" b="1" dirty="0"/>
              <a:t>Sparse data </a:t>
            </a:r>
          </a:p>
          <a:p>
            <a:pPr>
              <a:buFontTx/>
              <a:buChar char="-"/>
            </a:pPr>
            <a:endParaRPr lang="en-GB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1FE9B-9285-58F1-EEEC-071B24D0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5" y="2042140"/>
            <a:ext cx="10594019" cy="3828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3FFE7-CB95-E03A-5BE1-57C745CA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0" y="2042140"/>
            <a:ext cx="10945979" cy="36662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7139FD-8676-2270-0D3E-AC7E9C7CCF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18017" y="2042140"/>
            <a:ext cx="4037741" cy="43107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5C5BD-8DFF-CB2C-6990-1A8CA8C4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16" y="6507895"/>
            <a:ext cx="11375571" cy="247468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03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4279-B5DD-DD5A-C890-69D1D771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References: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5E4C7-6E99-A7B8-7413-BE4023B9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74" y="6503955"/>
            <a:ext cx="8986934" cy="204755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9DCB1-D432-5D72-9F09-F4E7921AD94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9329" y="2547431"/>
            <a:ext cx="9873342" cy="3309775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Buie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M.W.,  (1996). CCDPHOT - An IDL widget based CCD photometry reduction system,”. </a:t>
            </a:r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Astronomical   Data Analysis Software and Systems V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ASP Conference Series, </a:t>
            </a:r>
            <a:r>
              <a:rPr lang="en-GB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101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135.</a:t>
            </a:r>
          </a:p>
          <a:p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Harris A. (1985). Asteroid </a:t>
            </a:r>
            <a:r>
              <a:rPr lang="en-GB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Lightcurve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Studies. </a:t>
            </a:r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Asteroids, Comets and Meteors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Proceeeding</a:t>
            </a:r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meeting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35-43. Uppsala.</a:t>
            </a:r>
          </a:p>
          <a:p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ITTVIS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(2022). IDL-Interactive Data Visualization </a:t>
            </a:r>
            <a:r>
              <a:rPr lang="en-GB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Softwere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Solution: https://www.ittvis.com/idl/</a:t>
            </a:r>
          </a:p>
          <a:p>
            <a:pPr marL="457200" indent="-457200">
              <a:lnSpc>
                <a:spcPct val="107000"/>
              </a:lnSpc>
              <a:spcAft>
                <a:spcPts val="720"/>
              </a:spcAft>
            </a:pP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Warner B. et al.,  (2009). The asteroid </a:t>
            </a:r>
            <a:r>
              <a:rPr lang="en-GB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lightcurve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database. </a:t>
            </a:r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Icarus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202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134-146.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720"/>
              </a:spcAft>
            </a:pP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Warner, B. (2011, 01 19). </a:t>
            </a:r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Minor Planet Observer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Minor Planet Observer and Palmer Divide Observatory: http://www.minorplanetobserver.com/MPOSoftware/MPOCanopus.htm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720"/>
              </a:spcAft>
            </a:pPr>
            <a:r>
              <a:rPr lang="en-GB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Weslay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A.,  (2004). Pearson Education.</a:t>
            </a:r>
          </a:p>
          <a:p>
            <a:pPr marL="457200" indent="-457200">
              <a:lnSpc>
                <a:spcPct val="107000"/>
              </a:lnSpc>
              <a:spcAft>
                <a:spcPts val="720"/>
              </a:spcAft>
            </a:pP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Zappala V. et al., (1990). An analysis of the amplitude-phase relationship. </a:t>
            </a:r>
            <a:r>
              <a:rPr lang="en-GB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Astronomy and astrophysics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231</a:t>
            </a:r>
            <a:r>
              <a:rPr lang="en-GB" sz="6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548-560.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72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4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7723-F67D-E359-1C0C-0DEAFB31E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3060739"/>
            <a:ext cx="6815669" cy="2088310"/>
          </a:xfrm>
        </p:spPr>
        <p:txBody>
          <a:bodyPr/>
          <a:lstStyle/>
          <a:p>
            <a:r>
              <a:rPr lang="en-US" altLang="en-US" sz="2400" dirty="0"/>
              <a:t>Grateful acknowledgments to: </a:t>
            </a:r>
            <a:br>
              <a:rPr lang="en-US" altLang="en-US" sz="2400" dirty="0"/>
            </a:br>
            <a:br>
              <a:rPr lang="en-US" altLang="en-US" sz="2400" i="1" dirty="0"/>
            </a:br>
            <a:r>
              <a:rPr lang="en-US" altLang="en-US" sz="2400" i="1" dirty="0"/>
              <a:t>- Bulgarian Academy of Sciences, Institute of Astronomy  and </a:t>
            </a:r>
            <a:r>
              <a:rPr lang="en-US" altLang="en-US" sz="2400" b="1" i="1" dirty="0"/>
              <a:t>NAO </a:t>
            </a:r>
            <a:r>
              <a:rPr lang="en-US" altLang="en-US" sz="2400" b="1" i="1" dirty="0" err="1"/>
              <a:t>Rozhen</a:t>
            </a:r>
            <a:r>
              <a:rPr lang="en-US" altLang="en-US" sz="2400" i="1" dirty="0"/>
              <a:t>, for observing grant support</a:t>
            </a:r>
            <a:br>
              <a:rPr lang="en-US" altLang="en-US" sz="2400" i="1" dirty="0"/>
            </a:br>
            <a:br>
              <a:rPr lang="en-US" altLang="en-US" sz="2400" i="1" dirty="0"/>
            </a:br>
            <a:r>
              <a:rPr lang="en-US" altLang="en-US" sz="2400" i="1" dirty="0"/>
              <a:t>- </a:t>
            </a:r>
            <a:r>
              <a:rPr lang="en-US" altLang="en-US" sz="2400" b="1" i="1" dirty="0"/>
              <a:t>BPU 11 </a:t>
            </a:r>
            <a:r>
              <a:rPr lang="en-US" altLang="en-US" sz="2400" i="1" dirty="0"/>
              <a:t>LOC and SOC</a:t>
            </a:r>
            <a:endParaRPr lang="en-US" sz="24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F87B3-2287-C29E-F13C-FEC06507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24" y="6371940"/>
            <a:ext cx="10557072" cy="364762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881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81AF-53D7-DAC2-5E6B-1F379512F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Questions???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B4FDC-7E5C-B7E1-D42A-2620A3B52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Thank you for your attention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274DE-93B2-8DA7-3351-34AAA85C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670" y="6092107"/>
            <a:ext cx="8504338" cy="532713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013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CC3A-451D-8EDE-380A-7C1826C5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NAO </a:t>
            </a:r>
            <a:r>
              <a:rPr lang="en-GB" dirty="0" err="1"/>
              <a:t>Rozhen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0D834-3F23-D236-FFAD-E4C1E1041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881" y="2447062"/>
            <a:ext cx="4035641" cy="3252402"/>
          </a:xfrm>
        </p:spPr>
        <p:txBody>
          <a:bodyPr>
            <a:normAutofit/>
          </a:bodyPr>
          <a:lstStyle/>
          <a:p>
            <a:r>
              <a:rPr lang="mk-M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Ritchey-Chretien-</a:t>
            </a:r>
            <a:r>
              <a:rPr lang="en-GB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Coude</a:t>
            </a:r>
            <a:r>
              <a:rPr lang="en-GB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(RCC) telescope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50/70 </a:t>
            </a:r>
            <a:r>
              <a:rPr lang="en-GB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  Schmidt telescope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GB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 Cassegrain telescope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8B01E8-6596-001C-2563-97C42F923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20556" y="2500330"/>
            <a:ext cx="3853254" cy="2549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C8572-3F26-52E7-91A1-7229E50B597D}"/>
              </a:ext>
            </a:extLst>
          </p:cNvPr>
          <p:cNvSpPr txBox="1"/>
          <p:nvPr/>
        </p:nvSpPr>
        <p:spPr>
          <a:xfrm>
            <a:off x="6145207" y="5053133"/>
            <a:ext cx="420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dome of the 2m telescope ( photo credit nao-rozhen.org)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E9143-FD73-5874-96B4-5ABB9110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413" y="6472852"/>
            <a:ext cx="11907415" cy="385147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74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D991-AA47-DD3A-8F0A-45C931B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Asteroids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B296-F311-39CD-1E7B-435618BEBB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Minor planets orbiting around Sun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Ligthcurve</a:t>
            </a:r>
            <a:r>
              <a:rPr lang="en-GB" dirty="0"/>
              <a:t> (LC)- the change of the asteroid’s brightness due to its rotation </a:t>
            </a:r>
          </a:p>
          <a:p>
            <a:endParaRPr lang="en-US" dirty="0"/>
          </a:p>
          <a:p>
            <a:r>
              <a:rPr lang="en-US" dirty="0"/>
              <a:t>The shape of the LC might be influenced by different factors such as: asteroid shape, albedo, aspect angle and etc. </a:t>
            </a:r>
          </a:p>
        </p:txBody>
      </p:sp>
      <p:pic>
        <p:nvPicPr>
          <p:cNvPr id="5" name="Content Placeholder 4" descr="Asteroid Light Curve">
            <a:extLst>
              <a:ext uri="{FF2B5EF4-FFF2-40B4-BE49-F238E27FC236}">
                <a16:creationId xmlns:a16="http://schemas.microsoft.com/office/drawing/2014/main" id="{15D147F9-DAE6-DD1C-8225-B8B840C97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/>
        </p:blipFill>
        <p:spPr bwMode="auto">
          <a:xfrm>
            <a:off x="6562770" y="2537429"/>
            <a:ext cx="4413249" cy="3103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C2E5A-C1B1-A5F9-2156-D92F50798F8E}"/>
              </a:ext>
            </a:extLst>
          </p:cNvPr>
          <p:cNvSpPr txBox="1"/>
          <p:nvPr/>
        </p:nvSpPr>
        <p:spPr>
          <a:xfrm>
            <a:off x="6791417" y="5663954"/>
            <a:ext cx="39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7A63D-AFDA-890F-7BE3-37E56CD74AE6}"/>
              </a:ext>
            </a:extLst>
          </p:cNvPr>
          <p:cNvSpPr txBox="1"/>
          <p:nvPr/>
        </p:nvSpPr>
        <p:spPr>
          <a:xfrm>
            <a:off x="6016752" y="5663954"/>
            <a:ext cx="543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Simulation of </a:t>
            </a:r>
            <a:r>
              <a:rPr lang="en-GB" dirty="0" err="1"/>
              <a:t>lightcurve</a:t>
            </a:r>
            <a:r>
              <a:rPr lang="en-GB" dirty="0"/>
              <a:t> (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Weslay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A., 2004)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5727E-5EEE-C6CC-047B-64B19BED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578600"/>
            <a:ext cx="11571513" cy="279400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919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D9E20-D8C5-DE7C-85F0-0998B75B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24" y="915583"/>
            <a:ext cx="9491234" cy="998230"/>
          </a:xfrm>
        </p:spPr>
        <p:txBody>
          <a:bodyPr/>
          <a:lstStyle/>
          <a:p>
            <a:r>
              <a:rPr lang="en-GB" dirty="0"/>
              <a:t>Data proceeding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0B49E9-87A3-70C0-AA39-0BEDEA685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384" y="2865372"/>
            <a:ext cx="3796824" cy="2078816"/>
          </a:xfrm>
        </p:spPr>
        <p:txBody>
          <a:bodyPr>
            <a:normAutofit/>
          </a:bodyPr>
          <a:lstStyle/>
          <a:p>
            <a:r>
              <a:rPr lang="en-GB" dirty="0"/>
              <a:t>Identification of the object</a:t>
            </a:r>
          </a:p>
          <a:p>
            <a:r>
              <a:rPr lang="en-GB" dirty="0"/>
              <a:t>Dark field and Flat field corrections</a:t>
            </a:r>
          </a:p>
          <a:p>
            <a:r>
              <a:rPr lang="en-GB" dirty="0"/>
              <a:t>Photometry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E172CFB-7F02-7667-B01A-3BA1F9443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72" y="2583402"/>
            <a:ext cx="5310575" cy="3536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92716-F2C8-03AE-4EFD-63BEB5B5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74" y="6527638"/>
            <a:ext cx="11786118" cy="261922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92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9F7913-52A1-C5BA-83D3-A31820254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15606" r="13590" b="15802"/>
          <a:stretch/>
        </p:blipFill>
        <p:spPr bwMode="auto">
          <a:xfrm>
            <a:off x="5858387" y="1647280"/>
            <a:ext cx="5506547" cy="378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DC92C6-DB9C-D19F-2703-B1104BD20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24" y="1350184"/>
            <a:ext cx="5927704" cy="4157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AC9547-9A9B-0474-AF30-D591DDC2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Data proceeding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C9C1D4-E94D-3EA5-669B-83CEE4408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831" y="2441360"/>
            <a:ext cx="4181383" cy="3666274"/>
          </a:xfrm>
        </p:spPr>
        <p:txBody>
          <a:bodyPr>
            <a:normAutofit/>
          </a:bodyPr>
          <a:lstStyle/>
          <a:p>
            <a:r>
              <a:rPr lang="en-GB" dirty="0"/>
              <a:t>Constructing the instrumental </a:t>
            </a:r>
            <a:r>
              <a:rPr lang="en-GB" dirty="0" err="1"/>
              <a:t>lightcurve</a:t>
            </a:r>
            <a:endParaRPr lang="en-GB" dirty="0"/>
          </a:p>
          <a:p>
            <a:r>
              <a:rPr lang="en-GB" dirty="0"/>
              <a:t>Constructing differential </a:t>
            </a:r>
            <a:r>
              <a:rPr lang="en-GB" dirty="0" err="1"/>
              <a:t>lightcurve</a:t>
            </a:r>
            <a:r>
              <a:rPr lang="en-GB" dirty="0"/>
              <a:t> </a:t>
            </a:r>
          </a:p>
          <a:p>
            <a:r>
              <a:rPr lang="en-GB" dirty="0"/>
              <a:t>Constructing composite </a:t>
            </a:r>
            <a:r>
              <a:rPr lang="en-GB" dirty="0" err="1"/>
              <a:t>lightcurve</a:t>
            </a:r>
            <a:r>
              <a:rPr lang="en-GB" dirty="0"/>
              <a:t> and determination of the rotational period</a:t>
            </a:r>
            <a:endParaRPr lang="en-US" dirty="0"/>
          </a:p>
          <a:p>
            <a:r>
              <a:rPr lang="en-US" dirty="0"/>
              <a:t>Calculation of the axis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80B5-B347-CDA2-3C86-59343A9CCE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697A7-60FE-2F91-33EE-74A1F6C75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48"/>
          <a:stretch/>
        </p:blipFill>
        <p:spPr>
          <a:xfrm>
            <a:off x="5122610" y="1994913"/>
            <a:ext cx="7115132" cy="37111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CD7488-FD72-AB50-0DD1-81AE611C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743" y="6520596"/>
            <a:ext cx="10955694" cy="337403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1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F0F7-59E1-02FC-545B-920820FA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Asteroid 418 Alemannia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0F76D-CA50-795F-2470-F112B25D2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3" y="2560320"/>
            <a:ext cx="4718304" cy="33101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asteroid in 2021 was observed in three different months.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Four different differential </a:t>
            </a:r>
            <a:r>
              <a:rPr lang="en-GB" dirty="0" err="1"/>
              <a:t>lightcurves</a:t>
            </a:r>
            <a:r>
              <a:rPr lang="en-GB" dirty="0"/>
              <a:t> for each month.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CB26BD-49AD-A2E4-0709-4654EEE6D84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sz="2400" dirty="0"/>
                  <a:t>Calculations of the axis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2.5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400" i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Phase angle corrections of the amplitude (</a:t>
                </a:r>
                <a:r>
                  <a:rPr lang="en-GB" sz="2400" dirty="0">
                    <a:effectLst/>
                    <a:ea typeface="Times New Roman" panose="02020603050405020304" pitchFamily="18" charset="0"/>
                  </a:rPr>
                  <a:t>Zappala V. et al., 1990)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mk-MK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mk-MK" sz="2400" b="0" i="1">
                          <a:solidFill>
                            <a:srgbClr val="24202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mk-MK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mk-MK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mk-MK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mk-MK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mk-MK" sz="2400" b="0" i="1">
                              <a:solidFill>
                                <a:srgbClr val="24202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mk-MK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0,013</a:t>
                </a:r>
                <a:r>
                  <a: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M type</a:t>
                </a:r>
              </a:p>
              <a:p>
                <a:pPr marL="0" indent="0" algn="ctr">
                  <a:buNone/>
                </a:pPr>
                <a:r>
                  <a:rPr lang="mk-MK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0,015 </a:t>
                </a:r>
                <a:r>
                  <a: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C type</a:t>
                </a:r>
              </a:p>
              <a:p>
                <a:pPr marL="0" indent="0" algn="ctr">
                  <a:buNone/>
                </a:pPr>
                <a:r>
                  <a:rPr lang="mk-MK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0,03 </a:t>
                </a:r>
                <a:r>
                  <a: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S type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CB26BD-49AD-A2E4-0709-4654EEE6D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38" t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5DE0A-8C13-5582-764A-F7146EB0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605" y="6407539"/>
            <a:ext cx="9472126" cy="450461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659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53412-C195-D16D-4A52-017F6866B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05" y="28891"/>
            <a:ext cx="4917649" cy="3400109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E88A07-E739-384B-7450-4A4EFAF8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03" y="3197777"/>
            <a:ext cx="5239929" cy="3631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5F6D2-C9E3-6DDE-E42C-2AD6E89F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29" y="3197777"/>
            <a:ext cx="5016746" cy="36313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C6BB5-D5BC-11DB-6F3F-DF7ED089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01C-1092-9A7C-6B52-8EE299E3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Asteroid 418 Alemannia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3093-FBF4-E50A-7E6E-0212EE95A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028264"/>
            <a:ext cx="9601196" cy="84950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Composite </a:t>
            </a:r>
            <a:r>
              <a:rPr lang="en-GB" dirty="0" err="1"/>
              <a:t>lightcurve</a:t>
            </a:r>
            <a:r>
              <a:rPr lang="en-GB" dirty="0"/>
              <a:t> for asteroid 418 Alemannia from observations in September and October 2021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5D7FB-E285-6E8F-5414-622A34129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1" y="2649563"/>
            <a:ext cx="8988488" cy="345840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87A1-A0F4-EB5D-CA60-74ABE2868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700" y="3288153"/>
            <a:ext cx="3648814" cy="24606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Results: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Rotation period: 4.671±0.001 h 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Axis ratio: from 1.10 to 1.27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Shape: Possibility of irregular shape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752C8-EC1F-BF52-3C8D-7DBDDE96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694" y="6471533"/>
            <a:ext cx="11478207" cy="279400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9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01C-1092-9A7C-6B52-8EE299E3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Asteroid 339 Dorothea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3093-FBF4-E50A-7E6E-0212EE95A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004" y="2018782"/>
            <a:ext cx="10136981" cy="7621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Composite </a:t>
            </a:r>
            <a:r>
              <a:rPr lang="en-GB" dirty="0" err="1"/>
              <a:t>lightcurve</a:t>
            </a:r>
            <a:r>
              <a:rPr lang="en-GB" dirty="0"/>
              <a:t> for asteroid 339 Dorothea from observations in May 2021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9158E2A4-1EAC-62A8-FF02-5C69222B7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3" y="2595831"/>
            <a:ext cx="7294018" cy="272129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8EBBFDA5-C32B-08F2-3C18-8293662118A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309967" y="3056584"/>
                <a:ext cx="4143868" cy="302341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r>
                  <a:rPr lang="en-GB" sz="3500" b="1" dirty="0"/>
                  <a:t>Results:</a:t>
                </a:r>
              </a:p>
              <a:p>
                <a:pPr marL="0" indent="0">
                  <a:buNone/>
                </a:pPr>
                <a:endParaRPr lang="en-GB" sz="2400" b="1" dirty="0"/>
              </a:p>
              <a:p>
                <a:pPr marL="285750" indent="-285750">
                  <a:buFontTx/>
                  <a:buChar char="-"/>
                </a:pPr>
                <a:r>
                  <a:rPr lang="en-GB" sz="2400" b="1" dirty="0"/>
                  <a:t>Rotation period: </a:t>
                </a:r>
                <a:r>
                  <a:rPr lang="en-GB" sz="2400" b="1" dirty="0">
                    <a:solidFill>
                      <a:schemeClr val="tx1"/>
                    </a:solidFill>
                  </a:rPr>
                  <a:t>5.968 ± 0.001 h</a:t>
                </a:r>
              </a:p>
              <a:p>
                <a:pPr marL="0" indent="0">
                  <a:buNone/>
                </a:pPr>
                <a:endParaRPr lang="en-GB" sz="2400" b="1" dirty="0"/>
              </a:p>
              <a:p>
                <a:pPr marL="285750" indent="-285750">
                  <a:buFontTx/>
                  <a:buChar char="-"/>
                </a:pPr>
                <a:r>
                  <a:rPr lang="en-GB" sz="2400" b="1" dirty="0"/>
                  <a:t>Axis ratio:  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mk-MK" b="1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mk-MK" b="1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mk-MK" b="1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mk-MK" b="1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mk-MK" b="1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b="1" dirty="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  <a:p>
                <a:pPr marL="285750" indent="-285750">
                  <a:buFontTx/>
                  <a:buChar char="-"/>
                </a:pPr>
                <a:endParaRPr lang="en-GB" b="1" dirty="0"/>
              </a:p>
              <a:p>
                <a:pPr marL="285750" indent="-285750">
                  <a:buFontTx/>
                  <a:buChar char="-"/>
                </a:pPr>
                <a:r>
                  <a:rPr lang="en-GB" b="1" dirty="0"/>
                  <a:t>Shape: Possibility of close to spherical shape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8EBBFDA5-C32B-08F2-3C18-829366211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309967" y="3056584"/>
                <a:ext cx="4143868" cy="3023416"/>
              </a:xfrm>
              <a:blipFill>
                <a:blip r:embed="rId3"/>
                <a:stretch>
                  <a:fillRect l="-3075" t="-5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5DC41-4E24-C2FF-666A-1DF0E150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719" y="6454192"/>
            <a:ext cx="11431554" cy="338494"/>
          </a:xfrm>
        </p:spPr>
        <p:txBody>
          <a:bodyPr/>
          <a:lstStyle/>
          <a:p>
            <a:r>
              <a:rPr lang="en-GB" sz="1400" b="0" i="0" dirty="0">
                <a:effectLst/>
                <a:latin typeface="Liberation Sans"/>
              </a:rPr>
              <a:t>BPU11 Congress August 28, 2022 to September 1, 2022 Serbian Academy of Sciences and Arts – SASA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7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2530</TotalTime>
  <Words>953</Words>
  <Application>Microsoft Office PowerPoint</Application>
  <PresentationFormat>Widescreen</PresentationFormat>
  <Paragraphs>107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Liberation Sans</vt:lpstr>
      <vt:lpstr>Liberation Serif</vt:lpstr>
      <vt:lpstr>Roboto</vt:lpstr>
      <vt:lpstr>Times New Roman</vt:lpstr>
      <vt:lpstr>Organic</vt:lpstr>
      <vt:lpstr>Lightcurve analysis on asteroids from NAO Rozhen observations in 2021</vt:lpstr>
      <vt:lpstr>NAO Rozhen</vt:lpstr>
      <vt:lpstr>Asteroids </vt:lpstr>
      <vt:lpstr>Data proceeding</vt:lpstr>
      <vt:lpstr>Data proceeding</vt:lpstr>
      <vt:lpstr>Asteroid 418 Alemannia</vt:lpstr>
      <vt:lpstr>PowerPoint Presentation</vt:lpstr>
      <vt:lpstr>Asteroid 418 Alemannia</vt:lpstr>
      <vt:lpstr>Asteroid 339 Dorothea</vt:lpstr>
      <vt:lpstr>Asteroid 901 Brunsia</vt:lpstr>
      <vt:lpstr>Asteroid 2650 Elinor</vt:lpstr>
      <vt:lpstr>What’s next???</vt:lpstr>
      <vt:lpstr>Shape of asteroids from long term studies</vt:lpstr>
      <vt:lpstr>References:</vt:lpstr>
      <vt:lpstr>Grateful acknowledgments to:   - Bulgarian Academy of Sciences, Institute of Astronomy  and NAO Rozhen, for observing grant support  - BPU 11 LOC and SOC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Lightcurve analysis on asteroids from BNAO Rozhen observations in 2021</dc:title>
  <dc:creator>elena vchkova</dc:creator>
  <cp:lastModifiedBy>elena vchkova</cp:lastModifiedBy>
  <cp:revision>23</cp:revision>
  <dcterms:created xsi:type="dcterms:W3CDTF">2022-08-23T20:06:26Z</dcterms:created>
  <dcterms:modified xsi:type="dcterms:W3CDTF">2022-08-30T06:57:54Z</dcterms:modified>
</cp:coreProperties>
</file>