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  <p:sldMasterId id="2147483712" r:id="rId5"/>
    <p:sldMasterId id="2147483724" r:id="rId6"/>
    <p:sldMasterId id="2147483803" r:id="rId7"/>
  </p:sldMasterIdLst>
  <p:notesMasterIdLst>
    <p:notesMasterId r:id="rId34"/>
  </p:notesMasterIdLst>
  <p:handoutMasterIdLst>
    <p:handoutMasterId r:id="rId35"/>
  </p:handoutMasterIdLst>
  <p:sldIdLst>
    <p:sldId id="273" r:id="rId8"/>
    <p:sldId id="657" r:id="rId9"/>
    <p:sldId id="726" r:id="rId10"/>
    <p:sldId id="745" r:id="rId11"/>
    <p:sldId id="682" r:id="rId12"/>
    <p:sldId id="691" r:id="rId13"/>
    <p:sldId id="692" r:id="rId14"/>
    <p:sldId id="694" r:id="rId15"/>
    <p:sldId id="727" r:id="rId16"/>
    <p:sldId id="761" r:id="rId17"/>
    <p:sldId id="764" r:id="rId18"/>
    <p:sldId id="784" r:id="rId19"/>
    <p:sldId id="262" r:id="rId20"/>
    <p:sldId id="791" r:id="rId21"/>
    <p:sldId id="793" r:id="rId22"/>
    <p:sldId id="345" r:id="rId23"/>
    <p:sldId id="780" r:id="rId24"/>
    <p:sldId id="340" r:id="rId25"/>
    <p:sldId id="790" r:id="rId26"/>
    <p:sldId id="724" r:id="rId27"/>
    <p:sldId id="734" r:id="rId28"/>
    <p:sldId id="762" r:id="rId29"/>
    <p:sldId id="763" r:id="rId30"/>
    <p:sldId id="765" r:id="rId31"/>
    <p:sldId id="697" r:id="rId32"/>
    <p:sldId id="792" r:id="rId33"/>
  </p:sldIdLst>
  <p:sldSz cx="9144000" cy="6858000" type="screen4x3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232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4151" userDrawn="1">
          <p15:clr>
            <a:srgbClr val="A4A3A4"/>
          </p15:clr>
        </p15:guide>
        <p15:guide id="12" pos="4082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2880" userDrawn="1">
          <p15:clr>
            <a:srgbClr val="A4A3A4"/>
          </p15:clr>
        </p15:guide>
        <p15:guide id="17" pos="309" userDrawn="1">
          <p15:clr>
            <a:srgbClr val="A4A3A4"/>
          </p15:clr>
        </p15:guide>
        <p15:guide id="18" pos="5535" userDrawn="1">
          <p15:clr>
            <a:srgbClr val="A4A3A4"/>
          </p15:clr>
        </p15:guide>
        <p15:guide id="19" pos="54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00000"/>
    <a:srgbClr val="D80004"/>
    <a:srgbClr val="E70000"/>
    <a:srgbClr val="548235"/>
    <a:srgbClr val="543D29"/>
    <a:srgbClr val="FFCC00"/>
    <a:srgbClr val="A50119"/>
    <a:srgbClr val="71BF44"/>
    <a:srgbClr val="B10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92" autoAdjust="0"/>
    <p:restoredTop sz="86478" autoAdjust="0"/>
  </p:normalViewPr>
  <p:slideViewPr>
    <p:cSldViewPr snapToGrid="0" showGuides="1">
      <p:cViewPr varScale="1">
        <p:scale>
          <a:sx n="106" d="100"/>
          <a:sy n="106" d="100"/>
        </p:scale>
        <p:origin x="968" y="184"/>
      </p:cViewPr>
      <p:guideLst>
        <p:guide orient="horz" pos="1620"/>
        <p:guide pos="2160"/>
        <p:guide orient="horz" pos="3083"/>
        <p:guide pos="232"/>
        <p:guide orient="horz" pos="2074"/>
        <p:guide pos="4151"/>
        <p:guide pos="4082"/>
        <p:guide orient="horz" pos="2160"/>
        <p:guide orient="horz" pos="4111"/>
        <p:guide orient="horz" pos="2765"/>
        <p:guide pos="2880"/>
        <p:guide pos="309"/>
        <p:guide pos="5535"/>
        <p:guide pos="5442"/>
      </p:guideLst>
    </p:cSldViewPr>
  </p:slideViewPr>
  <p:outlineViewPr>
    <p:cViewPr>
      <p:scale>
        <a:sx n="33" d="100"/>
        <a:sy n="33" d="100"/>
      </p:scale>
      <p:origin x="0" y="-37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614" y="-7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28/08/2022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28/08/2022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277938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95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1" name="ZoneTexte 10"/>
          <p:cNvSpPr txBox="1"/>
          <p:nvPr userDrawn="1"/>
        </p:nvSpPr>
        <p:spPr>
          <a:xfrm>
            <a:off x="834777" y="6158143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8242" y="135808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696" y="135808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2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914402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39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4643696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8242" y="2628159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696" y="2628159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227" y="262816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914402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3927" y="263455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4643696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8242" y="3878367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696" y="3878367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1227" y="3878368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914402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3927" y="3866242"/>
            <a:ext cx="2359026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4643696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8242" y="512857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43696" y="512857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12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914402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239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4643696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18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4" y="2277417"/>
            <a:ext cx="4765976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3"/>
            <a:ext cx="6848148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7"/>
            <a:ext cx="4714240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54937" y="3564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9144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1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4137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dirty="0">
                <a:solidFill>
                  <a:prstClr val="white"/>
                </a:solidFill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3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78860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dirty="0">
                <a:solidFill>
                  <a:prstClr val="white"/>
                </a:solidFill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8 avril 2022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102306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15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437163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76054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1444" y="1835212"/>
            <a:ext cx="1521946" cy="1950713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52037" y="1835212"/>
            <a:ext cx="1478663" cy="1198561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334674" y="1835151"/>
            <a:ext cx="1178590" cy="128098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328279" y="3298825"/>
            <a:ext cx="1184516" cy="113810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57364" y="3201989"/>
            <a:ext cx="1466941" cy="58393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763" y="3968619"/>
            <a:ext cx="1517650" cy="527181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31763" y="4673601"/>
            <a:ext cx="1517650" cy="60564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752037" y="3968619"/>
            <a:ext cx="1466850" cy="131062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319464" y="4619627"/>
            <a:ext cx="1193800" cy="65961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32630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067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1953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196178"/>
            <a:ext cx="82296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13476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8242" y="135808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696" y="135808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2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914402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39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4643696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8242" y="2628159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696" y="2628159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227" y="262816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914402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3927" y="263455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4643696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8242" y="3878367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696" y="3878367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1227" y="3878368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914402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3927" y="3866242"/>
            <a:ext cx="2359026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4643696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8242" y="512857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43696" y="5128574"/>
            <a:ext cx="1085850" cy="9747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12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914402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239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4643696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674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4" y="2277417"/>
            <a:ext cx="4765976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3"/>
            <a:ext cx="6848148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7"/>
            <a:ext cx="4714240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54937" y="3564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685523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9144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dirty="0">
                <a:solidFill>
                  <a:prstClr val="white"/>
                </a:solidFill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500" kern="0" dirty="0">
                <a:solidFill>
                  <a:srgbClr val="3F3F3F">
                    <a:lumMod val="85000"/>
                    <a:lumOff val="15000"/>
                  </a:srgbClr>
                </a:solidFill>
                <a:cs typeface="Calibri"/>
              </a:rPr>
              <a:t>Commissariat à l’énergie atomique et aux énergies alternatives - </a:t>
            </a:r>
            <a:r>
              <a:rPr lang="fr-FR" sz="1500" kern="0" dirty="0">
                <a:solidFill>
                  <a:srgbClr val="A50119"/>
                </a:solidFill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687621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45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7291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1444" y="1835212"/>
            <a:ext cx="1521946" cy="1950713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52037" y="1835212"/>
            <a:ext cx="1478663" cy="1198561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334674" y="1835151"/>
            <a:ext cx="1178590" cy="128098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328279" y="3298825"/>
            <a:ext cx="1184516" cy="113810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57364" y="3201989"/>
            <a:ext cx="1466941" cy="58393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763" y="3968619"/>
            <a:ext cx="1517650" cy="527181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31763" y="4673601"/>
            <a:ext cx="1517650" cy="60564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752037" y="3968619"/>
            <a:ext cx="1466850" cy="131062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319464" y="4619627"/>
            <a:ext cx="1193800" cy="65961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196178"/>
            <a:ext cx="82296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28 août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06" r:id="rId4"/>
    <p:sldLayoutId id="2147483709" r:id="rId5"/>
    <p:sldLayoutId id="2147483710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  <p:sldLayoutId id="2147483733" r:id="rId13"/>
    <p:sldLayoutId id="2147483772" r:id="rId14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28 août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28 août 2022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rgbClr val="3F3F3F">
                    <a:lumMod val="60000"/>
                    <a:lumOff val="40000"/>
                  </a:srgbClr>
                </a:solidFill>
              </a:rPr>
              <a:pPr algn="r"/>
              <a:t>28 août 2022</a:t>
            </a:fld>
            <a:endParaRPr lang="fr-FR" sz="1100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prstClr val="white">
                    <a:lumMod val="50000"/>
                  </a:prstClr>
                </a:solidFill>
                <a:cs typeface="Calibri"/>
              </a:rPr>
              <a:t>Commissariat à l’énergie atomique et aux énergies alternatives</a:t>
            </a:r>
          </a:p>
        </p:txBody>
      </p:sp>
    </p:spTree>
    <p:extLst>
      <p:ext uri="{BB962C8B-B14F-4D97-AF65-F5344CB8AC3E}">
        <p14:creationId xmlns:p14="http://schemas.microsoft.com/office/powerpoint/2010/main" val="9907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hf hd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79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0.png"/><Relationship Id="rId26" Type="http://schemas.openxmlformats.org/officeDocument/2006/relationships/image" Target="../media/image280.png"/><Relationship Id="rId3" Type="http://schemas.openxmlformats.org/officeDocument/2006/relationships/image" Target="../media/image41.png"/><Relationship Id="rId17" Type="http://schemas.openxmlformats.org/officeDocument/2006/relationships/image" Target="../media/image370.png"/><Relationship Id="rId25" Type="http://schemas.openxmlformats.org/officeDocument/2006/relationships/image" Target="../media/image270.png"/><Relationship Id="rId33" Type="http://schemas.openxmlformats.org/officeDocument/2006/relationships/image" Target="../media/image43.emf"/><Relationship Id="rId2" Type="http://schemas.openxmlformats.org/officeDocument/2006/relationships/image" Target="../media/image40.png"/><Relationship Id="rId16" Type="http://schemas.openxmlformats.org/officeDocument/2006/relationships/image" Target="../media/image360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24" Type="http://schemas.openxmlformats.org/officeDocument/2006/relationships/image" Target="../media/image315.png"/><Relationship Id="rId32" Type="http://schemas.openxmlformats.org/officeDocument/2006/relationships/image" Target="../media/image340.png"/><Relationship Id="rId28" Type="http://schemas.openxmlformats.org/officeDocument/2006/relationships/image" Target="../media/image62.png"/><Relationship Id="rId19" Type="http://schemas.openxmlformats.org/officeDocument/2006/relationships/image" Target="../media/image260.png"/><Relationship Id="rId31" Type="http://schemas.openxmlformats.org/officeDocument/2006/relationships/image" Target="../media/image330.png"/><Relationship Id="rId27" Type="http://schemas.openxmlformats.org/officeDocument/2006/relationships/image" Target="../media/image294.png"/><Relationship Id="rId30" Type="http://schemas.openxmlformats.org/officeDocument/2006/relationships/image" Target="../media/image321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0.png"/><Relationship Id="rId3" Type="http://schemas.openxmlformats.org/officeDocument/2006/relationships/image" Target="../media/image420.png"/><Relationship Id="rId17" Type="http://schemas.openxmlformats.org/officeDocument/2006/relationships/image" Target="../media/image612.png"/><Relationship Id="rId2" Type="http://schemas.openxmlformats.org/officeDocument/2006/relationships/image" Target="../media/image431.png"/><Relationship Id="rId16" Type="http://schemas.openxmlformats.org/officeDocument/2006/relationships/image" Target="../media/image600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37.xml"/><Relationship Id="rId15" Type="http://schemas.openxmlformats.org/officeDocument/2006/relationships/image" Target="../media/image590.png"/><Relationship Id="rId4" Type="http://schemas.openxmlformats.org/officeDocument/2006/relationships/image" Target="../media/image440.png"/></Relationships>
</file>

<file path=ppt/slides/_rels/slide1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02.png"/><Relationship Id="rId3" Type="http://schemas.openxmlformats.org/officeDocument/2006/relationships/image" Target="../media/image45.png"/><Relationship Id="rId34" Type="http://schemas.openxmlformats.org/officeDocument/2006/relationships/image" Target="../media/image381.png"/><Relationship Id="rId42" Type="http://schemas.openxmlformats.org/officeDocument/2006/relationships/image" Target="../media/image71.png"/><Relationship Id="rId33" Type="http://schemas.openxmlformats.org/officeDocument/2006/relationships/image" Target="../media/image60.png"/><Relationship Id="rId17" Type="http://schemas.openxmlformats.org/officeDocument/2006/relationships/image" Target="../media/image511.png"/><Relationship Id="rId38" Type="http://schemas.openxmlformats.org/officeDocument/2006/relationships/image" Target="../media/image70.png"/><Relationship Id="rId2" Type="http://schemas.openxmlformats.org/officeDocument/2006/relationships/image" Target="../media/image44.png"/><Relationship Id="rId16" Type="http://schemas.openxmlformats.org/officeDocument/2006/relationships/image" Target="../media/image500.png"/><Relationship Id="rId41" Type="http://schemas.openxmlformats.org/officeDocument/2006/relationships/image" Target="../media/image391.png"/><Relationship Id="rId1" Type="http://schemas.openxmlformats.org/officeDocument/2006/relationships/slideLayout" Target="../slideLayouts/slideLayout37.xml"/><Relationship Id="rId32" Type="http://schemas.openxmlformats.org/officeDocument/2006/relationships/image" Target="../media/image300.png"/><Relationship Id="rId6" Type="http://schemas.openxmlformats.org/officeDocument/2006/relationships/image" Target="../media/image390.png"/><Relationship Id="rId37" Type="http://schemas.openxmlformats.org/officeDocument/2006/relationships/image" Target="../media/image46.png"/><Relationship Id="rId40" Type="http://schemas.openxmlformats.org/officeDocument/2006/relationships/image" Target="../media/image303.png"/><Relationship Id="rId36" Type="http://schemas.openxmlformats.org/officeDocument/2006/relationships/image" Target="../media/image351.png"/><Relationship Id="rId23" Type="http://schemas.openxmlformats.org/officeDocument/2006/relationships/image" Target="../media/image126.png"/><Relationship Id="rId15" Type="http://schemas.openxmlformats.org/officeDocument/2006/relationships/image" Target="../media/image490.png"/><Relationship Id="rId10" Type="http://schemas.openxmlformats.org/officeDocument/2006/relationships/image" Target="../media/image430.png"/><Relationship Id="rId35" Type="http://schemas.openxmlformats.org/officeDocument/2006/relationships/image" Target="../media/image305.png"/><Relationship Id="rId9" Type="http://schemas.openxmlformats.org/officeDocument/2006/relationships/image" Target="../media/image421.png"/><Relationship Id="rId43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0.png"/><Relationship Id="rId18" Type="http://schemas.openxmlformats.org/officeDocument/2006/relationships/image" Target="../media/image662.png"/><Relationship Id="rId3" Type="http://schemas.openxmlformats.org/officeDocument/2006/relationships/image" Target="../media/image531.png"/><Relationship Id="rId21" Type="http://schemas.openxmlformats.org/officeDocument/2006/relationships/image" Target="../media/image181.png"/><Relationship Id="rId12" Type="http://schemas.openxmlformats.org/officeDocument/2006/relationships/image" Target="../media/image632.png"/><Relationship Id="rId25" Type="http://schemas.openxmlformats.org/officeDocument/2006/relationships/image" Target="../media/image46.png"/><Relationship Id="rId2" Type="http://schemas.openxmlformats.org/officeDocument/2006/relationships/image" Target="../media/image472.png"/><Relationship Id="rId16" Type="http://schemas.openxmlformats.org/officeDocument/2006/relationships/image" Target="../media/image642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0.png"/><Relationship Id="rId24" Type="http://schemas.openxmlformats.org/officeDocument/2006/relationships/image" Target="../media/image47.gif"/><Relationship Id="rId11" Type="http://schemas.openxmlformats.org/officeDocument/2006/relationships/image" Target="../media/image622.png"/><Relationship Id="rId5" Type="http://schemas.openxmlformats.org/officeDocument/2006/relationships/image" Target="../media/image550.png"/><Relationship Id="rId23" Type="http://schemas.openxmlformats.org/officeDocument/2006/relationships/image" Target="../media/image290.png"/><Relationship Id="rId15" Type="http://schemas.openxmlformats.org/officeDocument/2006/relationships/image" Target="../media/image601.png"/><Relationship Id="rId10" Type="http://schemas.openxmlformats.org/officeDocument/2006/relationships/image" Target="../media/image613.png"/><Relationship Id="rId19" Type="http://schemas.openxmlformats.org/officeDocument/2006/relationships/image" Target="../media/image172.png"/><Relationship Id="rId4" Type="http://schemas.openxmlformats.org/officeDocument/2006/relationships/image" Target="../media/image54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570.png"/><Relationship Id="rId26" Type="http://schemas.openxmlformats.org/officeDocument/2006/relationships/image" Target="../media/image772.png"/><Relationship Id="rId39" Type="http://schemas.openxmlformats.org/officeDocument/2006/relationships/image" Target="../media/image88.png"/><Relationship Id="rId21" Type="http://schemas.openxmlformats.org/officeDocument/2006/relationships/image" Target="../media/image90.png"/><Relationship Id="rId42" Type="http://schemas.openxmlformats.org/officeDocument/2006/relationships/image" Target="../media/image114.png"/><Relationship Id="rId47" Type="http://schemas.openxmlformats.org/officeDocument/2006/relationships/image" Target="../media/image53.png"/><Relationship Id="rId50" Type="http://schemas.openxmlformats.org/officeDocument/2006/relationships/image" Target="../media/image100.png"/><Relationship Id="rId55" Type="http://schemas.openxmlformats.org/officeDocument/2006/relationships/image" Target="../media/image650.png"/><Relationship Id="rId7" Type="http://schemas.openxmlformats.org/officeDocument/2006/relationships/image" Target="../media/image532.png"/><Relationship Id="rId2" Type="http://schemas.openxmlformats.org/officeDocument/2006/relationships/image" Target="../media/image710.png"/><Relationship Id="rId16" Type="http://schemas.openxmlformats.org/officeDocument/2006/relationships/image" Target="../media/image553.png"/><Relationship Id="rId11" Type="http://schemas.openxmlformats.org/officeDocument/2006/relationships/image" Target="../media/image800.png"/><Relationship Id="rId24" Type="http://schemas.openxmlformats.org/officeDocument/2006/relationships/image" Target="../media/image76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3" Type="http://schemas.openxmlformats.org/officeDocument/2006/relationships/image" Target="../media/image111.png"/><Relationship Id="rId5" Type="http://schemas.openxmlformats.org/officeDocument/2006/relationships/image" Target="../media/image501.png"/><Relationship Id="rId15" Type="http://schemas.openxmlformats.org/officeDocument/2006/relationships/image" Target="../media/image840.png"/><Relationship Id="rId23" Type="http://schemas.openxmlformats.org/officeDocument/2006/relationships/image" Target="../media/image94.png"/><Relationship Id="rId36" Type="http://schemas.openxmlformats.org/officeDocument/2006/relationships/image" Target="../media/image108.png"/><Relationship Id="rId49" Type="http://schemas.openxmlformats.org/officeDocument/2006/relationships/image" Target="../media/image99.png"/><Relationship Id="rId10" Type="http://schemas.openxmlformats.org/officeDocument/2006/relationships/image" Target="../media/image790.png"/><Relationship Id="rId19" Type="http://schemas.openxmlformats.org/officeDocument/2006/relationships/image" Target="../media/image50.gif"/><Relationship Id="rId44" Type="http://schemas.openxmlformats.org/officeDocument/2006/relationships/image" Target="../media/image116.png"/><Relationship Id="rId52" Type="http://schemas.openxmlformats.org/officeDocument/2006/relationships/image" Target="../media/image105.png"/><Relationship Id="rId4" Type="http://schemas.openxmlformats.org/officeDocument/2006/relationships/image" Target="../media/image730.png"/><Relationship Id="rId9" Type="http://schemas.openxmlformats.org/officeDocument/2006/relationships/image" Target="../media/image781.png"/><Relationship Id="rId14" Type="http://schemas.openxmlformats.org/officeDocument/2006/relationships/image" Target="../media/image83.png"/><Relationship Id="rId22" Type="http://schemas.openxmlformats.org/officeDocument/2006/relationships/image" Target="../media/image92.png"/><Relationship Id="rId27" Type="http://schemas.openxmlformats.org/officeDocument/2006/relationships/image" Target="../media/image51.gif"/><Relationship Id="rId35" Type="http://schemas.openxmlformats.org/officeDocument/2006/relationships/image" Target="../media/image1070.png"/><Relationship Id="rId43" Type="http://schemas.openxmlformats.org/officeDocument/2006/relationships/image" Target="../media/image96.png"/><Relationship Id="rId48" Type="http://schemas.openxmlformats.org/officeDocument/2006/relationships/image" Target="../media/image98.png"/><Relationship Id="rId56" Type="http://schemas.openxmlformats.org/officeDocument/2006/relationships/image" Target="../media/image660.png"/><Relationship Id="rId8" Type="http://schemas.openxmlformats.org/officeDocument/2006/relationships/image" Target="../media/image770.png"/><Relationship Id="rId51" Type="http://schemas.openxmlformats.org/officeDocument/2006/relationships/image" Target="../media/image104.png"/><Relationship Id="rId3" Type="http://schemas.openxmlformats.org/officeDocument/2006/relationships/image" Target="../media/image49.png"/><Relationship Id="rId12" Type="http://schemas.openxmlformats.org/officeDocument/2006/relationships/image" Target="../media/image542.png"/><Relationship Id="rId17" Type="http://schemas.openxmlformats.org/officeDocument/2006/relationships/image" Target="../media/image562.png"/><Relationship Id="rId25" Type="http://schemas.openxmlformats.org/officeDocument/2006/relationships/image" Target="../media/image533.png"/><Relationship Id="rId38" Type="http://schemas.openxmlformats.org/officeDocument/2006/relationships/image" Target="../media/image110.png"/><Relationship Id="rId46" Type="http://schemas.openxmlformats.org/officeDocument/2006/relationships/image" Target="../media/image552.png"/><Relationship Id="rId20" Type="http://schemas.openxmlformats.org/officeDocument/2006/relationships/image" Target="../media/image89.png"/><Relationship Id="rId41" Type="http://schemas.openxmlformats.org/officeDocument/2006/relationships/image" Target="../media/image113.png"/><Relationship Id="rId54" Type="http://schemas.openxmlformats.org/officeDocument/2006/relationships/image" Target="../media/image57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2.png"/></Relationships>
</file>

<file path=ppt/slides/_rels/slide17.xml.rels><?xml version="1.0" encoding="UTF-8" standalone="yes"?>
<Relationships xmlns="http://schemas.openxmlformats.org/package/2006/relationships"><Relationship Id="rId89" Type="http://schemas.openxmlformats.org/officeDocument/2006/relationships/image" Target="../media/image491.png"/><Relationship Id="rId807" Type="http://schemas.openxmlformats.org/officeDocument/2006/relationships/image" Target="../media/image73.png"/><Relationship Id="rId815" Type="http://schemas.openxmlformats.org/officeDocument/2006/relationships/image" Target="../media/image97.png"/><Relationship Id="rId828" Type="http://schemas.openxmlformats.org/officeDocument/2006/relationships/image" Target="../media/image123.png"/><Relationship Id="rId802" Type="http://schemas.openxmlformats.org/officeDocument/2006/relationships/image" Target="../media/image1120.png"/><Relationship Id="rId810" Type="http://schemas.openxmlformats.org/officeDocument/2006/relationships/image" Target="../media/image81.png"/><Relationship Id="rId823" Type="http://schemas.openxmlformats.org/officeDocument/2006/relationships/image" Target="../media/image53.png"/><Relationship Id="rId831" Type="http://schemas.openxmlformats.org/officeDocument/2006/relationships/image" Target="../media/image127.png"/><Relationship Id="rId836" Type="http://schemas.openxmlformats.org/officeDocument/2006/relationships/image" Target="../media/image1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87" Type="http://schemas.openxmlformats.org/officeDocument/2006/relationships/image" Target="../media/image471.png"/><Relationship Id="rId673" Type="http://schemas.openxmlformats.org/officeDocument/2006/relationships/image" Target="../media/image93.png"/><Relationship Id="rId805" Type="http://schemas.openxmlformats.org/officeDocument/2006/relationships/image" Target="../media/image711.png"/><Relationship Id="rId818" Type="http://schemas.openxmlformats.org/officeDocument/2006/relationships/image" Target="../media/image103.png"/><Relationship Id="rId830" Type="http://schemas.openxmlformats.org/officeDocument/2006/relationships/image" Target="../media/image125.png"/><Relationship Id="rId800" Type="http://schemas.openxmlformats.org/officeDocument/2006/relationships/image" Target="../media/image1100.png"/><Relationship Id="rId813" Type="http://schemas.openxmlformats.org/officeDocument/2006/relationships/image" Target="../media/image91.png"/><Relationship Id="rId821" Type="http://schemas.openxmlformats.org/officeDocument/2006/relationships/image" Target="../media/image115.png"/><Relationship Id="rId826" Type="http://schemas.openxmlformats.org/officeDocument/2006/relationships/image" Target="../media/image121.png"/><Relationship Id="rId834" Type="http://schemas.openxmlformats.org/officeDocument/2006/relationships/image" Target="../media/image130.png"/><Relationship Id="rId86" Type="http://schemas.openxmlformats.org/officeDocument/2006/relationships/image" Target="../media/image461.png"/><Relationship Id="rId672" Type="http://schemas.openxmlformats.org/officeDocument/2006/relationships/image" Target="../media/image86.png"/><Relationship Id="rId804" Type="http://schemas.openxmlformats.org/officeDocument/2006/relationships/image" Target="../media/image700.png"/><Relationship Id="rId809" Type="http://schemas.openxmlformats.org/officeDocument/2006/relationships/image" Target="../media/image75.png"/><Relationship Id="rId812" Type="http://schemas.openxmlformats.org/officeDocument/2006/relationships/image" Target="../media/image87.png"/><Relationship Id="rId817" Type="http://schemas.openxmlformats.org/officeDocument/2006/relationships/image" Target="../media/image102.png"/><Relationship Id="rId825" Type="http://schemas.openxmlformats.org/officeDocument/2006/relationships/image" Target="../media/image120.png"/><Relationship Id="rId799" Type="http://schemas.openxmlformats.org/officeDocument/2006/relationships/image" Target="../media/image1090.png"/><Relationship Id="rId808" Type="http://schemas.openxmlformats.org/officeDocument/2006/relationships/image" Target="../media/image74.png"/><Relationship Id="rId820" Type="http://schemas.openxmlformats.org/officeDocument/2006/relationships/image" Target="../media/image107.png"/><Relationship Id="rId833" Type="http://schemas.openxmlformats.org/officeDocument/2006/relationships/image" Target="../media/image129.png"/><Relationship Id="rId803" Type="http://schemas.openxmlformats.org/officeDocument/2006/relationships/image" Target="../media/image69.png"/><Relationship Id="rId811" Type="http://schemas.openxmlformats.org/officeDocument/2006/relationships/image" Target="../media/image85.png"/><Relationship Id="rId816" Type="http://schemas.openxmlformats.org/officeDocument/2006/relationships/image" Target="../media/image101.png"/><Relationship Id="rId824" Type="http://schemas.openxmlformats.org/officeDocument/2006/relationships/image" Target="../media/image119.png"/><Relationship Id="rId829" Type="http://schemas.openxmlformats.org/officeDocument/2006/relationships/image" Target="../media/image124.png"/><Relationship Id="rId832" Type="http://schemas.openxmlformats.org/officeDocument/2006/relationships/image" Target="../media/image128.png"/><Relationship Id="rId837" Type="http://schemas.openxmlformats.org/officeDocument/2006/relationships/image" Target="../media/image77.png"/><Relationship Id="rId3" Type="http://schemas.openxmlformats.org/officeDocument/2006/relationships/image" Target="../media/image55.png"/><Relationship Id="rId88" Type="http://schemas.openxmlformats.org/officeDocument/2006/relationships/image" Target="../media/image481.png"/><Relationship Id="rId801" Type="http://schemas.openxmlformats.org/officeDocument/2006/relationships/image" Target="../media/image1110.png"/><Relationship Id="rId806" Type="http://schemas.openxmlformats.org/officeDocument/2006/relationships/image" Target="../media/image720.png"/><Relationship Id="rId814" Type="http://schemas.openxmlformats.org/officeDocument/2006/relationships/image" Target="../media/image95.png"/><Relationship Id="rId819" Type="http://schemas.openxmlformats.org/officeDocument/2006/relationships/image" Target="../media/image106.png"/><Relationship Id="rId822" Type="http://schemas.openxmlformats.org/officeDocument/2006/relationships/image" Target="../media/image118.png"/><Relationship Id="rId827" Type="http://schemas.openxmlformats.org/officeDocument/2006/relationships/image" Target="../media/image122.png"/><Relationship Id="rId835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26.emf"/><Relationship Id="rId7" Type="http://schemas.openxmlformats.org/officeDocument/2006/relationships/image" Target="../media/image5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134.png"/><Relationship Id="rId7" Type="http://schemas.openxmlformats.org/officeDocument/2006/relationships/image" Target="../media/image870.png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65.png"/><Relationship Id="rId4" Type="http://schemas.openxmlformats.org/officeDocument/2006/relationships/image" Target="../media/image841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11.png"/><Relationship Id="rId7" Type="http://schemas.openxmlformats.org/officeDocument/2006/relationships/image" Target="../media/image56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1.png"/><Relationship Id="rId11" Type="http://schemas.openxmlformats.org/officeDocument/2006/relationships/image" Target="../media/image640.png"/><Relationship Id="rId5" Type="http://schemas.openxmlformats.org/officeDocument/2006/relationships/image" Target="../media/image540.png"/><Relationship Id="rId10" Type="http://schemas.openxmlformats.org/officeDocument/2006/relationships/image" Target="../media/image630.png"/><Relationship Id="rId4" Type="http://schemas.openxmlformats.org/officeDocument/2006/relationships/image" Target="../media/image530.png"/><Relationship Id="rId9" Type="http://schemas.openxmlformats.org/officeDocument/2006/relationships/image" Target="../media/image621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26" Type="http://schemas.openxmlformats.org/officeDocument/2006/relationships/image" Target="NULL"/><Relationship Id="rId51" Type="http://schemas.openxmlformats.org/officeDocument/2006/relationships/image" Target="../media/image251.png"/><Relationship Id="rId3" Type="http://schemas.openxmlformats.org/officeDocument/2006/relationships/image" Target="../media/image78.png"/><Relationship Id="rId21" Type="http://schemas.openxmlformats.org/officeDocument/2006/relationships/image" Target="NULL"/><Relationship Id="rId47" Type="http://schemas.openxmlformats.org/officeDocument/2006/relationships/image" Target="../media/image216.png"/><Relationship Id="rId50" Type="http://schemas.openxmlformats.org/officeDocument/2006/relationships/image" Target="../media/image241.png"/><Relationship Id="rId55" Type="http://schemas.openxmlformats.org/officeDocument/2006/relationships/image" Target="../media/image80.png"/><Relationship Id="rId17" Type="http://schemas.openxmlformats.org/officeDocument/2006/relationships/image" Target="NULL"/><Relationship Id="rId25" Type="http://schemas.openxmlformats.org/officeDocument/2006/relationships/image" Target="NULL"/><Relationship Id="rId38" Type="http://schemas.openxmlformats.org/officeDocument/2006/relationships/image" Target="../media/image3800.png"/><Relationship Id="rId2" Type="http://schemas.openxmlformats.org/officeDocument/2006/relationships/image" Target="../media/image731.png"/><Relationship Id="rId16" Type="http://schemas.openxmlformats.org/officeDocument/2006/relationships/image" Target="NULL"/><Relationship Id="rId29" Type="http://schemas.openxmlformats.org/officeDocument/2006/relationships/image" Target="NULL"/><Relationship Id="rId54" Type="http://schemas.openxmlformats.org/officeDocument/2006/relationships/image" Target="../media/image2800.png"/><Relationship Id="rId1" Type="http://schemas.openxmlformats.org/officeDocument/2006/relationships/slideLayout" Target="../slideLayouts/slideLayout37.xml"/><Relationship Id="rId24" Type="http://schemas.openxmlformats.org/officeDocument/2006/relationships/image" Target="NULL"/><Relationship Id="rId37" Type="http://schemas.openxmlformats.org/officeDocument/2006/relationships/image" Target="../media/image520.png"/><Relationship Id="rId53" Type="http://schemas.openxmlformats.org/officeDocument/2006/relationships/image" Target="../media/image2700.png"/><Relationship Id="rId58" Type="http://schemas.openxmlformats.org/officeDocument/2006/relationships/image" Target="../media/image84.png"/><Relationship Id="rId36" Type="http://schemas.openxmlformats.org/officeDocument/2006/relationships/image" Target="../media/image79.gif"/><Relationship Id="rId15" Type="http://schemas.openxmlformats.org/officeDocument/2006/relationships/image" Target="NULL"/><Relationship Id="rId23" Type="http://schemas.openxmlformats.org/officeDocument/2006/relationships/image" Target="NULL"/><Relationship Id="rId49" Type="http://schemas.openxmlformats.org/officeDocument/2006/relationships/image" Target="../media/image233.png"/><Relationship Id="rId57" Type="http://schemas.openxmlformats.org/officeDocument/2006/relationships/image" Target="../media/image3150.png"/><Relationship Id="rId19" Type="http://schemas.openxmlformats.org/officeDocument/2006/relationships/image" Target="NULL"/><Relationship Id="rId52" Type="http://schemas.openxmlformats.org/officeDocument/2006/relationships/image" Target="../media/image2600.png"/><Relationship Id="rId35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48" Type="http://schemas.openxmlformats.org/officeDocument/2006/relationships/image" Target="../media/image220.png"/><Relationship Id="rId56" Type="http://schemas.openxmlformats.org/officeDocument/2006/relationships/image" Target="../media/image3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0.png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132410A-3B4A-C44F-92ED-B8D463453B17}"/>
              </a:ext>
            </a:extLst>
          </p:cNvPr>
          <p:cNvSpPr txBox="1">
            <a:spLocks/>
          </p:cNvSpPr>
          <p:nvPr/>
        </p:nvSpPr>
        <p:spPr>
          <a:xfrm>
            <a:off x="180862" y="208806"/>
            <a:ext cx="3521949" cy="1068849"/>
          </a:xfrm>
          <a:prstGeom prst="rect">
            <a:avLst/>
          </a:prstGeom>
          <a:ln>
            <a:noFill/>
          </a:ln>
        </p:spPr>
        <p:txBody>
          <a:bodyPr vert="horz" wrap="square" lIns="127723" tIns="63862" rIns="127723" bIns="63862" rtlCol="0">
            <a:no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3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b="1" dirty="0"/>
              <a:t>BPU 11 CONGRESS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dirty="0"/>
              <a:t>28 August – 1 September 2022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fr-FR" dirty="0" err="1"/>
              <a:t>Serbian</a:t>
            </a:r>
            <a:r>
              <a:rPr lang="fr-FR" dirty="0"/>
              <a:t> </a:t>
            </a:r>
            <a:r>
              <a:rPr lang="fr-FR" dirty="0" err="1"/>
              <a:t>Academy</a:t>
            </a:r>
            <a:r>
              <a:rPr lang="fr-FR" dirty="0"/>
              <a:t> of Sciences and Arts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B2CFC8C-7A60-244A-80A8-2192841B0DEC}"/>
              </a:ext>
            </a:extLst>
          </p:cNvPr>
          <p:cNvSpPr txBox="1">
            <a:spLocks/>
          </p:cNvSpPr>
          <p:nvPr/>
        </p:nvSpPr>
        <p:spPr>
          <a:xfrm>
            <a:off x="180863" y="4158062"/>
            <a:ext cx="7043898" cy="11839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b="1" kern="12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THz waves generated by laser-plasma interactions </a:t>
            </a:r>
          </a:p>
          <a:p>
            <a:pPr algn="ctr"/>
            <a:r>
              <a:rPr lang="en-US" sz="2000" dirty="0"/>
              <a:t>Luc BERGÉ </a:t>
            </a:r>
          </a:p>
          <a:p>
            <a:pPr algn="ctr"/>
            <a:r>
              <a:rPr lang="en-US" sz="2000" dirty="0"/>
              <a:t>CEA, DAM, DIF – 91297 </a:t>
            </a:r>
            <a:r>
              <a:rPr lang="en-US" sz="2000" dirty="0" err="1"/>
              <a:t>Arpajon</a:t>
            </a:r>
            <a:r>
              <a:rPr lang="en-US" sz="2000" dirty="0"/>
              <a:t> –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19533-A030-204E-BCD8-30394551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3151" r="30542" b="16555"/>
          <a:stretch/>
        </p:blipFill>
        <p:spPr>
          <a:xfrm>
            <a:off x="4895369" y="550718"/>
            <a:ext cx="3344084" cy="3067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600000" lon="2634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7660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605" y="76022"/>
            <a:ext cx="8346152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All-optical attoclock to image tunneling </a:t>
            </a:r>
            <a:r>
              <a:rPr lang="en-US" sz="2800" b="1" dirty="0" err="1">
                <a:solidFill>
                  <a:prstClr val="white"/>
                </a:solidFill>
              </a:rPr>
              <a:t>wavepackets</a:t>
            </a:r>
            <a:endParaRPr lang="en-US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036517" y="1461455"/>
            <a:ext cx="4959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/>
              <a:t>Tunneling of </a:t>
            </a:r>
            <a:r>
              <a:rPr lang="fr-FR" sz="1800" dirty="0" err="1"/>
              <a:t>electrons</a:t>
            </a:r>
            <a:r>
              <a:rPr lang="fr-FR" sz="1800" dirty="0"/>
              <a:t> out of </a:t>
            </a:r>
            <a:r>
              <a:rPr lang="fr-FR" sz="1800" dirty="0" err="1"/>
              <a:t>atoms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a quantum </a:t>
            </a:r>
          </a:p>
          <a:p>
            <a:pPr algn="l"/>
            <a:r>
              <a:rPr lang="fr-FR" sz="1800" dirty="0" err="1"/>
              <a:t>mechanical</a:t>
            </a:r>
            <a:r>
              <a:rPr lang="fr-FR" sz="1800" dirty="0"/>
              <a:t> </a:t>
            </a:r>
            <a:r>
              <a:rPr lang="fr-FR" sz="1800" dirty="0" err="1"/>
              <a:t>process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happens</a:t>
            </a:r>
            <a:r>
              <a:rPr lang="fr-FR" sz="1800" dirty="0"/>
              <a:t> </a:t>
            </a:r>
            <a:r>
              <a:rPr lang="fr-FR" sz="1800" dirty="0" err="1"/>
              <a:t>quickly</a:t>
            </a:r>
            <a:r>
              <a:rPr lang="fr-FR" sz="1800" dirty="0"/>
              <a:t>.</a:t>
            </a:r>
          </a:p>
          <a:p>
            <a:pPr algn="l"/>
            <a:endParaRPr lang="fr-FR" sz="1800" dirty="0"/>
          </a:p>
          <a:p>
            <a:pPr algn="l"/>
            <a:r>
              <a:rPr lang="fr-FR" sz="1800" dirty="0" err="1"/>
              <a:t>Measurements</a:t>
            </a:r>
            <a:r>
              <a:rPr lang="fr-FR" sz="1800" dirty="0"/>
              <a:t> of </a:t>
            </a:r>
            <a:r>
              <a:rPr lang="fr-FR" sz="1800" dirty="0" err="1"/>
              <a:t>this</a:t>
            </a:r>
            <a:r>
              <a:rPr lang="fr-FR" sz="1800" dirty="0"/>
              <a:t> </a:t>
            </a:r>
            <a:r>
              <a:rPr lang="fr-FR" sz="1800" dirty="0" err="1"/>
              <a:t>process</a:t>
            </a:r>
            <a:r>
              <a:rPr lang="fr-FR" sz="1800" dirty="0"/>
              <a:t> </a:t>
            </a:r>
            <a:r>
              <a:rPr lang="fr-FR" sz="1800" dirty="0" err="1"/>
              <a:t>through</a:t>
            </a:r>
            <a:r>
              <a:rPr lang="fr-FR" sz="1800" dirty="0"/>
              <a:t> </a:t>
            </a:r>
            <a:r>
              <a:rPr lang="fr-FR" sz="1800" dirty="0" err="1"/>
              <a:t>attoclock</a:t>
            </a:r>
            <a:r>
              <a:rPr lang="fr-FR" sz="1800" dirty="0"/>
              <a:t> </a:t>
            </a:r>
          </a:p>
          <a:p>
            <a:pPr algn="l"/>
            <a:r>
              <a:rPr lang="fr-FR" sz="1800" dirty="0" err="1"/>
              <a:t>measurement</a:t>
            </a:r>
            <a:r>
              <a:rPr lang="fr-FR" sz="1800" dirty="0"/>
              <a:t> </a:t>
            </a:r>
            <a:r>
              <a:rPr lang="fr-FR" sz="1800" dirty="0" err="1"/>
              <a:t>tools</a:t>
            </a:r>
            <a:r>
              <a:rPr lang="fr-FR" sz="1800" dirty="0"/>
              <a:t>, </a:t>
            </a:r>
            <a:r>
              <a:rPr lang="fr-FR" sz="1800" dirty="0" err="1"/>
              <a:t>usually</a:t>
            </a:r>
            <a:r>
              <a:rPr lang="fr-FR" sz="1800" dirty="0"/>
              <a:t> </a:t>
            </a:r>
            <a:r>
              <a:rPr lang="fr-FR" sz="1800" dirty="0" err="1"/>
              <a:t>photo-electrons</a:t>
            </a:r>
            <a:r>
              <a:rPr lang="fr-FR" sz="1800" dirty="0"/>
              <a:t> or photo-ions: </a:t>
            </a:r>
            <a:r>
              <a:rPr lang="fr-FR" sz="1800" dirty="0" err="1"/>
              <a:t>complex</a:t>
            </a:r>
            <a:r>
              <a:rPr lang="fr-FR" sz="1800" dirty="0"/>
              <a:t>, </a:t>
            </a:r>
            <a:r>
              <a:rPr lang="fr-FR" sz="1800" dirty="0" err="1"/>
              <a:t>expensive</a:t>
            </a:r>
            <a:r>
              <a:rPr lang="fr-FR" sz="1800" dirty="0"/>
              <a:t> and no direct information on the tunneling process.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36517" y="3932170"/>
            <a:ext cx="4877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u="sng" dirty="0"/>
              <a:t>Key </a:t>
            </a:r>
            <a:r>
              <a:rPr lang="fr-FR" sz="1800" u="sng" dirty="0" err="1"/>
              <a:t>idea</a:t>
            </a:r>
            <a:r>
              <a:rPr lang="fr-FR" sz="1800" dirty="0"/>
              <a:t>: </a:t>
            </a:r>
            <a:r>
              <a:rPr lang="fr-FR" sz="1800" dirty="0" err="1"/>
              <a:t>Exiting</a:t>
            </a:r>
            <a:r>
              <a:rPr lang="fr-FR" sz="1800" dirty="0"/>
              <a:t> </a:t>
            </a:r>
            <a:r>
              <a:rPr lang="fr-FR" sz="1800" dirty="0" err="1"/>
              <a:t>electron</a:t>
            </a:r>
            <a:r>
              <a:rPr lang="fr-FR" sz="1800" dirty="0"/>
              <a:t> </a:t>
            </a:r>
            <a:r>
              <a:rPr lang="fr-FR" sz="1800" dirty="0" err="1"/>
              <a:t>momentum</a:t>
            </a:r>
            <a:r>
              <a:rPr lang="fr-FR" sz="1800" dirty="0"/>
              <a:t> </a:t>
            </a:r>
            <a:r>
              <a:rPr lang="fr-FR" sz="1800" dirty="0" err="1"/>
              <a:t>keeps</a:t>
            </a:r>
            <a:r>
              <a:rPr lang="fr-FR" sz="1800" dirty="0"/>
              <a:t> final </a:t>
            </a:r>
            <a:r>
              <a:rPr lang="fr-FR" sz="1800" dirty="0" err="1"/>
              <a:t>deflection</a:t>
            </a:r>
            <a:r>
              <a:rPr lang="fr-FR" sz="1800" dirty="0"/>
              <a:t> at </a:t>
            </a:r>
            <a:r>
              <a:rPr lang="fr-FR" sz="1800" dirty="0" err="1"/>
              <a:t>infinity</a:t>
            </a:r>
            <a:r>
              <a:rPr lang="fr-FR" sz="1800" dirty="0"/>
              <a:t>. Play </a:t>
            </a:r>
            <a:r>
              <a:rPr lang="fr-FR" sz="1800" dirty="0" err="1"/>
              <a:t>with</a:t>
            </a:r>
            <a:r>
              <a:rPr lang="fr-FR" sz="1800" dirty="0"/>
              <a:t> the </a:t>
            </a:r>
            <a:r>
              <a:rPr lang="fr-FR" sz="1800" dirty="0" err="1"/>
              <a:t>driving</a:t>
            </a:r>
            <a:r>
              <a:rPr lang="fr-FR" sz="1800" dirty="0"/>
              <a:t> </a:t>
            </a:r>
            <a:r>
              <a:rPr lang="fr-FR" sz="1800" dirty="0" err="1"/>
              <a:t>field</a:t>
            </a:r>
            <a:r>
              <a:rPr lang="fr-FR" sz="1800" dirty="0"/>
              <a:t> (</a:t>
            </a:r>
            <a:r>
              <a:rPr lang="fr-FR" sz="1800" dirty="0" err="1"/>
              <a:t>number</a:t>
            </a:r>
            <a:r>
              <a:rPr lang="fr-FR" sz="1800" dirty="0"/>
              <a:t> of </a:t>
            </a:r>
            <a:r>
              <a:rPr lang="fr-FR" sz="1800" dirty="0" err="1"/>
              <a:t>colors</a:t>
            </a:r>
            <a:r>
              <a:rPr lang="fr-FR" sz="1800" dirty="0"/>
              <a:t>, </a:t>
            </a:r>
            <a:r>
              <a:rPr lang="fr-FR" sz="1800" dirty="0" err="1"/>
              <a:t>polarization</a:t>
            </a:r>
            <a:r>
              <a:rPr lang="fr-FR" sz="1800" dirty="0"/>
              <a:t>) and select the right Brunel </a:t>
            </a:r>
            <a:r>
              <a:rPr lang="fr-FR" sz="1800" dirty="0" err="1"/>
              <a:t>harmonics</a:t>
            </a:r>
            <a:r>
              <a:rPr lang="fr-FR" sz="1800" dirty="0"/>
              <a:t> to (</a:t>
            </a:r>
            <a:r>
              <a:rPr lang="fr-FR" sz="1800" dirty="0" err="1"/>
              <a:t>indirectly</a:t>
            </a:r>
            <a:r>
              <a:rPr lang="fr-FR" sz="1800" dirty="0"/>
              <a:t>) </a:t>
            </a:r>
            <a:r>
              <a:rPr lang="fr-FR" sz="1800" dirty="0" err="1"/>
              <a:t>measure</a:t>
            </a:r>
            <a:r>
              <a:rPr lang="fr-FR" sz="1800" dirty="0"/>
              <a:t> </a:t>
            </a:r>
            <a:r>
              <a:rPr lang="fr-FR" sz="1800" dirty="0" err="1"/>
              <a:t>it</a:t>
            </a:r>
            <a:r>
              <a:rPr lang="fr-FR" sz="1800" dirty="0"/>
              <a:t>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377567-9BA0-8E48-8B20-B3E7DA6FA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6" y="952082"/>
            <a:ext cx="3572964" cy="3236302"/>
          </a:xfrm>
          <a:prstGeom prst="rect">
            <a:avLst/>
          </a:prstGeom>
        </p:spPr>
      </p:pic>
      <p:sp>
        <p:nvSpPr>
          <p:cNvPr id="10" name="5 CuadroTexto">
            <a:extLst>
              <a:ext uri="{FF2B5EF4-FFF2-40B4-BE49-F238E27FC236}">
                <a16:creationId xmlns:a16="http://schemas.microsoft.com/office/drawing/2014/main" id="{E801603F-9F78-E640-8D20-4769C5D36361}"/>
              </a:ext>
            </a:extLst>
          </p:cNvPr>
          <p:cNvSpPr txBox="1"/>
          <p:nvPr/>
        </p:nvSpPr>
        <p:spPr bwMode="auto">
          <a:xfrm>
            <a:off x="4434419" y="6196314"/>
            <a:ext cx="3173619" cy="3120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r>
              <a:rPr lang="en-US" sz="1400" dirty="0">
                <a:cs typeface="+mn-cs"/>
              </a:rPr>
              <a:t>L. </a:t>
            </a:r>
            <a:r>
              <a:rPr lang="en-US" sz="1400" dirty="0" err="1">
                <a:cs typeface="+mn-cs"/>
              </a:rPr>
              <a:t>Torlina</a:t>
            </a:r>
            <a:r>
              <a:rPr lang="en-US" sz="1400" dirty="0">
                <a:cs typeface="+mn-cs"/>
              </a:rPr>
              <a:t> </a:t>
            </a:r>
            <a:r>
              <a:rPr lang="en-US" sz="1400" i="1" dirty="0">
                <a:cs typeface="+mn-cs"/>
              </a:rPr>
              <a:t>et al., </a:t>
            </a:r>
            <a:r>
              <a:rPr lang="en-US" sz="1400" dirty="0">
                <a:cs typeface="+mn-cs"/>
              </a:rPr>
              <a:t>Nat. Phys. </a:t>
            </a:r>
            <a:r>
              <a:rPr lang="en-US" sz="1400" b="1" dirty="0"/>
              <a:t>11</a:t>
            </a:r>
            <a:r>
              <a:rPr lang="en-US" sz="1400" dirty="0">
                <a:cs typeface="+mn-cs"/>
              </a:rPr>
              <a:t>, 503 (2015)</a:t>
            </a:r>
            <a:endParaRPr lang="fr-FR" sz="1400" dirty="0"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C4EFAA-DBD5-004F-A5B1-D4EDA37E155F}"/>
              </a:ext>
            </a:extLst>
          </p:cNvPr>
          <p:cNvSpPr/>
          <p:nvPr/>
        </p:nvSpPr>
        <p:spPr>
          <a:xfrm>
            <a:off x="4447866" y="5790525"/>
            <a:ext cx="304338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L.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Eckle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400" i="1" dirty="0"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Science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322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1525 (2008)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6268042-9A9D-974C-BCD8-190769683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2" t="31466" b="8516"/>
          <a:stretch/>
        </p:blipFill>
        <p:spPr>
          <a:xfrm>
            <a:off x="1980633" y="4407324"/>
            <a:ext cx="1917684" cy="21148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496108-6AC7-9247-BCA5-64DDCE5BC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2" b="68999"/>
          <a:stretch/>
        </p:blipFill>
        <p:spPr>
          <a:xfrm>
            <a:off x="40118" y="4844424"/>
            <a:ext cx="1917684" cy="10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" y="931100"/>
            <a:ext cx="4000500" cy="3295650"/>
          </a:xfrm>
          <a:prstGeom prst="rect">
            <a:avLst/>
          </a:prstGeom>
        </p:spPr>
      </p:pic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98" y="104180"/>
            <a:ext cx="8186736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All-optical attoclock: Principle and TDSE simulations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949915" y="2693008"/>
                <a:ext cx="5247879" cy="841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2-colors, </a:t>
                </a:r>
                <a:r>
                  <a:rPr lang="fr-FR" sz="1600" dirty="0" err="1"/>
                  <a:t>pump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circular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polarization</a:t>
                </a:r>
                <a:r>
                  <a:rPr lang="fr-FR" sz="1600" dirty="0"/>
                  <a:t> - </a:t>
                </a:r>
              </a:p>
              <a:p>
                <a:endParaRPr lang="fr-FR" sz="1600" dirty="0"/>
              </a:p>
              <a:p>
                <a:r>
                  <a:rPr lang="fr-FR" sz="1600" dirty="0" err="1"/>
                  <a:t>Linearly-polarized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THz</a:t>
                </a:r>
                <a:r>
                  <a:rPr lang="fr-FR" sz="1600" dirty="0"/>
                  <a:t> pulse: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dirty="0" smtClean="0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fr-FR" sz="1600" b="0" i="1" dirty="0" smtClean="0">
                            <a:latin typeface="Cambria Math"/>
                          </a:rPr>
                          <m:t>𝐵𝑟</m:t>
                        </m:r>
                        <m:r>
                          <a:rPr lang="fr-FR" sz="1600" b="0" i="1" dirty="0" smtClean="0">
                            <a:latin typeface="Cambria Math"/>
                          </a:rPr>
                          <m:t>,0</m:t>
                        </m:r>
                      </m:sub>
                    </m:sSub>
                    <m:r>
                      <a:rPr lang="fr-FR" sz="1600" b="1" i="1" dirty="0" smtClean="0">
                        <a:latin typeface="Cambria Math"/>
                      </a:rPr>
                      <m:t>∝</m:t>
                    </m:r>
                    <m:r>
                      <a:rPr lang="fr-FR" sz="1600" b="0" i="1" dirty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fr-FR" sz="1600" b="0" i="1" dirty="0" smtClean="0">
                        <a:latin typeface="Cambria Math"/>
                      </a:rPr>
                      <m:t>sin</m:t>
                    </m:r>
                    <m:d>
                      <m:dPr>
                        <m:ctrlPr>
                          <a:rPr lang="fr-FR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6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600" b="0" i="1" dirty="0" smtClean="0">
                            <a:latin typeface="Cambria Math"/>
                          </a:rPr>
                          <m:t>𝜏</m:t>
                        </m:r>
                      </m:e>
                    </m:d>
                    <m:r>
                      <a:rPr lang="fr-FR" sz="1600" b="0" i="1" dirty="0" smtClean="0">
                        <a:latin typeface="Cambria Math"/>
                      </a:rPr>
                      <m:t>,</m:t>
                    </m:r>
                    <m:r>
                      <m:rPr>
                        <m:sty m:val="p"/>
                      </m:rPr>
                      <a:rPr lang="fr-FR" sz="1600" b="0" i="1" dirty="0" smtClean="0"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fr-FR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dirty="0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600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600" b="0" i="1" dirty="0" smtClean="0">
                            <a:latin typeface="Cambria Math"/>
                          </a:rPr>
                          <m:t>𝜏</m:t>
                        </m:r>
                      </m:e>
                    </m:d>
                    <m:r>
                      <a:rPr lang="fr-FR" sz="1600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fr-FR" sz="1600" dirty="0">
                  <a:solidFill>
                    <a:srgbClr val="3F3F3F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915" y="2693008"/>
                <a:ext cx="5247879" cy="841769"/>
              </a:xfrm>
              <a:prstGeom prst="rect">
                <a:avLst/>
              </a:prstGeom>
              <a:blipFill>
                <a:blip r:embed="rId3"/>
                <a:stretch>
                  <a:fillRect l="-483" t="-1493" b="-74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1876064-7174-A94E-A6DE-1B79CB9CF850}"/>
                  </a:ext>
                </a:extLst>
              </p:cNvPr>
              <p:cNvSpPr txBox="1"/>
              <p:nvPr/>
            </p:nvSpPr>
            <p:spPr>
              <a:xfrm>
                <a:off x="4235915" y="931100"/>
                <a:ext cx="4599914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1" i="1" smtClean="0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𝑖𝑛</m:t>
                              </m:r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18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800" b="0" i="1" smtClean="0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𝑖𝑛</m:t>
                                  </m:r>
                                  <m:sSub>
                                    <m:sSubPr>
                                      <m:ctrlP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1876064-7174-A94E-A6DE-1B79CB9CF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15" y="931100"/>
                <a:ext cx="4599914" cy="764505"/>
              </a:xfrm>
              <a:prstGeom prst="rect">
                <a:avLst/>
              </a:prstGeom>
              <a:blipFill>
                <a:blip r:embed="rId4"/>
                <a:stretch>
                  <a:fillRect t="-117742" b="-16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6499A1-2127-324E-BE3F-4A26E6524A4E}"/>
                  </a:ext>
                </a:extLst>
              </p:cNvPr>
              <p:cNvSpPr txBox="1"/>
              <p:nvPr/>
            </p:nvSpPr>
            <p:spPr>
              <a:xfrm>
                <a:off x="4235915" y="1746537"/>
                <a:ext cx="4743606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𝐵𝑟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800" b="1" i="1" smtClean="0">
                          <a:latin typeface="Cambria Math"/>
                        </a:rPr>
                        <m:t>𝑬</m:t>
                      </m:r>
                      <m:r>
                        <a:rPr lang="fr-FR" sz="1800" b="0" i="1" smtClean="0">
                          <a:latin typeface="Cambria Math"/>
                        </a:rPr>
                        <m:t>→ 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𝐵𝑟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800" b="0" i="1" smtClean="0">
                          <a:latin typeface="Cambria Math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𝑗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6499A1-2127-324E-BE3F-4A26E6524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15" y="1746537"/>
                <a:ext cx="4743606" cy="795859"/>
              </a:xfrm>
              <a:prstGeom prst="rect">
                <a:avLst/>
              </a:prstGeom>
              <a:blipFill>
                <a:blip r:embed="rId5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68089F9F-868A-8C47-8C8C-07AA2880C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7" y="4150321"/>
            <a:ext cx="2012635" cy="22719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7BD4B5-E581-2346-92B5-4793F625B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43" y="3736077"/>
            <a:ext cx="4140200" cy="311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58B67A8-6936-7A4B-B2B5-CAE5C3D2C12F}"/>
                  </a:ext>
                </a:extLst>
              </p:cNvPr>
              <p:cNvSpPr txBox="1"/>
              <p:nvPr/>
            </p:nvSpPr>
            <p:spPr>
              <a:xfrm>
                <a:off x="2330299" y="4382683"/>
                <a:ext cx="26453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800" dirty="0"/>
                  <a:t>TDSE simulations (H) </a:t>
                </a:r>
              </a:p>
              <a:p>
                <a:pPr algn="l"/>
                <a:r>
                  <a:rPr lang="fr-FR" sz="1800" dirty="0"/>
                  <a:t>for </a:t>
                </a:r>
                <a:r>
                  <a:rPr lang="fr-FR" sz="1800" dirty="0" err="1"/>
                  <a:t>different</a:t>
                </a:r>
                <a:r>
                  <a:rPr lang="fr-FR" sz="1800" dirty="0"/>
                  <a:t> </a:t>
                </a:r>
                <a:r>
                  <a:rPr lang="fr-FR" sz="1800" dirty="0" err="1"/>
                  <a:t>potentials</a:t>
                </a:r>
                <a:r>
                  <a:rPr lang="fr-FR" sz="1800" dirty="0"/>
                  <a:t> </a:t>
                </a:r>
              </a:p>
              <a:p>
                <a:pPr algn="l"/>
                <a:r>
                  <a:rPr lang="fr-FR" sz="1800" dirty="0" err="1">
                    <a:solidFill>
                      <a:srgbClr val="3F3F3F"/>
                    </a:solidFill>
                  </a:rPr>
                  <a:t>confirm</a:t>
                </a:r>
                <a:r>
                  <a:rPr lang="fr-FR" sz="1800" dirty="0">
                    <a:solidFill>
                      <a:srgbClr val="3F3F3F"/>
                    </a:solidFill>
                  </a:rPr>
                  <a:t> the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efficiency</a:t>
                </a:r>
                <a:r>
                  <a:rPr lang="fr-FR" sz="1800" dirty="0">
                    <a:solidFill>
                      <a:srgbClr val="3F3F3F"/>
                    </a:solidFill>
                  </a:rPr>
                  <a:t> of </a:t>
                </a:r>
              </a:p>
              <a:p>
                <a:pPr algn="l"/>
                <a:r>
                  <a:rPr lang="fr-FR" sz="1800" dirty="0">
                    <a:solidFill>
                      <a:srgbClr val="3F3F3F"/>
                    </a:solidFill>
                  </a:rPr>
                  <a:t>all-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optical</a:t>
                </a:r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attoclock</a:t>
                </a:r>
                <a:r>
                  <a:rPr lang="fr-FR" sz="1800" dirty="0">
                    <a:solidFill>
                      <a:srgbClr val="3F3F3F"/>
                    </a:solidFill>
                  </a:rPr>
                  <a:t>.</a:t>
                </a:r>
              </a:p>
              <a:p>
                <a:r>
                  <a:rPr lang="fr-FR" sz="1800" dirty="0">
                    <a:solidFill>
                      <a:srgbClr val="3F3F3F"/>
                    </a:solidFill>
                  </a:rPr>
                  <a:t>Optical TDSE restores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fr-FR" sz="1800" i="1">
                            <a:latin typeface="Cambria Math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fr-FR" sz="1800" dirty="0">
                  <a:solidFill>
                    <a:srgbClr val="3F3F3F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58B67A8-6936-7A4B-B2B5-CAE5C3D2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299" y="4382683"/>
                <a:ext cx="2645340" cy="1477328"/>
              </a:xfrm>
              <a:prstGeom prst="rect">
                <a:avLst/>
              </a:prstGeom>
              <a:blipFill>
                <a:blip r:embed="rId8"/>
                <a:stretch>
                  <a:fillRect l="-1429" t="-1709" b="-59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95" y="3819177"/>
            <a:ext cx="3185691" cy="288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5A8E4F-E3D4-B541-A89A-641A19D38365}"/>
              </a:ext>
            </a:extLst>
          </p:cNvPr>
          <p:cNvSpPr/>
          <p:nvPr/>
        </p:nvSpPr>
        <p:spPr>
          <a:xfrm>
            <a:off x="19639" y="6578249"/>
            <a:ext cx="49772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I.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Babushkin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400" i="1" dirty="0"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Nature Phys.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18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417–422 (2022)</a:t>
            </a:r>
          </a:p>
        </p:txBody>
      </p:sp>
    </p:spTree>
    <p:extLst>
      <p:ext uri="{BB962C8B-B14F-4D97-AF65-F5344CB8AC3E}">
        <p14:creationId xmlns:p14="http://schemas.microsoft.com/office/powerpoint/2010/main" val="228588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12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0B18336-2C68-234E-9544-555D3B509755}"/>
              </a:ext>
            </a:extLst>
          </p:cNvPr>
          <p:cNvSpPr txBox="1"/>
          <p:nvPr/>
        </p:nvSpPr>
        <p:spPr bwMode="auto">
          <a:xfrm>
            <a:off x="1318321" y="762432"/>
            <a:ext cx="5909751" cy="49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en-US" sz="2400" b="1" dirty="0">
                <a:cs typeface="Calibri" panose="020F0502020204030204" pitchFamily="34" charset="0"/>
              </a:rPr>
              <a:t>Wakefield of a relativistic laser ionizing a gas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3A19691-E85E-4960-966E-9924AE05B45E}"/>
              </a:ext>
            </a:extLst>
          </p:cNvPr>
          <p:cNvGrpSpPr/>
          <p:nvPr/>
        </p:nvGrpSpPr>
        <p:grpSpPr>
          <a:xfrm>
            <a:off x="-105043" y="785850"/>
            <a:ext cx="8596838" cy="2910108"/>
            <a:chOff x="-105043" y="785850"/>
            <a:chExt cx="8596838" cy="2910108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D4183757-7591-42C6-82AA-2DE239B4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"/>
            <a:stretch/>
          </p:blipFill>
          <p:spPr>
            <a:xfrm>
              <a:off x="871710" y="1263730"/>
              <a:ext cx="6610395" cy="2083870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340EB3B-3DF6-461F-AD35-20F72FED1C1B}"/>
                </a:ext>
              </a:extLst>
            </p:cNvPr>
            <p:cNvGrpSpPr/>
            <p:nvPr/>
          </p:nvGrpSpPr>
          <p:grpSpPr>
            <a:xfrm>
              <a:off x="7183583" y="785850"/>
              <a:ext cx="1308212" cy="2568902"/>
              <a:chOff x="4164367" y="3443347"/>
              <a:chExt cx="1308212" cy="2751229"/>
            </a:xfrm>
          </p:grpSpPr>
          <p:pic>
            <p:nvPicPr>
              <p:cNvPr id="79" name="Image 78">
                <a:extLst>
                  <a:ext uri="{FF2B5EF4-FFF2-40B4-BE49-F238E27FC236}">
                    <a16:creationId xmlns:a16="http://schemas.microsoft.com/office/drawing/2014/main" id="{717F7038-866D-45DA-8520-E1DC8CAE7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8473" y="3720097"/>
                <a:ext cx="126793" cy="24744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ZoneTexte 79">
                    <a:extLst>
                      <a:ext uri="{FF2B5EF4-FFF2-40B4-BE49-F238E27FC236}">
                        <a16:creationId xmlns:a16="http://schemas.microsoft.com/office/drawing/2014/main" id="{6A473E62-23D8-41BD-BA72-08A5E06BC74B}"/>
                      </a:ext>
                    </a:extLst>
                  </p:cNvPr>
                  <p:cNvSpPr txBox="1"/>
                  <p:nvPr/>
                </p:nvSpPr>
                <p:spPr>
                  <a:xfrm>
                    <a:off x="4853294" y="5630064"/>
                    <a:ext cx="44776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80" name="ZoneTexte 79">
                    <a:extLst>
                      <a:ext uri="{FF2B5EF4-FFF2-40B4-BE49-F238E27FC236}">
                        <a16:creationId xmlns:a16="http://schemas.microsoft.com/office/drawing/2014/main" id="{6A473E62-23D8-41BD-BA72-08A5E06BC7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3294" y="5630064"/>
                    <a:ext cx="447768" cy="30777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ZoneTexte 80">
                    <a:extLst>
                      <a:ext uri="{FF2B5EF4-FFF2-40B4-BE49-F238E27FC236}">
                        <a16:creationId xmlns:a16="http://schemas.microsoft.com/office/drawing/2014/main" id="{3B793BA1-745C-4FB7-BFBD-BBD126632135}"/>
                      </a:ext>
                    </a:extLst>
                  </p:cNvPr>
                  <p:cNvSpPr txBox="1"/>
                  <p:nvPr/>
                </p:nvSpPr>
                <p:spPr>
                  <a:xfrm>
                    <a:off x="4863988" y="4407507"/>
                    <a:ext cx="44776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81" name="ZoneTexte 80">
                    <a:extLst>
                      <a:ext uri="{FF2B5EF4-FFF2-40B4-BE49-F238E27FC236}">
                        <a16:creationId xmlns:a16="http://schemas.microsoft.com/office/drawing/2014/main" id="{3B793BA1-745C-4FB7-BFBD-BBD126632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3988" y="4407507"/>
                    <a:ext cx="447768" cy="30777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ZoneTexte 81">
                    <a:extLst>
                      <a:ext uri="{FF2B5EF4-FFF2-40B4-BE49-F238E27FC236}">
                        <a16:creationId xmlns:a16="http://schemas.microsoft.com/office/drawing/2014/main" id="{443EEC23-C94F-4A39-8264-EE17284F04E0}"/>
                      </a:ext>
                    </a:extLst>
                  </p:cNvPr>
                  <p:cNvSpPr txBox="1"/>
                  <p:nvPr/>
                </p:nvSpPr>
                <p:spPr>
                  <a:xfrm>
                    <a:off x="4164367" y="3443347"/>
                    <a:ext cx="130821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82" name="ZoneTexte 81">
                    <a:extLst>
                      <a:ext uri="{FF2B5EF4-FFF2-40B4-BE49-F238E27FC236}">
                        <a16:creationId xmlns:a16="http://schemas.microsoft.com/office/drawing/2014/main" id="{443EEC23-C94F-4A39-8264-EE17284F04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4367" y="3443347"/>
                    <a:ext cx="1308212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7AC101F-F051-44DB-9466-A7D9222CAF32}"/>
                </a:ext>
              </a:extLst>
            </p:cNvPr>
            <p:cNvSpPr txBox="1"/>
            <p:nvPr/>
          </p:nvSpPr>
          <p:spPr>
            <a:xfrm>
              <a:off x="5841066" y="2120999"/>
              <a:ext cx="650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>
                  <a:solidFill>
                    <a:schemeClr val="bg1"/>
                  </a:solidFill>
                </a:rPr>
                <a:t>laser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CB6F6E5-60FF-45AF-9205-D09877794E1D}"/>
                </a:ext>
              </a:extLst>
            </p:cNvPr>
            <p:cNvCxnSpPr>
              <a:cxnSpLocks/>
            </p:cNvCxnSpPr>
            <p:nvPr/>
          </p:nvCxnSpPr>
          <p:spPr>
            <a:xfrm>
              <a:off x="6528080" y="2016125"/>
              <a:ext cx="0" cy="62547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ZoneTexte 112">
                  <a:extLst>
                    <a:ext uri="{FF2B5EF4-FFF2-40B4-BE49-F238E27FC236}">
                      <a16:creationId xmlns:a16="http://schemas.microsoft.com/office/drawing/2014/main" id="{6BCFD7EB-40B1-4871-9B34-C0DEF32D8047}"/>
                    </a:ext>
                  </a:extLst>
                </p:cNvPr>
                <p:cNvSpPr txBox="1"/>
                <p:nvPr/>
              </p:nvSpPr>
              <p:spPr>
                <a:xfrm>
                  <a:off x="6451873" y="2120999"/>
                  <a:ext cx="7317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fr-FR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ZoneTexte 112">
                  <a:extLst>
                    <a:ext uri="{FF2B5EF4-FFF2-40B4-BE49-F238E27FC236}">
                      <a16:creationId xmlns:a16="http://schemas.microsoft.com/office/drawing/2014/main" id="{6BCFD7EB-40B1-4871-9B34-C0DEF32D8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1873" y="2120999"/>
                  <a:ext cx="731710" cy="369332"/>
                </a:xfrm>
                <a:prstGeom prst="rect">
                  <a:avLst/>
                </a:prstGeom>
                <a:blipFill>
                  <a:blip r:embed="rId19"/>
                  <a:stretch>
                    <a:fillRect r="-6667" b="-32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44DE768-9621-4944-ACC8-2C1E965BB281}"/>
                </a:ext>
              </a:extLst>
            </p:cNvPr>
            <p:cNvSpPr txBox="1"/>
            <p:nvPr/>
          </p:nvSpPr>
          <p:spPr>
            <a:xfrm>
              <a:off x="2810919" y="2845043"/>
              <a:ext cx="1840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>
                  <a:solidFill>
                    <a:schemeClr val="bg1"/>
                  </a:solidFill>
                </a:rPr>
                <a:t>Electron </a:t>
              </a:r>
              <a:r>
                <a:rPr lang="fr-FR" sz="1800" dirty="0" err="1">
                  <a:solidFill>
                    <a:schemeClr val="bg1"/>
                  </a:solidFill>
                </a:rPr>
                <a:t>density</a:t>
              </a:r>
              <a:r>
                <a:rPr lang="fr-FR" sz="1800" dirty="0">
                  <a:solidFill>
                    <a:schemeClr val="bg1"/>
                  </a:solidFill>
                </a:rPr>
                <a:t> </a:t>
              </a:r>
            </a:p>
          </p:txBody>
        </p: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5982A456-38B8-448F-9644-19E658BF3BE1}"/>
                </a:ext>
              </a:extLst>
            </p:cNvPr>
            <p:cNvGrpSpPr/>
            <p:nvPr/>
          </p:nvGrpSpPr>
          <p:grpSpPr>
            <a:xfrm>
              <a:off x="827364" y="3295848"/>
              <a:ext cx="7199023" cy="400110"/>
              <a:chOff x="811960" y="4221426"/>
              <a:chExt cx="7199023" cy="400110"/>
            </a:xfrm>
          </p:grpSpPr>
          <p:cxnSp>
            <p:nvCxnSpPr>
              <p:cNvPr id="86" name="Connecteur droit avec flèche 85">
                <a:extLst>
                  <a:ext uri="{FF2B5EF4-FFF2-40B4-BE49-F238E27FC236}">
                    <a16:creationId xmlns:a16="http://schemas.microsoft.com/office/drawing/2014/main" id="{8BB61E28-4481-4C45-A994-710CEAC74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960" y="4304036"/>
                <a:ext cx="692247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ZoneTexte 86">
                    <a:extLst>
                      <a:ext uri="{FF2B5EF4-FFF2-40B4-BE49-F238E27FC236}">
                        <a16:creationId xmlns:a16="http://schemas.microsoft.com/office/drawing/2014/main" id="{D5DD8964-9AB7-4F2C-8297-3ABC355091F2}"/>
                      </a:ext>
                    </a:extLst>
                  </p:cNvPr>
                  <p:cNvSpPr txBox="1"/>
                  <p:nvPr/>
                </p:nvSpPr>
                <p:spPr>
                  <a:xfrm>
                    <a:off x="7572672" y="4221426"/>
                    <a:ext cx="438311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FR" sz="200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ZoneTexte 86">
                    <a:extLst>
                      <a:ext uri="{FF2B5EF4-FFF2-40B4-BE49-F238E27FC236}">
                        <a16:creationId xmlns:a16="http://schemas.microsoft.com/office/drawing/2014/main" id="{D5DD8964-9AB7-4F2C-8297-3ABC355091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2672" y="4221426"/>
                    <a:ext cx="438311" cy="400110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F81AD9C4-39A2-48FE-887F-A822EE9B49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888" y="1060450"/>
              <a:ext cx="0" cy="23209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ZoneTexte 88">
                  <a:extLst>
                    <a:ext uri="{FF2B5EF4-FFF2-40B4-BE49-F238E27FC236}">
                      <a16:creationId xmlns:a16="http://schemas.microsoft.com/office/drawing/2014/main" id="{6D2A9623-3E3B-45A9-B2A0-909A1935B369}"/>
                    </a:ext>
                  </a:extLst>
                </p:cNvPr>
                <p:cNvSpPr txBox="1"/>
                <p:nvPr/>
              </p:nvSpPr>
              <p:spPr>
                <a:xfrm>
                  <a:off x="503077" y="821955"/>
                  <a:ext cx="43831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20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9" name="ZoneTexte 88">
                  <a:extLst>
                    <a:ext uri="{FF2B5EF4-FFF2-40B4-BE49-F238E27FC236}">
                      <a16:creationId xmlns:a16="http://schemas.microsoft.com/office/drawing/2014/main" id="{6D2A9623-3E3B-45A9-B2A0-909A1935B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77" y="821955"/>
                  <a:ext cx="438311" cy="400110"/>
                </a:xfrm>
                <a:prstGeom prst="rect">
                  <a:avLst/>
                </a:prstGeom>
                <a:blipFill>
                  <a:blip r:embed="rId2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ZoneTexte 89">
                  <a:extLst>
                    <a:ext uri="{FF2B5EF4-FFF2-40B4-BE49-F238E27FC236}">
                      <a16:creationId xmlns:a16="http://schemas.microsoft.com/office/drawing/2014/main" id="{2BF00A94-8A5C-4251-8083-8E0D1974C4A8}"/>
                    </a:ext>
                  </a:extLst>
                </p:cNvPr>
                <p:cNvSpPr txBox="1"/>
                <p:nvPr/>
              </p:nvSpPr>
              <p:spPr>
                <a:xfrm>
                  <a:off x="-105043" y="2062403"/>
                  <a:ext cx="98295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sz="20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0" name="ZoneTexte 89">
                  <a:extLst>
                    <a:ext uri="{FF2B5EF4-FFF2-40B4-BE49-F238E27FC236}">
                      <a16:creationId xmlns:a16="http://schemas.microsoft.com/office/drawing/2014/main" id="{2BF00A94-8A5C-4251-8083-8E0D1974C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5043" y="2062403"/>
                  <a:ext cx="982959" cy="400110"/>
                </a:xfrm>
                <a:prstGeom prst="rect">
                  <a:avLst/>
                </a:prstGeom>
                <a:blipFill>
                  <a:blip r:embed="rId2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AE37CCE-270A-480F-92B5-09A361B389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435" y="2285304"/>
              <a:ext cx="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8E244CD-C504-4A03-9FFA-B540BFBDBAD6}"/>
              </a:ext>
            </a:extLst>
          </p:cNvPr>
          <p:cNvGrpSpPr/>
          <p:nvPr/>
        </p:nvGrpSpPr>
        <p:grpSpPr>
          <a:xfrm>
            <a:off x="129672" y="5608665"/>
            <a:ext cx="9138153" cy="947925"/>
            <a:chOff x="129672" y="5608665"/>
            <a:chExt cx="9138153" cy="9479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F3C65320-A2E2-4A47-A2E2-724678F2A452}"/>
                    </a:ext>
                  </a:extLst>
                </p:cNvPr>
                <p:cNvSpPr txBox="1"/>
                <p:nvPr/>
              </p:nvSpPr>
              <p:spPr>
                <a:xfrm>
                  <a:off x="129672" y="5608665"/>
                  <a:ext cx="9014328" cy="94474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sz="1800" b="1" dirty="0"/>
                    <a:t>high laser </a:t>
                  </a:r>
                  <a:r>
                    <a:rPr lang="fr-FR" sz="1800" b="1" dirty="0" err="1"/>
                    <a:t>intensity</a:t>
                  </a:r>
                  <a:r>
                    <a:rPr lang="fr-FR" sz="1800" b="1" dirty="0"/>
                    <a:t> </a:t>
                  </a:r>
                  <a:r>
                    <a:rPr lang="fr-FR" sz="18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a14:m>
                  <a:r>
                    <a:rPr lang="fr-FR" sz="1800" dirty="0"/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sz="1800" b="1" dirty="0" err="1"/>
                    <a:t>low</a:t>
                  </a:r>
                  <a:r>
                    <a:rPr lang="fr-FR" sz="1800" b="1" dirty="0"/>
                    <a:t> plasma </a:t>
                  </a:r>
                  <a:r>
                    <a:rPr lang="fr-FR" sz="1800" b="1" dirty="0" err="1"/>
                    <a:t>density</a:t>
                  </a:r>
                  <a:r>
                    <a:rPr lang="fr-FR" sz="1800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fr-FR" sz="1800" dirty="0"/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sz="1800" b="1" dirty="0" err="1"/>
                    <a:t>resonant</a:t>
                  </a:r>
                  <a:r>
                    <a:rPr lang="fr-FR" sz="1800" b="1" dirty="0"/>
                    <a:t> conditions </a:t>
                  </a:r>
                  <a:r>
                    <a:rPr lang="fr-FR" sz="1800" dirty="0"/>
                    <a:t>(</a:t>
                  </a:r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∼10 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a14:m>
                  <a:r>
                    <a:rPr lang="fr-FR" sz="1800" dirty="0"/>
                    <a:t>)</a:t>
                  </a:r>
                </a:p>
              </p:txBody>
            </p:sp>
          </mc:Choice>
          <mc:Fallback xmlns="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F3C65320-A2E2-4A47-A2E2-724678F2A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72" y="5608665"/>
                  <a:ext cx="9014328" cy="944746"/>
                </a:xfrm>
                <a:prstGeom prst="rect">
                  <a:avLst/>
                </a:prstGeom>
                <a:blipFill>
                  <a:blip r:embed="rId27"/>
                  <a:stretch>
                    <a:fillRect l="-270" t="-1875" b="-5625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ccolade fermante 27">
              <a:extLst>
                <a:ext uri="{FF2B5EF4-FFF2-40B4-BE49-F238E27FC236}">
                  <a16:creationId xmlns:a16="http://schemas.microsoft.com/office/drawing/2014/main" id="{02E395FE-2660-4F6F-B20B-C7C945EDC301}"/>
                </a:ext>
              </a:extLst>
            </p:cNvPr>
            <p:cNvSpPr/>
            <p:nvPr/>
          </p:nvSpPr>
          <p:spPr>
            <a:xfrm>
              <a:off x="4938857" y="5652828"/>
              <a:ext cx="218209" cy="867018"/>
            </a:xfrm>
            <a:prstGeom prst="rightBrace">
              <a:avLst>
                <a:gd name="adj1" fmla="val 24338"/>
                <a:gd name="adj2" fmla="val 48535"/>
              </a:avLst>
            </a:prstGeom>
            <a:ln w="19050">
              <a:solidFill>
                <a:srgbClr val="008B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75B27560-EAA2-41EB-8DA0-E458A9FDE323}"/>
                    </a:ext>
                  </a:extLst>
                </p:cNvPr>
                <p:cNvSpPr txBox="1"/>
                <p:nvPr/>
              </p:nvSpPr>
              <p:spPr>
                <a:xfrm>
                  <a:off x="4572000" y="5611844"/>
                  <a:ext cx="4695825" cy="9447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/>
                  <a:r>
                    <a:rPr lang="fr-FR" sz="1800" b="1" dirty="0"/>
                    <a:t>Ponderomotive force </a:t>
                  </a:r>
                  <a:r>
                    <a:rPr lang="fr-FR" sz="1800" dirty="0" err="1"/>
                    <a:t>expels</a:t>
                  </a:r>
                  <a:r>
                    <a:rPr lang="fr-FR" sz="1800" dirty="0"/>
                    <a:t> </a:t>
                  </a:r>
                  <a:r>
                    <a:rPr lang="fr-FR" sz="1800" dirty="0" err="1"/>
                    <a:t>electrons</a:t>
                  </a:r>
                  <a:r>
                    <a:rPr lang="fr-FR" sz="1800" dirty="0"/>
                    <a:t> </a:t>
                  </a:r>
                  <a:r>
                    <a:rPr lang="fr-FR" sz="1800" dirty="0" err="1"/>
                    <a:t>from</a:t>
                  </a:r>
                  <a:r>
                    <a:rPr lang="fr-FR" sz="1800" dirty="0"/>
                    <a:t> axis, </a:t>
                  </a:r>
                  <a:r>
                    <a:rPr lang="fr-FR" sz="1800" dirty="0" err="1"/>
                    <a:t>creating</a:t>
                  </a:r>
                  <a:r>
                    <a:rPr lang="fr-FR" sz="1800" dirty="0"/>
                    <a:t> a </a:t>
                  </a:r>
                  <a:r>
                    <a:rPr lang="fr-FR" sz="1800" b="1" dirty="0" err="1"/>
                    <a:t>wakefield</a:t>
                  </a:r>
                  <a:r>
                    <a:rPr lang="fr-FR" sz="1800" dirty="0"/>
                    <a:t>.</a:t>
                  </a:r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</m:oMath>
                  </a14:m>
                  <a:r>
                    <a:rPr lang="fr-FR" sz="1800" dirty="0"/>
                    <a:t> </a:t>
                  </a:r>
                  <a:r>
                    <a:rPr lang="fr-FR" sz="1800" dirty="0" err="1"/>
                    <a:t>belongs</a:t>
                  </a:r>
                  <a:r>
                    <a:rPr lang="fr-FR" sz="1800" dirty="0"/>
                    <a:t> to the </a:t>
                  </a:r>
                  <a:r>
                    <a:rPr lang="fr-FR" sz="1800" dirty="0" err="1"/>
                    <a:t>THz</a:t>
                  </a:r>
                  <a:r>
                    <a:rPr lang="fr-FR" sz="1800" dirty="0"/>
                    <a:t> </a:t>
                  </a:r>
                  <a:r>
                    <a:rPr lang="fr-FR" sz="1800" dirty="0" err="1"/>
                    <a:t>domain</a:t>
                  </a:r>
                  <a:endParaRPr lang="fr-FR" sz="1800" dirty="0"/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75B27560-EAA2-41EB-8DA0-E458A9FDE3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5611844"/>
                  <a:ext cx="4695825" cy="944746"/>
                </a:xfrm>
                <a:prstGeom prst="rect">
                  <a:avLst/>
                </a:prstGeom>
                <a:blipFill>
                  <a:blip r:embed="rId28"/>
                  <a:stretch>
                    <a:fillRect t="-2667" b="-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F69E314-FAA6-4941-88B0-3DF2C6053AF8}"/>
              </a:ext>
            </a:extLst>
          </p:cNvPr>
          <p:cNvGrpSpPr/>
          <p:nvPr/>
        </p:nvGrpSpPr>
        <p:grpSpPr>
          <a:xfrm>
            <a:off x="781050" y="3406625"/>
            <a:ext cx="7191684" cy="2187645"/>
            <a:chOff x="781050" y="3406625"/>
            <a:chExt cx="7191684" cy="2187645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8E67167-D94A-423C-B757-9DE745B56C4C}"/>
                </a:ext>
              </a:extLst>
            </p:cNvPr>
            <p:cNvGrpSpPr/>
            <p:nvPr/>
          </p:nvGrpSpPr>
          <p:grpSpPr>
            <a:xfrm>
              <a:off x="781050" y="3406625"/>
              <a:ext cx="7191684" cy="2187645"/>
              <a:chOff x="781050" y="3406625"/>
              <a:chExt cx="7191684" cy="2187645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628F5349-E704-42C5-A32F-59339952A345}"/>
                  </a:ext>
                </a:extLst>
              </p:cNvPr>
              <p:cNvSpPr/>
              <p:nvPr/>
            </p:nvSpPr>
            <p:spPr>
              <a:xfrm>
                <a:off x="5806503" y="3924985"/>
                <a:ext cx="720000" cy="72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B2BB6E03-53C3-47F3-8667-5A5D82B65225}"/>
                  </a:ext>
                </a:extLst>
              </p:cNvPr>
              <p:cNvGrpSpPr/>
              <p:nvPr/>
            </p:nvGrpSpPr>
            <p:grpSpPr>
              <a:xfrm>
                <a:off x="781050" y="3663950"/>
                <a:ext cx="6610350" cy="1930320"/>
                <a:chOff x="781050" y="3663950"/>
                <a:chExt cx="6610350" cy="1930320"/>
              </a:xfrm>
            </p:grpSpPr>
            <p:pic>
              <p:nvPicPr>
                <p:cNvPr id="58" name="Image 57">
                  <a:extLst>
                    <a:ext uri="{FF2B5EF4-FFF2-40B4-BE49-F238E27FC236}">
                      <a16:creationId xmlns:a16="http://schemas.microsoft.com/office/drawing/2014/main" id="{FE1DE3A4-E5B9-4D01-B6A7-4C35A875D9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300" t="16676" r="3457" b="22604"/>
                <a:stretch/>
              </p:blipFill>
              <p:spPr>
                <a:xfrm>
                  <a:off x="807720" y="3695700"/>
                  <a:ext cx="6583680" cy="1898570"/>
                </a:xfrm>
                <a:prstGeom prst="rect">
                  <a:avLst/>
                </a:prstGeom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A008B01-16D5-4E51-91AB-25B4599BEE21}"/>
                    </a:ext>
                  </a:extLst>
                </p:cNvPr>
                <p:cNvSpPr/>
                <p:nvPr/>
              </p:nvSpPr>
              <p:spPr>
                <a:xfrm>
                  <a:off x="781050" y="3663950"/>
                  <a:ext cx="1168400" cy="299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1C7857EB-6499-4F2F-949D-099EABDF1D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4866" y="3510400"/>
                <a:ext cx="0" cy="17192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ZoneTexte 60">
                    <a:extLst>
                      <a:ext uri="{FF2B5EF4-FFF2-40B4-BE49-F238E27FC236}">
                        <a16:creationId xmlns:a16="http://schemas.microsoft.com/office/drawing/2014/main" id="{2948DF24-6E7D-49F8-9D94-9B7F6AB5E550}"/>
                      </a:ext>
                    </a:extLst>
                  </p:cNvPr>
                  <p:cNvSpPr txBox="1"/>
                  <p:nvPr/>
                </p:nvSpPr>
                <p:spPr>
                  <a:xfrm>
                    <a:off x="831942" y="3406625"/>
                    <a:ext cx="1545267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612F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612F8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612F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20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=0)</m:t>
                          </m:r>
                        </m:oMath>
                      </m:oMathPara>
                    </a14:m>
                    <a:endParaRPr lang="fr-FR" sz="2000" dirty="0">
                      <a:solidFill>
                        <a:srgbClr val="0612F8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ZoneTexte 60">
                    <a:extLst>
                      <a:ext uri="{FF2B5EF4-FFF2-40B4-BE49-F238E27FC236}">
                        <a16:creationId xmlns:a16="http://schemas.microsoft.com/office/drawing/2014/main" id="{2948DF24-6E7D-49F8-9D94-9B7F6AB5E5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942" y="3406625"/>
                    <a:ext cx="1545267" cy="400110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r="-787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ZoneTexte 64">
                    <a:extLst>
                      <a:ext uri="{FF2B5EF4-FFF2-40B4-BE49-F238E27FC236}">
                        <a16:creationId xmlns:a16="http://schemas.microsoft.com/office/drawing/2014/main" id="{B5AED66F-D4F4-4A23-83D4-13E37C9A73A6}"/>
                      </a:ext>
                    </a:extLst>
                  </p:cNvPr>
                  <p:cNvSpPr txBox="1"/>
                  <p:nvPr/>
                </p:nvSpPr>
                <p:spPr>
                  <a:xfrm>
                    <a:off x="7534423" y="4301702"/>
                    <a:ext cx="438311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FR" sz="200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ZoneTexte 64">
                    <a:extLst>
                      <a:ext uri="{FF2B5EF4-FFF2-40B4-BE49-F238E27FC236}">
                        <a16:creationId xmlns:a16="http://schemas.microsoft.com/office/drawing/2014/main" id="{B5AED66F-D4F4-4A23-83D4-13E37C9A73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4423" y="4301702"/>
                    <a:ext cx="438311" cy="400110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C1521A6A-3A46-4987-BA36-21BE006F7F05}"/>
                  </a:ext>
                </a:extLst>
              </p:cNvPr>
              <p:cNvCxnSpPr/>
              <p:nvPr/>
            </p:nvCxnSpPr>
            <p:spPr>
              <a:xfrm>
                <a:off x="5597236" y="3677333"/>
                <a:ext cx="0" cy="18985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67B55E7-84CF-4953-A32B-BDAC417D976D}"/>
                      </a:ext>
                    </a:extLst>
                  </p:cNvPr>
                  <p:cNvSpPr txBox="1"/>
                  <p:nvPr/>
                </p:nvSpPr>
                <p:spPr>
                  <a:xfrm>
                    <a:off x="5587427" y="4829504"/>
                    <a:ext cx="1712993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∼400 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GV</m:t>
                          </m:r>
                          <m:r>
                            <a:rPr lang="fr-FR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fr-FR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fr-FR" sz="2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67B55E7-84CF-4953-A32B-BDAC417D97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7427" y="4829504"/>
                    <a:ext cx="1712993" cy="400110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r="-213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0F2528D5-546E-4F51-973F-1582C3E59763}"/>
                </a:ext>
              </a:extLst>
            </p:cNvPr>
            <p:cNvCxnSpPr>
              <a:cxnSpLocks/>
            </p:cNvCxnSpPr>
            <p:nvPr/>
          </p:nvCxnSpPr>
          <p:spPr>
            <a:xfrm>
              <a:off x="811960" y="4304036"/>
              <a:ext cx="692247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D2A157C8-2A70-3A4C-AC7A-DA8B19A0091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9672" y="5008624"/>
            <a:ext cx="4589151" cy="5003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Shape 2">
            <a:extLst>
              <a:ext uri="{FF2B5EF4-FFF2-40B4-BE49-F238E27FC236}">
                <a16:creationId xmlns:a16="http://schemas.microsoft.com/office/drawing/2014/main" id="{65DC0881-15F1-2A4D-8E8C-612B93961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043" y="-98968"/>
            <a:ext cx="7779792" cy="88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2. </a:t>
            </a:r>
            <a:r>
              <a:rPr lang="en-US" sz="2800" b="1" dirty="0" err="1">
                <a:solidFill>
                  <a:prstClr val="white"/>
                </a:solidFill>
              </a:rPr>
              <a:t>Ultraintense</a:t>
            </a:r>
            <a:r>
              <a:rPr lang="en-US" sz="2800" b="1" dirty="0">
                <a:solidFill>
                  <a:prstClr val="white"/>
                </a:solidFill>
              </a:rPr>
              <a:t> THz waves produced by strongly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     magnetized, relativistic plasmas</a:t>
            </a:r>
          </a:p>
        </p:txBody>
      </p:sp>
    </p:spTree>
    <p:extLst>
      <p:ext uri="{BB962C8B-B14F-4D97-AF65-F5344CB8AC3E}">
        <p14:creationId xmlns:p14="http://schemas.microsoft.com/office/powerpoint/2010/main" val="401224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au 5">
                <a:extLst>
                  <a:ext uri="{FF2B5EF4-FFF2-40B4-BE49-F238E27FC236}">
                    <a16:creationId xmlns:a16="http://schemas.microsoft.com/office/drawing/2014/main" id="{9FC44841-7E4E-D441-B13C-0AF7A0695A5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4306" y="2058330"/>
              <a:ext cx="2181386" cy="190500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090693">
                      <a:extLst>
                        <a:ext uri="{9D8B030D-6E8A-4147-A177-3AD203B41FA5}">
                          <a16:colId xmlns:a16="http://schemas.microsoft.com/office/drawing/2014/main" val="1209400178"/>
                        </a:ext>
                      </a:extLst>
                    </a:gridCol>
                    <a:gridCol w="1090693">
                      <a:extLst>
                        <a:ext uri="{9D8B030D-6E8A-4147-A177-3AD203B41FA5}">
                          <a16:colId xmlns:a16="http://schemas.microsoft.com/office/drawing/2014/main" val="35247390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9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fr-FR" b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fr-FR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fr-FR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9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fr-FR" b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𝑐𝑒</m:t>
                                    </m:r>
                                  </m:sub>
                                </m:sSub>
                                <m:r>
                                  <a:rPr lang="fr-FR" b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fr-FR" b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𝑇𝐻𝑧</m:t>
                                </m:r>
                                <m:r>
                                  <a:rPr lang="fr-FR" b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7111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67695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smtClean="0">
                                    <a:latin typeface="Cambria Math" panose="02040503050406030204" pitchFamily="18" charset="0"/>
                                  </a:rPr>
                                  <m:t>143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9562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smtClean="0">
                                    <a:latin typeface="Cambria Math" panose="02040503050406030204" pitchFamily="18" charset="0"/>
                                  </a:rPr>
                                  <m:t>215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743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smtClean="0">
                                    <a:latin typeface="Cambria Math" panose="02040503050406030204" pitchFamily="18" charset="0"/>
                                  </a:rPr>
                                  <m:t>286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84365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au 5">
                <a:extLst>
                  <a:ext uri="{FF2B5EF4-FFF2-40B4-BE49-F238E27FC236}">
                    <a16:creationId xmlns:a16="http://schemas.microsoft.com/office/drawing/2014/main" id="{9FC44841-7E4E-D441-B13C-0AF7A0695A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725555"/>
                  </p:ext>
                </p:extLst>
              </p:nvPr>
            </p:nvGraphicFramePr>
            <p:xfrm>
              <a:off x="264306" y="2058330"/>
              <a:ext cx="2181386" cy="190500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090693">
                      <a:extLst>
                        <a:ext uri="{9D8B030D-6E8A-4147-A177-3AD203B41FA5}">
                          <a16:colId xmlns:a16="http://schemas.microsoft.com/office/drawing/2014/main" val="1209400178"/>
                        </a:ext>
                      </a:extLst>
                    </a:gridCol>
                    <a:gridCol w="1090693">
                      <a:extLst>
                        <a:ext uri="{9D8B030D-6E8A-4147-A177-3AD203B41FA5}">
                          <a16:colId xmlns:a16="http://schemas.microsoft.com/office/drawing/2014/main" val="3524739026"/>
                        </a:ext>
                      </a:extLst>
                    </a:gridCol>
                  </a:tblGrid>
                  <a:tr h="381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3333" r="-98851" b="-4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1163" t="-3333" b="-4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711173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103333" r="-98851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1163" t="-103333" b="-3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6769541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196774" r="-98851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1163" t="-196774" b="-193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562543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306667" r="-9885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1163" t="-30666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743166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t="-406667" r="-98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1163" t="-4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84365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13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508E4EE-A57E-4E94-85FD-7A5CC5E3DEAB}"/>
              </a:ext>
            </a:extLst>
          </p:cNvPr>
          <p:cNvGrpSpPr/>
          <p:nvPr/>
        </p:nvGrpSpPr>
        <p:grpSpPr>
          <a:xfrm>
            <a:off x="167558" y="999150"/>
            <a:ext cx="2087431" cy="972680"/>
            <a:chOff x="3343232" y="3560740"/>
            <a:chExt cx="2087431" cy="9726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430948" y="3938514"/>
                  <a:ext cx="1911998" cy="59490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600" i="1" kern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𝑐𝑒</m:t>
                            </m:r>
                          </m:sub>
                        </m:sSub>
                        <m:r>
                          <a:rPr lang="fr-FR" sz="1600" b="0" i="1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=2</m:t>
                        </m:r>
                        <m:r>
                          <a:rPr lang="fr-FR" sz="1600" b="0" i="1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fr-FR" sz="16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kern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600" b="0" i="1" kern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𝑐𝑒</m:t>
                            </m:r>
                          </m:sub>
                        </m:sSub>
                        <m:r>
                          <a:rPr lang="fr-FR" sz="1600" i="1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 kern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600" i="1" kern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1800" kern="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948" y="3938514"/>
                  <a:ext cx="1911998" cy="59490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FD89523-26A2-4EC6-A176-46710E7A0342}"/>
                </a:ext>
              </a:extLst>
            </p:cNvPr>
            <p:cNvSpPr/>
            <p:nvPr/>
          </p:nvSpPr>
          <p:spPr>
            <a:xfrm>
              <a:off x="3343232" y="3560740"/>
              <a:ext cx="2087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fr-FR" sz="1800" kern="0" dirty="0">
                  <a:solidFill>
                    <a:sysClr val="windowText" lastClr="000000"/>
                  </a:solidFill>
                </a:rPr>
                <a:t>Cyclotron </a:t>
              </a:r>
              <a:r>
                <a:rPr lang="fr-FR" sz="1800" kern="0" dirty="0" err="1">
                  <a:solidFill>
                    <a:sysClr val="windowText" lastClr="000000"/>
                  </a:solidFill>
                </a:rPr>
                <a:t>frequency</a:t>
              </a:r>
              <a:endParaRPr lang="fr-FR" sz="1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923BF42-BD0E-4829-845A-9AE5ABEAA37A}"/>
              </a:ext>
            </a:extLst>
          </p:cNvPr>
          <p:cNvSpPr/>
          <p:nvPr/>
        </p:nvSpPr>
        <p:spPr>
          <a:xfrm>
            <a:off x="1207602" y="6216996"/>
            <a:ext cx="3888091" cy="3077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aseline="300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 S. Fujioka </a:t>
            </a:r>
            <a:r>
              <a:rPr lang="en-US" sz="1400" i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., Sci. Rep. </a:t>
            </a:r>
            <a:r>
              <a:rPr lang="en-US" sz="1400" b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, 1170 (2012)</a:t>
            </a:r>
            <a:endParaRPr lang="en-US" sz="1400" baseline="30000" dirty="0">
              <a:latin typeface="Arial" panose="020B0604020202020204" pitchFamily="34" charset="0"/>
              <a:ea typeface="ＭＳ Ｐゴシック" pitchFamily="-72" charset="-128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9A50F8-EAAF-47B7-91F5-4C231634EB18}"/>
              </a:ext>
            </a:extLst>
          </p:cNvPr>
          <p:cNvSpPr/>
          <p:nvPr/>
        </p:nvSpPr>
        <p:spPr>
          <a:xfrm>
            <a:off x="1207602" y="5828455"/>
            <a:ext cx="586561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Takeyama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i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., </a:t>
            </a:r>
            <a:r>
              <a:rPr lang="en-US" sz="1400" dirty="0" err="1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Journ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. of Phys. D: App. Phys. </a:t>
            </a:r>
            <a:r>
              <a:rPr lang="en-US" sz="1400" b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44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, 425003 (2011)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6F5617D-ED1A-DC79-B946-63CD3E5DDAFF}"/>
              </a:ext>
            </a:extLst>
          </p:cNvPr>
          <p:cNvSpPr txBox="1"/>
          <p:nvPr/>
        </p:nvSpPr>
        <p:spPr bwMode="auto">
          <a:xfrm>
            <a:off x="1119045" y="70442"/>
            <a:ext cx="8024955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en-US" sz="2800" b="1" dirty="0">
                <a:solidFill>
                  <a:schemeClr val="bg1"/>
                </a:solidFill>
                <a:ea typeface="Arial" charset="0"/>
                <a:cs typeface="Calibri" panose="020F0502020204030204" pitchFamily="34" charset="0"/>
              </a:rPr>
              <a:t>What about adding an external magnetic field?</a:t>
            </a:r>
            <a:endParaRPr lang="en-US" sz="2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A3BE3B-AE20-029D-DFAB-15922254E6AF}"/>
                  </a:ext>
                </a:extLst>
              </p:cNvPr>
              <p:cNvSpPr/>
              <p:nvPr/>
            </p:nvSpPr>
            <p:spPr>
              <a:xfrm>
                <a:off x="51452" y="2468125"/>
                <a:ext cx="2644217" cy="8224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400" b="0" i="0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fr-FR" sz="2400" b="0" i="0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=35.7</m:t>
                      </m:r>
                      <m:r>
                        <a:rPr lang="fr-FR" sz="2400" b="0" i="1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24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  <m:r>
                        <a:rPr lang="fr-FR" sz="2400" b="0" i="1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fr-FR" sz="2400" b="0" i="0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THz</m:t>
                      </m:r>
                      <m:r>
                        <a:rPr lang="fr-FR" sz="2400" b="0" i="0" kern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400" i="1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A3BE3B-AE20-029D-DFAB-15922254E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2" y="2468125"/>
                <a:ext cx="2644217" cy="822469"/>
              </a:xfrm>
              <a:prstGeom prst="rect">
                <a:avLst/>
              </a:prstGeom>
              <a:blipFill>
                <a:blip r:embed="rId4"/>
                <a:stretch>
                  <a:fillRect b="-59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86CB11C2-A8DB-4413-5560-44B1FEE4B956}"/>
              </a:ext>
            </a:extLst>
          </p:cNvPr>
          <p:cNvSpPr/>
          <p:nvPr/>
        </p:nvSpPr>
        <p:spPr>
          <a:xfrm>
            <a:off x="4165796" y="1147633"/>
            <a:ext cx="3806406" cy="2828102"/>
          </a:xfrm>
          <a:prstGeom prst="rect">
            <a:avLst/>
          </a:prstGeom>
          <a:solidFill>
            <a:srgbClr val="00007F"/>
          </a:solidFill>
          <a:ln>
            <a:solidFill>
              <a:srgbClr val="23F1D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00" dirty="0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867E8892-F7BB-4170-00AB-556C1A08EDE2}"/>
              </a:ext>
            </a:extLst>
          </p:cNvPr>
          <p:cNvGrpSpPr/>
          <p:nvPr/>
        </p:nvGrpSpPr>
        <p:grpSpPr>
          <a:xfrm>
            <a:off x="5846750" y="2994781"/>
            <a:ext cx="608432" cy="488688"/>
            <a:chOff x="2802192" y="4229214"/>
            <a:chExt cx="608432" cy="4886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BCC9866F-FD6E-E0D4-BEAD-01282851774E}"/>
                    </a:ext>
                  </a:extLst>
                </p:cNvPr>
                <p:cNvSpPr txBox="1"/>
                <p:nvPr/>
              </p:nvSpPr>
              <p:spPr>
                <a:xfrm>
                  <a:off x="2802192" y="4317792"/>
                  <a:ext cx="608432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BCC9866F-FD6E-E0D4-BEAD-012828517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192" y="4317792"/>
                  <a:ext cx="608432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BAF91E9-2A50-33EF-B87F-45E191A92D37}"/>
                </a:ext>
              </a:extLst>
            </p:cNvPr>
            <p:cNvSpPr/>
            <p:nvPr/>
          </p:nvSpPr>
          <p:spPr>
            <a:xfrm>
              <a:off x="2947570" y="4229214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FFFF00"/>
              </a:solidFill>
            </a:ln>
            <a:effectLst>
              <a:glow rad="190500">
                <a:srgbClr val="FFFF00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Ellipse 63">
            <a:extLst>
              <a:ext uri="{FF2B5EF4-FFF2-40B4-BE49-F238E27FC236}">
                <a16:creationId xmlns:a16="http://schemas.microsoft.com/office/drawing/2014/main" id="{C0062600-D76E-4E70-6D11-5B035782F04B}"/>
              </a:ext>
            </a:extLst>
          </p:cNvPr>
          <p:cNvSpPr/>
          <p:nvPr/>
        </p:nvSpPr>
        <p:spPr>
          <a:xfrm>
            <a:off x="4120041" y="2605985"/>
            <a:ext cx="64544" cy="732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2D3B4DF-304B-69A1-A036-436C495C81FB}"/>
              </a:ext>
            </a:extLst>
          </p:cNvPr>
          <p:cNvGrpSpPr/>
          <p:nvPr/>
        </p:nvGrpSpPr>
        <p:grpSpPr>
          <a:xfrm>
            <a:off x="6185162" y="3002848"/>
            <a:ext cx="888052" cy="482163"/>
            <a:chOff x="6185162" y="3002848"/>
            <a:chExt cx="888052" cy="482163"/>
          </a:xfrm>
        </p:grpSpPr>
        <p:sp>
          <p:nvSpPr>
            <p:cNvPr id="66" name="Flèche : droite 65">
              <a:extLst>
                <a:ext uri="{FF2B5EF4-FFF2-40B4-BE49-F238E27FC236}">
                  <a16:creationId xmlns:a16="http://schemas.microsoft.com/office/drawing/2014/main" id="{764A38E4-4DE3-8124-40C6-6151CC24E149}"/>
                </a:ext>
              </a:extLst>
            </p:cNvPr>
            <p:cNvSpPr/>
            <p:nvPr/>
          </p:nvSpPr>
          <p:spPr>
            <a:xfrm>
              <a:off x="6185162" y="3002848"/>
              <a:ext cx="655432" cy="12786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lumMod val="40000"/>
                  <a:lumOff val="60000"/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011FB57D-514D-3F79-830F-6F7DB7B76408}"/>
                    </a:ext>
                  </a:extLst>
                </p:cNvPr>
                <p:cNvSpPr txBox="1"/>
                <p:nvPr/>
              </p:nvSpPr>
              <p:spPr>
                <a:xfrm>
                  <a:off x="6441459" y="3084901"/>
                  <a:ext cx="6317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0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fr-FR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011FB57D-514D-3F79-830F-6F7DB7B76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1459" y="3084901"/>
                  <a:ext cx="631755" cy="400110"/>
                </a:xfrm>
                <a:prstGeom prst="rect">
                  <a:avLst/>
                </a:prstGeom>
                <a:blipFill>
                  <a:blip r:embed="rId16"/>
                  <a:stretch>
                    <a:fillRect t="-18182" r="-2718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90BE53D-0C8E-879E-FB75-B99BBC0058FB}"/>
              </a:ext>
            </a:extLst>
          </p:cNvPr>
          <p:cNvGrpSpPr/>
          <p:nvPr/>
        </p:nvGrpSpPr>
        <p:grpSpPr>
          <a:xfrm>
            <a:off x="4479437" y="1406704"/>
            <a:ext cx="616256" cy="675001"/>
            <a:chOff x="1416546" y="3970159"/>
            <a:chExt cx="616256" cy="675001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F18D2386-2098-FB75-1E24-4B8B9F94B97A}"/>
                </a:ext>
              </a:extLst>
            </p:cNvPr>
            <p:cNvSpPr/>
            <p:nvPr/>
          </p:nvSpPr>
          <p:spPr>
            <a:xfrm>
              <a:off x="1416546" y="3970159"/>
              <a:ext cx="216000" cy="216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>
              <a:glow rad="215900">
                <a:srgbClr val="00FF00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07467CEA-0A8B-BF52-3BD0-764B4D136ADA}"/>
                </a:ext>
              </a:extLst>
            </p:cNvPr>
            <p:cNvSpPr/>
            <p:nvPr/>
          </p:nvSpPr>
          <p:spPr>
            <a:xfrm>
              <a:off x="1488546" y="4042127"/>
              <a:ext cx="72000" cy="72063"/>
            </a:xfrm>
            <a:prstGeom prst="ellipse">
              <a:avLst/>
            </a:prstGeom>
            <a:solidFill>
              <a:srgbClr val="00FF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27B6844C-9B23-3440-1A7D-007BF753F1E4}"/>
                    </a:ext>
                  </a:extLst>
                </p:cNvPr>
                <p:cNvSpPr txBox="1"/>
                <p:nvPr/>
              </p:nvSpPr>
              <p:spPr>
                <a:xfrm>
                  <a:off x="1545746" y="4207476"/>
                  <a:ext cx="487056" cy="4376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rgbClr val="00FF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27B6844C-9B23-3440-1A7D-007BF753F1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746" y="4207476"/>
                  <a:ext cx="487056" cy="437684"/>
                </a:xfrm>
                <a:prstGeom prst="rect">
                  <a:avLst/>
                </a:prstGeom>
                <a:blipFill>
                  <a:blip r:embed="rId17"/>
                  <a:stretch>
                    <a:fillRect b="-14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0E9BD36-6517-7338-70DE-2D943F0F5CB5}"/>
              </a:ext>
            </a:extLst>
          </p:cNvPr>
          <p:cNvGrpSpPr/>
          <p:nvPr/>
        </p:nvGrpSpPr>
        <p:grpSpPr>
          <a:xfrm>
            <a:off x="5645525" y="1814126"/>
            <a:ext cx="2369850" cy="1126140"/>
            <a:chOff x="5645525" y="1814126"/>
            <a:chExt cx="2369850" cy="1126140"/>
          </a:xfrm>
        </p:grpSpPr>
        <p:sp>
          <p:nvSpPr>
            <p:cNvPr id="73" name="Flèche : droite 72">
              <a:extLst>
                <a:ext uri="{FF2B5EF4-FFF2-40B4-BE49-F238E27FC236}">
                  <a16:creationId xmlns:a16="http://schemas.microsoft.com/office/drawing/2014/main" id="{174CB203-CAF8-50EB-57C4-29F42FB06F08}"/>
                </a:ext>
              </a:extLst>
            </p:cNvPr>
            <p:cNvSpPr/>
            <p:nvPr/>
          </p:nvSpPr>
          <p:spPr>
            <a:xfrm rot="16200000">
              <a:off x="5827943" y="2635386"/>
              <a:ext cx="481895" cy="12786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E46C0A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1D86C940-4FF8-A7F8-6993-FFC23BE662CD}"/>
                    </a:ext>
                  </a:extLst>
                </p:cNvPr>
                <p:cNvSpPr txBox="1"/>
                <p:nvPr/>
              </p:nvSpPr>
              <p:spPr>
                <a:xfrm>
                  <a:off x="5645525" y="1814126"/>
                  <a:ext cx="2369850" cy="53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400" b="0" i="1" smtClean="0">
                                <a:solidFill>
                                  <a:srgbClr val="FF67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solidFill>
                                  <a:srgbClr val="FF6726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fr-FR" sz="2400" b="0" i="1" smtClean="0">
                            <a:solidFill>
                              <a:srgbClr val="FF6726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fr-FR" sz="2400" b="0" i="1" smtClean="0">
                            <a:solidFill>
                              <a:srgbClr val="FF672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fr-FR" sz="2400" b="0" i="1" smtClean="0">
                                <a:solidFill>
                                  <a:srgbClr val="FF67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2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  <m:r>
                              <a:rPr lang="fr-FR" sz="2400" i="1">
                                <a:solidFill>
                                  <a:srgbClr val="FF6726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sz="2400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2400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2400" dirty="0">
                    <a:solidFill>
                      <a:srgbClr val="FF6726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1D86C940-4FF8-A7F8-6993-FFC23BE66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525" y="1814126"/>
                  <a:ext cx="2369850" cy="53604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53">
                <a:extLst>
                  <a:ext uri="{FF2B5EF4-FFF2-40B4-BE49-F238E27FC236}">
                    <a16:creationId xmlns:a16="http://schemas.microsoft.com/office/drawing/2014/main" id="{8594B653-13D2-5C45-B1AE-56E72622AC65}"/>
                  </a:ext>
                </a:extLst>
              </p:cNvPr>
              <p:cNvSpPr txBox="1"/>
              <p:nvPr/>
            </p:nvSpPr>
            <p:spPr>
              <a:xfrm>
                <a:off x="1149968" y="4329661"/>
                <a:ext cx="6392197" cy="1323439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>
                <a:noFill/>
              </a:ln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 kern="0" dirty="0">
                    <a:solidFill>
                      <a:srgbClr val="FF0000"/>
                    </a:solidFill>
                  </a:rPr>
                  <a:t>Intense magnetic fields available </a:t>
                </a:r>
                <a:r>
                  <a:rPr lang="en-US" sz="2000" kern="0" dirty="0" err="1">
                    <a:solidFill>
                      <a:srgbClr val="FF0000"/>
                    </a:solidFill>
                  </a:rPr>
                  <a:t>from</a:t>
                </a:r>
                <a:endParaRPr lang="en-US" sz="2000" kern="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Tx/>
                  <a:buChar char="-"/>
                  <a:defRPr/>
                </a:pPr>
                <a:r>
                  <a:rPr lang="en-US" sz="2000" b="1" kern="0" dirty="0">
                    <a:solidFill>
                      <a:srgbClr val="000000"/>
                    </a:solidFill>
                  </a:rPr>
                  <a:t>EM flux compression </a:t>
                </a:r>
                <a14:m>
                  <m:oMath xmlns:m="http://schemas.openxmlformats.org/officeDocument/2006/math">
                    <m:r>
                      <a:rPr lang="fr-FR" sz="2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≤700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</a:rPr>
                  <a:t> T (</a:t>
                </a:r>
                <a14:m>
                  <m:oMath xmlns:m="http://schemas.openxmlformats.org/officeDocument/2006/math">
                    <m:r>
                      <a:rPr lang="fr-FR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∼1 </m:t>
                    </m:r>
                    <m:r>
                      <a:rPr lang="fr-FR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fr-FR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</a:rPr>
                  <a:t>) </a:t>
                </a:r>
                <a:r>
                  <a:rPr lang="en-US" sz="2000" kern="0" baseline="30000" dirty="0">
                    <a:solidFill>
                      <a:srgbClr val="000000"/>
                    </a:solidFill>
                  </a:rPr>
                  <a:t>1</a:t>
                </a:r>
              </a:p>
              <a:p>
                <a:pPr marL="342900" indent="-342900">
                  <a:buFontTx/>
                  <a:buChar char="-"/>
                  <a:defRPr/>
                </a:pPr>
                <a:r>
                  <a:rPr lang="en-US" sz="2000" b="1" kern="0" dirty="0">
                    <a:solidFill>
                      <a:srgbClr val="000000"/>
                    </a:solidFill>
                  </a:rPr>
                  <a:t>Capacitor coil 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laser-driven targets </a:t>
                </a:r>
                <a14:m>
                  <m:oMath xmlns:m="http://schemas.openxmlformats.org/officeDocument/2006/math">
                    <m:r>
                      <a:rPr lang="fr-FR" sz="2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≤1.5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kern="0" dirty="0" err="1">
                    <a:solidFill>
                      <a:srgbClr val="000000"/>
                    </a:solidFill>
                  </a:rPr>
                  <a:t>kT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fr-FR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∼1 </m:t>
                    </m:r>
                    <m:r>
                      <m:rPr>
                        <m:sty m:val="p"/>
                      </m:rPr>
                      <a:rPr lang="fr-FR" sz="2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fr-FR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</a:rPr>
                  <a:t>) </a:t>
                </a:r>
                <a:r>
                  <a:rPr lang="en-US" sz="2000" kern="0" baseline="30000" dirty="0">
                    <a:solidFill>
                      <a:srgbClr val="000000"/>
                    </a:solidFill>
                  </a:rPr>
                  <a:t>2</a:t>
                </a:r>
              </a:p>
              <a:p>
                <a:pPr marL="342900" indent="-342900">
                  <a:buFontTx/>
                  <a:buChar char="-"/>
                  <a:defRPr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61" name="TextBox 53">
                <a:extLst>
                  <a:ext uri="{FF2B5EF4-FFF2-40B4-BE49-F238E27FC236}">
                    <a16:creationId xmlns:a16="http://schemas.microsoft.com/office/drawing/2014/main" id="{8594B653-13D2-5C45-B1AE-56E72622A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68" y="4329661"/>
                <a:ext cx="6392197" cy="13234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2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231 C -0.04844 -0.00231 -0.08802 -0.05555 -0.08802 -0.11643 C -0.08802 -0.17014 -0.04844 -0.225 5.55556E-7 -0.225 C 0.04861 -0.225 0.08785 -0.17014 0.08785 -0.11643 C 0.08785 -0.05555 0.04861 -0.00231 5.55556E-7 -0.00231 Z " pathEditMode="relative" rAng="10800000" ptsTypes="AAAAA">
                                      <p:cBhvr>
                                        <p:cTn id="18" dur="2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8C6B10B-C1C2-47E4-8DC4-18CA96968C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19" y="737676"/>
            <a:ext cx="4087881" cy="306591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F11DB25-044D-4EC3-823B-37693853BB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19" y="737676"/>
            <a:ext cx="4087881" cy="306591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DAA284B-8513-455F-8786-C249BAFFA67D}"/>
              </a:ext>
            </a:extLst>
          </p:cNvPr>
          <p:cNvCxnSpPr>
            <a:cxnSpLocks/>
          </p:cNvCxnSpPr>
          <p:nvPr/>
        </p:nvCxnSpPr>
        <p:spPr>
          <a:xfrm>
            <a:off x="5524500" y="2718727"/>
            <a:ext cx="3167063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13FC672-667B-47CF-B62C-155469F8CE34}"/>
                  </a:ext>
                </a:extLst>
              </p:cNvPr>
              <p:cNvSpPr/>
              <p:nvPr/>
            </p:nvSpPr>
            <p:spPr>
              <a:xfrm>
                <a:off x="660682" y="3606047"/>
                <a:ext cx="4597468" cy="321485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srgbClr val="0CFF8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srgbClr val="0CFF8B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CFF8B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solidFill>
                          <a:srgbClr val="0CFF8B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1800" b="1" i="1" smtClean="0">
                        <a:solidFill>
                          <a:srgbClr val="0CFF8B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r-FR" sz="1800" b="1" dirty="0">
                    <a:solidFill>
                      <a:srgbClr val="0CFF8B"/>
                    </a:solidFill>
                    <a:latin typeface="Arial" charset="0"/>
                  </a:rPr>
                  <a:t> 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: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Electromagnetic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plasma dispersion relation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reads</a:t>
                </a: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Hybrid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mode (X mode) :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coupling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of the 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longitudinal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electrostatic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wakefield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) 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to the 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transverse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propagative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field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)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13FC672-667B-47CF-B62C-155469F8CE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82" y="3606047"/>
                <a:ext cx="4597468" cy="3214854"/>
              </a:xfrm>
              <a:prstGeom prst="rect">
                <a:avLst/>
              </a:prstGeom>
              <a:blipFill>
                <a:blip r:embed="rId32"/>
                <a:stretch>
                  <a:fillRect l="-1060" t="-11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36AF5A5-9366-43B7-B63D-BF0086945747}"/>
                  </a:ext>
                </a:extLst>
              </p:cNvPr>
              <p:cNvSpPr/>
              <p:nvPr/>
            </p:nvSpPr>
            <p:spPr>
              <a:xfrm>
                <a:off x="660682" y="3606048"/>
                <a:ext cx="4485475" cy="204017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: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Electromagnetic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plasma dispersion relation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reads</a:t>
                </a: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fr-F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36AF5A5-9366-43B7-B63D-BF0086945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82" y="3606048"/>
                <a:ext cx="4485475" cy="2040174"/>
              </a:xfrm>
              <a:prstGeom prst="rect">
                <a:avLst/>
              </a:prstGeom>
              <a:blipFill>
                <a:blip r:embed="rId33"/>
                <a:stretch>
                  <a:fillRect l="-847" t="-12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14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C21A0-C39E-F242-AECD-4654472F00DF}"/>
              </a:ext>
            </a:extLst>
          </p:cNvPr>
          <p:cNvSpPr txBox="1"/>
          <p:nvPr/>
        </p:nvSpPr>
        <p:spPr bwMode="auto">
          <a:xfrm>
            <a:off x="1076818" y="-108747"/>
            <a:ext cx="8067182" cy="9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Basic principle of Cerenkov Wake Radiation : </a:t>
            </a:r>
          </a:p>
          <a:p>
            <a:pPr defTabSz="1276128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Plane wave model</a:t>
            </a:r>
          </a:p>
        </p:txBody>
      </p:sp>
      <p:sp>
        <p:nvSpPr>
          <p:cNvPr id="13" name="ZoneTexte 12"/>
          <p:cNvSpPr txBox="1"/>
          <p:nvPr/>
        </p:nvSpPr>
        <p:spPr>
          <a:xfrm flipH="1">
            <a:off x="753263" y="6298809"/>
            <a:ext cx="395822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844083" eaLnBrk="0" hangingPunct="0"/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Yoshii et al., Phys. Rev. Lett. </a:t>
            </a:r>
            <a:r>
              <a:rPr lang="en-US" sz="14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4194 (1997)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F9E2752-B715-40D0-AD63-D70D9EBB1666}"/>
                  </a:ext>
                </a:extLst>
              </p:cNvPr>
              <p:cNvSpPr txBox="1"/>
              <p:nvPr/>
            </p:nvSpPr>
            <p:spPr bwMode="auto">
              <a:xfrm>
                <a:off x="2331841" y="1911077"/>
                <a:ext cx="2109501" cy="404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fr-F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F9E2752-B715-40D0-AD63-D70D9EBB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841" y="1911077"/>
                <a:ext cx="2109501" cy="404385"/>
              </a:xfrm>
              <a:prstGeom prst="rect">
                <a:avLst/>
              </a:prstGeom>
              <a:blipFill>
                <a:blip r:embed="rId6"/>
                <a:stretch>
                  <a:fillRect b="-74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D598BA9-3789-4323-A4DC-ACC43C987CDF}"/>
                  </a:ext>
                </a:extLst>
              </p:cNvPr>
              <p:cNvSpPr txBox="1"/>
              <p:nvPr/>
            </p:nvSpPr>
            <p:spPr bwMode="auto">
              <a:xfrm rot="19305650">
                <a:off x="2177515" y="1281336"/>
                <a:ext cx="2494992" cy="465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𝒌𝒗</m:t>
                      </m:r>
                      <m:r>
                        <a:rPr lang="fr-FR" sz="2400" b="1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m:rPr>
                          <m:lit/>
                        </m:rP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𝐜𝐨𝐬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fr-FR" sz="24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D598BA9-3789-4323-A4DC-ACC43C987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305650">
                <a:off x="2177515" y="1281336"/>
                <a:ext cx="2494992" cy="46594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8FA3B4C-E1D3-41DC-97E1-3512B3C7EAC1}"/>
              </a:ext>
            </a:extLst>
          </p:cNvPr>
          <p:cNvCxnSpPr>
            <a:cxnSpLocks/>
          </p:cNvCxnSpPr>
          <p:nvPr/>
        </p:nvCxnSpPr>
        <p:spPr>
          <a:xfrm flipV="1">
            <a:off x="2622791" y="1732837"/>
            <a:ext cx="860295" cy="68063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3358CE98-BB40-4D21-857C-97B24ABC2928}"/>
              </a:ext>
            </a:extLst>
          </p:cNvPr>
          <p:cNvSpPr/>
          <p:nvPr/>
        </p:nvSpPr>
        <p:spPr>
          <a:xfrm>
            <a:off x="2083490" y="1811215"/>
            <a:ext cx="1179214" cy="1128714"/>
          </a:xfrm>
          <a:prstGeom prst="arc">
            <a:avLst>
              <a:gd name="adj1" fmla="val 19433242"/>
              <a:gd name="adj2" fmla="val 20306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741F065-E21B-44D4-832C-19CF984AB666}"/>
              </a:ext>
            </a:extLst>
          </p:cNvPr>
          <p:cNvSpPr/>
          <p:nvPr/>
        </p:nvSpPr>
        <p:spPr>
          <a:xfrm>
            <a:off x="6416262" y="266472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6B8ADF7-4132-4A0D-ABB7-4AAAF9E45156}"/>
              </a:ext>
            </a:extLst>
          </p:cNvPr>
          <p:cNvSpPr/>
          <p:nvPr/>
        </p:nvSpPr>
        <p:spPr>
          <a:xfrm>
            <a:off x="7032260" y="233320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4BC6CCA-E7B4-4DDF-AB7D-4F5D19A53EE1}"/>
                  </a:ext>
                </a:extLst>
              </p:cNvPr>
              <p:cNvSpPr/>
              <p:nvPr/>
            </p:nvSpPr>
            <p:spPr>
              <a:xfrm>
                <a:off x="5223620" y="4064889"/>
                <a:ext cx="3892310" cy="168610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On-axis (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) : </a:t>
                </a:r>
              </a:p>
              <a:p>
                <a:pPr marL="28575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Coupling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frequency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𝒑𝒆</m:t>
                        </m:r>
                      </m:sub>
                    </m:sSub>
                  </m:oMath>
                </a14:m>
                <a:endParaRPr lang="fr-FR" sz="1800" b="1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Coupling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transverse/longitudinal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den>
                    </m:f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f>
                      <m:f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FR" sz="1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𝒑𝒆</m:t>
                            </m:r>
                          </m:sub>
                        </m:sSub>
                      </m:den>
                    </m:f>
                  </m:oMath>
                </a14:m>
                <a:endParaRPr lang="fr-FR" sz="1800" b="1" dirty="0">
                  <a:solidFill>
                    <a:prstClr val="black"/>
                  </a:solidFill>
                  <a:latin typeface="Arial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4BC6CCA-E7B4-4DDF-AB7D-4F5D19A53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20" y="4064889"/>
                <a:ext cx="3892310" cy="1686103"/>
              </a:xfrm>
              <a:prstGeom prst="rect">
                <a:avLst/>
              </a:prstGeom>
              <a:blipFill>
                <a:blip r:embed="rId35"/>
                <a:stretch>
                  <a:fillRect l="-1411" t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3F0D6A18-6E5E-4195-A078-277E2E381737}"/>
                  </a:ext>
                </a:extLst>
              </p:cNvPr>
              <p:cNvSpPr txBox="1"/>
              <p:nvPr/>
            </p:nvSpPr>
            <p:spPr>
              <a:xfrm rot="19298893">
                <a:off x="5932931" y="2313342"/>
                <a:ext cx="893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3F0D6A18-6E5E-4195-A078-277E2E381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98893">
                <a:off x="5932931" y="2313342"/>
                <a:ext cx="89393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954B19D-AC65-4E2D-9855-AB87EEBAFA48}"/>
                  </a:ext>
                </a:extLst>
              </p:cNvPr>
              <p:cNvSpPr txBox="1"/>
              <p:nvPr/>
            </p:nvSpPr>
            <p:spPr>
              <a:xfrm rot="19524442">
                <a:off x="6670707" y="2359221"/>
                <a:ext cx="893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954B19D-AC65-4E2D-9855-AB87EEBAF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4442">
                <a:off x="6670707" y="2359221"/>
                <a:ext cx="8939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Ellipse 50">
            <a:extLst>
              <a:ext uri="{FF2B5EF4-FFF2-40B4-BE49-F238E27FC236}">
                <a16:creationId xmlns:a16="http://schemas.microsoft.com/office/drawing/2014/main" id="{B92F7387-410C-4712-806F-34EB33E9BE61}"/>
              </a:ext>
            </a:extLst>
          </p:cNvPr>
          <p:cNvSpPr/>
          <p:nvPr/>
        </p:nvSpPr>
        <p:spPr>
          <a:xfrm>
            <a:off x="6716626" y="4921393"/>
            <a:ext cx="352425" cy="51435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630950F-2100-4618-A173-0FF06BCD3054}"/>
                  </a:ext>
                </a:extLst>
              </p:cNvPr>
              <p:cNvSpPr txBox="1"/>
              <p:nvPr/>
            </p:nvSpPr>
            <p:spPr>
              <a:xfrm>
                <a:off x="6892838" y="5317517"/>
                <a:ext cx="48837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630950F-2100-4618-A173-0FF06BCD3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838" y="5317517"/>
                <a:ext cx="488372" cy="477054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848993E-41D2-4197-B8A8-04042A0EAC41}"/>
                  </a:ext>
                </a:extLst>
              </p:cNvPr>
              <p:cNvSpPr txBox="1"/>
              <p:nvPr/>
            </p:nvSpPr>
            <p:spPr bwMode="auto">
              <a:xfrm>
                <a:off x="-108403" y="1509972"/>
                <a:ext cx="1815591" cy="465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sz="2400" b="0" i="1" kern="0" smtClean="0">
                          <a:solidFill>
                            <a:srgbClr val="006937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  <m:sSub>
                        <m:sSubPr>
                          <m:ctrlP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2400" b="1" i="1" kern="0" smtClean="0">
                              <a:solidFill>
                                <a:srgbClr val="006937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fr-FR" sz="2400" b="1" kern="0" dirty="0">
                  <a:solidFill>
                    <a:srgbClr val="006937">
                      <a:lumMod val="60000"/>
                      <a:lumOff val="40000"/>
                    </a:srgbClr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848993E-41D2-4197-B8A8-04042A0E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403" y="1509972"/>
                <a:ext cx="1815591" cy="465940"/>
              </a:xfrm>
              <a:prstGeom prst="rect">
                <a:avLst/>
              </a:prstGeom>
              <a:blipFill>
                <a:blip r:embed="rId23"/>
                <a:stretch>
                  <a:fillRect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7A5D86F-416F-404B-888F-AC8E3B9D7740}"/>
              </a:ext>
            </a:extLst>
          </p:cNvPr>
          <p:cNvCxnSpPr>
            <a:cxnSpLocks/>
          </p:cNvCxnSpPr>
          <p:nvPr/>
        </p:nvCxnSpPr>
        <p:spPr>
          <a:xfrm flipV="1">
            <a:off x="1633465" y="2479398"/>
            <a:ext cx="2056534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A94E5F32-ABED-44F9-9BE2-2DD40F2F9624}"/>
              </a:ext>
            </a:extLst>
          </p:cNvPr>
          <p:cNvCxnSpPr>
            <a:cxnSpLocks/>
          </p:cNvCxnSpPr>
          <p:nvPr/>
        </p:nvCxnSpPr>
        <p:spPr>
          <a:xfrm flipV="1">
            <a:off x="1630202" y="2098161"/>
            <a:ext cx="650793" cy="37740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A6049630-CE09-44FE-AADA-BD51577A8A1C}"/>
              </a:ext>
            </a:extLst>
          </p:cNvPr>
          <p:cNvCxnSpPr>
            <a:cxnSpLocks/>
          </p:cNvCxnSpPr>
          <p:nvPr/>
        </p:nvCxnSpPr>
        <p:spPr>
          <a:xfrm flipV="1">
            <a:off x="1633465" y="1343321"/>
            <a:ext cx="0" cy="115058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FFB77BD4-7364-41D4-B784-1E11F23D915F}"/>
                  </a:ext>
                </a:extLst>
              </p:cNvPr>
              <p:cNvSpPr txBox="1"/>
              <p:nvPr/>
            </p:nvSpPr>
            <p:spPr bwMode="auto">
              <a:xfrm>
                <a:off x="3527186" y="2388887"/>
                <a:ext cx="572631" cy="458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fr-FR" sz="2400" b="1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FFB77BD4-7364-41D4-B784-1E11F23D9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7186" y="2388887"/>
                <a:ext cx="572631" cy="458523"/>
              </a:xfrm>
              <a:prstGeom prst="rect">
                <a:avLst/>
              </a:prstGeom>
              <a:blipFill>
                <a:blip r:embed="rId15"/>
                <a:stretch>
                  <a:fillRect b="-1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83E7A2F7-0827-4049-A852-A853DACD5008}"/>
                  </a:ext>
                </a:extLst>
              </p:cNvPr>
              <p:cNvSpPr txBox="1"/>
              <p:nvPr/>
            </p:nvSpPr>
            <p:spPr bwMode="auto">
              <a:xfrm>
                <a:off x="1832622" y="1639893"/>
                <a:ext cx="572631" cy="527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fr-FR" sz="2000" b="1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83E7A2F7-0827-4049-A852-A853DACD5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622" y="1639893"/>
                <a:ext cx="572631" cy="5270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EE30BB4-603C-4DF2-8E21-AEA93885E3CB}"/>
                  </a:ext>
                </a:extLst>
              </p:cNvPr>
              <p:cNvSpPr txBox="1"/>
              <p:nvPr/>
            </p:nvSpPr>
            <p:spPr bwMode="auto">
              <a:xfrm>
                <a:off x="1139356" y="1040091"/>
                <a:ext cx="572631" cy="458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2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fr-FR" sz="2400" b="1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EE30BB4-603C-4DF2-8E21-AEA93885E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9356" y="1040091"/>
                <a:ext cx="572631" cy="458523"/>
              </a:xfrm>
              <a:prstGeom prst="rect">
                <a:avLst/>
              </a:prstGeom>
              <a:blipFill>
                <a:blip r:embed="rId17"/>
                <a:stretch>
                  <a:fillRect b="-1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EB84BB8-FAFC-4B0A-A795-A7545E8A412D}"/>
              </a:ext>
            </a:extLst>
          </p:cNvPr>
          <p:cNvCxnSpPr>
            <a:cxnSpLocks/>
          </p:cNvCxnSpPr>
          <p:nvPr/>
        </p:nvCxnSpPr>
        <p:spPr>
          <a:xfrm flipH="1" flipV="1">
            <a:off x="1126611" y="2071982"/>
            <a:ext cx="509270" cy="403457"/>
          </a:xfrm>
          <a:prstGeom prst="straightConnector1">
            <a:avLst/>
          </a:prstGeom>
          <a:noFill/>
          <a:ln w="38100" cap="flat" cmpd="sng" algn="ctr">
            <a:solidFill>
              <a:srgbClr val="006937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44830221-E6BC-4670-A7D9-81A2BBC4029D}"/>
              </a:ext>
            </a:extLst>
          </p:cNvPr>
          <p:cNvCxnSpPr>
            <a:cxnSpLocks/>
          </p:cNvCxnSpPr>
          <p:nvPr/>
        </p:nvCxnSpPr>
        <p:spPr>
          <a:xfrm>
            <a:off x="2657555" y="2402656"/>
            <a:ext cx="764730" cy="0"/>
          </a:xfrm>
          <a:prstGeom prst="straightConnector1">
            <a:avLst/>
          </a:prstGeom>
          <a:noFill/>
          <a:ln w="28575" cap="flat" cmpd="sng" algn="ctr">
            <a:solidFill>
              <a:srgbClr val="0612F8"/>
            </a:solidFill>
            <a:prstDash val="sysDot"/>
            <a:tailEnd type="triangle"/>
          </a:ln>
          <a:effectLst/>
        </p:spPr>
      </p:cxnSp>
      <p:pic>
        <p:nvPicPr>
          <p:cNvPr id="77" name="Image 76">
            <a:extLst>
              <a:ext uri="{FF2B5EF4-FFF2-40B4-BE49-F238E27FC236}">
                <a16:creationId xmlns:a16="http://schemas.microsoft.com/office/drawing/2014/main" id="{5F3FF8AD-AE1E-4D01-A8F5-BC9FE14A0B08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r="50976"/>
          <a:stretch/>
        </p:blipFill>
        <p:spPr>
          <a:xfrm>
            <a:off x="2258458" y="1674182"/>
            <a:ext cx="488620" cy="1541241"/>
          </a:xfrm>
          <a:prstGeom prst="hexagon">
            <a:avLst>
              <a:gd name="adj" fmla="val 44597"/>
              <a:gd name="vf" fmla="val 115470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B9B01B3-AB12-421D-AE4C-CAA7823B2F1F}"/>
                  </a:ext>
                </a:extLst>
              </p:cNvPr>
              <p:cNvSpPr txBox="1"/>
              <p:nvPr/>
            </p:nvSpPr>
            <p:spPr>
              <a:xfrm>
                <a:off x="5531332" y="5750992"/>
                <a:ext cx="34620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1800" b="1" dirty="0">
                    <a:solidFill>
                      <a:schemeClr val="tx1"/>
                    </a:solidFill>
                  </a:rPr>
                  <a:t> in the </a:t>
                </a:r>
                <a:r>
                  <a:rPr lang="fr-FR" sz="1800" b="1" dirty="0" err="1">
                    <a:solidFill>
                      <a:schemeClr val="tx1"/>
                    </a:solidFill>
                  </a:rPr>
                  <a:t>literature</a:t>
                </a:r>
                <a:r>
                  <a:rPr lang="fr-FR" sz="1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1800" b="1" dirty="0">
                    <a:solidFill>
                      <a:schemeClr val="tx1"/>
                    </a:solidFill>
                  </a:rPr>
                  <a:t> ? 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B9B01B3-AB12-421D-AE4C-CAA7823B2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332" y="5750992"/>
                <a:ext cx="3462058" cy="369332"/>
              </a:xfrm>
              <a:prstGeom prst="rect">
                <a:avLst/>
              </a:prstGeom>
              <a:blipFill>
                <a:blip r:embed="rId3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10E7B52-AABB-470F-B671-CE54713B9405}"/>
                  </a:ext>
                </a:extLst>
              </p:cNvPr>
              <p:cNvSpPr txBox="1"/>
              <p:nvPr/>
            </p:nvSpPr>
            <p:spPr bwMode="auto">
              <a:xfrm>
                <a:off x="5056917" y="2452387"/>
                <a:ext cx="572631" cy="395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</m:oMath>
                  </m:oMathPara>
                </a14:m>
                <a:endParaRPr lang="fr-FR" sz="18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10E7B52-AABB-470F-B671-CE54713B9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6917" y="2452387"/>
                <a:ext cx="572631" cy="395023"/>
              </a:xfrm>
              <a:prstGeom prst="rect">
                <a:avLst/>
              </a:prstGeom>
              <a:blipFill>
                <a:blip r:embed="rId39"/>
                <a:stretch>
                  <a:fillRect b="-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825A36C-954E-459B-B99B-2AD88EF57C6A}"/>
                  </a:ext>
                </a:extLst>
              </p:cNvPr>
              <p:cNvSpPr txBox="1"/>
              <p:nvPr/>
            </p:nvSpPr>
            <p:spPr bwMode="auto">
              <a:xfrm>
                <a:off x="8571369" y="1823524"/>
                <a:ext cx="572631" cy="373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fr-FR" sz="18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825A36C-954E-459B-B99B-2AD88EF57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1369" y="1823524"/>
                <a:ext cx="572631" cy="373607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0EF51A8-093F-4602-B71E-1C9037E98776}"/>
              </a:ext>
            </a:extLst>
          </p:cNvPr>
          <p:cNvCxnSpPr>
            <a:cxnSpLocks/>
          </p:cNvCxnSpPr>
          <p:nvPr/>
        </p:nvCxnSpPr>
        <p:spPr>
          <a:xfrm>
            <a:off x="5524953" y="2067575"/>
            <a:ext cx="3167063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4470153-E5A0-724A-B811-77AB5F1CC800}"/>
                  </a:ext>
                </a:extLst>
              </p:cNvPr>
              <p:cNvSpPr txBox="1"/>
              <p:nvPr/>
            </p:nvSpPr>
            <p:spPr>
              <a:xfrm>
                <a:off x="3952574" y="1559012"/>
                <a:ext cx="917944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4470153-E5A0-724A-B811-77AB5F1CC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574" y="1559012"/>
                <a:ext cx="917944" cy="399405"/>
              </a:xfrm>
              <a:prstGeom prst="rect">
                <a:avLst/>
              </a:prstGeom>
              <a:blipFill>
                <a:blip r:embed="rId41"/>
                <a:stretch>
                  <a:fillRect l="-2703" r="-1351" b="-21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A103732-0396-2A4B-9588-8D0470DB16BC}"/>
                  </a:ext>
                </a:extLst>
              </p:cNvPr>
              <p:cNvSpPr/>
              <p:nvPr/>
            </p:nvSpPr>
            <p:spPr>
              <a:xfrm>
                <a:off x="5571833" y="940637"/>
                <a:ext cx="1965795" cy="78617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fr-FR" sz="1800" i="1" kern="0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80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sz="180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fr-FR" sz="1800" b="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8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A103732-0396-2A4B-9588-8D0470DB1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833" y="940637"/>
                <a:ext cx="1965795" cy="7861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87506F-0F98-1F47-A5F8-CA2214A6B668}"/>
                  </a:ext>
                </a:extLst>
              </p:cNvPr>
              <p:cNvSpPr/>
              <p:nvPr/>
            </p:nvSpPr>
            <p:spPr>
              <a:xfrm>
                <a:off x="6870929" y="3003667"/>
                <a:ext cx="1840119" cy="40068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8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  <m:sup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8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  <m:sup>
                          <m:r>
                            <a:rPr lang="fr-FR" sz="18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sz="18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87506F-0F98-1F47-A5F8-CA2214A6B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929" y="3003667"/>
                <a:ext cx="1840119" cy="400687"/>
              </a:xfrm>
              <a:prstGeom prst="rect">
                <a:avLst/>
              </a:prstGeom>
              <a:blipFill>
                <a:blip r:embed="rId43"/>
                <a:stretch>
                  <a:fillRect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0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4" grpId="0"/>
      <p:bldP spid="23" grpId="0"/>
      <p:bldP spid="29" grpId="0"/>
      <p:bldP spid="38" grpId="0" animBg="1"/>
      <p:bldP spid="46" grpId="0" animBg="1"/>
      <p:bldP spid="47" grpId="0" animBg="1"/>
      <p:bldP spid="48" grpId="0"/>
      <p:bldP spid="49" grpId="0"/>
      <p:bldP spid="50" grpId="0"/>
      <p:bldP spid="51" grpId="0" animBg="1"/>
      <p:bldP spid="52" grpId="0"/>
      <p:bldP spid="68" grpId="0"/>
      <p:bldP spid="32" grpId="0"/>
      <p:bldP spid="41" grpId="0"/>
      <p:bldP spid="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apèze 59">
            <a:extLst>
              <a:ext uri="{FF2B5EF4-FFF2-40B4-BE49-F238E27FC236}">
                <a16:creationId xmlns:a16="http://schemas.microsoft.com/office/drawing/2014/main" id="{A9AE0894-0286-482F-B8D3-90DE1E9C00BA}"/>
              </a:ext>
            </a:extLst>
          </p:cNvPr>
          <p:cNvSpPr/>
          <p:nvPr/>
        </p:nvSpPr>
        <p:spPr>
          <a:xfrm>
            <a:off x="968625" y="1222855"/>
            <a:ext cx="3603376" cy="1351461"/>
          </a:xfrm>
          <a:prstGeom prst="trapezoid">
            <a:avLst>
              <a:gd name="adj" fmla="val 23824"/>
            </a:avLst>
          </a:prstGeom>
          <a:solidFill>
            <a:srgbClr val="A6A6A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15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60C21A0-C39E-F242-AECD-4654472F00DF}"/>
              </a:ext>
            </a:extLst>
          </p:cNvPr>
          <p:cNvSpPr txBox="1"/>
          <p:nvPr/>
        </p:nvSpPr>
        <p:spPr bwMode="auto">
          <a:xfrm>
            <a:off x="1139336" y="-122985"/>
            <a:ext cx="7804248" cy="9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fr-FR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2D PIC simulation of a </a:t>
            </a:r>
            <a:r>
              <a:rPr lang="fr-FR" sz="28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wakefield-driven</a:t>
            </a:r>
            <a:r>
              <a:rPr lang="fr-FR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 THz pulse </a:t>
            </a:r>
          </a:p>
          <a:p>
            <a:pPr defTabSz="1276128"/>
            <a:r>
              <a:rPr lang="fr-FR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in a </a:t>
            </a:r>
            <a:r>
              <a:rPr lang="fr-FR" sz="28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magnetized</a:t>
            </a:r>
            <a:r>
              <a:rPr lang="fr-FR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 plasma</a:t>
            </a:r>
            <a:endParaRPr lang="en-US" sz="2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CE0F196-DEAA-4621-8991-FB44054A9BCB}"/>
                  </a:ext>
                </a:extLst>
              </p:cNvPr>
              <p:cNvSpPr/>
              <p:nvPr/>
            </p:nvSpPr>
            <p:spPr>
              <a:xfrm>
                <a:off x="245994" y="3477707"/>
                <a:ext cx="6021817" cy="2883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Helium slab 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of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length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𝟒𝟎𝟎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Up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/</a:t>
                </a:r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Down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ramps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of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length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up to </a:t>
                </a:r>
                <a:r>
                  <a:rPr lang="fr-FR" sz="18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endParaRPr lang="fr-FR" sz="18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fr-FR" sz="1800" b="1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fr-FR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4,6,8,10</m:t>
                        </m:r>
                      </m:e>
                    </m:d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THz</a:t>
                </a: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fr-FR" sz="1800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  <m:r>
                      <a:rPr lang="fr-FR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0,4,6,8,10</m:t>
                        </m:r>
                      </m:e>
                    </m:d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THz 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0−357</m:t>
                        </m:r>
                      </m:e>
                    </m:d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T</a:t>
                </a: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fr-FR" sz="18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285750" lvl="0" indent="-285750" defTabSz="9144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Laser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, duration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𝟑𝟓</m:t>
                    </m:r>
                  </m:oMath>
                </a14:m>
                <a:r>
                  <a:rPr lang="fr-FR" sz="1800" b="1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fr-FR" sz="1800" b="1" dirty="0" err="1">
                    <a:solidFill>
                      <a:prstClr val="black"/>
                    </a:solidFill>
                    <a:latin typeface="Arial" charset="0"/>
                  </a:rPr>
                  <a:t>fs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FWHM, </a:t>
                </a:r>
              </a:p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waist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, </a:t>
                </a:r>
                <a:r>
                  <a:rPr lang="fr-FR" sz="1800" dirty="0" err="1">
                    <a:solidFill>
                      <a:prstClr val="black"/>
                    </a:solidFill>
                    <a:latin typeface="Arial" charset="0"/>
                  </a:rPr>
                  <a:t>wavelength</a:t>
                </a:r>
                <a:r>
                  <a:rPr lang="fr-FR" sz="18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sz="18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fr-FR" sz="1800" b="1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CE0F196-DEAA-4621-8991-FB44054A9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94" y="3477707"/>
                <a:ext cx="6021817" cy="2883738"/>
              </a:xfrm>
              <a:prstGeom prst="rect">
                <a:avLst/>
              </a:prstGeom>
              <a:blipFill>
                <a:blip r:embed="rId2"/>
                <a:stretch>
                  <a:fillRect l="-630" t="-877" b="-2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9B21E4A-96B6-426C-A4CC-19039D0B2057}"/>
                  </a:ext>
                </a:extLst>
              </p:cNvPr>
              <p:cNvSpPr txBox="1"/>
              <p:nvPr/>
            </p:nvSpPr>
            <p:spPr bwMode="auto">
              <a:xfrm>
                <a:off x="5048629" y="2526599"/>
                <a:ext cx="370511" cy="312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9B21E4A-96B6-426C-A4CC-19039D0B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8629" y="2526599"/>
                <a:ext cx="370511" cy="312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CE4C375B-6A58-4B59-B836-B4A8AE42D54B}"/>
              </a:ext>
            </a:extLst>
          </p:cNvPr>
          <p:cNvSpPr txBox="1"/>
          <p:nvPr/>
        </p:nvSpPr>
        <p:spPr bwMode="auto">
          <a:xfrm>
            <a:off x="1794427" y="830641"/>
            <a:ext cx="3218341" cy="40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pPr algn="ctr" defTabSz="957263"/>
            <a:r>
              <a:rPr lang="fr-FR" sz="2000" dirty="0">
                <a:solidFill>
                  <a:srgbClr val="A6A6A6"/>
                </a:solidFill>
              </a:rPr>
              <a:t>Neutral </a:t>
            </a:r>
            <a:r>
              <a:rPr lang="fr-FR" sz="2000" dirty="0" err="1">
                <a:solidFill>
                  <a:srgbClr val="A6A6A6"/>
                </a:solidFill>
                <a:latin typeface="+mn-lt"/>
              </a:rPr>
              <a:t>Helium</a:t>
            </a:r>
            <a:endParaRPr lang="fr-FR" sz="2000" dirty="0">
              <a:solidFill>
                <a:srgbClr val="A6A6A6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9B24FF-8E2F-4989-B3EE-BC430F529008}"/>
              </a:ext>
            </a:extLst>
          </p:cNvPr>
          <p:cNvSpPr txBox="1"/>
          <p:nvPr/>
        </p:nvSpPr>
        <p:spPr bwMode="auto">
          <a:xfrm>
            <a:off x="182421" y="831311"/>
            <a:ext cx="3218341" cy="40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pPr algn="ctr" defTabSz="957263"/>
            <a:r>
              <a:rPr lang="fr-FR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Ionised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Helium</a:t>
            </a:r>
            <a:endParaRPr lang="fr-FR" sz="20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D90C441-75ED-45F4-8F49-DDDE407C5A00}"/>
              </a:ext>
            </a:extLst>
          </p:cNvPr>
          <p:cNvCxnSpPr/>
          <p:nvPr/>
        </p:nvCxnSpPr>
        <p:spPr>
          <a:xfrm>
            <a:off x="464840" y="2665137"/>
            <a:ext cx="56605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3455C91-FDDE-45ED-B729-C62EB2F42C79}"/>
              </a:ext>
            </a:extLst>
          </p:cNvPr>
          <p:cNvCxnSpPr>
            <a:cxnSpLocks/>
          </p:cNvCxnSpPr>
          <p:nvPr/>
        </p:nvCxnSpPr>
        <p:spPr>
          <a:xfrm rot="16200000">
            <a:off x="181811" y="2382108"/>
            <a:ext cx="56605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4568C4FA-3C3D-456F-B65C-FF445DAD4F9F}"/>
              </a:ext>
            </a:extLst>
          </p:cNvPr>
          <p:cNvSpPr/>
          <p:nvPr/>
        </p:nvSpPr>
        <p:spPr>
          <a:xfrm>
            <a:off x="350783" y="2557138"/>
            <a:ext cx="216000" cy="21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F4129BA-3853-40DF-AB82-2BC8326667E8}"/>
              </a:ext>
            </a:extLst>
          </p:cNvPr>
          <p:cNvCxnSpPr>
            <a:cxnSpLocks/>
          </p:cNvCxnSpPr>
          <p:nvPr/>
        </p:nvCxnSpPr>
        <p:spPr>
          <a:xfrm>
            <a:off x="382415" y="2588770"/>
            <a:ext cx="152736" cy="152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3716C59-9BE7-4959-B02E-2A0061E159DB}"/>
                  </a:ext>
                </a:extLst>
              </p:cNvPr>
              <p:cNvSpPr txBox="1"/>
              <p:nvPr/>
            </p:nvSpPr>
            <p:spPr>
              <a:xfrm>
                <a:off x="36718" y="2618748"/>
                <a:ext cx="507726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3716C59-9BE7-4959-B02E-2A0061E15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8" y="2618748"/>
                <a:ext cx="507726" cy="39478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E352708-37DB-48AB-81DA-01727645FB85}"/>
                  </a:ext>
                </a:extLst>
              </p:cNvPr>
              <p:cNvSpPr txBox="1"/>
              <p:nvPr/>
            </p:nvSpPr>
            <p:spPr>
              <a:xfrm>
                <a:off x="874716" y="2557138"/>
                <a:ext cx="507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E352708-37DB-48AB-81DA-01727645F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16" y="2557138"/>
                <a:ext cx="5077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3CC153A-1147-4EEB-8312-822E670D7C12}"/>
                  </a:ext>
                </a:extLst>
              </p:cNvPr>
              <p:cNvSpPr txBox="1"/>
              <p:nvPr/>
            </p:nvSpPr>
            <p:spPr>
              <a:xfrm>
                <a:off x="59057" y="1829670"/>
                <a:ext cx="507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3CC153A-1147-4EEB-8312-822E670D7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7" y="1829670"/>
                <a:ext cx="5077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53E74C7-C336-4AB6-B9DF-1D7B1C0AF33D}"/>
              </a:ext>
            </a:extLst>
          </p:cNvPr>
          <p:cNvCxnSpPr/>
          <p:nvPr/>
        </p:nvCxnSpPr>
        <p:spPr>
          <a:xfrm flipH="1">
            <a:off x="382415" y="2588770"/>
            <a:ext cx="152736" cy="152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apèze 51">
            <a:extLst>
              <a:ext uri="{FF2B5EF4-FFF2-40B4-BE49-F238E27FC236}">
                <a16:creationId xmlns:a16="http://schemas.microsoft.com/office/drawing/2014/main" id="{2D0AB9FC-EC5E-408D-B7C0-752E27B63BA8}"/>
              </a:ext>
            </a:extLst>
          </p:cNvPr>
          <p:cNvSpPr/>
          <p:nvPr/>
        </p:nvSpPr>
        <p:spPr>
          <a:xfrm>
            <a:off x="966435" y="1223732"/>
            <a:ext cx="1890817" cy="1351461"/>
          </a:xfrm>
          <a:prstGeom prst="trapezoid">
            <a:avLst>
              <a:gd name="adj" fmla="val 23824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69797C5-04B4-4455-95ED-C690C2C5659E}"/>
              </a:ext>
            </a:extLst>
          </p:cNvPr>
          <p:cNvGrpSpPr/>
          <p:nvPr/>
        </p:nvGrpSpPr>
        <p:grpSpPr>
          <a:xfrm>
            <a:off x="784672" y="1711386"/>
            <a:ext cx="288000" cy="288000"/>
            <a:chOff x="3482668" y="3708621"/>
            <a:chExt cx="216000" cy="21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70F217C-D045-46B5-880A-3EC1B468489D}"/>
                </a:ext>
              </a:extLst>
            </p:cNvPr>
            <p:cNvSpPr/>
            <p:nvPr/>
          </p:nvSpPr>
          <p:spPr>
            <a:xfrm>
              <a:off x="3482668" y="3708621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71D488E-44A0-44DB-9047-9E553B49936B}"/>
                </a:ext>
              </a:extLst>
            </p:cNvPr>
            <p:cNvCxnSpPr>
              <a:cxnSpLocks/>
            </p:cNvCxnSpPr>
            <p:nvPr/>
          </p:nvCxnSpPr>
          <p:spPr>
            <a:xfrm>
              <a:off x="3514300" y="3740253"/>
              <a:ext cx="152736" cy="1527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C47FB22-26C3-40AD-A2B5-B55A85B36B2F}"/>
                </a:ext>
              </a:extLst>
            </p:cNvPr>
            <p:cNvCxnSpPr/>
            <p:nvPr/>
          </p:nvCxnSpPr>
          <p:spPr>
            <a:xfrm flipH="1">
              <a:off x="3514300" y="3740253"/>
              <a:ext cx="152736" cy="1527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9F96E16-CBB9-4195-8D43-C4DB2AC292BC}"/>
                  </a:ext>
                </a:extLst>
              </p:cNvPr>
              <p:cNvSpPr txBox="1"/>
              <p:nvPr/>
            </p:nvSpPr>
            <p:spPr>
              <a:xfrm>
                <a:off x="341583" y="1621540"/>
                <a:ext cx="4383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fr-FR" sz="20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9F96E16-CBB9-4195-8D43-C4DB2AC29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3" y="1621540"/>
                <a:ext cx="438311" cy="400110"/>
              </a:xfrm>
              <a:prstGeom prst="rect">
                <a:avLst/>
              </a:prstGeom>
              <a:blipFill>
                <a:blip r:embed="rId23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age 39">
            <a:extLst>
              <a:ext uri="{FF2B5EF4-FFF2-40B4-BE49-F238E27FC236}">
                <a16:creationId xmlns:a16="http://schemas.microsoft.com/office/drawing/2014/main" id="{E4E5F68F-22E5-4A5E-9DD0-729D635B291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9128" r="17926" b="8967"/>
          <a:stretch/>
        </p:blipFill>
        <p:spPr>
          <a:xfrm>
            <a:off x="5814638" y="905656"/>
            <a:ext cx="3233848" cy="2418009"/>
          </a:xfrm>
          <a:prstGeom prst="rect">
            <a:avLst/>
          </a:prstGeom>
        </p:spPr>
      </p:pic>
      <p:grpSp>
        <p:nvGrpSpPr>
          <p:cNvPr id="78" name="Groupe 77">
            <a:extLst>
              <a:ext uri="{FF2B5EF4-FFF2-40B4-BE49-F238E27FC236}">
                <a16:creationId xmlns:a16="http://schemas.microsoft.com/office/drawing/2014/main" id="{743FB5FA-DAF0-4AA2-B30E-64F3498B98AA}"/>
              </a:ext>
            </a:extLst>
          </p:cNvPr>
          <p:cNvGrpSpPr/>
          <p:nvPr/>
        </p:nvGrpSpPr>
        <p:grpSpPr>
          <a:xfrm>
            <a:off x="6054867" y="2048187"/>
            <a:ext cx="1345724" cy="1158410"/>
            <a:chOff x="0" y="5336375"/>
            <a:chExt cx="1345724" cy="1158410"/>
          </a:xfrm>
        </p:grpSpPr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B139D892-F8FD-432E-98CB-69AD63F6AE90}"/>
                </a:ext>
              </a:extLst>
            </p:cNvPr>
            <p:cNvCxnSpPr/>
            <p:nvPr/>
          </p:nvCxnSpPr>
          <p:spPr>
            <a:xfrm>
              <a:off x="428122" y="6171842"/>
              <a:ext cx="566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BDCC717F-0B33-4526-A8EE-DB602BA0DCD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093" y="5888813"/>
              <a:ext cx="566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69980E2-41AD-47E8-A0E9-63C5C20B5B36}"/>
                </a:ext>
              </a:extLst>
            </p:cNvPr>
            <p:cNvSpPr/>
            <p:nvPr/>
          </p:nvSpPr>
          <p:spPr>
            <a:xfrm>
              <a:off x="314065" y="6063843"/>
              <a:ext cx="216000" cy="216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A95F320-8E35-4AC7-A06E-61806BA0FD8D}"/>
                </a:ext>
              </a:extLst>
            </p:cNvPr>
            <p:cNvSpPr/>
            <p:nvPr/>
          </p:nvSpPr>
          <p:spPr>
            <a:xfrm>
              <a:off x="386065" y="6135810"/>
              <a:ext cx="72000" cy="72063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4ACE97AA-E88D-48BF-9281-0DA21D625CE2}"/>
                    </a:ext>
                  </a:extLst>
                </p:cNvPr>
                <p:cNvSpPr txBox="1"/>
                <p:nvPr/>
              </p:nvSpPr>
              <p:spPr>
                <a:xfrm>
                  <a:off x="837998" y="6063843"/>
                  <a:ext cx="507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fr-FR" sz="1800" b="1" dirty="0"/>
                </a:p>
              </p:txBody>
            </p:sp>
          </mc:Choice>
          <mc:Fallback xmlns=""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4ACE97AA-E88D-48BF-9281-0DA21D625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998" y="6063843"/>
                  <a:ext cx="5077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2B82D678-24D9-49EB-9016-44A047DCFAD7}"/>
                    </a:ext>
                  </a:extLst>
                </p:cNvPr>
                <p:cNvSpPr txBox="1"/>
                <p:nvPr/>
              </p:nvSpPr>
              <p:spPr>
                <a:xfrm>
                  <a:off x="22339" y="5336375"/>
                  <a:ext cx="507726" cy="3947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fr-FR" sz="1800" b="1" dirty="0"/>
                </a:p>
              </p:txBody>
            </p:sp>
          </mc:Choice>
          <mc:Fallback xmlns=""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2B82D678-24D9-49EB-9016-44A047DCF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39" y="5336375"/>
                  <a:ext cx="507726" cy="394788"/>
                </a:xfrm>
                <a:prstGeom prst="rect">
                  <a:avLst/>
                </a:prstGeom>
                <a:blipFill>
                  <a:blip r:embed="rId11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B3A2140F-3C87-487F-9EBD-DDF76CE3D618}"/>
                    </a:ext>
                  </a:extLst>
                </p:cNvPr>
                <p:cNvSpPr txBox="1"/>
                <p:nvPr/>
              </p:nvSpPr>
              <p:spPr>
                <a:xfrm>
                  <a:off x="0" y="6125453"/>
                  <a:ext cx="507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  <a:endParaRPr lang="fr-FR" sz="1800" b="1" dirty="0"/>
                </a:p>
              </p:txBody>
            </p:sp>
          </mc:Choice>
          <mc:Fallback xmlns="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B3A2140F-3C87-487F-9EBD-DDF76CE3D6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125453"/>
                  <a:ext cx="50772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B384469-05AD-4240-A067-BF6AB5C584A0}"/>
              </a:ext>
            </a:extLst>
          </p:cNvPr>
          <p:cNvCxnSpPr>
            <a:cxnSpLocks/>
          </p:cNvCxnSpPr>
          <p:nvPr/>
        </p:nvCxnSpPr>
        <p:spPr>
          <a:xfrm>
            <a:off x="566401" y="2574313"/>
            <a:ext cx="4672349" cy="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1D7673EB-2D0D-457B-87A9-EE1C651668E4}"/>
              </a:ext>
            </a:extLst>
          </p:cNvPr>
          <p:cNvSpPr/>
          <p:nvPr/>
        </p:nvSpPr>
        <p:spPr>
          <a:xfrm>
            <a:off x="5566554" y="827480"/>
            <a:ext cx="3425046" cy="273119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253557F-F468-476A-8328-8878D9CF43F8}"/>
                  </a:ext>
                </a:extLst>
              </p:cNvPr>
              <p:cNvSpPr txBox="1"/>
              <p:nvPr/>
            </p:nvSpPr>
            <p:spPr>
              <a:xfrm>
                <a:off x="6915301" y="3255423"/>
                <a:ext cx="1254122" cy="322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𝒄</m:t>
                      </m:r>
                      <m:sSubSup>
                        <m:sSubSup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253557F-F468-476A-8328-8878D9CF4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301" y="3255423"/>
                <a:ext cx="1254122" cy="322652"/>
              </a:xfrm>
              <a:prstGeom prst="rect">
                <a:avLst/>
              </a:prstGeom>
              <a:blipFill>
                <a:blip r:embed="rId19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>
            <a:extLst>
              <a:ext uri="{FF2B5EF4-FFF2-40B4-BE49-F238E27FC236}">
                <a16:creationId xmlns:a16="http://schemas.microsoft.com/office/drawing/2014/main" id="{741906EA-64F1-4BEE-9AFF-F998627D7E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r="50976"/>
          <a:stretch/>
        </p:blipFill>
        <p:spPr>
          <a:xfrm>
            <a:off x="2024745" y="1713534"/>
            <a:ext cx="1041517" cy="1626131"/>
          </a:xfrm>
          <a:prstGeom prst="hexagon">
            <a:avLst>
              <a:gd name="adj" fmla="val 44597"/>
              <a:gd name="vf" fmla="val 115470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9BDA858-9A98-4682-A48E-517F236D1B65}"/>
                  </a:ext>
                </a:extLst>
              </p:cNvPr>
              <p:cNvSpPr txBox="1"/>
              <p:nvPr/>
            </p:nvSpPr>
            <p:spPr bwMode="auto">
              <a:xfrm>
                <a:off x="1893084" y="1661405"/>
                <a:ext cx="349944" cy="743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2400" b="1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fr-FR" sz="2400" b="1" dirty="0">
                  <a:solidFill>
                    <a:srgbClr val="0612F8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9BDA858-9A98-4682-A48E-517F236D1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3084" y="1661405"/>
                <a:ext cx="349944" cy="743775"/>
              </a:xfrm>
              <a:prstGeom prst="rect">
                <a:avLst/>
              </a:prstGeom>
              <a:blipFill>
                <a:blip r:embed="rId15"/>
                <a:stretch>
                  <a:fillRect l="-3509" r="-438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0D9CD91-553F-44A7-BD9F-34C9348BAA6C}"/>
              </a:ext>
            </a:extLst>
          </p:cNvPr>
          <p:cNvCxnSpPr>
            <a:cxnSpLocks/>
          </p:cNvCxnSpPr>
          <p:nvPr/>
        </p:nvCxnSpPr>
        <p:spPr>
          <a:xfrm>
            <a:off x="2692542" y="2187089"/>
            <a:ext cx="655936" cy="7134"/>
          </a:xfrm>
          <a:prstGeom prst="straightConnector1">
            <a:avLst/>
          </a:prstGeom>
          <a:ln w="28575">
            <a:solidFill>
              <a:srgbClr val="0612F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FF6CEAE-E7FB-45A3-AB32-E619F6C037D8}"/>
                  </a:ext>
                </a:extLst>
              </p:cNvPr>
              <p:cNvSpPr txBox="1"/>
              <p:nvPr/>
            </p:nvSpPr>
            <p:spPr bwMode="auto">
              <a:xfrm>
                <a:off x="2824389" y="1766332"/>
                <a:ext cx="349944" cy="465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5674" tIns="47837" rIns="95674" bIns="47837" rtlCol="0">
                <a:spAutoFit/>
              </a:bodyPr>
              <a:lstStyle/>
              <a:p>
                <a:pPr algn="just" defTabSz="957263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0612F8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2400" dirty="0">
                  <a:solidFill>
                    <a:srgbClr val="0612F8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FF6CEAE-E7FB-45A3-AB32-E619F6C03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389" y="1766332"/>
                <a:ext cx="349944" cy="46594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Flèche : virage 55">
            <a:extLst>
              <a:ext uri="{FF2B5EF4-FFF2-40B4-BE49-F238E27FC236}">
                <a16:creationId xmlns:a16="http://schemas.microsoft.com/office/drawing/2014/main" id="{BD69B337-644F-46D7-AE34-330C930700C9}"/>
              </a:ext>
            </a:extLst>
          </p:cNvPr>
          <p:cNvSpPr/>
          <p:nvPr/>
        </p:nvSpPr>
        <p:spPr>
          <a:xfrm rot="8468327" flipH="1">
            <a:off x="3524205" y="2290347"/>
            <a:ext cx="1880783" cy="1515501"/>
          </a:xfrm>
          <a:prstGeom prst="bentArrow">
            <a:avLst>
              <a:gd name="adj1" fmla="val 6257"/>
              <a:gd name="adj2" fmla="val 14812"/>
              <a:gd name="adj3" fmla="val 26399"/>
              <a:gd name="adj4" fmla="val 883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39FE4E2-B6EB-487D-A7F0-89F263E2A333}"/>
              </a:ext>
            </a:extLst>
          </p:cNvPr>
          <p:cNvSpPr/>
          <p:nvPr/>
        </p:nvSpPr>
        <p:spPr>
          <a:xfrm>
            <a:off x="1254435" y="1659868"/>
            <a:ext cx="1933089" cy="166379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22D3552-7125-4619-9D81-FB69C5572C55}"/>
              </a:ext>
            </a:extLst>
          </p:cNvPr>
          <p:cNvGrpSpPr/>
          <p:nvPr/>
        </p:nvGrpSpPr>
        <p:grpSpPr>
          <a:xfrm>
            <a:off x="5862931" y="3852952"/>
            <a:ext cx="3063240" cy="2209451"/>
            <a:chOff x="6181724" y="3575768"/>
            <a:chExt cx="2817495" cy="22094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FEEA2F-9EC9-4DE1-8259-8071C993577C}"/>
                </a:ext>
              </a:extLst>
            </p:cNvPr>
            <p:cNvSpPr/>
            <p:nvPr/>
          </p:nvSpPr>
          <p:spPr>
            <a:xfrm>
              <a:off x="6181724" y="3575768"/>
              <a:ext cx="2817495" cy="22094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5C64A19-3370-4BA7-A5F5-3FFA20A1F390}"/>
                    </a:ext>
                  </a:extLst>
                </p:cNvPr>
                <p:cNvSpPr txBox="1"/>
                <p:nvPr/>
              </p:nvSpPr>
              <p:spPr>
                <a:xfrm>
                  <a:off x="6181724" y="3575768"/>
                  <a:ext cx="2817495" cy="2069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800" b="1" dirty="0"/>
                    <a:t>Moving simulation box</a:t>
                  </a:r>
                </a:p>
                <a:p>
                  <a:pPr algn="l"/>
                  <a14:m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fr-FR" sz="1800" dirty="0"/>
                    <a:t> </a:t>
                  </a:r>
                  <a:r>
                    <a:rPr lang="fr-FR" sz="1800" u="sng" dirty="0"/>
                    <a:t>Comoving </a:t>
                  </a:r>
                  <a:r>
                    <a:rPr lang="fr-FR" sz="1800" u="sng" dirty="0" err="1"/>
                    <a:t>coordinates</a:t>
                  </a:r>
                  <a:endParaRPr lang="fr-FR" sz="1800" u="sng" dirty="0"/>
                </a:p>
                <a:p>
                  <a:pPr algn="l"/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𝑐𝑡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sz="1800" dirty="0"/>
                </a:p>
                <a:p>
                  <a:pPr algn="l"/>
                  <a:endParaRPr lang="fr-FR" sz="1800" dirty="0"/>
                </a:p>
                <a:p>
                  <a:pPr algn="l"/>
                  <a14:m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fr-FR" sz="1800" dirty="0"/>
                    <a:t> </a:t>
                  </a:r>
                  <a:r>
                    <a:rPr lang="fr-FR" sz="1800" u="sng" dirty="0"/>
                    <a:t>PIC </a:t>
                  </a:r>
                  <a:r>
                    <a:rPr lang="fr-FR" sz="1800" u="sng" dirty="0" err="1"/>
                    <a:t>units</a:t>
                  </a:r>
                  <a:endParaRPr lang="fr-FR" sz="1800" u="sng" dirty="0"/>
                </a:p>
                <a:p>
                  <a:pPr algn="l"/>
                  <a:r>
                    <a:rPr lang="fr-FR" sz="1800" dirty="0"/>
                    <a:t>Distance : </a:t>
                  </a:r>
                  <a14:m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𝒄</m:t>
                      </m:r>
                      <m:sSubSup>
                        <m:sSub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𝟏𝟓𝟗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</a:rPr>
                        <m:t>𝐦</m:t>
                      </m:r>
                    </m:oMath>
                  </a14:m>
                  <a:endParaRPr lang="fr-FR" sz="1800" b="1" dirty="0"/>
                </a:p>
                <a:p>
                  <a:pPr algn="l"/>
                  <a:r>
                    <a:rPr lang="fr-FR" sz="1800" dirty="0"/>
                    <a:t>Time :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𝟓𝟑𝟏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</a:rPr>
                        <m:t>𝐟𝐬</m:t>
                      </m:r>
                    </m:oMath>
                  </a14:m>
                  <a:endParaRPr lang="fr-FR" sz="1800" b="1" dirty="0"/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5C64A19-3370-4BA7-A5F5-3FFA20A1F3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724" y="3575768"/>
                  <a:ext cx="2817495" cy="2069669"/>
                </a:xfrm>
                <a:prstGeom prst="rect">
                  <a:avLst/>
                </a:prstGeom>
                <a:blipFill>
                  <a:blip r:embed="rId26"/>
                  <a:stretch>
                    <a:fillRect l="-1653" t="-610" b="-426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46E7D9BE-73E6-44AA-9A0C-E943A8D353F7}"/>
                  </a:ext>
                </a:extLst>
              </p:cNvPr>
              <p:cNvSpPr txBox="1"/>
              <p:nvPr/>
            </p:nvSpPr>
            <p:spPr>
              <a:xfrm rot="16200000">
                <a:off x="5055347" y="1937753"/>
                <a:ext cx="1254122" cy="322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𝒄</m:t>
                      </m:r>
                      <m:sSubSup>
                        <m:sSubSup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46E7D9BE-73E6-44AA-9A0C-E943A8D35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55347" y="1937753"/>
                <a:ext cx="1254122" cy="322652"/>
              </a:xfrm>
              <a:prstGeom prst="rect">
                <a:avLst/>
              </a:prstGeom>
              <a:blipFill>
                <a:blip r:embed="rId18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ED8F506-5350-4FE1-B623-B6773F699E3B}"/>
                  </a:ext>
                </a:extLst>
              </p:cNvPr>
              <p:cNvSpPr txBox="1"/>
              <p:nvPr/>
            </p:nvSpPr>
            <p:spPr>
              <a:xfrm>
                <a:off x="6668736" y="2435818"/>
                <a:ext cx="4383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fr-FR" sz="20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ED8F506-5350-4FE1-B623-B6773F699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736" y="2435818"/>
                <a:ext cx="438311" cy="400110"/>
              </a:xfrm>
              <a:prstGeom prst="rect">
                <a:avLst/>
              </a:prstGeom>
              <a:blipFill>
                <a:blip r:embed="rId20"/>
                <a:stretch>
                  <a:fillRect r="-4167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164CEA7-A8D5-41F9-BCD9-7B4E74A21ACD}"/>
              </a:ext>
            </a:extLst>
          </p:cNvPr>
          <p:cNvCxnSpPr/>
          <p:nvPr/>
        </p:nvCxnSpPr>
        <p:spPr>
          <a:xfrm flipV="1">
            <a:off x="6668736" y="2457863"/>
            <a:ext cx="0" cy="30521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D70E1AEE-7A18-45BA-939E-52B64A9F00FA}"/>
                  </a:ext>
                </a:extLst>
              </p:cNvPr>
              <p:cNvSpPr txBox="1"/>
              <p:nvPr/>
            </p:nvSpPr>
            <p:spPr>
              <a:xfrm>
                <a:off x="8419463" y="904232"/>
                <a:ext cx="4383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D70E1AEE-7A18-45BA-939E-52B64A9F0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463" y="904232"/>
                <a:ext cx="438311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5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0" grpId="0" animBg="1"/>
      <p:bldP spid="2" grpId="0"/>
      <p:bldP spid="56" grpId="0" animBg="1"/>
      <p:bldP spid="57" grpId="0" animBg="1"/>
      <p:bldP spid="59" grpId="0"/>
      <p:bldP spid="62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674044-0CBE-F043-E1AC-D085AB7BA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16</a:t>
            </a:fld>
            <a:endParaRPr lang="fr-FR" sz="10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5E54EF-FAF5-F0D2-4FDD-665EACFC1A48}"/>
              </a:ext>
            </a:extLst>
          </p:cNvPr>
          <p:cNvSpPr txBox="1"/>
          <p:nvPr/>
        </p:nvSpPr>
        <p:spPr>
          <a:xfrm>
            <a:off x="1067118" y="73379"/>
            <a:ext cx="333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CWR in 2D </a:t>
            </a:r>
            <a:r>
              <a:rPr lang="fr-FR" sz="2800" b="1" dirty="0" err="1">
                <a:solidFill>
                  <a:schemeClr val="bg1"/>
                </a:solidFill>
              </a:rPr>
              <a:t>Geometry</a:t>
            </a:r>
            <a:endParaRPr lang="fr-FR" sz="2800" b="1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08F8F6D2-78F9-49C8-1AC1-CFF1DF84D493}"/>
                  </a:ext>
                </a:extLst>
              </p:cNvPr>
              <p:cNvSpPr txBox="1"/>
              <p:nvPr/>
            </p:nvSpPr>
            <p:spPr>
              <a:xfrm>
                <a:off x="116839" y="5879208"/>
                <a:ext cx="3263907" cy="671209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fr-FR" sz="1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𝒑𝒆</m:t>
                        </m:r>
                      </m:sub>
                    </m:sSub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sz="1800" b="1" dirty="0"/>
                  <a:t> THz</a:t>
                </a:r>
                <a:r>
                  <a:rPr lang="fr-FR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𝒄𝒆</m:t>
                        </m:r>
                      </m:sub>
                    </m:sSub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solidFill>
                          <a:srgbClr val="5ED20B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sz="1800" b="1" dirty="0"/>
                  <a:t> </a:t>
                </a:r>
                <a:r>
                  <a:rPr lang="fr-FR" sz="1800" dirty="0"/>
                  <a:t>ou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rgbClr val="36AEFF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r>
                  <a:rPr lang="fr-FR" sz="1800" b="1" dirty="0"/>
                  <a:t> THz</a:t>
                </a:r>
              </a:p>
            </p:txBody>
          </p:sp>
        </mc:Choice>
        <mc:Fallback xmlns="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08F8F6D2-78F9-49C8-1AC1-CFF1DF84D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39" y="5879208"/>
                <a:ext cx="3263907" cy="671209"/>
              </a:xfrm>
              <a:prstGeom prst="rect">
                <a:avLst/>
              </a:prstGeom>
              <a:blipFill>
                <a:blip r:embed="rId2"/>
                <a:stretch>
                  <a:fillRect r="-558" b="-8850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2419E840-C5AD-701D-8759-DA22325FDC58}"/>
              </a:ext>
            </a:extLst>
          </p:cNvPr>
          <p:cNvGrpSpPr/>
          <p:nvPr/>
        </p:nvGrpSpPr>
        <p:grpSpPr>
          <a:xfrm>
            <a:off x="4198524" y="871369"/>
            <a:ext cx="4944237" cy="3013126"/>
            <a:chOff x="4116332" y="871369"/>
            <a:chExt cx="4944237" cy="3013126"/>
          </a:xfrm>
        </p:grpSpPr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87844998-E228-BB32-72A1-CB9A893E8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0" t="6934" r="8847" b="16545"/>
            <a:stretch/>
          </p:blipFill>
          <p:spPr>
            <a:xfrm>
              <a:off x="4558141" y="1119149"/>
              <a:ext cx="4502428" cy="2206945"/>
            </a:xfrm>
            <a:prstGeom prst="rect">
              <a:avLst/>
            </a:prstGeom>
          </p:spPr>
        </p:pic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1C842300-FC28-97B1-CC55-CF8DA6CEBF58}"/>
                </a:ext>
              </a:extLst>
            </p:cNvPr>
            <p:cNvSpPr txBox="1"/>
            <p:nvPr/>
          </p:nvSpPr>
          <p:spPr>
            <a:xfrm rot="16200000">
              <a:off x="3309957" y="2055551"/>
              <a:ext cx="1951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dirty="0">
                  <a:solidFill>
                    <a:srgbClr val="000000"/>
                  </a:solidFill>
                </a:rPr>
                <a:t>Conversion </a:t>
              </a:r>
              <a:r>
                <a:rPr lang="fr-FR" sz="1600" dirty="0" err="1">
                  <a:solidFill>
                    <a:srgbClr val="000000"/>
                  </a:solidFill>
                </a:rPr>
                <a:t>efficiency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D3F5A400-A7BE-D48E-2FAD-6E940BB7D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8942" y="3006071"/>
              <a:ext cx="54452" cy="311565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EEC921D5-C49D-AE35-05B7-DCC2F84745F1}"/>
                </a:ext>
              </a:extLst>
            </p:cNvPr>
            <p:cNvCxnSpPr>
              <a:cxnSpLocks/>
            </p:cNvCxnSpPr>
            <p:nvPr/>
          </p:nvCxnSpPr>
          <p:spPr>
            <a:xfrm>
              <a:off x="4660797" y="3009540"/>
              <a:ext cx="241702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ZoneTexte 131">
                  <a:extLst>
                    <a:ext uri="{FF2B5EF4-FFF2-40B4-BE49-F238E27FC236}">
                      <a16:creationId xmlns:a16="http://schemas.microsoft.com/office/drawing/2014/main" id="{2C975646-2671-187D-E44F-87B78B8D347C}"/>
                    </a:ext>
                  </a:extLst>
                </p:cNvPr>
                <p:cNvSpPr txBox="1"/>
                <p:nvPr/>
              </p:nvSpPr>
              <p:spPr>
                <a:xfrm>
                  <a:off x="6256625" y="2920309"/>
                  <a:ext cx="45448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fr-FR" sz="1600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ZoneTexte 131">
                  <a:extLst>
                    <a:ext uri="{FF2B5EF4-FFF2-40B4-BE49-F238E27FC236}">
                      <a16:creationId xmlns:a16="http://schemas.microsoft.com/office/drawing/2014/main" id="{2C975646-2671-187D-E44F-87B78B8D34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625" y="2920309"/>
                  <a:ext cx="454483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ZoneTexte 132">
                  <a:extLst>
                    <a:ext uri="{FF2B5EF4-FFF2-40B4-BE49-F238E27FC236}">
                      <a16:creationId xmlns:a16="http://schemas.microsoft.com/office/drawing/2014/main" id="{0B70E6E3-C6F5-5EE5-9CA5-3B4DFDF9079B}"/>
                    </a:ext>
                  </a:extLst>
                </p:cNvPr>
                <p:cNvSpPr txBox="1"/>
                <p:nvPr/>
              </p:nvSpPr>
              <p:spPr>
                <a:xfrm>
                  <a:off x="4774081" y="3294582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ZoneTexte 132">
                  <a:extLst>
                    <a:ext uri="{FF2B5EF4-FFF2-40B4-BE49-F238E27FC236}">
                      <a16:creationId xmlns:a16="http://schemas.microsoft.com/office/drawing/2014/main" id="{0B70E6E3-C6F5-5EE5-9CA5-3B4DFDF90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4081" y="3294582"/>
                  <a:ext cx="686406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ZoneTexte 133">
                  <a:extLst>
                    <a:ext uri="{FF2B5EF4-FFF2-40B4-BE49-F238E27FC236}">
                      <a16:creationId xmlns:a16="http://schemas.microsoft.com/office/drawing/2014/main" id="{6F9D760E-75F4-F1F7-7264-4ACFE4587B61}"/>
                    </a:ext>
                  </a:extLst>
                </p:cNvPr>
                <p:cNvSpPr txBox="1"/>
                <p:nvPr/>
              </p:nvSpPr>
              <p:spPr>
                <a:xfrm>
                  <a:off x="8293340" y="3294582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ZoneTexte 133">
                  <a:extLst>
                    <a:ext uri="{FF2B5EF4-FFF2-40B4-BE49-F238E27FC236}">
                      <a16:creationId xmlns:a16="http://schemas.microsoft.com/office/drawing/2014/main" id="{6F9D760E-75F4-F1F7-7264-4ACFE4587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340" y="3294582"/>
                  <a:ext cx="686406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ZoneTexte 134">
                  <a:extLst>
                    <a:ext uri="{FF2B5EF4-FFF2-40B4-BE49-F238E27FC236}">
                      <a16:creationId xmlns:a16="http://schemas.microsoft.com/office/drawing/2014/main" id="{C7A8402F-43CA-9274-082E-DFD1C7E92620}"/>
                    </a:ext>
                  </a:extLst>
                </p:cNvPr>
                <p:cNvSpPr txBox="1"/>
                <p:nvPr/>
              </p:nvSpPr>
              <p:spPr>
                <a:xfrm>
                  <a:off x="6535429" y="3306802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ZoneTexte 134">
                  <a:extLst>
                    <a:ext uri="{FF2B5EF4-FFF2-40B4-BE49-F238E27FC236}">
                      <a16:creationId xmlns:a16="http://schemas.microsoft.com/office/drawing/2014/main" id="{C7A8402F-43CA-9274-082E-DFD1C7E926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429" y="3306802"/>
                  <a:ext cx="686406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ZoneTexte 135">
                  <a:extLst>
                    <a:ext uri="{FF2B5EF4-FFF2-40B4-BE49-F238E27FC236}">
                      <a16:creationId xmlns:a16="http://schemas.microsoft.com/office/drawing/2014/main" id="{57F839BD-7C09-EFD5-C8DB-F933984744EE}"/>
                    </a:ext>
                  </a:extLst>
                </p:cNvPr>
                <p:cNvSpPr txBox="1"/>
                <p:nvPr/>
              </p:nvSpPr>
              <p:spPr>
                <a:xfrm>
                  <a:off x="4297851" y="2381644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ZoneTexte 135">
                  <a:extLst>
                    <a:ext uri="{FF2B5EF4-FFF2-40B4-BE49-F238E27FC236}">
                      <a16:creationId xmlns:a16="http://schemas.microsoft.com/office/drawing/2014/main" id="{57F839BD-7C09-EFD5-C8DB-F933984744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851" y="2381644"/>
                  <a:ext cx="344966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05195299-20BB-212D-DA4A-148E6CDCB1D7}"/>
                    </a:ext>
                  </a:extLst>
                </p:cNvPr>
                <p:cNvSpPr txBox="1"/>
                <p:nvPr/>
              </p:nvSpPr>
              <p:spPr>
                <a:xfrm>
                  <a:off x="4297851" y="1668270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05195299-20BB-212D-DA4A-148E6CDCB1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851" y="1668270"/>
                  <a:ext cx="344966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ZoneTexte 137">
                  <a:extLst>
                    <a:ext uri="{FF2B5EF4-FFF2-40B4-BE49-F238E27FC236}">
                      <a16:creationId xmlns:a16="http://schemas.microsoft.com/office/drawing/2014/main" id="{45B59F0D-0202-310A-CEAB-66F11F460111}"/>
                    </a:ext>
                  </a:extLst>
                </p:cNvPr>
                <p:cNvSpPr txBox="1"/>
                <p:nvPr/>
              </p:nvSpPr>
              <p:spPr>
                <a:xfrm>
                  <a:off x="4297851" y="3126703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ZoneTexte 137">
                  <a:extLst>
                    <a:ext uri="{FF2B5EF4-FFF2-40B4-BE49-F238E27FC236}">
                      <a16:creationId xmlns:a16="http://schemas.microsoft.com/office/drawing/2014/main" id="{45B59F0D-0202-310A-CEAB-66F11F4601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851" y="3126703"/>
                  <a:ext cx="344966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ZoneTexte 139">
                  <a:extLst>
                    <a:ext uri="{FF2B5EF4-FFF2-40B4-BE49-F238E27FC236}">
                      <a16:creationId xmlns:a16="http://schemas.microsoft.com/office/drawing/2014/main" id="{E060BD80-E5E9-CCB0-72A5-3EA18B33F65E}"/>
                    </a:ext>
                  </a:extLst>
                </p:cNvPr>
                <p:cNvSpPr txBox="1"/>
                <p:nvPr/>
              </p:nvSpPr>
              <p:spPr>
                <a:xfrm>
                  <a:off x="4508371" y="871369"/>
                  <a:ext cx="8543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ZoneTexte 139">
                  <a:extLst>
                    <a:ext uri="{FF2B5EF4-FFF2-40B4-BE49-F238E27FC236}">
                      <a16:creationId xmlns:a16="http://schemas.microsoft.com/office/drawing/2014/main" id="{E060BD80-E5E9-CCB0-72A5-3EA18B33F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8371" y="871369"/>
                  <a:ext cx="854336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ZoneTexte 140">
                  <a:extLst>
                    <a:ext uri="{FF2B5EF4-FFF2-40B4-BE49-F238E27FC236}">
                      <a16:creationId xmlns:a16="http://schemas.microsoft.com/office/drawing/2014/main" id="{67E77532-0905-08EF-B9C2-F9E62ABC365D}"/>
                    </a:ext>
                  </a:extLst>
                </p:cNvPr>
                <p:cNvSpPr txBox="1"/>
                <p:nvPr/>
              </p:nvSpPr>
              <p:spPr>
                <a:xfrm>
                  <a:off x="6394209" y="3541581"/>
                  <a:ext cx="811248" cy="3429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sz="1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[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6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16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141" name="ZoneTexte 140">
                  <a:extLst>
                    <a:ext uri="{FF2B5EF4-FFF2-40B4-BE49-F238E27FC236}">
                      <a16:creationId xmlns:a16="http://schemas.microsoft.com/office/drawing/2014/main" id="{67E77532-0905-08EF-B9C2-F9E62ABC3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209" y="3541581"/>
                  <a:ext cx="811248" cy="342914"/>
                </a:xfrm>
                <a:prstGeom prst="rect">
                  <a:avLst/>
                </a:prstGeom>
                <a:blipFill>
                  <a:blip r:embed="rId12"/>
                  <a:stretch>
                    <a:fillRect t="-3571" r="-1538" b="-178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8442BFD3-4A68-B281-090C-03E203C3E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70372" y="3007568"/>
              <a:ext cx="1105801" cy="2988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A896C267-1D9C-97EB-C618-4FC1674E94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74094" y="3005722"/>
              <a:ext cx="0" cy="3115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ZoneTexte 143">
                  <a:extLst>
                    <a:ext uri="{FF2B5EF4-FFF2-40B4-BE49-F238E27FC236}">
                      <a16:creationId xmlns:a16="http://schemas.microsoft.com/office/drawing/2014/main" id="{A7BF6D0B-2A40-A60A-7BBE-C247D7940355}"/>
                    </a:ext>
                  </a:extLst>
                </p:cNvPr>
                <p:cNvSpPr txBox="1"/>
                <p:nvPr/>
              </p:nvSpPr>
              <p:spPr>
                <a:xfrm>
                  <a:off x="4339372" y="927372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ZoneTexte 143">
                  <a:extLst>
                    <a:ext uri="{FF2B5EF4-FFF2-40B4-BE49-F238E27FC236}">
                      <a16:creationId xmlns:a16="http://schemas.microsoft.com/office/drawing/2014/main" id="{A7BF6D0B-2A40-A60A-7BBE-C247D7940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372" y="927372"/>
                  <a:ext cx="344966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ZoneTexte 144">
                  <a:extLst>
                    <a:ext uri="{FF2B5EF4-FFF2-40B4-BE49-F238E27FC236}">
                      <a16:creationId xmlns:a16="http://schemas.microsoft.com/office/drawing/2014/main" id="{3BDE4986-764B-EA61-5F41-3816A9DB9BC6}"/>
                    </a:ext>
                  </a:extLst>
                </p:cNvPr>
                <p:cNvSpPr txBox="1"/>
                <p:nvPr/>
              </p:nvSpPr>
              <p:spPr>
                <a:xfrm>
                  <a:off x="4891557" y="1155534"/>
                  <a:ext cx="1643872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sz="1800" b="0" i="1" smtClean="0">
                            <a:solidFill>
                              <a:srgbClr val="5ED20B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oMath>
                    </m:oMathPara>
                  </a14:m>
                  <a:endParaRPr lang="fr-FR" sz="1800" dirty="0">
                    <a:solidFill>
                      <a:srgbClr val="5ED20B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ZoneTexte 144">
                  <a:extLst>
                    <a:ext uri="{FF2B5EF4-FFF2-40B4-BE49-F238E27FC236}">
                      <a16:creationId xmlns:a16="http://schemas.microsoft.com/office/drawing/2014/main" id="{3BDE4986-764B-EA61-5F41-3816A9DB9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557" y="1155534"/>
                  <a:ext cx="1643872" cy="390748"/>
                </a:xfrm>
                <a:prstGeom prst="rect">
                  <a:avLst/>
                </a:prstGeom>
                <a:blipFill>
                  <a:blip r:embed="rId14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03FDD4D4-E100-9DF7-28DC-8ECEDB1CDCFB}"/>
                    </a:ext>
                  </a:extLst>
                </p:cNvPr>
                <p:cNvSpPr txBox="1"/>
                <p:nvPr/>
              </p:nvSpPr>
              <p:spPr>
                <a:xfrm>
                  <a:off x="4891558" y="1456969"/>
                  <a:ext cx="1572742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sz="1800" b="0" i="1" smtClean="0">
                            <a:solidFill>
                              <a:srgbClr val="36AEFF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oMath>
                    </m:oMathPara>
                  </a14:m>
                  <a:endParaRPr lang="fr-FR" sz="1800" dirty="0">
                    <a:solidFill>
                      <a:srgbClr val="36AEFF"/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03FDD4D4-E100-9DF7-28DC-8ECEDB1CDC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558" y="1456969"/>
                  <a:ext cx="1572742" cy="390748"/>
                </a:xfrm>
                <a:prstGeom prst="rect">
                  <a:avLst/>
                </a:prstGeom>
                <a:blipFill>
                  <a:blip r:embed="rId15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6D19466-7688-F0EC-6CAA-DB3630F76534}"/>
                </a:ext>
              </a:extLst>
            </p:cNvPr>
            <p:cNvSpPr/>
            <p:nvPr/>
          </p:nvSpPr>
          <p:spPr>
            <a:xfrm>
              <a:off x="4915811" y="1213750"/>
              <a:ext cx="1156218" cy="62411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ZoneTexte 157">
                  <a:extLst>
                    <a:ext uri="{FF2B5EF4-FFF2-40B4-BE49-F238E27FC236}">
                      <a16:creationId xmlns:a16="http://schemas.microsoft.com/office/drawing/2014/main" id="{3A864692-7054-9736-CA6F-BBF3F30A2D21}"/>
                    </a:ext>
                  </a:extLst>
                </p:cNvPr>
                <p:cNvSpPr txBox="1"/>
                <p:nvPr/>
              </p:nvSpPr>
              <p:spPr>
                <a:xfrm>
                  <a:off x="5665837" y="3298559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ZoneTexte 157">
                  <a:extLst>
                    <a:ext uri="{FF2B5EF4-FFF2-40B4-BE49-F238E27FC236}">
                      <a16:creationId xmlns:a16="http://schemas.microsoft.com/office/drawing/2014/main" id="{3A864692-7054-9736-CA6F-BBF3F30A2D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837" y="3298559"/>
                  <a:ext cx="686406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ZoneTexte 158">
                  <a:extLst>
                    <a:ext uri="{FF2B5EF4-FFF2-40B4-BE49-F238E27FC236}">
                      <a16:creationId xmlns:a16="http://schemas.microsoft.com/office/drawing/2014/main" id="{BDDA830D-2384-B46C-8A13-34B7C8783D26}"/>
                    </a:ext>
                  </a:extLst>
                </p:cNvPr>
                <p:cNvSpPr txBox="1"/>
                <p:nvPr/>
              </p:nvSpPr>
              <p:spPr>
                <a:xfrm>
                  <a:off x="7427185" y="3310779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ZoneTexte 158">
                  <a:extLst>
                    <a:ext uri="{FF2B5EF4-FFF2-40B4-BE49-F238E27FC236}">
                      <a16:creationId xmlns:a16="http://schemas.microsoft.com/office/drawing/2014/main" id="{BDDA830D-2384-B46C-8A13-34B7C8783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7185" y="3310779"/>
                  <a:ext cx="686406" cy="33855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8" name="Groupe 267">
            <a:extLst>
              <a:ext uri="{FF2B5EF4-FFF2-40B4-BE49-F238E27FC236}">
                <a16:creationId xmlns:a16="http://schemas.microsoft.com/office/drawing/2014/main" id="{A5F869A9-86EE-73D3-2DB1-05501B10CC4C}"/>
              </a:ext>
            </a:extLst>
          </p:cNvPr>
          <p:cNvGrpSpPr/>
          <p:nvPr/>
        </p:nvGrpSpPr>
        <p:grpSpPr>
          <a:xfrm>
            <a:off x="4993819" y="2445846"/>
            <a:ext cx="3978463" cy="3291996"/>
            <a:chOff x="5164297" y="2290863"/>
            <a:chExt cx="3978463" cy="3291996"/>
          </a:xfrm>
        </p:grpSpPr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EB9C1325-ED21-E7C7-357F-41A9C4AB4418}"/>
                </a:ext>
              </a:extLst>
            </p:cNvPr>
            <p:cNvSpPr/>
            <p:nvPr/>
          </p:nvSpPr>
          <p:spPr>
            <a:xfrm>
              <a:off x="6915055" y="2290863"/>
              <a:ext cx="1508697" cy="656351"/>
            </a:xfrm>
            <a:prstGeom prst="ellipse">
              <a:avLst/>
            </a:prstGeom>
            <a:noFill/>
            <a:ln w="28575">
              <a:solidFill>
                <a:srgbClr val="FF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ZoneTexte 266">
                  <a:extLst>
                    <a:ext uri="{FF2B5EF4-FFF2-40B4-BE49-F238E27FC236}">
                      <a16:creationId xmlns:a16="http://schemas.microsoft.com/office/drawing/2014/main" id="{D58DF28D-7EEE-2F57-1990-CED9A5E81850}"/>
                    </a:ext>
                  </a:extLst>
                </p:cNvPr>
                <p:cNvSpPr txBox="1"/>
                <p:nvPr/>
              </p:nvSpPr>
              <p:spPr>
                <a:xfrm>
                  <a:off x="5164297" y="3882906"/>
                  <a:ext cx="3978463" cy="169995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dirty="0">
                      <a:solidFill>
                        <a:srgbClr val="FF2525"/>
                      </a:solidFill>
                    </a:rPr>
                    <a:t>Gradient </a:t>
                  </a:r>
                  <a:r>
                    <a:rPr lang="fr-FR" sz="2000" dirty="0" err="1">
                      <a:solidFill>
                        <a:srgbClr val="FF2525"/>
                      </a:solidFill>
                    </a:rPr>
                    <a:t>attenuation</a:t>
                  </a:r>
                  <a:r>
                    <a:rPr lang="fr-FR" sz="2000" dirty="0">
                      <a:solidFill>
                        <a:srgbClr val="FF2525"/>
                      </a:solidFill>
                    </a:rPr>
                    <a:t> </a:t>
                  </a:r>
                  <a:r>
                    <a:rPr lang="fr-FR" sz="2000" dirty="0" err="1">
                      <a:solidFill>
                        <a:srgbClr val="FF2525"/>
                      </a:solidFill>
                    </a:rPr>
                    <a:t>whenever</a:t>
                  </a:r>
                  <a:endParaRPr lang="fr-FR" sz="2000" dirty="0">
                    <a:solidFill>
                      <a:srgbClr val="FF2525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fr-FR" sz="2000" b="0" i="1" smtClean="0">
                                <a:solidFill>
                                  <a:srgbClr val="FF252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FF252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fr-FR" sz="2000" b="0" i="1" dirty="0" smtClean="0">
                            <a:solidFill>
                              <a:srgbClr val="FF2525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fr-FR" sz="2000" b="0" i="1" smtClean="0">
                                <a:solidFill>
                                  <a:srgbClr val="FF252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  <m:t>𝑐𝑒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FR" sz="2000" i="1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000" i="1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solidFill>
                                      <a:srgbClr val="FF2525"/>
                                    </a:solidFill>
                                    <a:latin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den>
                        </m:f>
                        <m:r>
                          <a:rPr lang="fr-FR" sz="2000" i="1">
                            <a:solidFill>
                              <a:srgbClr val="FF2525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fr-FR" sz="2000" b="0" i="1" smtClean="0">
                            <a:solidFill>
                              <a:srgbClr val="FF252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2000" i="1" dirty="0">
                    <a:solidFill>
                      <a:srgbClr val="000000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fr-FR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fr-FR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a14:m>
                  <a:r>
                    <a:rPr lang="fr-FR" sz="2000" dirty="0">
                      <a:solidFill>
                        <a:srgbClr val="000000"/>
                      </a:solidFill>
                    </a:rPr>
                    <a:t> : Electron Lorentz factor</a:t>
                  </a:r>
                </a:p>
              </p:txBody>
            </p:sp>
          </mc:Choice>
          <mc:Fallback xmlns="">
            <p:sp>
              <p:nvSpPr>
                <p:cNvPr id="267" name="ZoneTexte 266">
                  <a:extLst>
                    <a:ext uri="{FF2B5EF4-FFF2-40B4-BE49-F238E27FC236}">
                      <a16:creationId xmlns:a16="http://schemas.microsoft.com/office/drawing/2014/main" id="{D58DF28D-7EEE-2F57-1990-CED9A5E81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297" y="3882906"/>
                  <a:ext cx="3978463" cy="16999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38100"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758CC7A-E35F-4758-6766-0880BA5539F9}"/>
              </a:ext>
            </a:extLst>
          </p:cNvPr>
          <p:cNvGrpSpPr/>
          <p:nvPr/>
        </p:nvGrpSpPr>
        <p:grpSpPr>
          <a:xfrm>
            <a:off x="-138841" y="680870"/>
            <a:ext cx="4500135" cy="5060798"/>
            <a:chOff x="-138841" y="680870"/>
            <a:chExt cx="4500135" cy="5060798"/>
          </a:xfrm>
        </p:grpSpPr>
        <p:pic>
          <p:nvPicPr>
            <p:cNvPr id="226" name="Image 225">
              <a:extLst>
                <a:ext uri="{FF2B5EF4-FFF2-40B4-BE49-F238E27FC236}">
                  <a16:creationId xmlns:a16="http://schemas.microsoft.com/office/drawing/2014/main" id="{17E61917-7DE9-36DF-9F03-D4448442B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5" t="8885" r="18018" b="12072"/>
            <a:stretch/>
          </p:blipFill>
          <p:spPr>
            <a:xfrm>
              <a:off x="535139" y="831515"/>
              <a:ext cx="2898952" cy="217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ZoneTexte 226">
                  <a:extLst>
                    <a:ext uri="{FF2B5EF4-FFF2-40B4-BE49-F238E27FC236}">
                      <a16:creationId xmlns:a16="http://schemas.microsoft.com/office/drawing/2014/main" id="{47F9E861-0786-F196-2131-0394E193D42B}"/>
                    </a:ext>
                  </a:extLst>
                </p:cNvPr>
                <p:cNvSpPr txBox="1"/>
                <p:nvPr/>
              </p:nvSpPr>
              <p:spPr>
                <a:xfrm rot="16200000">
                  <a:off x="-298192" y="1738773"/>
                  <a:ext cx="7755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fr-FR" sz="1600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fr-FR" sz="1600" dirty="0"/>
                    <a:t>m</a:t>
                  </a:r>
                  <a14:m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27" name="ZoneTexte 226">
                  <a:extLst>
                    <a:ext uri="{FF2B5EF4-FFF2-40B4-BE49-F238E27FC236}">
                      <a16:creationId xmlns:a16="http://schemas.microsoft.com/office/drawing/2014/main" id="{47F9E861-0786-F196-2131-0394E193D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98192" y="1738773"/>
                  <a:ext cx="775597" cy="338554"/>
                </a:xfrm>
                <a:prstGeom prst="rect">
                  <a:avLst/>
                </a:prstGeom>
                <a:blipFill>
                  <a:blip r:embed="rId20"/>
                  <a:stretch>
                    <a:fillRect l="-5455" r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ZoneTexte 227">
                  <a:extLst>
                    <a:ext uri="{FF2B5EF4-FFF2-40B4-BE49-F238E27FC236}">
                      <a16:creationId xmlns:a16="http://schemas.microsoft.com/office/drawing/2014/main" id="{15CFC6D0-429F-B3B2-9CD7-2F598287DA7A}"/>
                    </a:ext>
                  </a:extLst>
                </p:cNvPr>
                <p:cNvSpPr txBox="1"/>
                <p:nvPr/>
              </p:nvSpPr>
              <p:spPr>
                <a:xfrm>
                  <a:off x="-130005" y="2754881"/>
                  <a:ext cx="7264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−160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28" name="ZoneTexte 227">
                  <a:extLst>
                    <a:ext uri="{FF2B5EF4-FFF2-40B4-BE49-F238E27FC236}">
                      <a16:creationId xmlns:a16="http://schemas.microsoft.com/office/drawing/2014/main" id="{15CFC6D0-429F-B3B2-9CD7-2F598287D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0005" y="2754881"/>
                  <a:ext cx="726481" cy="33855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ZoneTexte 228">
                  <a:extLst>
                    <a:ext uri="{FF2B5EF4-FFF2-40B4-BE49-F238E27FC236}">
                      <a16:creationId xmlns:a16="http://schemas.microsoft.com/office/drawing/2014/main" id="{DBD63188-5E8E-F464-8D4A-AEFC8E14F2D7}"/>
                    </a:ext>
                  </a:extLst>
                </p:cNvPr>
                <p:cNvSpPr txBox="1"/>
                <p:nvPr/>
              </p:nvSpPr>
              <p:spPr>
                <a:xfrm>
                  <a:off x="273264" y="1732168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29" name="ZoneTexte 228">
                  <a:extLst>
                    <a:ext uri="{FF2B5EF4-FFF2-40B4-BE49-F238E27FC236}">
                      <a16:creationId xmlns:a16="http://schemas.microsoft.com/office/drawing/2014/main" id="{DBD63188-5E8E-F464-8D4A-AEFC8E14F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264" y="1732168"/>
                  <a:ext cx="344966" cy="33855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841678FA-83A4-BD04-25E8-000CF04509F4}"/>
                    </a:ext>
                  </a:extLst>
                </p:cNvPr>
                <p:cNvSpPr txBox="1"/>
                <p:nvPr/>
              </p:nvSpPr>
              <p:spPr>
                <a:xfrm>
                  <a:off x="8026" y="680870"/>
                  <a:ext cx="57259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160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841678FA-83A4-BD04-25E8-000CF0450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" y="680870"/>
                  <a:ext cx="572593" cy="33855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ZoneTexte 230">
                  <a:extLst>
                    <a:ext uri="{FF2B5EF4-FFF2-40B4-BE49-F238E27FC236}">
                      <a16:creationId xmlns:a16="http://schemas.microsoft.com/office/drawing/2014/main" id="{A6C6BA4F-28B2-B1A3-C290-0B8A0C862CC4}"/>
                    </a:ext>
                  </a:extLst>
                </p:cNvPr>
                <p:cNvSpPr txBox="1"/>
                <p:nvPr/>
              </p:nvSpPr>
              <p:spPr>
                <a:xfrm>
                  <a:off x="1242869" y="786611"/>
                  <a:ext cx="1436011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40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sz="2400" b="0" i="1" smtClean="0">
                            <a:solidFill>
                              <a:srgbClr val="5ED20B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5ED20B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oMath>
                    </m:oMathPara>
                  </a14:m>
                  <a:endParaRPr lang="fr-FR" sz="2400" dirty="0">
                    <a:solidFill>
                      <a:srgbClr val="5ED20B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ZoneTexte 23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6C6BA4F-28B2-B1A3-C290-0B8A0C862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2869" y="786611"/>
                  <a:ext cx="1436011" cy="490199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ZoneTexte 231">
                  <a:extLst>
                    <a:ext uri="{FF2B5EF4-FFF2-40B4-BE49-F238E27FC236}">
                      <a16:creationId xmlns:a16="http://schemas.microsoft.com/office/drawing/2014/main" id="{0C1A0B33-0335-6624-A496-0E798123331B}"/>
                    </a:ext>
                  </a:extLst>
                </p:cNvPr>
                <p:cNvSpPr txBox="1"/>
                <p:nvPr/>
              </p:nvSpPr>
              <p:spPr>
                <a:xfrm>
                  <a:off x="1556567" y="5403114"/>
                  <a:ext cx="6992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[</a:t>
                  </a:r>
                  <a14:m>
                    <m:oMath xmlns:m="http://schemas.openxmlformats.org/officeDocument/2006/math">
                      <m:r>
                        <a:rPr lang="fr-FR" sz="1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60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232" name="ZoneTexte 231">
                  <a:extLst>
                    <a:ext uri="{FF2B5EF4-FFF2-40B4-BE49-F238E27FC236}">
                      <a16:creationId xmlns:a16="http://schemas.microsoft.com/office/drawing/2014/main" id="{0C1A0B33-0335-6624-A496-0E7981233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567" y="5403114"/>
                  <a:ext cx="699230" cy="338554"/>
                </a:xfrm>
                <a:prstGeom prst="rect">
                  <a:avLst/>
                </a:prstGeom>
                <a:blipFill>
                  <a:blip r:embed="rId25"/>
                  <a:stretch>
                    <a:fillRect t="-3571" r="-1786" b="-178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ZoneTexte 236">
                  <a:extLst>
                    <a:ext uri="{FF2B5EF4-FFF2-40B4-BE49-F238E27FC236}">
                      <a16:creationId xmlns:a16="http://schemas.microsoft.com/office/drawing/2014/main" id="{09C71620-B399-3E6C-B601-C51640BEF8F2}"/>
                    </a:ext>
                  </a:extLst>
                </p:cNvPr>
                <p:cNvSpPr txBox="1"/>
                <p:nvPr/>
              </p:nvSpPr>
              <p:spPr>
                <a:xfrm>
                  <a:off x="3060729" y="974034"/>
                  <a:ext cx="12636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 [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GV</m:t>
                      </m:r>
                      <m:r>
                        <a:rPr lang="fr-FR" sz="16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237" name="ZoneTexte 2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9C71620-B399-3E6C-B601-C51640BEF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729" y="974034"/>
                  <a:ext cx="1263679" cy="338554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t="-5455" r="-241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4" name="Image 243">
              <a:extLst>
                <a:ext uri="{FF2B5EF4-FFF2-40B4-BE49-F238E27FC236}">
                  <a16:creationId xmlns:a16="http://schemas.microsoft.com/office/drawing/2014/main" id="{607EBABF-926B-F0AA-79D8-307CEACF2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5" t="8610" r="16959" b="12167"/>
            <a:stretch/>
          </p:blipFill>
          <p:spPr>
            <a:xfrm>
              <a:off x="537662" y="3125091"/>
              <a:ext cx="2973192" cy="21686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ZoneTexte 244">
                  <a:extLst>
                    <a:ext uri="{FF2B5EF4-FFF2-40B4-BE49-F238E27FC236}">
                      <a16:creationId xmlns:a16="http://schemas.microsoft.com/office/drawing/2014/main" id="{92EBD51D-AD1F-8D7C-B7D3-15EA426FE36D}"/>
                    </a:ext>
                  </a:extLst>
                </p:cNvPr>
                <p:cNvSpPr txBox="1"/>
                <p:nvPr/>
              </p:nvSpPr>
              <p:spPr>
                <a:xfrm rot="16200000">
                  <a:off x="-307028" y="4073693"/>
                  <a:ext cx="7755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fr-FR" sz="1600" dirty="0"/>
                    <a:t> </a:t>
                  </a:r>
                  <a14:m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fr-FR" sz="1600" dirty="0"/>
                    <a:t>m</a:t>
                  </a:r>
                  <a14:m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5" name="ZoneTexte 244">
                  <a:extLst>
                    <a:ext uri="{FF2B5EF4-FFF2-40B4-BE49-F238E27FC236}">
                      <a16:creationId xmlns:a16="http://schemas.microsoft.com/office/drawing/2014/main" id="{92EBD51D-AD1F-8D7C-B7D3-15EA426FE3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07028" y="4073693"/>
                  <a:ext cx="775597" cy="338554"/>
                </a:xfrm>
                <a:prstGeom prst="rect">
                  <a:avLst/>
                </a:prstGeom>
                <a:blipFill>
                  <a:blip r:embed="rId35"/>
                  <a:stretch>
                    <a:fillRect l="-5357" r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ZoneTexte 245">
                  <a:extLst>
                    <a:ext uri="{FF2B5EF4-FFF2-40B4-BE49-F238E27FC236}">
                      <a16:creationId xmlns:a16="http://schemas.microsoft.com/office/drawing/2014/main" id="{5E507E6F-2EF9-80AD-CFB0-C60D369C1918}"/>
                    </a:ext>
                  </a:extLst>
                </p:cNvPr>
                <p:cNvSpPr txBox="1"/>
                <p:nvPr/>
              </p:nvSpPr>
              <p:spPr>
                <a:xfrm>
                  <a:off x="-138841" y="5089801"/>
                  <a:ext cx="7264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−160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6" name="ZoneTexte 245">
                  <a:extLst>
                    <a:ext uri="{FF2B5EF4-FFF2-40B4-BE49-F238E27FC236}">
                      <a16:creationId xmlns:a16="http://schemas.microsoft.com/office/drawing/2014/main" id="{5E507E6F-2EF9-80AD-CFB0-C60D369C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8841" y="5089801"/>
                  <a:ext cx="726481" cy="338554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ZoneTexte 246">
                  <a:extLst>
                    <a:ext uri="{FF2B5EF4-FFF2-40B4-BE49-F238E27FC236}">
                      <a16:creationId xmlns:a16="http://schemas.microsoft.com/office/drawing/2014/main" id="{33C76559-2B16-E839-17A3-AC494F741285}"/>
                    </a:ext>
                  </a:extLst>
                </p:cNvPr>
                <p:cNvSpPr txBox="1"/>
                <p:nvPr/>
              </p:nvSpPr>
              <p:spPr>
                <a:xfrm>
                  <a:off x="283478" y="4067088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7" name="ZoneTexte 246">
                  <a:extLst>
                    <a:ext uri="{FF2B5EF4-FFF2-40B4-BE49-F238E27FC236}">
                      <a16:creationId xmlns:a16="http://schemas.microsoft.com/office/drawing/2014/main" id="{33C76559-2B16-E839-17A3-AC494F7412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78" y="4067088"/>
                  <a:ext cx="344966" cy="338554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ZoneTexte 247">
                  <a:extLst>
                    <a:ext uri="{FF2B5EF4-FFF2-40B4-BE49-F238E27FC236}">
                      <a16:creationId xmlns:a16="http://schemas.microsoft.com/office/drawing/2014/main" id="{A293A8A0-F0E2-3BF7-D60B-11843038A340}"/>
                    </a:ext>
                  </a:extLst>
                </p:cNvPr>
                <p:cNvSpPr txBox="1"/>
                <p:nvPr/>
              </p:nvSpPr>
              <p:spPr>
                <a:xfrm>
                  <a:off x="-810" y="3015790"/>
                  <a:ext cx="57259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160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8" name="ZoneTexte 247">
                  <a:extLst>
                    <a:ext uri="{FF2B5EF4-FFF2-40B4-BE49-F238E27FC236}">
                      <a16:creationId xmlns:a16="http://schemas.microsoft.com/office/drawing/2014/main" id="{A293A8A0-F0E2-3BF7-D60B-11843038A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10" y="3015790"/>
                  <a:ext cx="572593" cy="338554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ZoneTexte 248">
                  <a:extLst>
                    <a:ext uri="{FF2B5EF4-FFF2-40B4-BE49-F238E27FC236}">
                      <a16:creationId xmlns:a16="http://schemas.microsoft.com/office/drawing/2014/main" id="{B6357583-F565-BD5C-3FF8-70F53BEB18E2}"/>
                    </a:ext>
                  </a:extLst>
                </p:cNvPr>
                <p:cNvSpPr txBox="1"/>
                <p:nvPr/>
              </p:nvSpPr>
              <p:spPr>
                <a:xfrm>
                  <a:off x="1256484" y="3091589"/>
                  <a:ext cx="1577320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36AEFF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36AEFF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oMath>
                    </m:oMathPara>
                  </a14:m>
                  <a:endParaRPr lang="fr-FR" sz="2400" dirty="0">
                    <a:solidFill>
                      <a:srgbClr val="36AEFF"/>
                    </a:solidFill>
                  </a:endParaRPr>
                </a:p>
              </p:txBody>
            </p:sp>
          </mc:Choice>
          <mc:Fallback xmlns="">
            <p:sp>
              <p:nvSpPr>
                <p:cNvPr id="249" name="ZoneTexte 24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B6357583-F565-BD5C-3FF8-70F53BEB1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6484" y="3091589"/>
                  <a:ext cx="1577320" cy="490199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ZoneTexte 249">
                  <a:extLst>
                    <a:ext uri="{FF2B5EF4-FFF2-40B4-BE49-F238E27FC236}">
                      <a16:creationId xmlns:a16="http://schemas.microsoft.com/office/drawing/2014/main" id="{3BFF508B-CBA5-FD52-7D06-6444B506E475}"/>
                    </a:ext>
                  </a:extLst>
                </p:cNvPr>
                <p:cNvSpPr txBox="1"/>
                <p:nvPr/>
              </p:nvSpPr>
              <p:spPr>
                <a:xfrm>
                  <a:off x="2505394" y="5218338"/>
                  <a:ext cx="61266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ZoneTexte 249">
                  <a:extLst>
                    <a:ext uri="{FF2B5EF4-FFF2-40B4-BE49-F238E27FC236}">
                      <a16:creationId xmlns:a16="http://schemas.microsoft.com/office/drawing/2014/main" id="{3BFF508B-CBA5-FD52-7D06-6444B506E4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394" y="5218338"/>
                  <a:ext cx="612667" cy="338554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ZoneTexte 250">
                  <a:extLst>
                    <a:ext uri="{FF2B5EF4-FFF2-40B4-BE49-F238E27FC236}">
                      <a16:creationId xmlns:a16="http://schemas.microsoft.com/office/drawing/2014/main" id="{BE54E796-9053-7E95-4D75-03F998258984}"/>
                    </a:ext>
                  </a:extLst>
                </p:cNvPr>
                <p:cNvSpPr txBox="1"/>
                <p:nvPr/>
              </p:nvSpPr>
              <p:spPr>
                <a:xfrm>
                  <a:off x="1593050" y="5216077"/>
                  <a:ext cx="7264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128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ZoneTexte 250">
                  <a:extLst>
                    <a:ext uri="{FF2B5EF4-FFF2-40B4-BE49-F238E27FC236}">
                      <a16:creationId xmlns:a16="http://schemas.microsoft.com/office/drawing/2014/main" id="{BE54E796-9053-7E95-4D75-03F998258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3050" y="5216077"/>
                  <a:ext cx="726481" cy="338554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ZoneTexte 251">
                  <a:extLst>
                    <a:ext uri="{FF2B5EF4-FFF2-40B4-BE49-F238E27FC236}">
                      <a16:creationId xmlns:a16="http://schemas.microsoft.com/office/drawing/2014/main" id="{3A1C9ECD-2063-2D5D-A529-29C94BE2E9B0}"/>
                    </a:ext>
                  </a:extLst>
                </p:cNvPr>
                <p:cNvSpPr txBox="1"/>
                <p:nvPr/>
              </p:nvSpPr>
              <p:spPr>
                <a:xfrm>
                  <a:off x="726347" y="5211955"/>
                  <a:ext cx="7264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192</m:t>
                        </m:r>
                      </m:oMath>
                    </m:oMathPara>
                  </a14:m>
                  <a:endParaRPr lang="fr-FR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2" name="ZoneTexte 251">
                  <a:extLst>
                    <a:ext uri="{FF2B5EF4-FFF2-40B4-BE49-F238E27FC236}">
                      <a16:creationId xmlns:a16="http://schemas.microsoft.com/office/drawing/2014/main" id="{3A1C9ECD-2063-2D5D-A529-29C94BE2E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47" y="5211955"/>
                  <a:ext cx="726481" cy="338554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ZoneTexte 241">
                  <a:extLst>
                    <a:ext uri="{FF2B5EF4-FFF2-40B4-BE49-F238E27FC236}">
                      <a16:creationId xmlns:a16="http://schemas.microsoft.com/office/drawing/2014/main" id="{D5C14D87-3A2B-F949-1CF5-71AE16D8A8F5}"/>
                    </a:ext>
                  </a:extLst>
                </p:cNvPr>
                <p:cNvSpPr txBox="1"/>
                <p:nvPr/>
              </p:nvSpPr>
              <p:spPr>
                <a:xfrm>
                  <a:off x="3097615" y="3262369"/>
                  <a:ext cx="12636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 [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GV</m:t>
                      </m:r>
                      <m:r>
                        <a:rPr lang="fr-FR" sz="1600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600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1600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fr-FR" sz="1600" dirty="0">
                      <a:solidFill>
                        <a:srgbClr val="000000"/>
                      </a:solidFill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242" name="ZoneTexte 24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D5C14D87-3A2B-F949-1CF5-71AE16D8A8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615" y="3262369"/>
                  <a:ext cx="1263679" cy="338554"/>
                </a:xfrm>
                <a:prstGeom prst="rect">
                  <a:avLst/>
                </a:prstGeom>
                <a:blipFill rotWithShape="1">
                  <a:blip r:embed="rId43"/>
                  <a:stretch>
                    <a:fillRect t="-5357" r="-2415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ZoneTexte 90">
                  <a:extLst>
                    <a:ext uri="{FF2B5EF4-FFF2-40B4-BE49-F238E27FC236}">
                      <a16:creationId xmlns:a16="http://schemas.microsoft.com/office/drawing/2014/main" id="{6E240643-90FD-60CB-5AE8-B711EB4A7829}"/>
                    </a:ext>
                  </a:extLst>
                </p:cNvPr>
                <p:cNvSpPr txBox="1"/>
                <p:nvPr/>
              </p:nvSpPr>
              <p:spPr>
                <a:xfrm>
                  <a:off x="663219" y="4789802"/>
                  <a:ext cx="704343" cy="4376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rgbClr val="00FF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ZoneTexte 90">
                  <a:extLst>
                    <a:ext uri="{FF2B5EF4-FFF2-40B4-BE49-F238E27FC236}">
                      <a16:creationId xmlns:a16="http://schemas.microsoft.com/office/drawing/2014/main" id="{6E240643-90FD-60CB-5AE8-B711EB4A7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219" y="4789802"/>
                  <a:ext cx="704343" cy="437684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Flèche : droite 91">
              <a:extLst>
                <a:ext uri="{FF2B5EF4-FFF2-40B4-BE49-F238E27FC236}">
                  <a16:creationId xmlns:a16="http://schemas.microsoft.com/office/drawing/2014/main" id="{E258BDBD-205E-F679-58A3-AD73C7B6192A}"/>
                </a:ext>
              </a:extLst>
            </p:cNvPr>
            <p:cNvSpPr/>
            <p:nvPr/>
          </p:nvSpPr>
          <p:spPr>
            <a:xfrm rot="16200000">
              <a:off x="296041" y="4639047"/>
              <a:ext cx="911187" cy="12786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rgbClr val="00FF00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500" dirty="0"/>
            </a:p>
          </p:txBody>
        </p:sp>
        <p:sp>
          <p:nvSpPr>
            <p:cNvPr id="93" name="Flèche : droite 92">
              <a:extLst>
                <a:ext uri="{FF2B5EF4-FFF2-40B4-BE49-F238E27FC236}">
                  <a16:creationId xmlns:a16="http://schemas.microsoft.com/office/drawing/2014/main" id="{60C1B211-E8F5-CE81-CC0A-EC88A5552A0A}"/>
                </a:ext>
              </a:extLst>
            </p:cNvPr>
            <p:cNvSpPr/>
            <p:nvPr/>
          </p:nvSpPr>
          <p:spPr>
            <a:xfrm rot="16200000">
              <a:off x="524679" y="2605789"/>
              <a:ext cx="453600" cy="12786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rgbClr val="00FF00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C760C12E-23AE-BACF-6FAA-7F42753503AA}"/>
                    </a:ext>
                  </a:extLst>
                </p:cNvPr>
                <p:cNvSpPr txBox="1"/>
                <p:nvPr/>
              </p:nvSpPr>
              <p:spPr>
                <a:xfrm>
                  <a:off x="662315" y="2569825"/>
                  <a:ext cx="704343" cy="4376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0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rgbClr val="00FF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C760C12E-23AE-BACF-6FAA-7F4275350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315" y="2569825"/>
                  <a:ext cx="704343" cy="437684"/>
                </a:xfrm>
                <a:prstGeom prst="rect">
                  <a:avLst/>
                </a:prstGeom>
                <a:blipFill>
                  <a:blip r:embed="rId45"/>
                  <a:stretch>
                    <a:fillRect b="-14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4F87C49D-B1EA-8253-8DE6-2452CA30BD64}"/>
                  </a:ext>
                </a:extLst>
              </p:cNvPr>
              <p:cNvSpPr txBox="1"/>
              <p:nvPr/>
            </p:nvSpPr>
            <p:spPr>
              <a:xfrm>
                <a:off x="3660070" y="5963988"/>
                <a:ext cx="1439945" cy="596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𝒄𝒆</m:t>
                          </m:r>
                        </m:sub>
                      </m:sSub>
                      <m:r>
                        <a:rPr lang="fr-FR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>
                        <m:fPr>
                          <m:ctrlP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4F87C49D-B1EA-8253-8DE6-2452CA30B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070" y="5963988"/>
                <a:ext cx="1439945" cy="59638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Image 62">
            <a:extLst>
              <a:ext uri="{FF2B5EF4-FFF2-40B4-BE49-F238E27FC236}">
                <a16:creationId xmlns:a16="http://schemas.microsoft.com/office/drawing/2014/main" id="{422BEBB8-8AE3-C911-77DC-5052BD214C99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8" t="13525" r="12293" b="10058"/>
          <a:stretch/>
        </p:blipFill>
        <p:spPr>
          <a:xfrm>
            <a:off x="3406150" y="1404050"/>
            <a:ext cx="260235" cy="1663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BCD0F00E-D579-632B-8593-BCB26C7D884A}"/>
                  </a:ext>
                </a:extLst>
              </p:cNvPr>
              <p:cNvSpPr txBox="1"/>
              <p:nvPr/>
            </p:nvSpPr>
            <p:spPr>
              <a:xfrm>
                <a:off x="3545047" y="1307787"/>
                <a:ext cx="4587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CD0F00E-D579-632B-8593-BCB26C7D8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47" y="1307787"/>
                <a:ext cx="458779" cy="338554"/>
              </a:xfrm>
              <a:prstGeom prst="rect">
                <a:avLst/>
              </a:prstGeom>
              <a:blipFill rotWithShape="1"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7F103167-52A0-066E-68EF-BC4DF785D70F}"/>
                  </a:ext>
                </a:extLst>
              </p:cNvPr>
              <p:cNvSpPr txBox="1"/>
              <p:nvPr/>
            </p:nvSpPr>
            <p:spPr>
              <a:xfrm>
                <a:off x="3539188" y="2051484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103167-52A0-066E-68EF-BC4DF785D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88" y="2051484"/>
                <a:ext cx="344966" cy="338554"/>
              </a:xfrm>
              <a:prstGeom prst="rect">
                <a:avLst/>
              </a:prstGeom>
              <a:blipFill rotWithShape="1"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4433D44F-0435-95A9-A19A-8C0D87DECD32}"/>
                  </a:ext>
                </a:extLst>
              </p:cNvPr>
              <p:cNvSpPr txBox="1"/>
              <p:nvPr/>
            </p:nvSpPr>
            <p:spPr>
              <a:xfrm>
                <a:off x="3551888" y="2789911"/>
                <a:ext cx="6126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33D44F-0435-95A9-A19A-8C0D87DEC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888" y="2789911"/>
                <a:ext cx="612667" cy="338554"/>
              </a:xfrm>
              <a:prstGeom prst="rect">
                <a:avLst/>
              </a:prstGeom>
              <a:blipFill rotWithShape="1"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Image 66">
            <a:extLst>
              <a:ext uri="{FF2B5EF4-FFF2-40B4-BE49-F238E27FC236}">
                <a16:creationId xmlns:a16="http://schemas.microsoft.com/office/drawing/2014/main" id="{7178087E-EBB6-D83D-37D3-BC34AA4652C0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8" t="13525" r="12293" b="10058"/>
          <a:stretch/>
        </p:blipFill>
        <p:spPr>
          <a:xfrm>
            <a:off x="3443036" y="3692385"/>
            <a:ext cx="260235" cy="1663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C8CB3FAB-9681-8818-82DF-76D9132A252C}"/>
                  </a:ext>
                </a:extLst>
              </p:cNvPr>
              <p:cNvSpPr txBox="1"/>
              <p:nvPr/>
            </p:nvSpPr>
            <p:spPr>
              <a:xfrm>
                <a:off x="3581933" y="3596122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120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8CB3FAB-9681-8818-82DF-76D9132A2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933" y="3596122"/>
                <a:ext cx="572593" cy="338554"/>
              </a:xfrm>
              <a:prstGeom prst="rect">
                <a:avLst/>
              </a:prstGeom>
              <a:blipFill rotWithShape="1"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2BFDADA6-7E15-8A96-5B22-24C405B74B70}"/>
                  </a:ext>
                </a:extLst>
              </p:cNvPr>
              <p:cNvSpPr txBox="1"/>
              <p:nvPr/>
            </p:nvSpPr>
            <p:spPr>
              <a:xfrm>
                <a:off x="3576074" y="4339819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BFDADA6-7E15-8A96-5B22-24C405B7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74" y="4339819"/>
                <a:ext cx="344966" cy="338554"/>
              </a:xfrm>
              <a:prstGeom prst="rect">
                <a:avLst/>
              </a:prstGeom>
              <a:blipFill rotWithShape="1"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2CA9ECF-0FD7-73CE-7C03-B5C00A9BFF70}"/>
                  </a:ext>
                </a:extLst>
              </p:cNvPr>
              <p:cNvSpPr txBox="1"/>
              <p:nvPr/>
            </p:nvSpPr>
            <p:spPr>
              <a:xfrm>
                <a:off x="3588774" y="5078246"/>
                <a:ext cx="7264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120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2CA9ECF-0FD7-73CE-7C03-B5C00A9BF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74" y="5078246"/>
                <a:ext cx="726481" cy="338554"/>
              </a:xfrm>
              <a:prstGeom prst="rect">
                <a:avLst/>
              </a:prstGeom>
              <a:blipFill rotWithShape="1"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C1EFF5AB-47ED-154B-9C81-C4D1565EB779}"/>
                  </a:ext>
                </a:extLst>
              </p:cNvPr>
              <p:cNvSpPr txBox="1"/>
              <p:nvPr/>
            </p:nvSpPr>
            <p:spPr>
              <a:xfrm>
                <a:off x="5536713" y="123806"/>
                <a:ext cx="2838819" cy="66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THz</m:t>
                          </m:r>
                          <m:r>
                            <a:rPr lang="fr-FR" sz="18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at</m:t>
                          </m:r>
                          <m: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Initial</m:t>
                          </m:r>
                          <m: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laser</m:t>
                          </m:r>
                          <m:r>
                            <a:rPr lang="fr-FR" sz="18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C1EFF5AB-47ED-154B-9C81-C4D1565EB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713" y="123806"/>
                <a:ext cx="2838819" cy="666914"/>
              </a:xfrm>
              <a:prstGeom prst="rect">
                <a:avLst/>
              </a:prstGeom>
              <a:blipFill>
                <a:blip r:embed="rId5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DDB60B3-2837-AE4E-BC6E-C25FE94688AD}"/>
                  </a:ext>
                </a:extLst>
              </p:cNvPr>
              <p:cNvSpPr txBox="1"/>
              <p:nvPr/>
            </p:nvSpPr>
            <p:spPr>
              <a:xfrm>
                <a:off x="7944925" y="2129366"/>
                <a:ext cx="14166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40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sz="2400" dirty="0">
                  <a:solidFill>
                    <a:srgbClr val="5ED20B"/>
                  </a:solidFill>
                </a:endParaRPr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DDB60B3-2837-AE4E-BC6E-C25FE946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925" y="2129366"/>
                <a:ext cx="1416605" cy="461665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1E564D71-1256-0B49-B39A-ABE10220B2A8}"/>
                  </a:ext>
                </a:extLst>
              </p:cNvPr>
              <p:cNvSpPr txBox="1"/>
              <p:nvPr/>
            </p:nvSpPr>
            <p:spPr>
              <a:xfrm>
                <a:off x="7964400" y="1119149"/>
                <a:ext cx="14386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400" i="1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0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fr-FR" sz="2400" dirty="0">
                  <a:solidFill>
                    <a:srgbClr val="36AEFF"/>
                  </a:solidFill>
                </a:endParaRPr>
              </a:p>
            </p:txBody>
          </p:sp>
        </mc:Choice>
        <mc:Fallback xmlns="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1E564D71-1256-0B49-B39A-ABE10220B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400" y="1119149"/>
                <a:ext cx="1438651" cy="461665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3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 Placeholder 2">
            <a:extLst>
              <a:ext uri="{FF2B5EF4-FFF2-40B4-BE49-F238E27FC236}">
                <a16:creationId xmlns:a16="http://schemas.microsoft.com/office/drawing/2014/main" id="{6335E2B8-D510-4E6E-BB1D-EA0944AE6F04}"/>
              </a:ext>
            </a:extLst>
          </p:cNvPr>
          <p:cNvSpPr txBox="1">
            <a:spLocks/>
          </p:cNvSpPr>
          <p:nvPr/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900" smtClean="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17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B81FB81-A701-EC4B-8C58-A78372561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7681964" y="20041490"/>
            <a:ext cx="2753244" cy="262805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F7AF00C-047D-A648-B5B7-151D46255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15928" r="29805" b="13249"/>
          <a:stretch/>
        </p:blipFill>
        <p:spPr>
          <a:xfrm>
            <a:off x="20770813" y="20065703"/>
            <a:ext cx="2753244" cy="2628055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848A3522-F937-A749-9F5F-7D9B158BF815}"/>
              </a:ext>
            </a:extLst>
          </p:cNvPr>
          <p:cNvGrpSpPr/>
          <p:nvPr/>
        </p:nvGrpSpPr>
        <p:grpSpPr>
          <a:xfrm>
            <a:off x="17368912" y="22630647"/>
            <a:ext cx="2739627" cy="647396"/>
            <a:chOff x="17368912" y="22630647"/>
            <a:chExt cx="2739627" cy="647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5DAA8804-6B56-E848-B806-8F2DBF370918}"/>
                    </a:ext>
                  </a:extLst>
                </p:cNvPr>
                <p:cNvSpPr txBox="1"/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−180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341" name="ZoneTexte 34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blipFill>
                  <a:blip r:embed="rId8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3154039F-67FD-9140-BBC7-29F556FFCC22}"/>
                    </a:ext>
                  </a:extLst>
                </p:cNvPr>
                <p:cNvSpPr txBox="1"/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−120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342" name="ZoneTexte 34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blipFill>
                  <a:blip r:embed="rId8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56A3F1F2-8B9C-CF48-9599-62E97103FCD5}"/>
                    </a:ext>
                  </a:extLst>
                </p:cNvPr>
                <p:cNvSpPr txBox="1"/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343" name="ZoneTexte 34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blipFill>
                  <a:blip r:embed="rId8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42CFFB38-4710-9647-91A8-FC13D5A9C400}"/>
                    </a:ext>
                  </a:extLst>
                </p:cNvPr>
                <p:cNvSpPr txBox="1"/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a14:m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344" name="ZoneTexte 34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blipFill>
                  <a:blip r:embed="rId89"/>
                  <a:stretch>
                    <a:fillRect l="-2190" r="-2190" b="-1475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25516C26-F221-324A-A3D3-F6F196325293}"/>
              </a:ext>
            </a:extLst>
          </p:cNvPr>
          <p:cNvSpPr txBox="1"/>
          <p:nvPr/>
        </p:nvSpPr>
        <p:spPr>
          <a:xfrm>
            <a:off x="22962082" y="20065268"/>
            <a:ext cx="56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000000"/>
                </a:solidFill>
              </a:rPr>
              <a:t>(d)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8CA84B1-1DA0-554D-A4C7-3801D9E07D2C}"/>
              </a:ext>
            </a:extLst>
          </p:cNvPr>
          <p:cNvSpPr txBox="1"/>
          <p:nvPr/>
        </p:nvSpPr>
        <p:spPr>
          <a:xfrm>
            <a:off x="19934590" y="20072356"/>
            <a:ext cx="56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000000"/>
                </a:solidFill>
              </a:rPr>
              <a:t>(c)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6130D40-7D1A-4A4F-B7AC-927BE99AD127}"/>
              </a:ext>
            </a:extLst>
          </p:cNvPr>
          <p:cNvGrpSpPr/>
          <p:nvPr/>
        </p:nvGrpSpPr>
        <p:grpSpPr>
          <a:xfrm>
            <a:off x="19929785" y="22136885"/>
            <a:ext cx="491995" cy="465940"/>
            <a:chOff x="8320276" y="22933542"/>
            <a:chExt cx="491995" cy="465940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356BDD9B-4CE5-7F48-87DD-27A69E38E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895" y="22959773"/>
              <a:ext cx="0" cy="419548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4560799-3290-F748-A46A-AD963481FB81}"/>
                    </a:ext>
                  </a:extLst>
                </p:cNvPr>
                <p:cNvSpPr txBox="1"/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5674" tIns="47837" rIns="95674" bIns="47837" rtlCol="0">
                  <a:spAutoFit/>
                </a:bodyPr>
                <a:lstStyle/>
                <a:p>
                  <a:pPr algn="just" defTabSz="957263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2400" b="1" kern="0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485" name="ZoneTexte 484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blipFill>
                  <a:blip r:embed="rId672"/>
                  <a:stretch>
                    <a:fillRect l="-1235" r="-7407" b="-3896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5BBCFEE0-59D8-B24B-B371-128928F84237}"/>
              </a:ext>
            </a:extLst>
          </p:cNvPr>
          <p:cNvGrpSpPr/>
          <p:nvPr/>
        </p:nvGrpSpPr>
        <p:grpSpPr>
          <a:xfrm>
            <a:off x="23024081" y="22150061"/>
            <a:ext cx="491995" cy="465940"/>
            <a:chOff x="8320276" y="22933542"/>
            <a:chExt cx="491995" cy="465940"/>
          </a:xfrm>
        </p:grpSpPr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7670C7C5-BC6C-1E46-8DF1-F1B186836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895" y="22959773"/>
              <a:ext cx="0" cy="419548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BAA8DBC8-E472-2947-8FD6-5C84FA7C7557}"/>
                    </a:ext>
                  </a:extLst>
                </p:cNvPr>
                <p:cNvSpPr txBox="1"/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5674" tIns="47837" rIns="95674" bIns="47837" rtlCol="0">
                  <a:spAutoFit/>
                </a:bodyPr>
                <a:lstStyle/>
                <a:p>
                  <a:pPr algn="just" defTabSz="957263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2400" b="1" kern="0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488" name="ZoneTexte 487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blipFill>
                  <a:blip r:embed="rId673"/>
                  <a:stretch>
                    <a:fillRect l="-2469" r="-7407" b="-3947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DABE1F33-E021-1346-9F51-DB5929CF3942}"/>
              </a:ext>
            </a:extLst>
          </p:cNvPr>
          <p:cNvGrpSpPr/>
          <p:nvPr/>
        </p:nvGrpSpPr>
        <p:grpSpPr>
          <a:xfrm>
            <a:off x="20438911" y="22629600"/>
            <a:ext cx="2739627" cy="647396"/>
            <a:chOff x="17368912" y="22630647"/>
            <a:chExt cx="2739627" cy="647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D0EC6C1A-70CD-C34E-86F1-32FC994B4AD7}"/>
                    </a:ext>
                  </a:extLst>
                </p:cNvPr>
                <p:cNvSpPr txBox="1"/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−180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91" name="ZoneTexte 49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blipFill>
                  <a:blip r:embed="rId79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C37F0780-878F-424E-988C-37DC6734109E}"/>
                    </a:ext>
                  </a:extLst>
                </p:cNvPr>
                <p:cNvSpPr txBox="1"/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−120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92" name="ZoneTexte 49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blipFill>
                  <a:blip r:embed="rId80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98198F66-7B8B-3544-95FF-7F64A6885C5E}"/>
                    </a:ext>
                  </a:extLst>
                </p:cNvPr>
                <p:cNvSpPr txBox="1"/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93" name="ZoneTexte 49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blipFill>
                  <a:blip r:embed="rId80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F4EABC9D-07FB-2442-BF7C-86371BB5A4B2}"/>
                    </a:ext>
                  </a:extLst>
                </p:cNvPr>
                <p:cNvSpPr txBox="1"/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a14:m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94" name="ZoneTexte 49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blipFill>
                  <a:blip r:embed="rId802"/>
                  <a:stretch>
                    <a:fillRect l="-2190" r="-2920"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D069DBFC-1953-214B-852B-73FB58FA9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7834364" y="20193890"/>
            <a:ext cx="2753244" cy="2628055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71B83129-FE7C-AE4E-8233-6F081B60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7986764" y="20346290"/>
            <a:ext cx="2753244" cy="262805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E61B3F8B-1AEF-3445-A84C-48698BE35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8139164" y="20498690"/>
            <a:ext cx="2753244" cy="2628055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5F0029A-40FB-2149-8034-62722D33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8291564" y="20651090"/>
            <a:ext cx="2753244" cy="2628055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63F79B71-C884-AD4B-906C-9E50BD97E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18443964" y="20803490"/>
            <a:ext cx="2753244" cy="2628055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F0BC2FD5-44D2-45C9-89F9-93527FE62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5986" r="30186" b="13192"/>
          <a:stretch/>
        </p:blipFill>
        <p:spPr>
          <a:xfrm>
            <a:off x="2060736" y="1902078"/>
            <a:ext cx="2753244" cy="2628055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FA798EB0-4A02-406D-BAA2-3C99DDEA2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15928" r="29805" b="13249"/>
          <a:stretch/>
        </p:blipFill>
        <p:spPr>
          <a:xfrm>
            <a:off x="5149585" y="1895295"/>
            <a:ext cx="2753244" cy="2628055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EE1BCBF9-AF7C-F045-846D-955636FCA05B}"/>
              </a:ext>
            </a:extLst>
          </p:cNvPr>
          <p:cNvGrpSpPr/>
          <p:nvPr/>
        </p:nvGrpSpPr>
        <p:grpSpPr>
          <a:xfrm>
            <a:off x="1747684" y="4491235"/>
            <a:ext cx="2739627" cy="647396"/>
            <a:chOff x="17368912" y="22630647"/>
            <a:chExt cx="2739627" cy="647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ZoneTexte 34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/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−180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7" name="ZoneTexte 34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blipFill>
                  <a:blip r:embed="rId80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ZoneTexte 34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/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−120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8" name="ZoneTexte 34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blipFill>
                  <a:blip r:embed="rId80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34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/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9" name="ZoneTexte 34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blipFill>
                  <a:blip r:embed="rId80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34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/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a14:m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00" name="ZoneTexte 34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blipFill>
                  <a:blip r:embed="rId806"/>
                  <a:stretch>
                    <a:fillRect l="-1493" r="-1493"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E94A7AA2-7F89-864D-9D99-40B2CD3794B7}"/>
              </a:ext>
            </a:extLst>
          </p:cNvPr>
          <p:cNvGrpSpPr/>
          <p:nvPr/>
        </p:nvGrpSpPr>
        <p:grpSpPr>
          <a:xfrm>
            <a:off x="4308557" y="3997473"/>
            <a:ext cx="491995" cy="465940"/>
            <a:chOff x="8320276" y="22933542"/>
            <a:chExt cx="491995" cy="465940"/>
          </a:xfrm>
        </p:grpSpPr>
        <p:cxnSp>
          <p:nvCxnSpPr>
            <p:cNvPr id="95" name="Connecteur droit avec flèche 94">
              <a:extLst>
                <a:ext uri="{FF2B5EF4-FFF2-40B4-BE49-F238E27FC236}">
                  <a16:creationId xmlns:a16="http://schemas.microsoft.com/office/drawing/2014/main" id="{FC521C2B-1EFE-42DD-97EE-E6816D6EC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895" y="22959773"/>
              <a:ext cx="0" cy="419548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ZoneTexte 484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/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5674" tIns="47837" rIns="95674" bIns="47837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defTabSz="957263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2400" b="1" kern="0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96" name="ZoneTexte 484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blipFill>
                  <a:blip r:embed="rId807"/>
                  <a:stretch>
                    <a:fillRect r="-7500" b="-270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F62AAA0-B13E-E643-9DE8-E51CF1DEBE9A}"/>
              </a:ext>
            </a:extLst>
          </p:cNvPr>
          <p:cNvGrpSpPr/>
          <p:nvPr/>
        </p:nvGrpSpPr>
        <p:grpSpPr>
          <a:xfrm>
            <a:off x="7402853" y="4010649"/>
            <a:ext cx="491995" cy="465940"/>
            <a:chOff x="8320276" y="22933542"/>
            <a:chExt cx="491995" cy="465940"/>
          </a:xfrm>
        </p:grpSpPr>
        <p:cxnSp>
          <p:nvCxnSpPr>
            <p:cNvPr id="93" name="Connecteur droit avec flèche 92">
              <a:extLst>
                <a:ext uri="{FF2B5EF4-FFF2-40B4-BE49-F238E27FC236}">
                  <a16:creationId xmlns:a16="http://schemas.microsoft.com/office/drawing/2014/main" id="{FC521C2B-1EFE-42DD-97EE-E6816D6EC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2895" y="22959773"/>
              <a:ext cx="0" cy="419548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3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ZoneTexte 487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/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5674" tIns="47837" rIns="95674" bIns="47837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defTabSz="957263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2400" b="1" i="1" kern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2400" b="1" kern="0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94" name="ZoneTexte 487">
                  <a:extLst>
                    <a:ext uri="{FF2B5EF4-FFF2-40B4-BE49-F238E27FC236}">
                      <a16:creationId xmlns:a16="http://schemas.microsoft.com/office/drawing/2014/main" id="{B790CC08-D025-44C5-A785-8C5054B80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0276" y="22933542"/>
                  <a:ext cx="491995" cy="465940"/>
                </a:xfrm>
                <a:prstGeom prst="rect">
                  <a:avLst/>
                </a:prstGeom>
                <a:blipFill>
                  <a:blip r:embed="rId808"/>
                  <a:stretch>
                    <a:fillRect r="-5000" b="-270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CB635CF6-F1F1-FB46-A727-C1499CA15290}"/>
              </a:ext>
            </a:extLst>
          </p:cNvPr>
          <p:cNvGrpSpPr/>
          <p:nvPr/>
        </p:nvGrpSpPr>
        <p:grpSpPr>
          <a:xfrm>
            <a:off x="1241172" y="1719370"/>
            <a:ext cx="941695" cy="2916408"/>
            <a:chOff x="16862588" y="17050072"/>
            <a:chExt cx="941695" cy="2916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ZoneTexte 461">
                  <a:extLst>
                    <a:ext uri="{FF2B5EF4-FFF2-40B4-BE49-F238E27FC236}">
                      <a16:creationId xmlns:a16="http://schemas.microsoft.com/office/drawing/2014/main" id="{B3CD2E75-AFDC-4831-AAD1-7CE678AD4757}"/>
                    </a:ext>
                  </a:extLst>
                </p:cNvPr>
                <p:cNvSpPr txBox="1"/>
                <p:nvPr/>
              </p:nvSpPr>
              <p:spPr>
                <a:xfrm>
                  <a:off x="17310237" y="17886160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5" name="ZoneTexte 461">
                  <a:extLst>
                    <a:ext uri="{FF2B5EF4-FFF2-40B4-BE49-F238E27FC236}">
                      <a16:creationId xmlns:a16="http://schemas.microsoft.com/office/drawing/2014/main" id="{B3CD2E75-AFDC-4831-AAD1-7CE678AD47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10237" y="17886160"/>
                  <a:ext cx="494046" cy="369332"/>
                </a:xfrm>
                <a:prstGeom prst="rect">
                  <a:avLst/>
                </a:prstGeom>
                <a:blipFill>
                  <a:blip r:embed="rId80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ZoneTexte 462">
                  <a:extLst>
                    <a:ext uri="{FF2B5EF4-FFF2-40B4-BE49-F238E27FC236}">
                      <a16:creationId xmlns:a16="http://schemas.microsoft.com/office/drawing/2014/main" id="{A7155928-6EC7-42FD-8CB6-6B9036CC7C8E}"/>
                    </a:ext>
                  </a:extLst>
                </p:cNvPr>
                <p:cNvSpPr txBox="1"/>
                <p:nvPr/>
              </p:nvSpPr>
              <p:spPr>
                <a:xfrm>
                  <a:off x="17137113" y="19174698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6" name="ZoneTexte 462">
                  <a:extLst>
                    <a:ext uri="{FF2B5EF4-FFF2-40B4-BE49-F238E27FC236}">
                      <a16:creationId xmlns:a16="http://schemas.microsoft.com/office/drawing/2014/main" id="{A7155928-6EC7-42FD-8CB6-6B9036CC7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7113" y="19174698"/>
                  <a:ext cx="667170" cy="369332"/>
                </a:xfrm>
                <a:prstGeom prst="rect">
                  <a:avLst/>
                </a:prstGeom>
                <a:blipFill>
                  <a:blip r:embed="rId8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ZoneTexte 468">
                  <a:extLst>
                    <a:ext uri="{FF2B5EF4-FFF2-40B4-BE49-F238E27FC236}">
                      <a16:creationId xmlns:a16="http://schemas.microsoft.com/office/drawing/2014/main" id="{9152196B-A211-412A-9953-563E97048C9A}"/>
                    </a:ext>
                  </a:extLst>
                </p:cNvPr>
                <p:cNvSpPr txBox="1"/>
                <p:nvPr/>
              </p:nvSpPr>
              <p:spPr>
                <a:xfrm>
                  <a:off x="17137113" y="18754023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−30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7" name="ZoneTexte 468">
                  <a:extLst>
                    <a:ext uri="{FF2B5EF4-FFF2-40B4-BE49-F238E27FC236}">
                      <a16:creationId xmlns:a16="http://schemas.microsoft.com/office/drawing/2014/main" id="{9152196B-A211-412A-9953-563E97048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7113" y="18754023"/>
                  <a:ext cx="667170" cy="369332"/>
                </a:xfrm>
                <a:prstGeom prst="rect">
                  <a:avLst/>
                </a:prstGeom>
                <a:blipFill>
                  <a:blip r:embed="rId8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469">
                  <a:extLst>
                    <a:ext uri="{FF2B5EF4-FFF2-40B4-BE49-F238E27FC236}">
                      <a16:creationId xmlns:a16="http://schemas.microsoft.com/office/drawing/2014/main" id="{FCF35D5E-D102-4A95-9A9F-7F05CD7C1BE8}"/>
                    </a:ext>
                  </a:extLst>
                </p:cNvPr>
                <p:cNvSpPr txBox="1"/>
                <p:nvPr/>
              </p:nvSpPr>
              <p:spPr>
                <a:xfrm>
                  <a:off x="17310237" y="17461150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8" name="ZoneTexte 469">
                  <a:extLst>
                    <a:ext uri="{FF2B5EF4-FFF2-40B4-BE49-F238E27FC236}">
                      <a16:creationId xmlns:a16="http://schemas.microsoft.com/office/drawing/2014/main" id="{FCF35D5E-D102-4A95-9A9F-7F05CD7C1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10237" y="17461150"/>
                  <a:ext cx="494046" cy="369332"/>
                </a:xfrm>
                <a:prstGeom prst="rect">
                  <a:avLst/>
                </a:prstGeom>
                <a:blipFill>
                  <a:blip r:embed="rId8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ZoneTexte 470">
                  <a:extLst>
                    <a:ext uri="{FF2B5EF4-FFF2-40B4-BE49-F238E27FC236}">
                      <a16:creationId xmlns:a16="http://schemas.microsoft.com/office/drawing/2014/main" id="{5A989452-4EFB-4A46-BB0C-C99B6C9977E8}"/>
                    </a:ext>
                  </a:extLst>
                </p:cNvPr>
                <p:cNvSpPr txBox="1"/>
                <p:nvPr/>
              </p:nvSpPr>
              <p:spPr>
                <a:xfrm>
                  <a:off x="17310237" y="17050072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9" name="ZoneTexte 470">
                  <a:extLst>
                    <a:ext uri="{FF2B5EF4-FFF2-40B4-BE49-F238E27FC236}">
                      <a16:creationId xmlns:a16="http://schemas.microsoft.com/office/drawing/2014/main" id="{5A989452-4EFB-4A46-BB0C-C99B6C997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10237" y="17050072"/>
                  <a:ext cx="494046" cy="369332"/>
                </a:xfrm>
                <a:prstGeom prst="rect">
                  <a:avLst/>
                </a:prstGeom>
                <a:blipFill>
                  <a:blip r:embed="rId8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ZoneTexte 471">
                  <a:extLst>
                    <a:ext uri="{FF2B5EF4-FFF2-40B4-BE49-F238E27FC236}">
                      <a16:creationId xmlns:a16="http://schemas.microsoft.com/office/drawing/2014/main" id="{4CBDADE7-055F-4526-A987-20E0EFAA727B}"/>
                    </a:ext>
                  </a:extLst>
                </p:cNvPr>
                <p:cNvSpPr txBox="1"/>
                <p:nvPr/>
              </p:nvSpPr>
              <p:spPr>
                <a:xfrm>
                  <a:off x="17137113" y="19597148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−90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0" name="ZoneTexte 471">
                  <a:extLst>
                    <a:ext uri="{FF2B5EF4-FFF2-40B4-BE49-F238E27FC236}">
                      <a16:creationId xmlns:a16="http://schemas.microsoft.com/office/drawing/2014/main" id="{4CBDADE7-055F-4526-A987-20E0EFAA7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7113" y="19597148"/>
                  <a:ext cx="667170" cy="369332"/>
                </a:xfrm>
                <a:prstGeom prst="rect">
                  <a:avLst/>
                </a:prstGeom>
                <a:blipFill>
                  <a:blip r:embed="rId8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ZoneTexte 472">
                  <a:extLst>
                    <a:ext uri="{FF2B5EF4-FFF2-40B4-BE49-F238E27FC236}">
                      <a16:creationId xmlns:a16="http://schemas.microsoft.com/office/drawing/2014/main" id="{4AC9F9AA-977E-400A-B123-D62C11AA3EC2}"/>
                    </a:ext>
                  </a:extLst>
                </p:cNvPr>
                <p:cNvSpPr txBox="1"/>
                <p:nvPr/>
              </p:nvSpPr>
              <p:spPr>
                <a:xfrm>
                  <a:off x="17430226" y="183429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1" name="ZoneTexte 472">
                  <a:extLst>
                    <a:ext uri="{FF2B5EF4-FFF2-40B4-BE49-F238E27FC236}">
                      <a16:creationId xmlns:a16="http://schemas.microsoft.com/office/drawing/2014/main" id="{4AC9F9AA-977E-400A-B123-D62C11AA3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0226" y="18342982"/>
                  <a:ext cx="365806" cy="369332"/>
                </a:xfrm>
                <a:prstGeom prst="rect">
                  <a:avLst/>
                </a:prstGeom>
                <a:blipFill>
                  <a:blip r:embed="rId8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473">
                  <a:extLst>
                    <a:ext uri="{FF2B5EF4-FFF2-40B4-BE49-F238E27FC236}">
                      <a16:creationId xmlns:a16="http://schemas.microsoft.com/office/drawing/2014/main" id="{DEA9E833-3874-4401-ACEE-DFEB76008610}"/>
                    </a:ext>
                  </a:extLst>
                </p:cNvPr>
                <p:cNvSpPr txBox="1"/>
                <p:nvPr/>
              </p:nvSpPr>
              <p:spPr>
                <a:xfrm rot="16200000">
                  <a:off x="16621913" y="18277886"/>
                  <a:ext cx="850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92" name="ZoneTexte 473">
                  <a:extLst>
                    <a:ext uri="{FF2B5EF4-FFF2-40B4-BE49-F238E27FC236}">
                      <a16:creationId xmlns:a16="http://schemas.microsoft.com/office/drawing/2014/main" id="{DEA9E833-3874-4401-ACEE-DFEB760086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6621913" y="18277886"/>
                  <a:ext cx="850682" cy="369332"/>
                </a:xfrm>
                <a:prstGeom prst="rect">
                  <a:avLst/>
                </a:prstGeom>
                <a:blipFill>
                  <a:blip r:embed="rId816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B60599C7-006B-2C4F-96E0-52ED365A03A2}"/>
              </a:ext>
            </a:extLst>
          </p:cNvPr>
          <p:cNvGrpSpPr/>
          <p:nvPr/>
        </p:nvGrpSpPr>
        <p:grpSpPr>
          <a:xfrm>
            <a:off x="4817683" y="4474690"/>
            <a:ext cx="2739627" cy="647396"/>
            <a:chOff x="17368912" y="22630647"/>
            <a:chExt cx="2739627" cy="647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49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/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−180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1" name="ZoneTexte 490">
                  <a:extLst>
                    <a:ext uri="{FF2B5EF4-FFF2-40B4-BE49-F238E27FC236}">
                      <a16:creationId xmlns:a16="http://schemas.microsoft.com/office/drawing/2014/main" id="{B1AB8CB9-C5AB-4331-8C0D-87779D486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8912" y="22630647"/>
                  <a:ext cx="795411" cy="369332"/>
                </a:xfrm>
                <a:prstGeom prst="rect">
                  <a:avLst/>
                </a:prstGeom>
                <a:blipFill>
                  <a:blip r:embed="rId8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ZoneTexte 49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/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−120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2" name="ZoneTexte 491">
                  <a:extLst>
                    <a:ext uri="{FF2B5EF4-FFF2-40B4-BE49-F238E27FC236}">
                      <a16:creationId xmlns:a16="http://schemas.microsoft.com/office/drawing/2014/main" id="{90F07672-FCE6-4A64-8ECD-B057D09C0D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77024" y="22630647"/>
                  <a:ext cx="795411" cy="369332"/>
                </a:xfrm>
                <a:prstGeom prst="rect">
                  <a:avLst/>
                </a:prstGeom>
                <a:blipFill>
                  <a:blip r:embed="rId8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ZoneTexte 49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/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3" name="ZoneTexte 492">
                  <a:extLst>
                    <a:ext uri="{FF2B5EF4-FFF2-40B4-BE49-F238E27FC236}">
                      <a16:creationId xmlns:a16="http://schemas.microsoft.com/office/drawing/2014/main" id="{A19D86EF-DA70-4ECA-B666-D5D9B0849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369" y="22630647"/>
                  <a:ext cx="667170" cy="369332"/>
                </a:xfrm>
                <a:prstGeom prst="rect">
                  <a:avLst/>
                </a:prstGeom>
                <a:blipFill>
                  <a:blip r:embed="rId8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ZoneTexte 49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/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a14:m>
                  <a:r>
                    <a:rPr lang="fr-FR" sz="1800" dirty="0"/>
                    <a:t> </a:t>
                  </a:r>
                  <a14:m>
                    <m:oMath xmlns:m="http://schemas.openxmlformats.org/officeDocument/2006/math"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fr-FR" sz="1800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84" name="ZoneTexte 493">
                  <a:extLst>
                    <a:ext uri="{FF2B5EF4-FFF2-40B4-BE49-F238E27FC236}">
                      <a16:creationId xmlns:a16="http://schemas.microsoft.com/office/drawing/2014/main" id="{B2A36324-C5C8-4D66-8D5F-854ED0E90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9454" y="22908711"/>
                  <a:ext cx="836511" cy="369332"/>
                </a:xfrm>
                <a:prstGeom prst="rect">
                  <a:avLst/>
                </a:prstGeom>
                <a:blipFill>
                  <a:blip r:embed="rId820"/>
                  <a:stretch>
                    <a:fillRect l="-1493" r="-1493" b="-1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4A0AB51-3C89-064C-B41E-D19AD10C677E}"/>
                  </a:ext>
                </a:extLst>
              </p:cNvPr>
              <p:cNvSpPr txBox="1"/>
              <p:nvPr/>
            </p:nvSpPr>
            <p:spPr>
              <a:xfrm>
                <a:off x="3498719" y="2036628"/>
                <a:ext cx="14166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40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sz="2400" dirty="0">
                  <a:solidFill>
                    <a:srgbClr val="5ED20B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4A0AB51-3C89-064C-B41E-D19AD10C6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19" y="2036628"/>
                <a:ext cx="1416605" cy="461665"/>
              </a:xfrm>
              <a:prstGeom prst="rect">
                <a:avLst/>
              </a:prstGeom>
              <a:blipFill>
                <a:blip r:embed="rId8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2D34C9D-BEB6-1547-81B6-CA254F56E0AD}"/>
                  </a:ext>
                </a:extLst>
              </p:cNvPr>
              <p:cNvSpPr txBox="1"/>
              <p:nvPr/>
            </p:nvSpPr>
            <p:spPr>
              <a:xfrm>
                <a:off x="6646607" y="2000442"/>
                <a:ext cx="14386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400" i="1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0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fr-FR" sz="2400" dirty="0">
                  <a:solidFill>
                    <a:srgbClr val="36AEFF"/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2D34C9D-BEB6-1547-81B6-CA254F56E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07" y="2000442"/>
                <a:ext cx="1438651" cy="461665"/>
              </a:xfrm>
              <a:prstGeom prst="rect">
                <a:avLst/>
              </a:prstGeom>
              <a:blipFill>
                <a:blip r:embed="rId8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01963532-F589-4EE1-AA50-FE0345180D0C}"/>
              </a:ext>
            </a:extLst>
          </p:cNvPr>
          <p:cNvGrpSpPr/>
          <p:nvPr/>
        </p:nvGrpSpPr>
        <p:grpSpPr>
          <a:xfrm>
            <a:off x="1795673" y="1369958"/>
            <a:ext cx="2798302" cy="474746"/>
            <a:chOff x="10032647" y="1991289"/>
            <a:chExt cx="2798302" cy="474746"/>
          </a:xfrm>
        </p:grpSpPr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6A7F204C-2694-494C-84D9-DFEC7642F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28" t="13525" r="12293" b="10058"/>
            <a:stretch/>
          </p:blipFill>
          <p:spPr>
            <a:xfrm rot="5400000">
              <a:off x="11392141" y="1098034"/>
              <a:ext cx="260235" cy="24757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ZoneTexte 309">
                  <a:extLst>
                    <a:ext uri="{FF2B5EF4-FFF2-40B4-BE49-F238E27FC236}">
                      <a16:creationId xmlns:a16="http://schemas.microsoft.com/office/drawing/2014/main" id="{53A2FF19-6D87-4D48-97BA-9FE535CD3DA0}"/>
                    </a:ext>
                  </a:extLst>
                </p:cNvPr>
                <p:cNvSpPr txBox="1"/>
                <p:nvPr/>
              </p:nvSpPr>
              <p:spPr>
                <a:xfrm>
                  <a:off x="12336903" y="1992916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2" name="ZoneTexte 309">
                  <a:extLst>
                    <a:ext uri="{FF2B5EF4-FFF2-40B4-BE49-F238E27FC236}">
                      <a16:creationId xmlns:a16="http://schemas.microsoft.com/office/drawing/2014/main" id="{53A2FF19-6D87-4D48-97BA-9FE535CD3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6903" y="1992916"/>
                  <a:ext cx="494046" cy="369332"/>
                </a:xfrm>
                <a:prstGeom prst="rect">
                  <a:avLst/>
                </a:prstGeom>
                <a:blipFill>
                  <a:blip r:embed="rId8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ZoneTexte 311">
                  <a:extLst>
                    <a:ext uri="{FF2B5EF4-FFF2-40B4-BE49-F238E27FC236}">
                      <a16:creationId xmlns:a16="http://schemas.microsoft.com/office/drawing/2014/main" id="{0C45F1F2-34E1-4EA8-A796-C1F27F58D5CA}"/>
                    </a:ext>
                  </a:extLst>
                </p:cNvPr>
                <p:cNvSpPr txBox="1"/>
                <p:nvPr/>
              </p:nvSpPr>
              <p:spPr>
                <a:xfrm>
                  <a:off x="11832847" y="1991289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3" name="ZoneTexte 311">
                  <a:extLst>
                    <a:ext uri="{FF2B5EF4-FFF2-40B4-BE49-F238E27FC236}">
                      <a16:creationId xmlns:a16="http://schemas.microsoft.com/office/drawing/2014/main" id="{0C45F1F2-34E1-4EA8-A796-C1F27F58D5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2847" y="1991289"/>
                  <a:ext cx="494046" cy="369332"/>
                </a:xfrm>
                <a:prstGeom prst="rect">
                  <a:avLst/>
                </a:prstGeom>
                <a:blipFill>
                  <a:blip r:embed="rId8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ZoneTexte 312">
                  <a:extLst>
                    <a:ext uri="{FF2B5EF4-FFF2-40B4-BE49-F238E27FC236}">
                      <a16:creationId xmlns:a16="http://schemas.microsoft.com/office/drawing/2014/main" id="{5DD47EC3-BFEE-4BA8-892B-516767DE9BD9}"/>
                    </a:ext>
                  </a:extLst>
                </p:cNvPr>
                <p:cNvSpPr txBox="1"/>
                <p:nvPr/>
              </p:nvSpPr>
              <p:spPr>
                <a:xfrm>
                  <a:off x="11320167" y="1993042"/>
                  <a:ext cx="414339" cy="319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4" name="ZoneTexte 312">
                  <a:extLst>
                    <a:ext uri="{FF2B5EF4-FFF2-40B4-BE49-F238E27FC236}">
                      <a16:creationId xmlns:a16="http://schemas.microsoft.com/office/drawing/2014/main" id="{5DD47EC3-BFEE-4BA8-892B-516767DE9B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20167" y="1993042"/>
                  <a:ext cx="414339" cy="319583"/>
                </a:xfrm>
                <a:prstGeom prst="rect">
                  <a:avLst/>
                </a:prstGeom>
                <a:blipFill>
                  <a:blip r:embed="rId82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ZoneTexte 314">
                  <a:extLst>
                    <a:ext uri="{FF2B5EF4-FFF2-40B4-BE49-F238E27FC236}">
                      <a16:creationId xmlns:a16="http://schemas.microsoft.com/office/drawing/2014/main" id="{65BAE9EE-D98A-4B98-BBD0-FA404136DC4F}"/>
                    </a:ext>
                  </a:extLst>
                </p:cNvPr>
                <p:cNvSpPr txBox="1"/>
                <p:nvPr/>
              </p:nvSpPr>
              <p:spPr>
                <a:xfrm>
                  <a:off x="10032647" y="1992432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−64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5" name="ZoneTexte 314">
                  <a:extLst>
                    <a:ext uri="{FF2B5EF4-FFF2-40B4-BE49-F238E27FC236}">
                      <a16:creationId xmlns:a16="http://schemas.microsoft.com/office/drawing/2014/main" id="{65BAE9EE-D98A-4B98-BBD0-FA404136D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2647" y="1992432"/>
                  <a:ext cx="667170" cy="369332"/>
                </a:xfrm>
                <a:prstGeom prst="rect">
                  <a:avLst/>
                </a:prstGeom>
                <a:blipFill>
                  <a:blip r:embed="rId8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ZoneTexte 315">
                  <a:extLst>
                    <a:ext uri="{FF2B5EF4-FFF2-40B4-BE49-F238E27FC236}">
                      <a16:creationId xmlns:a16="http://schemas.microsoft.com/office/drawing/2014/main" id="{7F7D813B-CA25-4F3B-AFC9-17CEE2936C3C}"/>
                    </a:ext>
                  </a:extLst>
                </p:cNvPr>
                <p:cNvSpPr txBox="1"/>
                <p:nvPr/>
              </p:nvSpPr>
              <p:spPr>
                <a:xfrm>
                  <a:off x="10608711" y="1992432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6" name="ZoneTexte 315">
                  <a:extLst>
                    <a:ext uri="{FF2B5EF4-FFF2-40B4-BE49-F238E27FC236}">
                      <a16:creationId xmlns:a16="http://schemas.microsoft.com/office/drawing/2014/main" id="{7F7D813B-CA25-4F3B-AFC9-17CEE2936C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8711" y="1992432"/>
                  <a:ext cx="667170" cy="369332"/>
                </a:xfrm>
                <a:prstGeom prst="rect">
                  <a:avLst/>
                </a:prstGeom>
                <a:blipFill>
                  <a:blip r:embed="rId8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77AC7CA7-0A06-45F9-BA19-80612AE4BA16}"/>
              </a:ext>
            </a:extLst>
          </p:cNvPr>
          <p:cNvGrpSpPr/>
          <p:nvPr/>
        </p:nvGrpSpPr>
        <p:grpSpPr>
          <a:xfrm>
            <a:off x="4820009" y="1371618"/>
            <a:ext cx="2917773" cy="474746"/>
            <a:chOff x="9974656" y="1991289"/>
            <a:chExt cx="2917773" cy="474746"/>
          </a:xfrm>
        </p:grpSpPr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3FD2B95F-CCA4-4733-B2F1-99F30712A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28" t="13525" r="12293" b="10058"/>
            <a:stretch/>
          </p:blipFill>
          <p:spPr>
            <a:xfrm rot="5400000">
              <a:off x="11392141" y="1098034"/>
              <a:ext cx="260235" cy="24757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ZoneTexte 299">
                  <a:extLst>
                    <a:ext uri="{FF2B5EF4-FFF2-40B4-BE49-F238E27FC236}">
                      <a16:creationId xmlns:a16="http://schemas.microsoft.com/office/drawing/2014/main" id="{D3E0D77C-939D-46E8-B047-E3AC90669013}"/>
                    </a:ext>
                  </a:extLst>
                </p:cNvPr>
                <p:cNvSpPr txBox="1"/>
                <p:nvPr/>
              </p:nvSpPr>
              <p:spPr>
                <a:xfrm>
                  <a:off x="12270143" y="1992916"/>
                  <a:ext cx="6222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06" name="ZoneTexte 299">
                  <a:extLst>
                    <a:ext uri="{FF2B5EF4-FFF2-40B4-BE49-F238E27FC236}">
                      <a16:creationId xmlns:a16="http://schemas.microsoft.com/office/drawing/2014/main" id="{D3E0D77C-939D-46E8-B047-E3AC906690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0143" y="1992916"/>
                  <a:ext cx="622286" cy="369332"/>
                </a:xfrm>
                <a:prstGeom prst="rect">
                  <a:avLst/>
                </a:prstGeom>
                <a:blipFill>
                  <a:blip r:embed="rId8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ZoneTexte 301">
                  <a:extLst>
                    <a:ext uri="{FF2B5EF4-FFF2-40B4-BE49-F238E27FC236}">
                      <a16:creationId xmlns:a16="http://schemas.microsoft.com/office/drawing/2014/main" id="{D57BAC1D-BE0A-4827-A9FE-3E7B22F2217F}"/>
                    </a:ext>
                  </a:extLst>
                </p:cNvPr>
                <p:cNvSpPr txBox="1"/>
                <p:nvPr/>
              </p:nvSpPr>
              <p:spPr>
                <a:xfrm>
                  <a:off x="11774856" y="1991289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07" name="ZoneTexte 301">
                  <a:extLst>
                    <a:ext uri="{FF2B5EF4-FFF2-40B4-BE49-F238E27FC236}">
                      <a16:creationId xmlns:a16="http://schemas.microsoft.com/office/drawing/2014/main" id="{D57BAC1D-BE0A-4827-A9FE-3E7B22F221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4856" y="1991289"/>
                  <a:ext cx="494046" cy="369332"/>
                </a:xfrm>
                <a:prstGeom prst="rect">
                  <a:avLst/>
                </a:prstGeom>
                <a:blipFill>
                  <a:blip r:embed="rId8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ZoneTexte 303">
                  <a:extLst>
                    <a:ext uri="{FF2B5EF4-FFF2-40B4-BE49-F238E27FC236}">
                      <a16:creationId xmlns:a16="http://schemas.microsoft.com/office/drawing/2014/main" id="{4D957209-39E6-4E76-B084-2D89C1D8B6E2}"/>
                    </a:ext>
                  </a:extLst>
                </p:cNvPr>
                <p:cNvSpPr txBox="1"/>
                <p:nvPr/>
              </p:nvSpPr>
              <p:spPr>
                <a:xfrm>
                  <a:off x="11320167" y="1993042"/>
                  <a:ext cx="414339" cy="319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08" name="ZoneTexte 303">
                  <a:extLst>
                    <a:ext uri="{FF2B5EF4-FFF2-40B4-BE49-F238E27FC236}">
                      <a16:creationId xmlns:a16="http://schemas.microsoft.com/office/drawing/2014/main" id="{4D957209-39E6-4E76-B084-2D89C1D8B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20167" y="1993042"/>
                  <a:ext cx="414339" cy="319583"/>
                </a:xfrm>
                <a:prstGeom prst="rect">
                  <a:avLst/>
                </a:prstGeom>
                <a:blipFill>
                  <a:blip r:embed="rId831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ZoneTexte 304">
                  <a:extLst>
                    <a:ext uri="{FF2B5EF4-FFF2-40B4-BE49-F238E27FC236}">
                      <a16:creationId xmlns:a16="http://schemas.microsoft.com/office/drawing/2014/main" id="{39DCC389-155A-411D-8A8B-535D1ECFC4F7}"/>
                    </a:ext>
                  </a:extLst>
                </p:cNvPr>
                <p:cNvSpPr txBox="1"/>
                <p:nvPr/>
              </p:nvSpPr>
              <p:spPr>
                <a:xfrm>
                  <a:off x="9974656" y="1992432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−128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09" name="ZoneTexte 304">
                  <a:extLst>
                    <a:ext uri="{FF2B5EF4-FFF2-40B4-BE49-F238E27FC236}">
                      <a16:creationId xmlns:a16="http://schemas.microsoft.com/office/drawing/2014/main" id="{39DCC389-155A-411D-8A8B-535D1ECFC4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656" y="1992432"/>
                  <a:ext cx="795411" cy="369332"/>
                </a:xfrm>
                <a:prstGeom prst="rect">
                  <a:avLst/>
                </a:prstGeom>
                <a:blipFill>
                  <a:blip r:embed="rId8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ZoneTexte 305">
                  <a:extLst>
                    <a:ext uri="{FF2B5EF4-FFF2-40B4-BE49-F238E27FC236}">
                      <a16:creationId xmlns:a16="http://schemas.microsoft.com/office/drawing/2014/main" id="{B288DA69-B5A2-4C27-BBE8-1213A213516E}"/>
                    </a:ext>
                  </a:extLst>
                </p:cNvPr>
                <p:cNvSpPr txBox="1"/>
                <p:nvPr/>
              </p:nvSpPr>
              <p:spPr>
                <a:xfrm>
                  <a:off x="10669513" y="1992432"/>
                  <a:ext cx="667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ES"/>
                  </a:defPPr>
                  <a:lvl1pPr marL="0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275198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255039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825592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510078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637598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7651184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8926379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0201577" algn="l" defTabSz="2550394" rtl="0" eaLnBrk="1" latinLnBrk="0" hangingPunct="1">
                    <a:defRPr sz="5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−64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110" name="ZoneTexte 305">
                  <a:extLst>
                    <a:ext uri="{FF2B5EF4-FFF2-40B4-BE49-F238E27FC236}">
                      <a16:creationId xmlns:a16="http://schemas.microsoft.com/office/drawing/2014/main" id="{B288DA69-B5A2-4C27-BBE8-1213A2135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9513" y="1992432"/>
                  <a:ext cx="667170" cy="369332"/>
                </a:xfrm>
                <a:prstGeom prst="rect">
                  <a:avLst/>
                </a:prstGeom>
                <a:blipFill>
                  <a:blip r:embed="rId8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464">
                <a:extLst>
                  <a:ext uri="{FF2B5EF4-FFF2-40B4-BE49-F238E27FC236}">
                    <a16:creationId xmlns:a16="http://schemas.microsoft.com/office/drawing/2014/main" id="{8A898FBF-2C76-4D60-8893-5A2961914433}"/>
                  </a:ext>
                </a:extLst>
              </p:cNvPr>
              <p:cNvSpPr txBox="1"/>
              <p:nvPr/>
            </p:nvSpPr>
            <p:spPr>
              <a:xfrm>
                <a:off x="2287539" y="979575"/>
                <a:ext cx="20351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275198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550394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825592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100789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375987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651184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8926379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201577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GV</m:t>
                      </m:r>
                      <m:r>
                        <a:rPr lang="fr-FR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3" name="ZoneTexte 464">
                <a:extLst>
                  <a:ext uri="{FF2B5EF4-FFF2-40B4-BE49-F238E27FC236}">
                    <a16:creationId xmlns:a16="http://schemas.microsoft.com/office/drawing/2014/main" id="{8A898FBF-2C76-4D60-8893-5A2961914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39" y="979575"/>
                <a:ext cx="2035134" cy="461665"/>
              </a:xfrm>
              <a:prstGeom prst="rect">
                <a:avLst/>
              </a:prstGeom>
              <a:blipFill>
                <a:blip r:embed="rId83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465">
                <a:extLst>
                  <a:ext uri="{FF2B5EF4-FFF2-40B4-BE49-F238E27FC236}">
                    <a16:creationId xmlns:a16="http://schemas.microsoft.com/office/drawing/2014/main" id="{8A898FBF-2C76-4D60-8893-5A2961914433}"/>
                  </a:ext>
                </a:extLst>
              </p:cNvPr>
              <p:cNvSpPr txBox="1"/>
              <p:nvPr/>
            </p:nvSpPr>
            <p:spPr>
              <a:xfrm>
                <a:off x="5356992" y="989198"/>
                <a:ext cx="20351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275198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550394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825592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100789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375987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651184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8926379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201577" algn="l" defTabSz="2550394" rtl="0" eaLnBrk="1" latinLnBrk="0" hangingPunct="1"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fr-FR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GV</m:t>
                      </m:r>
                      <m:r>
                        <a:rPr lang="fr-FR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4" name="ZoneTexte 465">
                <a:extLst>
                  <a:ext uri="{FF2B5EF4-FFF2-40B4-BE49-F238E27FC236}">
                    <a16:creationId xmlns:a16="http://schemas.microsoft.com/office/drawing/2014/main" id="{8A898FBF-2C76-4D60-8893-5A2961914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992" y="989198"/>
                <a:ext cx="2035134" cy="461665"/>
              </a:xfrm>
              <a:prstGeom prst="rect">
                <a:avLst/>
              </a:prstGeom>
              <a:blipFill>
                <a:blip r:embed="rId83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87B0D962-1D7C-F14D-9BC1-E5C3E2AC7149}"/>
                  </a:ext>
                </a:extLst>
              </p:cNvPr>
              <p:cNvSpPr txBox="1"/>
              <p:nvPr/>
            </p:nvSpPr>
            <p:spPr>
              <a:xfrm>
                <a:off x="3703583" y="3630730"/>
                <a:ext cx="1201611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000" i="1" smtClean="0">
                              <a:solidFill>
                                <a:srgbClr val="5ED20B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i="1" smtClean="0">
                              <a:solidFill>
                                <a:srgbClr val="5ED20B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fr-FR" sz="2000" i="1" smtClean="0">
                          <a:solidFill>
                            <a:srgbClr val="5ED20B"/>
                          </a:solidFill>
                          <a:latin typeface="Cambria Math" panose="02040503050406030204" pitchFamily="18" charset="0"/>
                        </a:rPr>
                        <m:t>=0.67</m:t>
                      </m:r>
                    </m:oMath>
                  </m:oMathPara>
                </a14:m>
                <a:endParaRPr lang="fr-FR" sz="2000" dirty="0">
                  <a:solidFill>
                    <a:srgbClr val="5ED20B"/>
                  </a:solidFill>
                </a:endParaRPr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87B0D962-1D7C-F14D-9BC1-E5C3E2AC7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583" y="3630730"/>
                <a:ext cx="1201611" cy="413831"/>
              </a:xfrm>
              <a:prstGeom prst="rect">
                <a:avLst/>
              </a:prstGeom>
              <a:blipFill>
                <a:blip r:embed="rId8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0C8E94AD-13C9-A64C-A343-FFE70A217656}"/>
                  </a:ext>
                </a:extLst>
              </p:cNvPr>
              <p:cNvSpPr txBox="1"/>
              <p:nvPr/>
            </p:nvSpPr>
            <p:spPr>
              <a:xfrm>
                <a:off x="6791320" y="3630730"/>
                <a:ext cx="1201611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000" i="1" smtClean="0">
                              <a:solidFill>
                                <a:srgbClr val="36AE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i="1" smtClean="0">
                              <a:solidFill>
                                <a:srgbClr val="36AE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fr-FR" sz="2000" i="1" smtClean="0">
                          <a:solidFill>
                            <a:srgbClr val="36AEFF"/>
                          </a:solidFill>
                          <a:latin typeface="Cambria Math" panose="02040503050406030204" pitchFamily="18" charset="0"/>
                        </a:rPr>
                        <m:t>=1.34</m:t>
                      </m:r>
                    </m:oMath>
                  </m:oMathPara>
                </a14:m>
                <a:endParaRPr lang="fr-FR" sz="2000" dirty="0">
                  <a:solidFill>
                    <a:srgbClr val="36AEFF"/>
                  </a:solidFill>
                </a:endParaRPr>
              </a:p>
            </p:txBody>
          </p:sp>
        </mc:Choice>
        <mc:Fallback xmlns="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0C8E94AD-13C9-A64C-A343-FFE70A217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320" y="3630730"/>
                <a:ext cx="1201611" cy="413831"/>
              </a:xfrm>
              <a:prstGeom prst="rect">
                <a:avLst/>
              </a:prstGeom>
              <a:blipFill>
                <a:blip r:embed="rId8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F46FC734-8027-A34E-911B-D59C2E49C77C}"/>
              </a:ext>
            </a:extLst>
          </p:cNvPr>
          <p:cNvSpPr/>
          <p:nvPr/>
        </p:nvSpPr>
        <p:spPr>
          <a:xfrm>
            <a:off x="2531684" y="6090181"/>
            <a:ext cx="439308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C. </a:t>
            </a:r>
            <a:r>
              <a:rPr lang="en-US" sz="1400" dirty="0" err="1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Tailliez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 et al</a:t>
            </a:r>
            <a:r>
              <a:rPr lang="en-US" sz="1400" i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., 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Phys. Rev. Lett. </a:t>
            </a:r>
            <a:r>
              <a:rPr lang="en-US" sz="1400" b="1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128</a:t>
            </a:r>
            <a:r>
              <a:rPr lang="en-US" sz="1400" dirty="0">
                <a:latin typeface="Arial" panose="020B0604020202020204" pitchFamily="34" charset="0"/>
                <a:ea typeface="ＭＳ Ｐゴシック" pitchFamily="-72" charset="-128"/>
                <a:cs typeface="Arial" panose="020B0604020202020204" pitchFamily="34" charset="0"/>
              </a:rPr>
              <a:t>, 174802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AA8CC18D-9DE9-6643-8BAF-CEA2FB0793B5}"/>
                  </a:ext>
                </a:extLst>
              </p:cNvPr>
              <p:cNvSpPr txBox="1"/>
              <p:nvPr/>
            </p:nvSpPr>
            <p:spPr>
              <a:xfrm>
                <a:off x="562837" y="5407978"/>
                <a:ext cx="7848947" cy="375552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800" dirty="0">
                    <a:solidFill>
                      <a:srgbClr val="3F3F3F"/>
                    </a:solidFill>
                  </a:rPr>
                  <a:t>Single-cycle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THz</a:t>
                </a:r>
                <a:r>
                  <a:rPr lang="fr-FR" sz="1800" dirty="0">
                    <a:solidFill>
                      <a:srgbClr val="3F3F3F"/>
                    </a:solidFill>
                  </a:rPr>
                  <a:t> pulse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with</a:t>
                </a:r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field</a:t>
                </a:r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strength</a:t>
                </a:r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1800" b="1" i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fr-FR" sz="1800" b="1" i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800" b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𝐆𝐕</m:t>
                    </m:r>
                    <m:r>
                      <a:rPr lang="fr-FR" sz="1800" b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sz="1800" b="1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fr-FR" sz="1800" b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transmitted</a:t>
                </a:r>
                <a:r>
                  <a:rPr lang="fr-FR" sz="1800" dirty="0">
                    <a:solidFill>
                      <a:srgbClr val="3F3F3F"/>
                    </a:solidFill>
                  </a:rPr>
                  <a:t> to vacuum</a:t>
                </a:r>
              </a:p>
            </p:txBody>
          </p:sp>
        </mc:Choice>
        <mc:Fallback xmlns="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AA8CC18D-9DE9-6643-8BAF-CEA2FB07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37" y="5407978"/>
                <a:ext cx="7848947" cy="375552"/>
              </a:xfrm>
              <a:prstGeom prst="rect">
                <a:avLst/>
              </a:prstGeom>
              <a:blipFill>
                <a:blip r:embed="rId837"/>
                <a:stretch>
                  <a:fillRect l="-322" t="-3030" b="-15152"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ZoneTexte 120">
            <a:extLst>
              <a:ext uri="{FF2B5EF4-FFF2-40B4-BE49-F238E27FC236}">
                <a16:creationId xmlns:a16="http://schemas.microsoft.com/office/drawing/2014/main" id="{3DBD8279-EB9E-3D4F-B836-2F5533AFE989}"/>
              </a:ext>
            </a:extLst>
          </p:cNvPr>
          <p:cNvSpPr txBox="1"/>
          <p:nvPr/>
        </p:nvSpPr>
        <p:spPr bwMode="auto">
          <a:xfrm>
            <a:off x="1020174" y="105899"/>
            <a:ext cx="8123826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fr-FR" sz="2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Ultraintense</a:t>
            </a: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THz</a:t>
            </a: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waves</a:t>
            </a: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outside</a:t>
            </a:r>
            <a:r>
              <a:rPr lang="fr-FR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plasma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18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18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2BDD09-C812-4A45-949A-359D4069C4DF}"/>
              </a:ext>
            </a:extLst>
          </p:cNvPr>
          <p:cNvSpPr txBox="1"/>
          <p:nvPr/>
        </p:nvSpPr>
        <p:spPr bwMode="auto">
          <a:xfrm>
            <a:off x="1556840" y="82054"/>
            <a:ext cx="6484073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fr-FR" sz="2800" b="1" dirty="0">
                <a:solidFill>
                  <a:schemeClr val="bg1"/>
                </a:solidFill>
                <a:latin typeface="Arial" charset="0"/>
              </a:rPr>
              <a:t>CONCLUSIONS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7606A0-C610-BD1B-E400-FAE3DD1A6A3D}"/>
              </a:ext>
            </a:extLst>
          </p:cNvPr>
          <p:cNvSpPr txBox="1"/>
          <p:nvPr/>
        </p:nvSpPr>
        <p:spPr>
          <a:xfrm>
            <a:off x="170481" y="1536174"/>
            <a:ext cx="8825353" cy="37856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endParaRPr lang="fr-F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b="1" dirty="0" err="1"/>
              <a:t>Photocurrents</a:t>
            </a:r>
            <a:r>
              <a:rPr lang="fr-FR" sz="2400" dirty="0"/>
              <a:t>:</a:t>
            </a:r>
          </a:p>
          <a:p>
            <a:pPr marL="981517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Good for </a:t>
            </a:r>
            <a:r>
              <a:rPr lang="fr-FR" sz="2400" dirty="0" err="1"/>
              <a:t>THz</a:t>
            </a:r>
            <a:r>
              <a:rPr lang="fr-FR" sz="2400" dirty="0"/>
              <a:t> </a:t>
            </a:r>
            <a:r>
              <a:rPr lang="fr-FR" sz="2400" dirty="0" err="1"/>
              <a:t>spectroscopy</a:t>
            </a:r>
            <a:endParaRPr lang="fr-FR" sz="2400" dirty="0"/>
          </a:p>
          <a:p>
            <a:pPr lvl="1" algn="just"/>
            <a:endParaRPr lang="fr-F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b="1" dirty="0"/>
              <a:t>Brunel </a:t>
            </a:r>
            <a:r>
              <a:rPr lang="fr-FR" sz="2400" b="1" dirty="0" err="1"/>
              <a:t>harmonics</a:t>
            </a:r>
            <a:r>
              <a:rPr lang="fr-FR" sz="2400" dirty="0"/>
              <a:t>:</a:t>
            </a:r>
          </a:p>
          <a:p>
            <a:pPr marL="981517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Good for </a:t>
            </a:r>
            <a:r>
              <a:rPr lang="fr-FR" sz="2400" dirty="0" err="1"/>
              <a:t>attoclock</a:t>
            </a:r>
            <a:r>
              <a:rPr lang="fr-FR" sz="2400" dirty="0"/>
              <a:t> </a:t>
            </a:r>
            <a:r>
              <a:rPr lang="fr-FR" sz="2400" dirty="0" err="1"/>
              <a:t>measurements</a:t>
            </a:r>
            <a:endParaRPr lang="fr-F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b="1" dirty="0"/>
              <a:t>Wake Radiations </a:t>
            </a:r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magnetized</a:t>
            </a:r>
            <a:r>
              <a:rPr lang="fr-FR" sz="2400" b="1" dirty="0"/>
              <a:t> plasmas</a:t>
            </a:r>
            <a:r>
              <a:rPr lang="fr-FR" sz="2400" dirty="0"/>
              <a:t>:</a:t>
            </a:r>
          </a:p>
          <a:p>
            <a:pPr marL="981517" lvl="1" indent="-342900" algn="just">
              <a:buFont typeface="Arial" panose="020B0604020202020204" pitchFamily="34" charset="0"/>
              <a:buChar char="•"/>
            </a:pPr>
            <a:r>
              <a:rPr lang="fr-FR" sz="2400" dirty="0" err="1"/>
              <a:t>THz</a:t>
            </a:r>
            <a:r>
              <a:rPr lang="fr-FR" sz="2400" dirty="0"/>
              <a:t> fields of</a:t>
            </a:r>
            <a:r>
              <a:rPr lang="fr-FR" sz="2400" b="1" dirty="0"/>
              <a:t> </a:t>
            </a:r>
            <a:r>
              <a:rPr lang="fr-FR" sz="2400" b="1" dirty="0" err="1"/>
              <a:t>hundreds</a:t>
            </a:r>
            <a:r>
              <a:rPr lang="fr-FR" sz="2400" b="1" dirty="0"/>
              <a:t> of GV.m</a:t>
            </a:r>
            <a:r>
              <a:rPr lang="fr-FR" sz="2400" b="1" baseline="30000" dirty="0"/>
              <a:t>-1</a:t>
            </a:r>
            <a:r>
              <a:rPr lang="fr-FR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achieved</a:t>
            </a:r>
            <a:endParaRPr lang="fr-FR" sz="2400" dirty="0"/>
          </a:p>
          <a:p>
            <a:pPr lvl="1" algn="just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2891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5" y="3735477"/>
            <a:ext cx="162246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1" y="937792"/>
            <a:ext cx="990600" cy="12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3" y="2488684"/>
            <a:ext cx="168376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90" y="2266802"/>
            <a:ext cx="136043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V:\03-Communication\04-Referentiels_ANR\Logo ANR\ANR07-396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12" y="1063451"/>
            <a:ext cx="206686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9" y="3917779"/>
            <a:ext cx="1527274" cy="7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4A1EF5-A483-7A44-BC86-900DF7AF1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32" y="5279217"/>
            <a:ext cx="3135001" cy="9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7551" y="2124197"/>
            <a:ext cx="4920839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Colomban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Tailliez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Xavier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Davoine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Arnaud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Debayle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lvl="0" indent="-514350" algn="ctr">
              <a:spcAft>
                <a:spcPct val="25000"/>
              </a:spcAft>
            </a:pP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Jérémy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Déchard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lvl="0" indent="-514350" algn="ctr">
              <a:spcAft>
                <a:spcPct val="25000"/>
              </a:spcAft>
            </a:pP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Alisée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Nguyen</a:t>
            </a: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Pedro González de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Alaiza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Martínez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Stefan Skupin </a:t>
            </a: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Ihar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Babushkin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Peter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Uhd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Jepsen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Korbinian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Kaltenacker</a:t>
            </a: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Binbin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Zhou </a:t>
            </a:r>
          </a:p>
          <a:p>
            <a:pPr marL="514350" indent="-514350" algn="ctr"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Arial" charset="0"/>
              </a:rPr>
              <a:t>And many others ….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84780" y="136035"/>
            <a:ext cx="27457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B63D26-998F-4A62-8118-D9CA8AE190EC}"/>
              </a:ext>
            </a:extLst>
          </p:cNvPr>
          <p:cNvSpPr txBox="1"/>
          <p:nvPr/>
        </p:nvSpPr>
        <p:spPr>
          <a:xfrm>
            <a:off x="4674479" y="977387"/>
            <a:ext cx="390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</a:rPr>
              <a:t>Thank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you</a:t>
            </a:r>
            <a:r>
              <a:rPr lang="fr-FR" sz="2800" b="1" dirty="0">
                <a:solidFill>
                  <a:srgbClr val="FF0000"/>
                </a:solidFill>
              </a:rPr>
              <a:t> for </a:t>
            </a:r>
            <a:r>
              <a:rPr lang="fr-FR" sz="2800" b="1" dirty="0" err="1">
                <a:solidFill>
                  <a:srgbClr val="FF0000"/>
                </a:solidFill>
              </a:rPr>
              <a:t>your</a:t>
            </a:r>
            <a:r>
              <a:rPr lang="fr-FR" sz="2800" b="1" dirty="0">
                <a:solidFill>
                  <a:srgbClr val="FF0000"/>
                </a:solidFill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747012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Shape 2"/>
          <p:cNvSpPr txBox="1">
            <a:spLocks noChangeArrowheads="1"/>
          </p:cNvSpPr>
          <p:nvPr/>
        </p:nvSpPr>
        <p:spPr bwMode="auto">
          <a:xfrm>
            <a:off x="178816" y="1161298"/>
            <a:ext cx="8785671" cy="2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endParaRPr lang="en-US" b="1" dirty="0">
              <a:solidFill>
                <a:prstClr val="black"/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>
                <a:solidFill>
                  <a:prstClr val="black"/>
                </a:solidFill>
              </a:rPr>
              <a:t>  THz pulse generation from photocurrents</a:t>
            </a:r>
          </a:p>
          <a:p>
            <a:endParaRPr lang="fr-FR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2.	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Ultraintense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THz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waves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produced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by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strongly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magnetized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,	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</a:rPr>
              <a:t>relativistic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plasmas</a:t>
            </a:r>
          </a:p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        </a:t>
            </a:r>
          </a:p>
        </p:txBody>
      </p:sp>
      <p:sp>
        <p:nvSpPr>
          <p:cNvPr id="18435" name="Titre 1"/>
          <p:cNvSpPr txBox="1">
            <a:spLocks/>
          </p:cNvSpPr>
          <p:nvPr/>
        </p:nvSpPr>
        <p:spPr bwMode="auto">
          <a:xfrm>
            <a:off x="2141202" y="-41564"/>
            <a:ext cx="48609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2800" b="1" dirty="0">
                <a:solidFill>
                  <a:prstClr val="white"/>
                </a:solidFill>
                <a:latin typeface="Calibri" pitchFamily="4" charset="0"/>
              </a:rPr>
              <a:t>OUTLINE</a:t>
            </a:r>
            <a:endParaRPr lang="en-GB" sz="2800" b="1" dirty="0">
              <a:solidFill>
                <a:prstClr val="white"/>
              </a:solidFill>
              <a:latin typeface="Calibri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3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40611" y="148700"/>
            <a:ext cx="20449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65088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21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10" y="-22929"/>
            <a:ext cx="1005929" cy="7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1" y="-22929"/>
            <a:ext cx="614446" cy="7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 bwMode="auto">
          <a:xfrm>
            <a:off x="4189159" y="2678655"/>
            <a:ext cx="667706" cy="37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674" tIns="47837" rIns="95674" bIns="47837" rtlCol="0">
            <a:spAutoFit/>
          </a:bodyPr>
          <a:lstStyle/>
          <a:p>
            <a:pPr algn="just" defTabSz="957263"/>
            <a:r>
              <a:rPr lang="fr-FR" sz="1800" b="1" dirty="0">
                <a:solidFill>
                  <a:srgbClr val="008BBC"/>
                </a:solidFill>
              </a:rPr>
              <a:t>15 m</a:t>
            </a:r>
          </a:p>
        </p:txBody>
      </p:sp>
      <p:pic>
        <p:nvPicPr>
          <p:cNvPr id="8" name="Image 7" descr="20171124_1126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70" y="1574794"/>
            <a:ext cx="2664296" cy="199822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9" t="10536" r="25311" b="37313"/>
          <a:stretch/>
        </p:blipFill>
        <p:spPr bwMode="auto">
          <a:xfrm>
            <a:off x="354012" y="1541140"/>
            <a:ext cx="2553205" cy="203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C447D24-838C-8F40-A0A0-E4939B50E77D}"/>
              </a:ext>
            </a:extLst>
          </p:cNvPr>
          <p:cNvGrpSpPr/>
          <p:nvPr/>
        </p:nvGrpSpPr>
        <p:grpSpPr>
          <a:xfrm>
            <a:off x="35496" y="3503900"/>
            <a:ext cx="8723379" cy="2625212"/>
            <a:chOff x="10913" y="1278669"/>
            <a:chExt cx="9144000" cy="282330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A46C38B-6C9B-3348-A5F3-AB95A30D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0913" y="1278669"/>
              <a:ext cx="9144000" cy="282330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8F18C32-1220-7546-BDE4-776C3C32A538}"/>
                </a:ext>
              </a:extLst>
            </p:cNvPr>
            <p:cNvSpPr txBox="1"/>
            <p:nvPr/>
          </p:nvSpPr>
          <p:spPr>
            <a:xfrm>
              <a:off x="35496" y="1278669"/>
              <a:ext cx="354584" cy="461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3F3F3F"/>
                  </a:solidFill>
                </a:rPr>
                <a:t> 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F8EF072-6EB3-A841-B962-70E1C1CB753F}"/>
                </a:ext>
              </a:extLst>
            </p:cNvPr>
            <p:cNvSpPr txBox="1"/>
            <p:nvPr/>
          </p:nvSpPr>
          <p:spPr>
            <a:xfrm>
              <a:off x="3089642" y="1278669"/>
              <a:ext cx="439544" cy="461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3F3F3F"/>
                  </a:solidFill>
                </a:rPr>
                <a:t>  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C65E86D-6513-6749-86CA-8A70E2808C8C}"/>
                </a:ext>
              </a:extLst>
            </p:cNvPr>
            <p:cNvSpPr txBox="1"/>
            <p:nvPr/>
          </p:nvSpPr>
          <p:spPr>
            <a:xfrm>
              <a:off x="6300192" y="1278669"/>
              <a:ext cx="439544" cy="461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3F3F3F"/>
                  </a:solidFill>
                </a:rPr>
                <a:t>  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7D3C5-33AE-D64C-A125-C244FB696D46}"/>
              </a:ext>
            </a:extLst>
          </p:cNvPr>
          <p:cNvSpPr/>
          <p:nvPr/>
        </p:nvSpPr>
        <p:spPr>
          <a:xfrm>
            <a:off x="74264" y="6238895"/>
            <a:ext cx="3709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LB </a:t>
            </a:r>
            <a:r>
              <a:rPr lang="en-US" sz="1400" i="1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 err="1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Europhys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Lett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.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126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, 24001 (2019)</a:t>
            </a:r>
          </a:p>
        </p:txBody>
      </p:sp>
      <p:sp>
        <p:nvSpPr>
          <p:cNvPr id="16" name="Flèche vers la droite 2">
            <a:extLst>
              <a:ext uri="{FF2B5EF4-FFF2-40B4-BE49-F238E27FC236}">
                <a16:creationId xmlns:a16="http://schemas.microsoft.com/office/drawing/2014/main" id="{CD6F180D-1851-E340-AE59-E8DFD8C3F695}"/>
              </a:ext>
            </a:extLst>
          </p:cNvPr>
          <p:cNvSpPr/>
          <p:nvPr/>
        </p:nvSpPr>
        <p:spPr>
          <a:xfrm>
            <a:off x="3210552" y="2243470"/>
            <a:ext cx="2652920" cy="559118"/>
          </a:xfrm>
          <a:prstGeom prst="rightArrow">
            <a:avLst/>
          </a:prstGeom>
          <a:solidFill>
            <a:schemeClr val="accent2"/>
          </a:solidFill>
          <a:ln w="12700"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729" y="75691"/>
            <a:ext cx="4429695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600" b="1" dirty="0">
                <a:solidFill>
                  <a:prstClr val="white"/>
                </a:solidFill>
              </a:rPr>
              <a:t>Towards remote sensing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5763" y="1042946"/>
            <a:ext cx="272970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prstClr val="black"/>
                </a:solidFill>
              </a:rPr>
              <a:t>Noisy </a:t>
            </a:r>
            <a:r>
              <a:rPr lang="fr-FR" sz="1800" dirty="0" err="1">
                <a:solidFill>
                  <a:prstClr val="black"/>
                </a:solidFill>
              </a:rPr>
              <a:t>detection</a:t>
            </a:r>
            <a:r>
              <a:rPr lang="fr-FR" sz="1800" dirty="0">
                <a:solidFill>
                  <a:prstClr val="black"/>
                </a:solidFill>
              </a:rPr>
              <a:t> conditions</a:t>
            </a:r>
          </a:p>
        </p:txBody>
      </p:sp>
    </p:spTree>
    <p:extLst>
      <p:ext uri="{BB962C8B-B14F-4D97-AF65-F5344CB8AC3E}">
        <p14:creationId xmlns:p14="http://schemas.microsoft.com/office/powerpoint/2010/main" val="14646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237" y="129054"/>
            <a:ext cx="5238466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fr-FR" sz="2800" b="1" dirty="0">
                <a:solidFill>
                  <a:schemeClr val="bg1"/>
                </a:solidFill>
              </a:rPr>
              <a:t>« </a:t>
            </a:r>
            <a:r>
              <a:rPr lang="fr-FR" sz="2800" b="1" dirty="0" err="1">
                <a:solidFill>
                  <a:schemeClr val="bg1"/>
                </a:solidFill>
              </a:rPr>
              <a:t>Usual</a:t>
            </a:r>
            <a:r>
              <a:rPr lang="fr-FR" sz="2800" b="1" dirty="0">
                <a:solidFill>
                  <a:schemeClr val="bg1"/>
                </a:solidFill>
              </a:rPr>
              <a:t> » </a:t>
            </a:r>
            <a:r>
              <a:rPr lang="fr-FR" sz="2800" b="1" dirty="0" err="1">
                <a:solidFill>
                  <a:schemeClr val="bg1"/>
                </a:solidFill>
              </a:rPr>
              <a:t>Attoclock</a:t>
            </a:r>
            <a:r>
              <a:rPr lang="fr-FR" sz="2800" b="1" dirty="0">
                <a:solidFill>
                  <a:schemeClr val="bg1"/>
                </a:solidFill>
              </a:rPr>
              <a:t> Technique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215152" y="5625702"/>
                <a:ext cx="8953726" cy="114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800" b="0" dirty="0"/>
                  <a:t>Keldysh parameter: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/>
                      </a:rPr>
                      <m:t>𝛾</m:t>
                    </m:r>
                    <m:r>
                      <a:rPr lang="fr-FR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fr-FR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800" b="0" i="1" smtClean="0">
                                <a:latin typeface="Cambria Math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1800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fr-FR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fr-FR" sz="1800" b="0" i="0" smtClean="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fr-FR" sz="1800" dirty="0"/>
                  <a:t> </a:t>
                </a:r>
                <a:r>
                  <a:rPr lang="fr-FR" sz="1800" dirty="0" err="1"/>
                  <a:t>with</a:t>
                </a:r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 b="0" i="0" smtClean="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fr-FR" sz="1800" b="0" i="1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fr-FR" sz="18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sz="1800" dirty="0"/>
                  <a:t>= 450 as</a:t>
                </a:r>
              </a:p>
              <a:p>
                <a:pPr lvl="0"/>
                <a:r>
                  <a:rPr lang="fr-FR" sz="1800" dirty="0" err="1"/>
                  <a:t>Experiments</a:t>
                </a:r>
                <a:r>
                  <a:rPr lang="fr-FR" sz="1800" dirty="0"/>
                  <a:t> report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solidFill>
                          <a:srgbClr val="3F3F3F"/>
                        </a:solidFill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fr-FR" sz="18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rgbClr val="3F3F3F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fr-FR" sz="1800" i="1">
                            <a:solidFill>
                              <a:srgbClr val="3F3F3F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fr-FR" sz="1800" b="0" i="0" smtClean="0">
                        <a:solidFill>
                          <a:srgbClr val="3F3F3F"/>
                        </a:solidFill>
                        <a:latin typeface="Cambria Math"/>
                      </a:rPr>
                      <m:t>&lt;</m:t>
                    </m:r>
                  </m:oMath>
                </a14:m>
                <a:r>
                  <a:rPr lang="fr-FR" sz="1800" dirty="0">
                    <a:solidFill>
                      <a:srgbClr val="3F3F3F"/>
                    </a:solidFill>
                  </a:rPr>
                  <a:t> 34 as [6 as on the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average</a:t>
                </a:r>
                <a:r>
                  <a:rPr lang="fr-FR" sz="1800" dirty="0">
                    <a:solidFill>
                      <a:srgbClr val="3F3F3F"/>
                    </a:solidFill>
                  </a:rPr>
                  <a:t>] – No real tunneling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delay</a:t>
                </a:r>
                <a:r>
                  <a:rPr lang="fr-FR" sz="1800" dirty="0">
                    <a:solidFill>
                      <a:srgbClr val="3F3F3F"/>
                    </a:solidFill>
                  </a:rPr>
                  <a:t> time.</a:t>
                </a:r>
              </a:p>
              <a:p>
                <a:pPr algn="l"/>
                <a:endParaRPr lang="fr-FR" sz="1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52" y="5625702"/>
                <a:ext cx="8953726" cy="1140633"/>
              </a:xfrm>
              <a:prstGeom prst="rect">
                <a:avLst/>
              </a:prstGeom>
              <a:blipFill rotWithShape="1">
                <a:blip r:embed="rId2"/>
                <a:stretch>
                  <a:fillRect l="-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5C3E30C-FE8A-E244-A074-302E251CFBDD}"/>
              </a:ext>
            </a:extLst>
          </p:cNvPr>
          <p:cNvSpPr/>
          <p:nvPr/>
        </p:nvSpPr>
        <p:spPr>
          <a:xfrm>
            <a:off x="3254999" y="917759"/>
            <a:ext cx="304338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L.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Eckle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400" i="1" dirty="0"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Science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322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1525(2008)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b="8516"/>
          <a:stretch/>
        </p:blipFill>
        <p:spPr>
          <a:xfrm>
            <a:off x="139852" y="1404421"/>
            <a:ext cx="4991553" cy="4076065"/>
          </a:xfrm>
          <a:prstGeom prst="rect">
            <a:avLst/>
          </a:prstGeom>
        </p:spPr>
      </p:pic>
      <p:sp>
        <p:nvSpPr>
          <p:cNvPr id="5" name="Flèche gauche 4"/>
          <p:cNvSpPr/>
          <p:nvPr/>
        </p:nvSpPr>
        <p:spPr>
          <a:xfrm>
            <a:off x="5195953" y="3033664"/>
            <a:ext cx="258181" cy="4087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1" y="1721231"/>
            <a:ext cx="3296207" cy="32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439" y="116212"/>
            <a:ext cx="8186736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600" b="1" dirty="0">
                <a:solidFill>
                  <a:prstClr val="white"/>
                </a:solidFill>
              </a:rPr>
              <a:t>All-optical attoclock: Revealing asymmetry of potentials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08043" y="2744615"/>
            <a:ext cx="366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1-color, close-to-</a:t>
            </a:r>
            <a:r>
              <a:rPr lang="fr-FR" sz="1800" dirty="0" err="1"/>
              <a:t>circular</a:t>
            </a:r>
            <a:r>
              <a:rPr lang="fr-FR" sz="1800" dirty="0"/>
              <a:t> </a:t>
            </a:r>
            <a:r>
              <a:rPr lang="fr-FR" sz="1800" dirty="0" err="1"/>
              <a:t>polarization</a:t>
            </a:r>
            <a:r>
              <a:rPr lang="fr-FR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235915" y="931100"/>
                <a:ext cx="4599914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1" i="1" smtClean="0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𝑖𝑛</m:t>
                              </m:r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18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800" b="0" i="1" smtClean="0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𝑖𝑛</m:t>
                                  </m:r>
                                  <m:sSub>
                                    <m:sSubPr>
                                      <m:ctrlP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sz="1800" i="1">
                                          <a:solidFill>
                                            <a:srgbClr val="3F3F3F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1800" i="1">
                                      <a:solidFill>
                                        <a:srgbClr val="3F3F3F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15" y="931100"/>
                <a:ext cx="4599914" cy="7645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314034" y="1835557"/>
                <a:ext cx="4743606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𝐵𝑟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800" b="1" i="1" smtClean="0">
                          <a:latin typeface="Cambria Math"/>
                        </a:rPr>
                        <m:t>𝑬</m:t>
                      </m:r>
                      <m:r>
                        <a:rPr lang="fr-FR" sz="1800" b="0" i="1" smtClean="0">
                          <a:latin typeface="Cambria Math"/>
                        </a:rPr>
                        <m:t>→ 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𝐵𝑟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800" b="0" i="1" smtClean="0">
                          <a:latin typeface="Cambria Math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b="0" i="1" smtClean="0">
                                  <a:latin typeface="Cambria Math"/>
                                </a:rPr>
                                <m:t>𝑗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34" y="1835557"/>
                <a:ext cx="4743606" cy="795859"/>
              </a:xfrm>
              <a:prstGeom prst="rect">
                <a:avLst/>
              </a:prstGeom>
              <a:blipFill>
                <a:blip r:embed="rId3"/>
                <a:stretch>
                  <a:fillRect t="-117460" b="-1603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507271" y="3107613"/>
                <a:ext cx="405720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𝐵𝑟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,3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∝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fr-FR" sz="1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800" b="0" i="1" smtClean="0">
                              <a:latin typeface="Cambria Math"/>
                            </a:rPr>
                            <m:t>,−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𝜖</m:t>
                          </m:r>
                          <m:d>
                            <m:d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fr-FR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, </m:t>
                      </m:r>
                      <m:r>
                        <a:rPr lang="fr-FR" sz="1800" b="0" i="1" smtClean="0">
                          <a:latin typeface="Cambria Math"/>
                        </a:rPr>
                        <m:t>𝑟</m:t>
                      </m:r>
                      <m:r>
                        <a:rPr lang="fr-FR" sz="1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271" y="3107613"/>
                <a:ext cx="4057200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3909058" y="4883303"/>
            <a:ext cx="4897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/>
              <a:t>Harmonics</a:t>
            </a:r>
            <a:r>
              <a:rPr lang="fr-FR" sz="1600" dirty="0"/>
              <a:t> of </a:t>
            </a:r>
            <a:r>
              <a:rPr lang="fr-FR" sz="1600" dirty="0" err="1"/>
              <a:t>ionization</a:t>
            </a:r>
            <a:r>
              <a:rPr lang="fr-FR" sz="1600" dirty="0"/>
              <a:t> </a:t>
            </a:r>
            <a:r>
              <a:rPr lang="fr-FR" sz="1600" dirty="0" err="1"/>
              <a:t>bursts</a:t>
            </a:r>
            <a:r>
              <a:rPr lang="fr-FR" sz="1600" dirty="0"/>
              <a:t> are </a:t>
            </a:r>
            <a:r>
              <a:rPr lang="fr-FR" sz="1600" dirty="0" err="1"/>
              <a:t>encoded</a:t>
            </a:r>
            <a:r>
              <a:rPr lang="fr-FR" sz="1600" dirty="0"/>
              <a:t> in the Brunel radiation and </a:t>
            </a:r>
            <a:r>
              <a:rPr lang="fr-FR" sz="1600" dirty="0" err="1"/>
              <a:t>gives</a:t>
            </a:r>
            <a:r>
              <a:rPr lang="fr-FR" sz="1600" dirty="0"/>
              <a:t> information on </a:t>
            </a:r>
            <a:r>
              <a:rPr lang="fr-FR" sz="1600" dirty="0" err="1"/>
              <a:t>ionization</a:t>
            </a:r>
            <a:r>
              <a:rPr lang="fr-FR" sz="1600" dirty="0"/>
              <a:t> </a:t>
            </a:r>
            <a:r>
              <a:rPr lang="fr-FR" sz="1600" dirty="0" err="1"/>
              <a:t>delay</a:t>
            </a:r>
            <a:r>
              <a:rPr lang="fr-FR" sz="1600" dirty="0"/>
              <a:t> and </a:t>
            </a:r>
            <a:r>
              <a:rPr lang="fr-FR" sz="1600" dirty="0" err="1"/>
              <a:t>asymmetry</a:t>
            </a:r>
            <a:r>
              <a:rPr lang="fr-FR" sz="1600" dirty="0"/>
              <a:t> (</a:t>
            </a:r>
            <a:r>
              <a:rPr lang="fr-FR" sz="1600" dirty="0">
                <a:solidFill>
                  <a:srgbClr val="FF0000"/>
                </a:solidFill>
              </a:rPr>
              <a:t>Coulomb</a:t>
            </a:r>
            <a:r>
              <a:rPr lang="fr-FR" sz="1600" dirty="0"/>
              <a:t> vs </a:t>
            </a:r>
            <a:r>
              <a:rPr lang="fr-FR" sz="1600" dirty="0" err="1">
                <a:solidFill>
                  <a:srgbClr val="0070C0"/>
                </a:solidFill>
              </a:rPr>
              <a:t>Yukawa</a:t>
            </a:r>
            <a:r>
              <a:rPr lang="fr-FR" sz="1600" dirty="0"/>
              <a:t> </a:t>
            </a:r>
            <a:r>
              <a:rPr lang="fr-FR" sz="1600" dirty="0" err="1"/>
              <a:t>potentials</a:t>
            </a:r>
            <a:r>
              <a:rPr lang="fr-FR" sz="16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358196" y="5827676"/>
                <a:ext cx="4136325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r>
                        <a:rPr lang="fr-FR" sz="18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fr-FR" sz="1800" b="0" i="1" smtClean="0">
                              <a:latin typeface="Cambria Math"/>
                            </a:rPr>
                            <m:t>𝜙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fr-FR" sz="1800" b="0" i="1" smtClean="0">
                          <a:latin typeface="Cambria Math"/>
                        </a:rPr>
                        <m:t> , </m:t>
                      </m:r>
                      <m:r>
                        <a:rPr lang="fr-FR" sz="1800" b="0" i="1" smtClean="0">
                          <a:latin typeface="Cambria Math"/>
                        </a:rPr>
                        <m:t>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fr-FR" sz="1800" b="0" i="1" smtClean="0">
                          <a:latin typeface="Cambria Math"/>
                        </a:rPr>
                        <m:t>≈</m:t>
                      </m:r>
                      <m:r>
                        <a:rPr lang="fr-FR" sz="1800" b="0" i="1" smtClean="0">
                          <a:latin typeface="Cambria Math"/>
                        </a:rPr>
                        <m:t>𝜖</m:t>
                      </m:r>
                      <m:r>
                        <a:rPr lang="fr-FR" sz="1800" b="0" i="1" smtClean="0">
                          <a:latin typeface="Cambria Math"/>
                        </a:rPr>
                        <m:t> </m:t>
                      </m:r>
                      <m:r>
                        <a:rPr lang="fr-FR" sz="1800" b="0" i="1" smtClean="0">
                          <a:latin typeface="Cambria Math"/>
                        </a:rPr>
                        <m:t>𝜙</m:t>
                      </m:r>
                      <m:r>
                        <a:rPr lang="fr-FR" sz="1800" b="0" i="1" smtClean="0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196" y="5827676"/>
                <a:ext cx="4136325" cy="61824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760165" y="4198617"/>
                <a:ext cx="519494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𝑜𝑝𝑡</m:t>
                          </m:r>
                        </m:sub>
                      </m:sSub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sz="1600" b="0" i="1" smtClean="0">
                          <a:latin typeface="Cambria Math"/>
                        </a:rPr>
                        <m:t>cos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sz="1600" b="0" i="1" smtClean="0">
                          <a:latin typeface="Cambria Math"/>
                        </a:rPr>
                        <m:t>cos</m:t>
                      </m:r>
                      <m:r>
                        <a:rPr lang="fr-FR" sz="1600" b="0" i="1" smtClean="0">
                          <a:latin typeface="Cambria Math"/>
                        </a:rPr>
                        <m:t> (4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/>
                        </a:rPr>
                        <m:t>𝑡</m:t>
                      </m:r>
                      <m:r>
                        <a:rPr lang="fr-FR" sz="16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fr-FR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65" y="4198617"/>
                <a:ext cx="5194947" cy="357534"/>
              </a:xfrm>
              <a:prstGeom prst="rect">
                <a:avLst/>
              </a:prstGeom>
              <a:blipFill rotWithShape="1"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B3CFDF45-6331-0B40-9EC2-CD8A6A95B51F}"/>
              </a:ext>
            </a:extLst>
          </p:cNvPr>
          <p:cNvSpPr/>
          <p:nvPr/>
        </p:nvSpPr>
        <p:spPr>
          <a:xfrm>
            <a:off x="6279776" y="3822296"/>
            <a:ext cx="430306" cy="25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" y="923199"/>
            <a:ext cx="3619500" cy="28289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6" y="4034441"/>
            <a:ext cx="3274566" cy="23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67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E37B12F2-EB3D-EE41-95D7-E41B9336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933" y="106659"/>
            <a:ext cx="8186736" cy="6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Experimental validation with helium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4D3BF6-09D7-B340-814B-FD4B98CA3E18}"/>
              </a:ext>
            </a:extLst>
          </p:cNvPr>
          <p:cNvSpPr txBox="1"/>
          <p:nvPr/>
        </p:nvSpPr>
        <p:spPr>
          <a:xfrm>
            <a:off x="361658" y="886983"/>
            <a:ext cx="792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/>
              <a:t>Ionization</a:t>
            </a:r>
            <a:r>
              <a:rPr lang="fr-FR" sz="1800" dirty="0"/>
              <a:t> </a:t>
            </a:r>
            <a:r>
              <a:rPr lang="fr-FR" sz="1800" dirty="0" err="1"/>
              <a:t>dynamics</a:t>
            </a:r>
            <a:r>
              <a:rPr lang="fr-FR" sz="1800" dirty="0"/>
              <a:t> of </a:t>
            </a:r>
            <a:r>
              <a:rPr lang="fr-FR" sz="1800" dirty="0" err="1"/>
              <a:t>helium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single-</a:t>
            </a:r>
            <a:r>
              <a:rPr lang="fr-FR" sz="1800" dirty="0" err="1"/>
              <a:t>color</a:t>
            </a:r>
            <a:r>
              <a:rPr lang="fr-FR" sz="1800" dirty="0"/>
              <a:t> </a:t>
            </a:r>
            <a:r>
              <a:rPr lang="fr-FR" sz="1800" dirty="0" err="1"/>
              <a:t>pumps</a:t>
            </a:r>
            <a:r>
              <a:rPr lang="fr-FR" sz="1800" dirty="0"/>
              <a:t> – </a:t>
            </a:r>
            <a:r>
              <a:rPr lang="fr-FR" sz="1800" dirty="0" err="1"/>
              <a:t>we</a:t>
            </a:r>
            <a:r>
              <a:rPr lang="fr-FR" sz="1800" dirty="0"/>
              <a:t> look at 3rd </a:t>
            </a:r>
            <a:r>
              <a:rPr lang="fr-FR" sz="1800" dirty="0" err="1"/>
              <a:t>harmonics</a:t>
            </a:r>
            <a:endParaRPr lang="fr-F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241080E-BB8B-594E-98CC-1FE06E545214}"/>
                  </a:ext>
                </a:extLst>
              </p:cNvPr>
              <p:cNvSpPr txBox="1"/>
              <p:nvPr/>
            </p:nvSpPr>
            <p:spPr>
              <a:xfrm>
                <a:off x="58615" y="1298104"/>
                <a:ext cx="9007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/>
                  <a:t>A 800-nm, 43 </a:t>
                </a:r>
                <a:r>
                  <a:rPr lang="fr-FR" sz="1600" dirty="0" err="1"/>
                  <a:t>fs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pump</a:t>
                </a:r>
                <a:r>
                  <a:rPr lang="fr-FR" sz="1600" dirty="0"/>
                  <a:t> (P,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=0.61</m:t>
                    </m:r>
                  </m:oMath>
                </a14:m>
                <a:r>
                  <a:rPr lang="fr-FR" sz="1600" dirty="0"/>
                  <a:t>) </a:t>
                </a:r>
                <a:r>
                  <a:rPr lang="fr-FR" sz="1600" dirty="0" err="1"/>
                  <a:t>creates</a:t>
                </a:r>
                <a:r>
                  <a:rPr lang="fr-FR" sz="1600" dirty="0"/>
                  <a:t> a plasma spot (P) </a:t>
                </a:r>
                <a:r>
                  <a:rPr lang="fr-FR" sz="1600" dirty="0" err="1"/>
                  <a:t>from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which</a:t>
                </a:r>
                <a:r>
                  <a:rPr lang="fr-FR" sz="1600" dirty="0"/>
                  <a:t> 3rd </a:t>
                </a:r>
                <a:r>
                  <a:rPr lang="fr-FR" sz="1600" dirty="0" err="1"/>
                  <a:t>harmonic</a:t>
                </a:r>
                <a:r>
                  <a:rPr lang="fr-FR" sz="1600" dirty="0"/>
                  <a:t> (H)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measured</a:t>
                </a:r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241080E-BB8B-594E-98CC-1FE06E545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" y="1298104"/>
                <a:ext cx="9007078" cy="338554"/>
              </a:xfrm>
              <a:prstGeom prst="rect">
                <a:avLst/>
              </a:prstGeom>
              <a:blipFill>
                <a:blip r:embed="rId3"/>
                <a:stretch>
                  <a:fillRect l="-423" t="-3571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1BFF76F7-975A-9546-A7E1-B8ADAE30B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8" y="1775012"/>
            <a:ext cx="3288060" cy="227815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48A16-D6C6-8448-BFB3-9DBC46105E05}"/>
              </a:ext>
            </a:extLst>
          </p:cNvPr>
          <p:cNvGrpSpPr/>
          <p:nvPr/>
        </p:nvGrpSpPr>
        <p:grpSpPr>
          <a:xfrm>
            <a:off x="4639235" y="1636658"/>
            <a:ext cx="3939988" cy="2740861"/>
            <a:chOff x="4639235" y="1636658"/>
            <a:chExt cx="3939988" cy="274086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C67C38A-ABA6-6642-8C8F-84342FD6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235" y="1636658"/>
              <a:ext cx="3939988" cy="274086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1AD116D-E572-E34D-8B01-283C2549E03A}"/>
                </a:ext>
              </a:extLst>
            </p:cNvPr>
            <p:cNvSpPr txBox="1"/>
            <p:nvPr/>
          </p:nvSpPr>
          <p:spPr>
            <a:xfrm>
              <a:off x="4652679" y="1707778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>
                  <a:solidFill>
                    <a:schemeClr val="bg1"/>
                  </a:solidFill>
                </a:rPr>
                <a:t>   </a:t>
              </a:r>
            </a:p>
          </p:txBody>
        </p:sp>
      </p:grp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E5BC6088-22DC-E14F-924D-E9F070F8AE3A}"/>
              </a:ext>
            </a:extLst>
          </p:cNvPr>
          <p:cNvSpPr/>
          <p:nvPr/>
        </p:nvSpPr>
        <p:spPr>
          <a:xfrm>
            <a:off x="3953435" y="2654081"/>
            <a:ext cx="537883" cy="519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DE89AD-6157-874B-8383-EA2B01046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004071"/>
            <a:ext cx="1373630" cy="58319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479305B-4BDE-2143-9D9D-8BC0B6E6699F}"/>
              </a:ext>
            </a:extLst>
          </p:cNvPr>
          <p:cNvSpPr txBox="1"/>
          <p:nvPr/>
        </p:nvSpPr>
        <p:spPr>
          <a:xfrm>
            <a:off x="161255" y="4418981"/>
            <a:ext cx="8982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/>
              <a:t>Attoclock</a:t>
            </a:r>
            <a:r>
              <a:rPr lang="fr-FR" sz="1800" dirty="0"/>
              <a:t> prototype </a:t>
            </a:r>
            <a:r>
              <a:rPr lang="en-US" sz="1800" dirty="0"/>
              <a:t>measured something that had never been detected using photoelectrons: A slight asymmetry in the ionization process.</a:t>
            </a:r>
          </a:p>
          <a:p>
            <a:pPr algn="ctr"/>
            <a:endParaRPr lang="en-US" sz="1800" dirty="0"/>
          </a:p>
          <a:p>
            <a:r>
              <a:rPr lang="fr-FR" sz="1800" dirty="0"/>
              <a:t>Optical </a:t>
            </a:r>
            <a:r>
              <a:rPr lang="fr-FR" sz="1800" dirty="0" err="1"/>
              <a:t>attoclock</a:t>
            </a:r>
            <a:r>
              <a:rPr lang="fr-FR" sz="1800" dirty="0"/>
              <a:t> </a:t>
            </a:r>
            <a:r>
              <a:rPr lang="fr-FR" sz="1800" dirty="0" err="1"/>
              <a:t>should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more </a:t>
            </a:r>
            <a:r>
              <a:rPr lang="fr-FR" sz="1800" dirty="0" err="1"/>
              <a:t>precise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</a:t>
            </a:r>
            <a:r>
              <a:rPr lang="fr-FR" sz="1800" dirty="0" err="1"/>
              <a:t>usual</a:t>
            </a:r>
            <a:r>
              <a:rPr lang="fr-FR" sz="1800" dirty="0"/>
              <a:t> </a:t>
            </a:r>
            <a:r>
              <a:rPr lang="fr-FR" sz="1800" dirty="0" err="1"/>
              <a:t>attoclock</a:t>
            </a:r>
            <a:r>
              <a:rPr lang="fr-FR" sz="1800" dirty="0"/>
              <a:t> </a:t>
            </a:r>
            <a:r>
              <a:rPr lang="fr-FR" sz="1800" dirty="0" err="1"/>
              <a:t>procedure</a:t>
            </a:r>
            <a:r>
              <a:rPr lang="fr-FR" sz="1800" dirty="0"/>
              <a:t>. </a:t>
            </a:r>
            <a:r>
              <a:rPr lang="en-US" sz="1800" dirty="0"/>
              <a:t>This new technique could be used to collect time-resolved measurements in systems where electrons cannot be detected, such as solids.</a:t>
            </a:r>
            <a:r>
              <a:rPr lang="fr-FR" sz="1800" dirty="0"/>
              <a:t> </a:t>
            </a:r>
          </a:p>
          <a:p>
            <a:pPr algn="ctr"/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F3B633-0333-9046-8841-77F30B30847B}"/>
              </a:ext>
            </a:extLst>
          </p:cNvPr>
          <p:cNvSpPr/>
          <p:nvPr/>
        </p:nvSpPr>
        <p:spPr>
          <a:xfrm>
            <a:off x="2056660" y="8043028"/>
            <a:ext cx="376571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I.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Babushkin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400" i="1" dirty="0"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Nat. Phys.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18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417–422 (2022)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011D42-BEC7-9B4D-954B-22A195E21267}"/>
              </a:ext>
            </a:extLst>
          </p:cNvPr>
          <p:cNvSpPr/>
          <p:nvPr/>
        </p:nvSpPr>
        <p:spPr>
          <a:xfrm>
            <a:off x="3230253" y="6094846"/>
            <a:ext cx="408494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I.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Babushkin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400" i="1" dirty="0"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Nature Phys.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18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417–422 (2022)</a:t>
            </a:r>
          </a:p>
        </p:txBody>
      </p:sp>
    </p:spTree>
    <p:extLst>
      <p:ext uri="{BB962C8B-B14F-4D97-AF65-F5344CB8AC3E}">
        <p14:creationId xmlns:p14="http://schemas.microsoft.com/office/powerpoint/2010/main" val="3715921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25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43592" y="6220695"/>
            <a:ext cx="614116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sz="1400" baseline="30000" dirty="0">
                <a:ea typeface="ＭＳ Ｐゴシック" charset="-128"/>
              </a:rPr>
              <a:t>1</a:t>
            </a:r>
            <a:r>
              <a:rPr lang="fr-FR" sz="1400" dirty="0">
                <a:ea typeface="ＭＳ Ｐゴシック" charset="-128"/>
              </a:rPr>
              <a:t>C. K. </a:t>
            </a:r>
            <a:r>
              <a:rPr lang="fr-FR" sz="1400" dirty="0" err="1">
                <a:ea typeface="ＭＳ Ｐゴシック" charset="-128"/>
              </a:rPr>
              <a:t>Birdsall</a:t>
            </a:r>
            <a:r>
              <a:rPr lang="fr-FR" sz="1400" dirty="0">
                <a:ea typeface="ＭＳ Ｐゴシック" charset="-128"/>
              </a:rPr>
              <a:t> and A. B. Langdon, </a:t>
            </a:r>
            <a:r>
              <a:rPr lang="fr-FR" sz="1400" i="1" dirty="0">
                <a:ea typeface="ＭＳ Ｐゴシック" charset="-128"/>
              </a:rPr>
              <a:t>Plasma </a:t>
            </a:r>
            <a:r>
              <a:rPr lang="fr-FR" sz="1400" i="1" dirty="0" err="1">
                <a:ea typeface="ＭＳ Ｐゴシック" charset="-128"/>
              </a:rPr>
              <a:t>Physics</a:t>
            </a:r>
            <a:r>
              <a:rPr lang="fr-FR" sz="1400" i="1" dirty="0">
                <a:ea typeface="ＭＳ Ｐゴシック" charset="-128"/>
              </a:rPr>
              <a:t> via Computer Simulation</a:t>
            </a:r>
            <a:r>
              <a:rPr lang="fr-FR" sz="1400" dirty="0">
                <a:ea typeface="ＭＳ Ｐゴシック" charset="-128"/>
              </a:rPr>
              <a:t> (1985)   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3248679" y="3746628"/>
            <a:ext cx="2627961" cy="2099573"/>
            <a:chOff x="6537176" y="2132856"/>
            <a:chExt cx="2846958" cy="2274537"/>
          </a:xfrm>
        </p:grpSpPr>
        <p:sp>
          <p:nvSpPr>
            <p:cNvPr id="5" name="Oval 17"/>
            <p:cNvSpPr>
              <a:spLocks noChangeArrowheads="1"/>
            </p:cNvSpPr>
            <p:nvPr/>
          </p:nvSpPr>
          <p:spPr bwMode="auto">
            <a:xfrm>
              <a:off x="7511731" y="2634824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6" name="Oval 25"/>
            <p:cNvSpPr>
              <a:spLocks noChangeArrowheads="1"/>
            </p:cNvSpPr>
            <p:nvPr/>
          </p:nvSpPr>
          <p:spPr bwMode="auto">
            <a:xfrm>
              <a:off x="7865866" y="3344462"/>
              <a:ext cx="201926" cy="20188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7" name="Oval 26"/>
            <p:cNvSpPr>
              <a:spLocks noChangeArrowheads="1"/>
            </p:cNvSpPr>
            <p:nvPr/>
          </p:nvSpPr>
          <p:spPr bwMode="auto">
            <a:xfrm>
              <a:off x="8421927" y="2989643"/>
              <a:ext cx="203456" cy="20188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8" name="Oval 27"/>
            <p:cNvSpPr>
              <a:spLocks noChangeArrowheads="1"/>
            </p:cNvSpPr>
            <p:nvPr/>
          </p:nvSpPr>
          <p:spPr bwMode="auto">
            <a:xfrm>
              <a:off x="8726345" y="2786234"/>
              <a:ext cx="201926" cy="20341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7814620" y="2584354"/>
              <a:ext cx="203456" cy="20188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8726345" y="3445403"/>
              <a:ext cx="201926" cy="20341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7308276" y="3901163"/>
              <a:ext cx="203456" cy="20341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7156831" y="2939173"/>
              <a:ext cx="201926" cy="20188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8018075" y="3951633"/>
              <a:ext cx="201926" cy="20341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grpSp>
          <p:nvGrpSpPr>
            <p:cNvPr id="14" name="Group 34"/>
            <p:cNvGrpSpPr>
              <a:grpSpLocks/>
            </p:cNvGrpSpPr>
            <p:nvPr/>
          </p:nvGrpSpPr>
          <p:grpSpPr bwMode="auto">
            <a:xfrm>
              <a:off x="6953376" y="2180593"/>
              <a:ext cx="2430758" cy="2226800"/>
              <a:chOff x="480" y="1632"/>
              <a:chExt cx="2304" cy="2112"/>
            </a:xfrm>
          </p:grpSpPr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480" y="1632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  <p:grpSp>
            <p:nvGrpSpPr>
              <p:cNvPr id="36" name="Group 36"/>
              <p:cNvGrpSpPr>
                <a:grpSpLocks/>
              </p:cNvGrpSpPr>
              <p:nvPr/>
            </p:nvGrpSpPr>
            <p:grpSpPr bwMode="auto">
              <a:xfrm>
                <a:off x="480" y="1632"/>
                <a:ext cx="2304" cy="2112"/>
                <a:chOff x="480" y="1632"/>
                <a:chExt cx="2304" cy="1968"/>
              </a:xfrm>
            </p:grpSpPr>
            <p:sp>
              <p:nvSpPr>
                <p:cNvPr id="42" name="Line 37"/>
                <p:cNvSpPr>
                  <a:spLocks noChangeShapeType="1"/>
                </p:cNvSpPr>
                <p:nvPr/>
              </p:nvSpPr>
              <p:spPr bwMode="auto">
                <a:xfrm>
                  <a:off x="864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3" name="Line 38"/>
                <p:cNvSpPr>
                  <a:spLocks noChangeShapeType="1"/>
                </p:cNvSpPr>
                <p:nvPr/>
              </p:nvSpPr>
              <p:spPr bwMode="auto">
                <a:xfrm>
                  <a:off x="1248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4" name="Line 39"/>
                <p:cNvSpPr>
                  <a:spLocks noChangeShapeType="1"/>
                </p:cNvSpPr>
                <p:nvPr/>
              </p:nvSpPr>
              <p:spPr bwMode="auto">
                <a:xfrm>
                  <a:off x="1632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5" name="Line 40"/>
                <p:cNvSpPr>
                  <a:spLocks noChangeShapeType="1"/>
                </p:cNvSpPr>
                <p:nvPr/>
              </p:nvSpPr>
              <p:spPr bwMode="auto">
                <a:xfrm>
                  <a:off x="2016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6" name="Line 41"/>
                <p:cNvSpPr>
                  <a:spLocks noChangeShapeType="1"/>
                </p:cNvSpPr>
                <p:nvPr/>
              </p:nvSpPr>
              <p:spPr bwMode="auto">
                <a:xfrm>
                  <a:off x="2400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7" name="Line 42"/>
                <p:cNvSpPr>
                  <a:spLocks noChangeShapeType="1"/>
                </p:cNvSpPr>
                <p:nvPr/>
              </p:nvSpPr>
              <p:spPr bwMode="auto">
                <a:xfrm>
                  <a:off x="2784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  <p:sp>
              <p:nvSpPr>
                <p:cNvPr id="48" name="Line 43"/>
                <p:cNvSpPr>
                  <a:spLocks noChangeShapeType="1"/>
                </p:cNvSpPr>
                <p:nvPr/>
              </p:nvSpPr>
              <p:spPr bwMode="auto">
                <a:xfrm>
                  <a:off x="480" y="1632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 sz="2308">
                    <a:solidFill>
                      <a:srgbClr val="3F3F3F"/>
                    </a:solidFill>
                  </a:endParaRPr>
                </a:p>
              </p:txBody>
            </p:sp>
          </p:grpSp>
          <p:sp>
            <p:nvSpPr>
              <p:cNvPr id="37" name="Line 44"/>
              <p:cNvSpPr>
                <a:spLocks noChangeShapeType="1"/>
              </p:cNvSpPr>
              <p:nvPr/>
            </p:nvSpPr>
            <p:spPr bwMode="auto">
              <a:xfrm>
                <a:off x="480" y="2064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  <p:sp>
            <p:nvSpPr>
              <p:cNvPr id="38" name="Line 45"/>
              <p:cNvSpPr>
                <a:spLocks noChangeShapeType="1"/>
              </p:cNvSpPr>
              <p:nvPr/>
            </p:nvSpPr>
            <p:spPr bwMode="auto">
              <a:xfrm>
                <a:off x="480" y="2496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  <p:sp>
            <p:nvSpPr>
              <p:cNvPr id="39" name="Line 46"/>
              <p:cNvSpPr>
                <a:spLocks noChangeShapeType="1"/>
              </p:cNvSpPr>
              <p:nvPr/>
            </p:nvSpPr>
            <p:spPr bwMode="auto">
              <a:xfrm>
                <a:off x="480" y="2928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  <p:sp>
            <p:nvSpPr>
              <p:cNvPr id="40" name="Line 47"/>
              <p:cNvSpPr>
                <a:spLocks noChangeShapeType="1"/>
              </p:cNvSpPr>
              <p:nvPr/>
            </p:nvSpPr>
            <p:spPr bwMode="auto">
              <a:xfrm>
                <a:off x="480" y="3312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>
                <a:off x="480" y="3744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fr-FR" sz="2308">
                  <a:solidFill>
                    <a:srgbClr val="3F3F3F"/>
                  </a:solidFill>
                </a:endParaRPr>
              </a:p>
            </p:txBody>
          </p:sp>
        </p:grp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>
              <a:off x="7155047" y="2634824"/>
              <a:ext cx="203457" cy="0"/>
            </a:xfrm>
            <a:prstGeom prst="line">
              <a:avLst/>
            </a:prstGeom>
            <a:ln>
              <a:solidFill>
                <a:srgbClr val="00B050"/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fr-FR" sz="2308">
                <a:solidFill>
                  <a:srgbClr val="3F3F3F"/>
                </a:solidFill>
              </a:endParaRPr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 flipV="1">
              <a:off x="6953376" y="2168358"/>
              <a:ext cx="0" cy="20188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fr-FR" sz="1477" b="1">
                <a:solidFill>
                  <a:srgbClr val="00B050"/>
                </a:solidFill>
              </a:endParaRPr>
            </a:p>
          </p:txBody>
        </p:sp>
        <p:sp>
          <p:nvSpPr>
            <p:cNvPr id="17" name="Oval 54"/>
            <p:cNvSpPr>
              <a:spLocks noChangeArrowheads="1"/>
            </p:cNvSpPr>
            <p:nvPr/>
          </p:nvSpPr>
          <p:spPr bwMode="auto">
            <a:xfrm>
              <a:off x="7106350" y="2809175"/>
              <a:ext cx="61190" cy="611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18" name="Oval 56"/>
            <p:cNvSpPr>
              <a:spLocks noChangeArrowheads="1"/>
            </p:cNvSpPr>
            <p:nvPr/>
          </p:nvSpPr>
          <p:spPr bwMode="auto">
            <a:xfrm>
              <a:off x="6933489" y="2604236"/>
              <a:ext cx="61190" cy="611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1477">
                <a:solidFill>
                  <a:prstClr val="white"/>
                </a:solidFill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8573423" y="2305239"/>
              <a:ext cx="201926" cy="20341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8067792" y="2939624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7280236" y="3287520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8121331" y="3244424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8637473" y="3822235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7621122" y="3901163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129464" y="3009913"/>
              <a:ext cx="201926" cy="20341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8057906" y="2228125"/>
              <a:ext cx="201926" cy="20341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8640105" y="3191523"/>
              <a:ext cx="201926" cy="20341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 sz="2308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/>
                <p:cNvSpPr txBox="1"/>
                <p:nvPr/>
              </p:nvSpPr>
              <p:spPr>
                <a:xfrm>
                  <a:off x="7320038" y="2730406"/>
                  <a:ext cx="523059" cy="3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77" b="1" i="1" dirty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fr-FR" sz="1477" b="1" i="1" dirty="0">
                            <a:solidFill>
                              <a:srgbClr val="C00000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fr-FR" sz="1477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038" y="2730406"/>
                  <a:ext cx="523059" cy="3462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/>
                <p:cNvSpPr txBox="1"/>
                <p:nvPr/>
              </p:nvSpPr>
              <p:spPr>
                <a:xfrm>
                  <a:off x="7806835" y="3483681"/>
                  <a:ext cx="370240" cy="3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77" b="1" i="1" dirty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fr-FR" sz="1477" b="1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ZoneTexte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6835" y="3483681"/>
                  <a:ext cx="370240" cy="3462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/>
                <p:cNvSpPr txBox="1"/>
                <p:nvPr/>
              </p:nvSpPr>
              <p:spPr>
                <a:xfrm>
                  <a:off x="7007576" y="2276872"/>
                  <a:ext cx="475964" cy="3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fr-FR" sz="1477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ZoneText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576" y="2276872"/>
                  <a:ext cx="475964" cy="346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/>
                <p:cNvSpPr txBox="1"/>
                <p:nvPr/>
              </p:nvSpPr>
              <p:spPr>
                <a:xfrm>
                  <a:off x="6537176" y="2132856"/>
                  <a:ext cx="479437" cy="3685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fr-FR" sz="1477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7176" y="2132856"/>
                  <a:ext cx="479437" cy="3685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/>
                <p:cNvSpPr txBox="1"/>
                <p:nvPr/>
              </p:nvSpPr>
              <p:spPr>
                <a:xfrm>
                  <a:off x="6786744" y="2708919"/>
                  <a:ext cx="481173" cy="3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  <a:endParaRPr lang="fr-FR" sz="1477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6744" y="2708919"/>
                  <a:ext cx="481173" cy="3462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/>
                <p:cNvSpPr txBox="1"/>
                <p:nvPr/>
              </p:nvSpPr>
              <p:spPr>
                <a:xfrm>
                  <a:off x="6585146" y="2419803"/>
                  <a:ext cx="467281" cy="3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477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  <a:endParaRPr lang="fr-FR" sz="1477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5146" y="2419803"/>
                  <a:ext cx="467281" cy="3462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643795" y="1054980"/>
                <a:ext cx="3762993" cy="1230415"/>
              </a:xfrm>
              <a:prstGeom prst="rect">
                <a:avLst/>
              </a:prstGeom>
              <a:solidFill>
                <a:srgbClr val="E9EC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Solving Maxwell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equations</a:t>
                </a:r>
                <a:endParaRPr lang="fr-FR" sz="1800" dirty="0">
                  <a:solidFill>
                    <a:srgbClr val="3F3F3F">
                      <a:lumMod val="50000"/>
                    </a:srgbClr>
                  </a:solidFill>
                  <a:cs typeface="Arial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800">
                          <a:solidFill>
                            <a:srgbClr val="3F3F3F">
                              <a:lumMod val="50000"/>
                            </a:srgbClr>
                          </a:solidFill>
                        </a:rPr>
                        <m:t>∇</m:t>
                      </m:r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1800" b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fr-FR" sz="1800" b="1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fr-FR" sz="1800" b="1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800" dirty="0">
                  <a:solidFill>
                    <a:srgbClr val="3F3F3F">
                      <a:lumMod val="50000"/>
                    </a:srgb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800">
                          <a:solidFill>
                            <a:srgbClr val="3F3F3F">
                              <a:lumMod val="50000"/>
                            </a:srgbClr>
                          </a:solidFill>
                        </a:rPr>
                        <m:t>∇</m:t>
                      </m:r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1800" b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800" i="1">
                                  <a:solidFill>
                                    <a:srgbClr val="3F3F3F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solidFill>
                                    <a:srgbClr val="3F3F3F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800" i="1">
                                  <a:solidFill>
                                    <a:srgbClr val="3F3F3F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type m:val="lin"/>
                          <m:ctrlP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𝐉</m:t>
                      </m:r>
                    </m:oMath>
                  </m:oMathPara>
                </a14:m>
                <a:endParaRPr lang="fr-FR" sz="1800" dirty="0">
                  <a:solidFill>
                    <a:srgbClr val="3F3F3F">
                      <a:lumMod val="5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795" y="1054980"/>
                <a:ext cx="3762993" cy="1230415"/>
              </a:xfrm>
              <a:prstGeom prst="rect">
                <a:avLst/>
              </a:prstGeom>
              <a:blipFill rotWithShape="0">
                <a:blip r:embed="rId8"/>
                <a:stretch>
                  <a:fillRect t="-9901" b="-84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643795" y="2384358"/>
            <a:ext cx="3783402" cy="1030879"/>
          </a:xfrm>
          <a:prstGeom prst="rect">
            <a:avLst/>
          </a:prstGeom>
          <a:solidFill>
            <a:srgbClr val="E9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err="1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Computing</a:t>
            </a:r>
            <a:r>
              <a:rPr lang="fr-FR" sz="1800" dirty="0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 the </a:t>
            </a:r>
            <a:r>
              <a:rPr lang="fr-FR" sz="1800" dirty="0" err="1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fields</a:t>
            </a:r>
            <a:r>
              <a:rPr lang="fr-FR" sz="1800" dirty="0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seen</a:t>
            </a:r>
            <a:r>
              <a:rPr lang="fr-FR" sz="1800" dirty="0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 by </a:t>
            </a:r>
            <a:r>
              <a:rPr lang="fr-FR" sz="1800" dirty="0" err="1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each</a:t>
            </a:r>
            <a:r>
              <a:rPr lang="fr-FR" sz="1800" dirty="0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fr-FR" sz="1800" dirty="0" err="1">
                <a:solidFill>
                  <a:srgbClr val="3F3F3F">
                    <a:lumMod val="50000"/>
                  </a:srgbClr>
                </a:solidFill>
                <a:cs typeface="Arial" pitchFamily="34" charset="0"/>
              </a:rPr>
              <a:t>macroparticle</a:t>
            </a:r>
            <a:endParaRPr lang="fr-FR" sz="1800" dirty="0">
              <a:solidFill>
                <a:srgbClr val="3F3F3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48652" y="2117119"/>
            <a:ext cx="3608547" cy="1298118"/>
          </a:xfrm>
          <a:prstGeom prst="rect">
            <a:avLst/>
          </a:prstGeom>
          <a:solidFill>
            <a:srgbClr val="E9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08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848653" y="1054980"/>
                <a:ext cx="3608546" cy="953573"/>
              </a:xfrm>
              <a:prstGeom prst="rect">
                <a:avLst/>
              </a:prstGeom>
              <a:solidFill>
                <a:srgbClr val="E9EC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Projection of charge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density</a:t>
                </a:r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3F3F3F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𝜌</m:t>
                    </m:r>
                  </m:oMath>
                </a14:m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 and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current</a:t>
                </a:r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>
                        <a:solidFill>
                          <a:srgbClr val="3F3F3F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𝐉</m:t>
                    </m:r>
                  </m:oMath>
                </a14:m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 on a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grid</a:t>
                </a:r>
                <a:endParaRPr lang="fr-FR" sz="1800" dirty="0">
                  <a:solidFill>
                    <a:srgbClr val="3F3F3F">
                      <a:lumMod val="50000"/>
                    </a:srgbClr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53" y="1054980"/>
                <a:ext cx="3608546" cy="95357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lèche en arc 52"/>
          <p:cNvSpPr/>
          <p:nvPr/>
        </p:nvSpPr>
        <p:spPr>
          <a:xfrm flipH="1" flipV="1">
            <a:off x="4084006" y="1780564"/>
            <a:ext cx="1119578" cy="100966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43975"/>
              <a:gd name="adj5" fmla="val 125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08">
              <a:ln w="12700">
                <a:solidFill>
                  <a:srgbClr val="3F3F3F"/>
                </a:solidFill>
              </a:ln>
              <a:solidFill>
                <a:srgbClr val="3F3F3F">
                  <a:lumMod val="5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4306125" y="2052014"/>
                <a:ext cx="574722" cy="376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800">
                          <a:solidFill>
                            <a:prstClr val="white">
                              <a:lumMod val="50000"/>
                            </a:prstClr>
                          </a:solidFill>
                          <a:latin typeface="Cambria Math"/>
                        </a:rPr>
                        <m:t>Δ</m:t>
                      </m:r>
                      <m:r>
                        <a:rPr lang="fr-FR" sz="1800" i="1">
                          <a:solidFill>
                            <a:prstClr val="white">
                              <a:lumMod val="50000"/>
                            </a:prstClr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fr-FR" sz="1800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125" y="2052014"/>
                <a:ext cx="574722" cy="3763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73365" y="2162842"/>
                <a:ext cx="342163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Updating the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momenta</a:t>
                </a:r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 and </a:t>
                </a:r>
              </a:p>
              <a:p>
                <a:pPr algn="ctr"/>
                <a:r>
                  <a:rPr lang="fr-FR" sz="1800" dirty="0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locations of the </a:t>
                </a:r>
                <a:r>
                  <a:rPr lang="fr-FR" sz="1800" dirty="0" err="1">
                    <a:solidFill>
                      <a:srgbClr val="3F3F3F">
                        <a:lumMod val="50000"/>
                      </a:srgbClr>
                    </a:solidFill>
                    <a:cs typeface="Arial" pitchFamily="34" charset="0"/>
                  </a:rPr>
                  <a:t>macroparticles</a:t>
                </a:r>
                <a:endParaRPr lang="fr-FR" sz="1800" dirty="0">
                  <a:solidFill>
                    <a:srgbClr val="3F3F3F">
                      <a:lumMod val="50000"/>
                    </a:srgbClr>
                  </a:solidFill>
                  <a:cs typeface="Arial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𝐩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𝑑𝑡</m:t>
                          </m:r>
                        </m:den>
                      </m:f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a:rPr lang="fr-FR" sz="1800" i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𝑞</m:t>
                      </m:r>
                      <m:d>
                        <m:dPr>
                          <m:ctrlPr>
                            <a:rPr lang="fr-FR" sz="1800" b="1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𝐄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+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𝐯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×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𝐁</m:t>
                          </m:r>
                        </m:e>
                      </m:d>
                    </m:oMath>
                  </m:oMathPara>
                </a14:m>
                <a:endParaRPr lang="fr-FR" sz="1800" b="1" dirty="0">
                  <a:solidFill>
                    <a:srgbClr val="3F3F3F">
                      <a:lumMod val="50000"/>
                    </a:srgbClr>
                  </a:solidFill>
                  <a:cs typeface="Arial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</m:t>
                          </m:r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𝐫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𝑑𝑡</m:t>
                          </m:r>
                        </m:den>
                      </m:f>
                      <m:r>
                        <a:rPr lang="fr-FR" sz="1800" b="1">
                          <a:solidFill>
                            <a:srgbClr val="3F3F3F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1800" b="1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fr-FR" sz="1800" b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𝐩</m:t>
                          </m:r>
                        </m:num>
                        <m:den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𝑚</m:t>
                          </m:r>
                          <m:r>
                            <a:rPr lang="fr-FR" sz="1800" i="1">
                              <a:solidFill>
                                <a:srgbClr val="3F3F3F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fr-FR" sz="1800" dirty="0">
                  <a:solidFill>
                    <a:srgbClr val="3F3F3F">
                      <a:lumMod val="5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65" y="2162842"/>
                <a:ext cx="3421637" cy="1200329"/>
              </a:xfrm>
              <a:prstGeom prst="rect">
                <a:avLst/>
              </a:prstGeom>
              <a:blipFill rotWithShape="0">
                <a:blip r:embed="rId11"/>
                <a:stretch>
                  <a:fillRect t="-3046" b="-538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/>
          <p:cNvSpPr txBox="1"/>
          <p:nvPr/>
        </p:nvSpPr>
        <p:spPr>
          <a:xfrm>
            <a:off x="1067118" y="73379"/>
            <a:ext cx="64813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 err="1">
                <a:solidFill>
                  <a:prstClr val="white"/>
                </a:solidFill>
              </a:rPr>
              <a:t>Principle</a:t>
            </a:r>
            <a:r>
              <a:rPr lang="fr-FR" sz="2600" b="1" dirty="0">
                <a:solidFill>
                  <a:prstClr val="white"/>
                </a:solidFill>
              </a:rPr>
              <a:t> of the </a:t>
            </a:r>
            <a:r>
              <a:rPr lang="fr-FR" sz="2600" b="1" i="1" dirty="0" err="1">
                <a:solidFill>
                  <a:prstClr val="white"/>
                </a:solidFill>
              </a:rPr>
              <a:t>particle</a:t>
            </a:r>
            <a:r>
              <a:rPr lang="fr-FR" sz="2600" b="1" i="1" dirty="0">
                <a:solidFill>
                  <a:prstClr val="white"/>
                </a:solidFill>
              </a:rPr>
              <a:t>-in-</a:t>
            </a:r>
            <a:r>
              <a:rPr lang="fr-FR" sz="2600" b="1" i="1" dirty="0" err="1">
                <a:solidFill>
                  <a:prstClr val="white"/>
                </a:solidFill>
              </a:rPr>
              <a:t>cell</a:t>
            </a:r>
            <a:r>
              <a:rPr lang="fr-FR" sz="2600" b="1" dirty="0">
                <a:solidFill>
                  <a:prstClr val="white"/>
                </a:solidFill>
              </a:rPr>
              <a:t>  (PIC) </a:t>
            </a:r>
            <a:r>
              <a:rPr lang="fr-FR" sz="2600" b="1" i="1" dirty="0" err="1">
                <a:solidFill>
                  <a:prstClr val="white"/>
                </a:solidFill>
              </a:rPr>
              <a:t>method</a:t>
            </a:r>
            <a:r>
              <a:rPr lang="fr-FR" sz="2600" b="1" dirty="0">
                <a:solidFill>
                  <a:prstClr val="white"/>
                </a:solidFill>
              </a:rPr>
              <a:t> </a:t>
            </a:r>
            <a:r>
              <a:rPr lang="fr-FR" sz="2600" b="1" baseline="30000" dirty="0">
                <a:solidFill>
                  <a:prstClr val="white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9762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ea typeface="Arial" charset="0"/>
                <a:cs typeface="Arial" charset="0"/>
              </a:rPr>
              <a:pPr algn="ctr"/>
              <a:t>26</a:t>
            </a:fld>
            <a:endParaRPr lang="fr-FR" sz="9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60C21A0-C39E-F242-AECD-4654472F00DF}"/>
                  </a:ext>
                </a:extLst>
              </p:cNvPr>
              <p:cNvSpPr txBox="1"/>
              <p:nvPr/>
            </p:nvSpPr>
            <p:spPr bwMode="auto">
              <a:xfrm>
                <a:off x="1235743" y="86028"/>
                <a:ext cx="8270356" cy="528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27542" tIns="63771" rIns="127542" bIns="63771" rtlCol="0">
                <a:spAutoFit/>
              </a:bodyPr>
              <a:lstStyle/>
              <a:p>
                <a:pPr defTabSz="1276128"/>
                <a:r>
                  <a:rPr lang="en-US" sz="2600" b="1" dirty="0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Density down ramp-induced attenuation for </a:t>
                </a:r>
                <a14:m>
                  <m:oMath xmlns:m="http://schemas.openxmlformats.org/officeDocument/2006/math">
                    <m:r>
                      <a:rPr lang="fr-FR" sz="2600" b="1" i="1" smtClean="0">
                        <a:solidFill>
                          <a:schemeClr val="bg1"/>
                        </a:solidFill>
                        <a:latin typeface="Cambria Math"/>
                        <a:ea typeface="Arial" charset="0"/>
                        <a:cs typeface="Arial" charset="0"/>
                      </a:rPr>
                      <m:t>𝒃</m:t>
                    </m:r>
                    <m:r>
                      <a:rPr lang="fr-FR" sz="2600" b="1" i="1" smtClean="0">
                        <a:solidFill>
                          <a:schemeClr val="bg1"/>
                        </a:solidFill>
                        <a:latin typeface="Cambria Math"/>
                        <a:ea typeface="Arial" charset="0"/>
                        <a:cs typeface="Arial" charset="0"/>
                      </a:rPr>
                      <m:t>≤</m:t>
                    </m:r>
                    <m:r>
                      <a:rPr lang="fr-FR" sz="2600" b="1" i="1" smtClean="0">
                        <a:solidFill>
                          <a:schemeClr val="bg1"/>
                        </a:solidFill>
                        <a:latin typeface="Cambria Math"/>
                        <a:ea typeface="Arial" charset="0"/>
                        <a:cs typeface="Arial" charset="0"/>
                      </a:rPr>
                      <m:t>𝟏</m:t>
                    </m:r>
                  </m:oMath>
                </a14:m>
                <a:endParaRPr lang="en-US" sz="2600" b="1" dirty="0">
                  <a:solidFill>
                    <a:schemeClr val="bg1"/>
                  </a:solidFill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60C21A0-C39E-F242-AECD-4654472F0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743" y="86028"/>
                <a:ext cx="8270356" cy="528897"/>
              </a:xfrm>
              <a:prstGeom prst="rect">
                <a:avLst/>
              </a:prstGeom>
              <a:blipFill>
                <a:blip r:embed="rId2"/>
                <a:stretch>
                  <a:fillRect l="-766" t="-7143" b="-238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b="22868"/>
          <a:stretch/>
        </p:blipFill>
        <p:spPr>
          <a:xfrm>
            <a:off x="467592" y="1752735"/>
            <a:ext cx="4129853" cy="2136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213884" y="865949"/>
                <a:ext cx="4383561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800" b="1" dirty="0">
                    <a:solidFill>
                      <a:srgbClr val="3F3F3F"/>
                    </a:solidFill>
                  </a:rPr>
                  <a:t>Density down </a:t>
                </a:r>
                <a:r>
                  <a:rPr lang="fr-FR" sz="1800" b="1" dirty="0" err="1">
                    <a:solidFill>
                      <a:srgbClr val="3F3F3F"/>
                    </a:solidFill>
                  </a:rPr>
                  <a:t>ramp</a:t>
                </a:r>
                <a:r>
                  <a:rPr lang="fr-FR" sz="1800" b="1" dirty="0">
                    <a:solidFill>
                      <a:srgbClr val="3F3F3F"/>
                    </a:solidFill>
                  </a:rPr>
                  <a:t> of </a:t>
                </a:r>
                <a:r>
                  <a:rPr lang="fr-FR" sz="1800" b="1" dirty="0" err="1">
                    <a:solidFill>
                      <a:srgbClr val="3F3F3F"/>
                    </a:solidFill>
                  </a:rPr>
                  <a:t>length</a:t>
                </a:r>
                <a:r>
                  <a:rPr lang="fr-FR" sz="1800" b="1" dirty="0">
                    <a:solidFill>
                      <a:srgbClr val="3F3F3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fr-FR" sz="1800" b="1" dirty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>
                    <a:solidFill>
                      <a:srgbClr val="3F3F3F"/>
                    </a:solidFill>
                  </a:rPr>
                  <a:t>: 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decay</a:t>
                </a:r>
                <a:r>
                  <a:rPr lang="fr-FR" sz="1800" dirty="0">
                    <a:solidFill>
                      <a:srgbClr val="3F3F3F"/>
                    </a:solidFill>
                  </a:rPr>
                  <a:t> due to dispersion relation variation (</a:t>
                </a:r>
                <a:r>
                  <a:rPr lang="fr-FR" sz="1800" dirty="0" err="1">
                    <a:solidFill>
                      <a:srgbClr val="3F3F3F"/>
                    </a:solidFill>
                  </a:rPr>
                  <a:t>when</a:t>
                </a:r>
                <a:r>
                  <a:rPr lang="fr-FR" sz="1800" dirty="0">
                    <a:solidFill>
                      <a:srgbClr val="3F3F3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800" b="0" i="1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fr-FR" sz="1800" dirty="0">
                    <a:solidFill>
                      <a:srgbClr val="3F3F3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84" y="865949"/>
                <a:ext cx="4383561" cy="646331"/>
              </a:xfrm>
              <a:prstGeom prst="rect">
                <a:avLst/>
              </a:prstGeom>
              <a:blipFill>
                <a:blip r:embed="rId35"/>
                <a:stretch>
                  <a:fillRect l="-971" t="-3704" r="-416" b="-129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EECE440D-7F19-4149-A114-1EBD2C2CB098}"/>
              </a:ext>
            </a:extLst>
          </p:cNvPr>
          <p:cNvSpPr txBox="1"/>
          <p:nvPr/>
        </p:nvSpPr>
        <p:spPr>
          <a:xfrm flipH="1">
            <a:off x="467592" y="5378083"/>
            <a:ext cx="358788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844083" eaLnBrk="0" hangingPunct="0"/>
            <a:r>
              <a:rPr lang="en-US" sz="1400" dirty="0">
                <a:solidFill>
                  <a:srgbClr val="3F3F3F"/>
                </a:solidFill>
              </a:rPr>
              <a:t>J. </a:t>
            </a:r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Yoshii</a:t>
            </a:r>
            <a:r>
              <a:rPr lang="en-US" sz="1400" dirty="0">
                <a:solidFill>
                  <a:srgbClr val="3F3F3F"/>
                </a:solidFill>
              </a:rPr>
              <a:t> et al., Phys. Rev. Lett. </a:t>
            </a:r>
            <a:r>
              <a:rPr lang="en-US" sz="1400" b="1" dirty="0">
                <a:solidFill>
                  <a:srgbClr val="3F3F3F"/>
                </a:solidFill>
              </a:rPr>
              <a:t>79</a:t>
            </a:r>
            <a:r>
              <a:rPr lang="en-US" sz="1400" dirty="0">
                <a:solidFill>
                  <a:srgbClr val="3F3F3F"/>
                </a:solidFill>
              </a:rPr>
              <a:t>, 4194 (1997)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4491EDD-85CC-4F8F-A1DD-E8F3A9AAE411}"/>
              </a:ext>
            </a:extLst>
          </p:cNvPr>
          <p:cNvGrpSpPr/>
          <p:nvPr/>
        </p:nvGrpSpPr>
        <p:grpSpPr>
          <a:xfrm>
            <a:off x="4660626" y="4015116"/>
            <a:ext cx="4227850" cy="2293060"/>
            <a:chOff x="4660626" y="4015116"/>
            <a:chExt cx="4227850" cy="229306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BF2B5F5-35D2-4F86-818B-BACC88615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1" t="9418" b="12069"/>
            <a:stretch/>
          </p:blipFill>
          <p:spPr>
            <a:xfrm>
              <a:off x="5380778" y="4202774"/>
              <a:ext cx="3507698" cy="15642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1C1E4B02-474B-41AD-9258-93A201E6D383}"/>
                    </a:ext>
                  </a:extLst>
                </p:cNvPr>
                <p:cNvSpPr txBox="1"/>
                <p:nvPr/>
              </p:nvSpPr>
              <p:spPr>
                <a:xfrm>
                  <a:off x="5227480" y="5737983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1C1E4B02-474B-41AD-9258-93A201E6D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480" y="5737983"/>
                  <a:ext cx="365806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57095C48-5E4D-48C4-8473-17D937497065}"/>
                    </a:ext>
                  </a:extLst>
                </p:cNvPr>
                <p:cNvSpPr txBox="1"/>
                <p:nvPr/>
              </p:nvSpPr>
              <p:spPr>
                <a:xfrm>
                  <a:off x="5750816" y="5737983"/>
                  <a:ext cx="6222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57095C48-5E4D-48C4-8473-17D9374970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0816" y="5737983"/>
                  <a:ext cx="622286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97FB3113-9669-4291-BB02-9E4CCC85E21D}"/>
                    </a:ext>
                  </a:extLst>
                </p:cNvPr>
                <p:cNvSpPr txBox="1"/>
                <p:nvPr/>
              </p:nvSpPr>
              <p:spPr>
                <a:xfrm>
                  <a:off x="6387682" y="5744332"/>
                  <a:ext cx="750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97FB3113-9669-4291-BB02-9E4CCC85E2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682" y="5744332"/>
                  <a:ext cx="750526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A305081B-693E-458D-81A2-35AC9B148424}"/>
                    </a:ext>
                  </a:extLst>
                </p:cNvPr>
                <p:cNvSpPr txBox="1"/>
                <p:nvPr/>
              </p:nvSpPr>
              <p:spPr>
                <a:xfrm>
                  <a:off x="7051660" y="5744332"/>
                  <a:ext cx="750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A305081B-693E-458D-81A2-35AC9B148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660" y="5744332"/>
                  <a:ext cx="750526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23DA8ED4-E69D-4233-A99C-5F2FC4A37830}"/>
                    </a:ext>
                  </a:extLst>
                </p:cNvPr>
                <p:cNvSpPr txBox="1"/>
                <p:nvPr/>
              </p:nvSpPr>
              <p:spPr>
                <a:xfrm>
                  <a:off x="7743355" y="5744332"/>
                  <a:ext cx="750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2000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23DA8ED4-E69D-4233-A99C-5F2FC4A378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3355" y="5744332"/>
                  <a:ext cx="750526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EEAA9C0-DCDB-4B37-AEA1-ADB5DA305431}"/>
                </a:ext>
              </a:extLst>
            </p:cNvPr>
            <p:cNvGrpSpPr/>
            <p:nvPr/>
          </p:nvGrpSpPr>
          <p:grpSpPr>
            <a:xfrm>
              <a:off x="4660626" y="4015116"/>
              <a:ext cx="676002" cy="1834426"/>
              <a:chOff x="10047692" y="3581399"/>
              <a:chExt cx="676002" cy="23380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9EA4B5D2-585D-4C21-B598-EE03DBC8973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642774" y="4555944"/>
                    <a:ext cx="117916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GV</m:t>
                          </m:r>
                          <m: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fr-FR" sz="18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9EA4B5D2-585D-4C21-B598-EE03DBC897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642774" y="4555944"/>
                    <a:ext cx="1179168" cy="36933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t="-60526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0CB278E6-287B-41CD-980F-1ACB19C3958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24869" y="4251662"/>
                    <a:ext cx="346731" cy="3457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0CB278E6-287B-41CD-980F-1ACB19C395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24869" y="4251662"/>
                    <a:ext cx="346731" cy="34576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r="-24561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F26EBDE2-7BAA-466F-9CB8-DAB2DF18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10213496" y="5573705"/>
                    <a:ext cx="380449" cy="3457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F26EBDE2-7BAA-466F-9CB8-DAB2DF186D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13496" y="5573705"/>
                    <a:ext cx="380449" cy="34576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r="-58065" b="-2444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DC3EEB91-8908-4075-8384-2EE762EB72F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8429" y="4936609"/>
                    <a:ext cx="325265" cy="3457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DC3EEB91-8908-4075-8384-2EE762EB72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98429" y="4936609"/>
                    <a:ext cx="325265" cy="34576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2444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7FC3D304-E575-4382-A968-69349EB206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311417" y="3581399"/>
                    <a:ext cx="380449" cy="3457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80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7FC3D304-E575-4382-A968-69349EB206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11417" y="3581399"/>
                    <a:ext cx="380449" cy="34576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r="-12903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141F5733-EE72-4ADC-A6AC-06A95AE52764}"/>
                    </a:ext>
                  </a:extLst>
                </p:cNvPr>
                <p:cNvSpPr txBox="1"/>
                <p:nvPr/>
              </p:nvSpPr>
              <p:spPr>
                <a:xfrm>
                  <a:off x="6462995" y="5962412"/>
                  <a:ext cx="989306" cy="345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141F5733-EE72-4ADC-A6AC-06A95AE527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2995" y="5962412"/>
                  <a:ext cx="989306" cy="345764"/>
                </a:xfrm>
                <a:prstGeom prst="rect">
                  <a:avLst/>
                </a:prstGeom>
                <a:blipFill>
                  <a:blip r:embed="rId25"/>
                  <a:stretch>
                    <a:fillRect r="-8642" b="-210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858ABB7-DFC9-4634-B8AD-BDC7B5C16E2E}"/>
                </a:ext>
              </a:extLst>
            </p:cNvPr>
            <p:cNvCxnSpPr>
              <a:cxnSpLocks/>
            </p:cNvCxnSpPr>
            <p:nvPr/>
          </p:nvCxnSpPr>
          <p:spPr>
            <a:xfrm>
              <a:off x="7064375" y="4518699"/>
              <a:ext cx="947316" cy="71951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A7447AC4-A9E4-42DB-8C05-385EB2FA72FC}"/>
                </a:ext>
              </a:extLst>
            </p:cNvPr>
            <p:cNvCxnSpPr>
              <a:cxnSpLocks/>
            </p:cNvCxnSpPr>
            <p:nvPr/>
          </p:nvCxnSpPr>
          <p:spPr>
            <a:xfrm>
              <a:off x="5548933" y="4518699"/>
              <a:ext cx="150272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06C4BBC7-7570-4709-8E17-248B5BF1619B}"/>
                </a:ext>
              </a:extLst>
            </p:cNvPr>
            <p:cNvCxnSpPr>
              <a:cxnSpLocks/>
            </p:cNvCxnSpPr>
            <p:nvPr/>
          </p:nvCxnSpPr>
          <p:spPr>
            <a:xfrm>
              <a:off x="7993344" y="5238218"/>
              <a:ext cx="7982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E964EF5-4ADF-444C-8D2A-D8D764EF5B28}"/>
                </a:ext>
              </a:extLst>
            </p:cNvPr>
            <p:cNvGrpSpPr/>
            <p:nvPr/>
          </p:nvGrpSpPr>
          <p:grpSpPr>
            <a:xfrm>
              <a:off x="5312258" y="4177617"/>
              <a:ext cx="1205544" cy="589051"/>
              <a:chOff x="5349811" y="4102988"/>
              <a:chExt cx="1205544" cy="58905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703B0B-B988-44E0-A356-FB164C8ED90D}"/>
                  </a:ext>
                </a:extLst>
              </p:cNvPr>
              <p:cNvSpPr/>
              <p:nvPr/>
            </p:nvSpPr>
            <p:spPr>
              <a:xfrm>
                <a:off x="5431214" y="4129179"/>
                <a:ext cx="1124141" cy="49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8D2C4002-070E-4751-B60D-2DCAB252A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4666" y="4529087"/>
                <a:ext cx="360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5E2C37CD-6347-4B14-AE3D-DF63770EC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4666" y="4273555"/>
                <a:ext cx="360000" cy="0"/>
              </a:xfrm>
              <a:prstGeom prst="line">
                <a:avLst/>
              </a:prstGeom>
              <a:ln w="28575">
                <a:solidFill>
                  <a:srgbClr val="0612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DF76A0F2-5B00-499B-BA16-DEBA6FBDBF0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349811" y="4102988"/>
                    <a:ext cx="846202" cy="5890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95674" tIns="47837" rIns="95674" bIns="47837" rtlCol="0">
                    <a:spAutoFit/>
                  </a:bodyPr>
                  <a:lstStyle/>
                  <a:p>
                    <a:pPr defTabSz="95726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fr-FR" sz="160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600" b="0" i="1" smtClean="0">
                              <a:solidFill>
                                <a:srgbClr val="0612F8"/>
                              </a:solidFill>
                              <a:latin typeface="Cambria Math" panose="02040503050406030204" pitchFamily="18" charset="0"/>
                            </a:rPr>
                            <m:t>=1.5</m:t>
                          </m:r>
                        </m:oMath>
                      </m:oMathPara>
                    </a14:m>
                    <a:endParaRPr lang="fr-FR" sz="1600" dirty="0">
                      <a:solidFill>
                        <a:prstClr val="black"/>
                      </a:solidFill>
                      <a:latin typeface="Arial" charset="0"/>
                    </a:endParaRPr>
                  </a:p>
                  <a:p>
                    <a:pPr defTabSz="95726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fr-FR" sz="1600" dirty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DF76A0F2-5B00-499B-BA16-DEBA6FBDBF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349811" y="4102988"/>
                    <a:ext cx="846202" cy="589051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ZoneTexte 69">
                  <a:extLst>
                    <a:ext uri="{FF2B5EF4-FFF2-40B4-BE49-F238E27FC236}">
                      <a16:creationId xmlns:a16="http://schemas.microsoft.com/office/drawing/2014/main" id="{EDFA0CEB-862A-4732-A921-921A94A1FA7F}"/>
                    </a:ext>
                  </a:extLst>
                </p:cNvPr>
                <p:cNvSpPr txBox="1"/>
                <p:nvPr/>
              </p:nvSpPr>
              <p:spPr>
                <a:xfrm>
                  <a:off x="5396724" y="5422959"/>
                  <a:ext cx="1893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800" dirty="0"/>
                    <a:t>1D-PIC,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=0.85</m:t>
                      </m:r>
                    </m:oMath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70" name="ZoneTexte 6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DFA0CEB-862A-4732-A921-921A94A1FA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6724" y="5422959"/>
                  <a:ext cx="1893980" cy="369332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l="-2572" t="-8333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A40F8B9D-D8F3-43AF-ADC3-7E9866A48451}"/>
                    </a:ext>
                  </a:extLst>
                </p:cNvPr>
                <p:cNvSpPr txBox="1"/>
                <p:nvPr/>
              </p:nvSpPr>
              <p:spPr>
                <a:xfrm>
                  <a:off x="6651158" y="4183076"/>
                  <a:ext cx="514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fr-FR" sz="1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fr-FR" sz="1800" b="1" dirty="0"/>
                </a:p>
              </p:txBody>
            </p:sp>
          </mc:Choice>
          <mc:Fallback xmlns="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A40F8B9D-D8F3-43AF-ADC3-7E9866A48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158" y="4183076"/>
                  <a:ext cx="514820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39884C0-A4CF-4B47-B4C7-0D9B8E471CF4}"/>
                  </a:ext>
                </a:extLst>
              </p:cNvPr>
              <p:cNvSpPr txBox="1"/>
              <p:nvPr/>
            </p:nvSpPr>
            <p:spPr>
              <a:xfrm>
                <a:off x="-212529" y="4546060"/>
                <a:ext cx="4919663" cy="434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𝐨𝐮𝐭</m:t>
                          </m:r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𝐩𝐥𝐚𝐬𝐦𝐚</m:t>
                          </m:r>
                        </m:sup>
                      </m:sSubSup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𝐢𝐧</m:t>
                          </m:r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𝐩𝐥𝐚𝐬𝐦𝐚</m:t>
                          </m:r>
                        </m:sup>
                      </m:sSubSup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1" i="0" smtClean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/>
                            <m:e>
                              <m:r>
                                <a:rPr lang="fr-FR" sz="1800" b="1" i="0" smtClean="0">
                                  <a:latin typeface="Cambria Math" panose="02040503050406030204" pitchFamily="18" charset="0"/>
                                </a:rPr>
                                <m:t>𝐈𝐦</m:t>
                              </m:r>
                              <m:d>
                                <m:dPr>
                                  <m:ctrlP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  <m:r>
                                <a:rPr lang="fr-FR" sz="1800" b="1" i="0" smtClean="0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39884C0-A4CF-4B47-B4C7-0D9B8E471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529" y="4546060"/>
                <a:ext cx="4919663" cy="434543"/>
              </a:xfrm>
              <a:prstGeom prst="rect">
                <a:avLst/>
              </a:prstGeom>
              <a:blipFill>
                <a:blip r:embed="rId38"/>
                <a:stretch>
                  <a:fillRect t="-80000" b="-10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879EE62-2B91-4270-AA21-288374CE29B5}"/>
              </a:ext>
            </a:extLst>
          </p:cNvPr>
          <p:cNvSpPr/>
          <p:nvPr/>
        </p:nvSpPr>
        <p:spPr>
          <a:xfrm>
            <a:off x="8074818" y="4260059"/>
            <a:ext cx="683563" cy="97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07D404D-6ACC-1442-904B-8B36DD22C9FC}"/>
              </a:ext>
            </a:extLst>
          </p:cNvPr>
          <p:cNvGrpSpPr/>
          <p:nvPr/>
        </p:nvGrpSpPr>
        <p:grpSpPr>
          <a:xfrm>
            <a:off x="5111168" y="1167164"/>
            <a:ext cx="3721699" cy="2811297"/>
            <a:chOff x="-2608395" y="-5106723"/>
            <a:chExt cx="3721699" cy="2811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46645BD6-F781-7D4B-8A33-C5F507ABA083}"/>
                    </a:ext>
                  </a:extLst>
                </p:cNvPr>
                <p:cNvSpPr txBox="1"/>
                <p:nvPr/>
              </p:nvSpPr>
              <p:spPr>
                <a:xfrm rot="16200000">
                  <a:off x="-3625084" y="-4090034"/>
                  <a:ext cx="2413225" cy="37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80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180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(−∫</m:t>
                        </m:r>
                        <m:r>
                          <m:rPr>
                            <m:sty m:val="p"/>
                          </m:rPr>
                          <a:rPr lang="fr-FR" sz="180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  <m:d>
                          <m:dPr>
                            <m:ctrlP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fr-FR" sz="180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80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29F5AA88-4AA8-4D20-A554-F629EC8386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625084" y="-4090034"/>
                  <a:ext cx="2413225" cy="379848"/>
                </a:xfrm>
                <a:prstGeom prst="rect">
                  <a:avLst/>
                </a:prstGeom>
                <a:blipFill>
                  <a:blip r:embed="rId47"/>
                  <a:stretch>
                    <a:fillRect r="-1746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3AAC0D12-DDF7-C149-8DE3-00172E3DB402}"/>
                    </a:ext>
                  </a:extLst>
                </p:cNvPr>
                <p:cNvSpPr txBox="1"/>
                <p:nvPr/>
              </p:nvSpPr>
              <p:spPr>
                <a:xfrm>
                  <a:off x="-594767" y="-2664758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EB7A2A66-1A52-4792-BDF4-BA8FB2538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94767" y="-2664758"/>
                  <a:ext cx="367665" cy="369332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3F245AD2-8077-004F-B35E-89DE73DBD063}"/>
                    </a:ext>
                  </a:extLst>
                </p:cNvPr>
                <p:cNvSpPr txBox="1"/>
                <p:nvPr/>
              </p:nvSpPr>
              <p:spPr>
                <a:xfrm>
                  <a:off x="-1994429" y="-2883234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49D193B6-6F00-4D38-9011-45B6B646BD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94429" y="-2883234"/>
                  <a:ext cx="365806" cy="369332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9F3B1567-7DF3-DD4A-9326-EC73EAC92FBA}"/>
                    </a:ext>
                  </a:extLst>
                </p:cNvPr>
                <p:cNvSpPr txBox="1"/>
                <p:nvPr/>
              </p:nvSpPr>
              <p:spPr>
                <a:xfrm>
                  <a:off x="-607923" y="-2883234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8D04CA87-4AFF-4386-9874-53777D495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07923" y="-2883234"/>
                  <a:ext cx="365806" cy="369332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DB34BE40-B85B-8845-84C1-CB8CA355D538}"/>
                    </a:ext>
                  </a:extLst>
                </p:cNvPr>
                <p:cNvSpPr txBox="1"/>
                <p:nvPr/>
              </p:nvSpPr>
              <p:spPr>
                <a:xfrm>
                  <a:off x="747498" y="-2884883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FDD70D01-72C3-4265-8A1E-BFC847DC4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498" y="-2884883"/>
                  <a:ext cx="365806" cy="369332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2F123511-403C-7245-9A01-DF333B3DA85F}"/>
                    </a:ext>
                  </a:extLst>
                </p:cNvPr>
                <p:cNvSpPr txBox="1"/>
                <p:nvPr/>
              </p:nvSpPr>
              <p:spPr>
                <a:xfrm>
                  <a:off x="-1386066" y="-2889234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0.5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14FD974E-5863-433D-91E8-630E6B4E7C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86066" y="-2889234"/>
                  <a:ext cx="542136" cy="369332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BBB6B46C-935F-F94E-80DA-0F92BC382933}"/>
                    </a:ext>
                  </a:extLst>
                </p:cNvPr>
                <p:cNvSpPr txBox="1"/>
                <p:nvPr/>
              </p:nvSpPr>
              <p:spPr>
                <a:xfrm>
                  <a:off x="-7175" y="-2884883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8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C06EBDBE-2209-48B4-88DD-F7C9F2860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175" y="-2884883"/>
                  <a:ext cx="542136" cy="369332"/>
                </a:xfrm>
                <a:prstGeom prst="rect">
                  <a:avLst/>
                </a:prstGeom>
                <a:blipFill>
                  <a:blip r:embed="rId5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C8E6CEFE-ECE8-5A40-B096-D41F6B750E34}"/>
                    </a:ext>
                  </a:extLst>
                </p:cNvPr>
                <p:cNvSpPr txBox="1"/>
                <p:nvPr/>
              </p:nvSpPr>
              <p:spPr>
                <a:xfrm>
                  <a:off x="-2279736" y="-4756430"/>
                  <a:ext cx="6013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588A3DB6-D58E-4F06-9BA6-931A5901E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279736" y="-4756430"/>
                  <a:ext cx="601382" cy="369332"/>
                </a:xfrm>
                <a:prstGeom prst="rect">
                  <a:avLst/>
                </a:prstGeom>
                <a:blipFill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54F5E25-FF0E-2F4C-A705-F2D7B7C46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8" t="6971" r="8384" b="9897"/>
            <a:stretch/>
          </p:blipFill>
          <p:spPr>
            <a:xfrm>
              <a:off x="-1852171" y="-5011085"/>
              <a:ext cx="2844926" cy="22270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AF4F401E-4537-EE4C-B882-0B4CB4E5EDD7}"/>
                    </a:ext>
                  </a:extLst>
                </p:cNvPr>
                <p:cNvSpPr txBox="1"/>
                <p:nvPr/>
              </p:nvSpPr>
              <p:spPr>
                <a:xfrm>
                  <a:off x="-2401083" y="-3886103"/>
                  <a:ext cx="723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8A78BBBD-B3D2-4533-997A-CB7EC7B3C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1083" y="-3886103"/>
                  <a:ext cx="723211" cy="369332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51D03FC8-22A0-F24C-9B56-F5A1C2E7B4D3}"/>
                    </a:ext>
                  </a:extLst>
                </p:cNvPr>
                <p:cNvSpPr txBox="1"/>
                <p:nvPr/>
              </p:nvSpPr>
              <p:spPr>
                <a:xfrm>
                  <a:off x="-2401084" y="-3070887"/>
                  <a:ext cx="723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80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fr-FR" sz="1800" dirty="0">
                    <a:solidFill>
                      <a:srgbClr val="3F3F3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6E3D0955-8871-42E0-B2C3-4478F2539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1084" y="-3070887"/>
                  <a:ext cx="723211" cy="369332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876F623-FC73-414A-A085-7444AB996A8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46" y="3978460"/>
            <a:ext cx="2234415" cy="3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38499"/>
          </a:xfrm>
        </p:spPr>
        <p:txBody>
          <a:bodyPr/>
          <a:lstStyle/>
          <a:p>
            <a:pPr algn="ctr"/>
            <a:fld id="{854A34C9-9A4B-6445-85E1-F779B5E87362}" type="slidenum">
              <a:rPr lang="en-US" sz="9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en-US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1119045" y="70442"/>
            <a:ext cx="7137449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THz pulse generation from photocurrents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62BA964-BE65-0F41-8702-08F9CC4E4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0" y="1077687"/>
            <a:ext cx="1168428" cy="1168428"/>
          </a:xfrm>
          <a:prstGeom prst="rect">
            <a:avLst/>
          </a:prstGeom>
        </p:spPr>
      </p:pic>
      <p:grpSp>
        <p:nvGrpSpPr>
          <p:cNvPr id="79" name="94 Grupo">
            <a:extLst>
              <a:ext uri="{FF2B5EF4-FFF2-40B4-BE49-F238E27FC236}">
                <a16:creationId xmlns:a16="http://schemas.microsoft.com/office/drawing/2014/main" id="{0A851EA0-E027-2940-9ECE-8C8E91145E62}"/>
              </a:ext>
            </a:extLst>
          </p:cNvPr>
          <p:cNvGrpSpPr/>
          <p:nvPr/>
        </p:nvGrpSpPr>
        <p:grpSpPr>
          <a:xfrm>
            <a:off x="6270170" y="1687287"/>
            <a:ext cx="1219200" cy="1031638"/>
            <a:chOff x="2689965" y="7927911"/>
            <a:chExt cx="642631" cy="541872"/>
          </a:xfrm>
        </p:grpSpPr>
        <p:pic>
          <p:nvPicPr>
            <p:cNvPr id="80" name="81 Imagen">
              <a:extLst>
                <a:ext uri="{FF2B5EF4-FFF2-40B4-BE49-F238E27FC236}">
                  <a16:creationId xmlns:a16="http://schemas.microsoft.com/office/drawing/2014/main" id="{21880DEA-924E-BB43-BF45-16AFE745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965" y="8109783"/>
              <a:ext cx="486487" cy="360000"/>
            </a:xfrm>
            <a:prstGeom prst="rect">
              <a:avLst/>
            </a:prstGeom>
          </p:spPr>
        </p:pic>
        <p:pic>
          <p:nvPicPr>
            <p:cNvPr id="81" name="84 Imagen">
              <a:extLst>
                <a:ext uri="{FF2B5EF4-FFF2-40B4-BE49-F238E27FC236}">
                  <a16:creationId xmlns:a16="http://schemas.microsoft.com/office/drawing/2014/main" id="{6F0809AE-9226-E942-99FC-BB82C886F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46109" y="7927911"/>
              <a:ext cx="486487" cy="360000"/>
            </a:xfrm>
            <a:prstGeom prst="rect">
              <a:avLst/>
            </a:prstGeom>
          </p:spPr>
        </p:pic>
        <p:sp>
          <p:nvSpPr>
            <p:cNvPr id="82" name="92 Flecha izquierda y derecha">
              <a:extLst>
                <a:ext uri="{FF2B5EF4-FFF2-40B4-BE49-F238E27FC236}">
                  <a16:creationId xmlns:a16="http://schemas.microsoft.com/office/drawing/2014/main" id="{046A053D-D3B2-B343-80ED-368CCF7DD597}"/>
                </a:ext>
              </a:extLst>
            </p:cNvPr>
            <p:cNvSpPr/>
            <p:nvPr/>
          </p:nvSpPr>
          <p:spPr>
            <a:xfrm rot="19195508">
              <a:off x="2908751" y="8187476"/>
              <a:ext cx="158584" cy="55954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98 Grupo">
            <a:extLst>
              <a:ext uri="{FF2B5EF4-FFF2-40B4-BE49-F238E27FC236}">
                <a16:creationId xmlns:a16="http://schemas.microsoft.com/office/drawing/2014/main" id="{075C3570-14A2-7A4B-AE64-FB9D9CD6F5D7}"/>
              </a:ext>
            </a:extLst>
          </p:cNvPr>
          <p:cNvGrpSpPr/>
          <p:nvPr/>
        </p:nvGrpSpPr>
        <p:grpSpPr>
          <a:xfrm>
            <a:off x="7946570" y="849087"/>
            <a:ext cx="990600" cy="914400"/>
            <a:chOff x="3766447" y="8030451"/>
            <a:chExt cx="486487" cy="360000"/>
          </a:xfrm>
        </p:grpSpPr>
        <p:pic>
          <p:nvPicPr>
            <p:cNvPr id="84" name="93 Imagen">
              <a:extLst>
                <a:ext uri="{FF2B5EF4-FFF2-40B4-BE49-F238E27FC236}">
                  <a16:creationId xmlns:a16="http://schemas.microsoft.com/office/drawing/2014/main" id="{15B0E58B-4223-A042-8C63-C750180C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66447" y="8030451"/>
              <a:ext cx="486487" cy="360000"/>
            </a:xfrm>
            <a:prstGeom prst="rect">
              <a:avLst/>
            </a:prstGeom>
          </p:spPr>
        </p:pic>
        <p:sp>
          <p:nvSpPr>
            <p:cNvPr id="85" name="97 Flecha izquierda y derecha">
              <a:extLst>
                <a:ext uri="{FF2B5EF4-FFF2-40B4-BE49-F238E27FC236}">
                  <a16:creationId xmlns:a16="http://schemas.microsoft.com/office/drawing/2014/main" id="{8B2A8DB0-21B9-4045-A96B-70F6D10BCE1A}"/>
                </a:ext>
              </a:extLst>
            </p:cNvPr>
            <p:cNvSpPr/>
            <p:nvPr/>
          </p:nvSpPr>
          <p:spPr>
            <a:xfrm rot="3168990">
              <a:off x="4135062" y="8119882"/>
              <a:ext cx="158584" cy="45719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6" name="83 Grupo">
            <a:extLst>
              <a:ext uri="{FF2B5EF4-FFF2-40B4-BE49-F238E27FC236}">
                <a16:creationId xmlns:a16="http://schemas.microsoft.com/office/drawing/2014/main" id="{716B55CF-AF0A-E644-B903-108F9C450ED2}"/>
              </a:ext>
            </a:extLst>
          </p:cNvPr>
          <p:cNvGrpSpPr/>
          <p:nvPr/>
        </p:nvGrpSpPr>
        <p:grpSpPr>
          <a:xfrm>
            <a:off x="347918" y="881741"/>
            <a:ext cx="5748082" cy="1764943"/>
            <a:chOff x="864416" y="6396006"/>
            <a:chExt cx="5083106" cy="1167192"/>
          </a:xfrm>
        </p:grpSpPr>
        <p:grpSp>
          <p:nvGrpSpPr>
            <p:cNvPr id="87" name="74 Grupo">
              <a:extLst>
                <a:ext uri="{FF2B5EF4-FFF2-40B4-BE49-F238E27FC236}">
                  <a16:creationId xmlns:a16="http://schemas.microsoft.com/office/drawing/2014/main" id="{2FE4308A-F6E3-2B48-A84C-044FD4C83E2F}"/>
                </a:ext>
              </a:extLst>
            </p:cNvPr>
            <p:cNvGrpSpPr/>
            <p:nvPr/>
          </p:nvGrpSpPr>
          <p:grpSpPr>
            <a:xfrm>
              <a:off x="864416" y="6396006"/>
              <a:ext cx="5083106" cy="1167192"/>
              <a:chOff x="864416" y="6036677"/>
              <a:chExt cx="5083106" cy="1167192"/>
            </a:xfrm>
          </p:grpSpPr>
          <p:grpSp>
            <p:nvGrpSpPr>
              <p:cNvPr id="89" name="19 Grupo">
                <a:extLst>
                  <a:ext uri="{FF2B5EF4-FFF2-40B4-BE49-F238E27FC236}">
                    <a16:creationId xmlns:a16="http://schemas.microsoft.com/office/drawing/2014/main" id="{EF0EC126-7951-1842-B408-88863394B00F}"/>
                  </a:ext>
                </a:extLst>
              </p:cNvPr>
              <p:cNvGrpSpPr/>
              <p:nvPr/>
            </p:nvGrpSpPr>
            <p:grpSpPr>
              <a:xfrm>
                <a:off x="864416" y="6252206"/>
                <a:ext cx="5083106" cy="723167"/>
                <a:chOff x="569654" y="6085209"/>
                <a:chExt cx="5083106" cy="723167"/>
              </a:xfrm>
            </p:grpSpPr>
            <p:grpSp>
              <p:nvGrpSpPr>
                <p:cNvPr id="114" name="12 Grupo">
                  <a:extLst>
                    <a:ext uri="{FF2B5EF4-FFF2-40B4-BE49-F238E27FC236}">
                      <a16:creationId xmlns:a16="http://schemas.microsoft.com/office/drawing/2014/main" id="{E38398B2-4A61-F747-81A7-3780497B91C2}"/>
                    </a:ext>
                  </a:extLst>
                </p:cNvPr>
                <p:cNvGrpSpPr/>
                <p:nvPr/>
              </p:nvGrpSpPr>
              <p:grpSpPr>
                <a:xfrm>
                  <a:off x="614736" y="6085209"/>
                  <a:ext cx="5038024" cy="720000"/>
                  <a:chOff x="460375" y="6013267"/>
                  <a:chExt cx="5038024" cy="720000"/>
                </a:xfrm>
              </p:grpSpPr>
              <p:sp>
                <p:nvSpPr>
                  <p:cNvPr id="121" name="11 Rectángulo">
                    <a:extLst>
                      <a:ext uri="{FF2B5EF4-FFF2-40B4-BE49-F238E27FC236}">
                        <a16:creationId xmlns:a16="http://schemas.microsoft.com/office/drawing/2014/main" id="{4E6DFC2D-CAD1-FC45-8F68-B833FC5B1789}"/>
                      </a:ext>
                    </a:extLst>
                  </p:cNvPr>
                  <p:cNvSpPr/>
                  <p:nvPr/>
                </p:nvSpPr>
                <p:spPr>
                  <a:xfrm>
                    <a:off x="1188504" y="6013267"/>
                    <a:ext cx="1440000" cy="720000"/>
                  </a:xfrm>
                  <a:prstGeom prst="rect">
                    <a:avLst/>
                  </a:prstGeom>
                  <a:gradFill>
                    <a:gsLst>
                      <a:gs pos="5000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" name="13 Rectángulo">
                    <a:extLst>
                      <a:ext uri="{FF2B5EF4-FFF2-40B4-BE49-F238E27FC236}">
                        <a16:creationId xmlns:a16="http://schemas.microsoft.com/office/drawing/2014/main" id="{27259D98-914D-2349-A350-F57FA4205430}"/>
                      </a:ext>
                    </a:extLst>
                  </p:cNvPr>
                  <p:cNvSpPr/>
                  <p:nvPr/>
                </p:nvSpPr>
                <p:spPr>
                  <a:xfrm>
                    <a:off x="2628504" y="6013267"/>
                    <a:ext cx="1440000" cy="720000"/>
                  </a:xfrm>
                  <a:prstGeom prst="rect">
                    <a:avLst/>
                  </a:prstGeom>
                  <a:gradFill>
                    <a:gsLst>
                      <a:gs pos="50000">
                        <a:schemeClr val="accent6">
                          <a:lumMod val="75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" name="16 Rectángulo">
                    <a:extLst>
                      <a:ext uri="{FF2B5EF4-FFF2-40B4-BE49-F238E27FC236}">
                        <a16:creationId xmlns:a16="http://schemas.microsoft.com/office/drawing/2014/main" id="{F2C41A41-AAFB-B64D-9958-002D8B3CC31C}"/>
                      </a:ext>
                    </a:extLst>
                  </p:cNvPr>
                  <p:cNvSpPr/>
                  <p:nvPr/>
                </p:nvSpPr>
                <p:spPr>
                  <a:xfrm>
                    <a:off x="460375" y="6013267"/>
                    <a:ext cx="738000" cy="720000"/>
                  </a:xfrm>
                  <a:prstGeom prst="rect">
                    <a:avLst/>
                  </a:prstGeom>
                  <a:gradFill>
                    <a:gsLst>
                      <a:gs pos="50000">
                        <a:srgbClr val="D6AD18"/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4" name="17 Rectángulo">
                    <a:extLst>
                      <a:ext uri="{FF2B5EF4-FFF2-40B4-BE49-F238E27FC236}">
                        <a16:creationId xmlns:a16="http://schemas.microsoft.com/office/drawing/2014/main" id="{590F435D-B359-FC40-B9B2-1629795B4EB9}"/>
                      </a:ext>
                    </a:extLst>
                  </p:cNvPr>
                  <p:cNvSpPr/>
                  <p:nvPr/>
                </p:nvSpPr>
                <p:spPr>
                  <a:xfrm>
                    <a:off x="4068664" y="6013267"/>
                    <a:ext cx="720000" cy="720000"/>
                  </a:xfrm>
                  <a:prstGeom prst="rect">
                    <a:avLst/>
                  </a:prstGeom>
                  <a:gradFill>
                    <a:gsLst>
                      <a:gs pos="50000">
                        <a:srgbClr val="FF0000"/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5" name="18 Rectángulo">
                    <a:extLst>
                      <a:ext uri="{FF2B5EF4-FFF2-40B4-BE49-F238E27FC236}">
                        <a16:creationId xmlns:a16="http://schemas.microsoft.com/office/drawing/2014/main" id="{C16AD81A-904F-DE42-8EB0-862D33D9722A}"/>
                      </a:ext>
                    </a:extLst>
                  </p:cNvPr>
                  <p:cNvSpPr/>
                  <p:nvPr/>
                </p:nvSpPr>
                <p:spPr>
                  <a:xfrm>
                    <a:off x="4778399" y="6013267"/>
                    <a:ext cx="720000" cy="720000"/>
                  </a:xfrm>
                  <a:prstGeom prst="rect">
                    <a:avLst/>
                  </a:prstGeom>
                  <a:gradFill>
                    <a:gsLst>
                      <a:gs pos="75000">
                        <a:srgbClr val="CAA7CB"/>
                      </a:gs>
                      <a:gs pos="50000">
                        <a:srgbClr val="7030A0"/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15" name="20 CuadroTexto">
                  <a:extLst>
                    <a:ext uri="{FF2B5EF4-FFF2-40B4-BE49-F238E27FC236}">
                      <a16:creationId xmlns:a16="http://schemas.microsoft.com/office/drawing/2014/main" id="{0B57BA1D-A2FB-B94C-8C92-B8A7EEEF7F10}"/>
                    </a:ext>
                  </a:extLst>
                </p:cNvPr>
                <p:cNvSpPr txBox="1"/>
                <p:nvPr/>
              </p:nvSpPr>
              <p:spPr>
                <a:xfrm>
                  <a:off x="569654" y="6309305"/>
                  <a:ext cx="808291" cy="162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microwaves</a:t>
                  </a:r>
                </a:p>
              </p:txBody>
            </p:sp>
            <p:sp>
              <p:nvSpPr>
                <p:cNvPr id="116" name="21 CuadroTexto">
                  <a:extLst>
                    <a:ext uri="{FF2B5EF4-FFF2-40B4-BE49-F238E27FC236}">
                      <a16:creationId xmlns:a16="http://schemas.microsoft.com/office/drawing/2014/main" id="{B80659E2-B3FD-4948-B224-764046A31FDB}"/>
                    </a:ext>
                  </a:extLst>
                </p:cNvPr>
                <p:cNvSpPr txBox="1"/>
                <p:nvPr/>
              </p:nvSpPr>
              <p:spPr>
                <a:xfrm>
                  <a:off x="1620874" y="6232360"/>
                  <a:ext cx="500681" cy="264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mm</a:t>
                  </a:r>
                </a:p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waves</a:t>
                  </a:r>
                </a:p>
              </p:txBody>
            </p:sp>
            <p:sp>
              <p:nvSpPr>
                <p:cNvPr id="117" name="22 CuadroTexto">
                  <a:extLst>
                    <a:ext uri="{FF2B5EF4-FFF2-40B4-BE49-F238E27FC236}">
                      <a16:creationId xmlns:a16="http://schemas.microsoft.com/office/drawing/2014/main" id="{68BA73A4-EF4F-C046-BA76-AB636C18E64F}"/>
                    </a:ext>
                  </a:extLst>
                </p:cNvPr>
                <p:cNvSpPr txBox="1"/>
                <p:nvPr/>
              </p:nvSpPr>
              <p:spPr>
                <a:xfrm>
                  <a:off x="3156125" y="6248321"/>
                  <a:ext cx="641018" cy="264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terahertz</a:t>
                  </a:r>
                </a:p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waves</a:t>
                  </a:r>
                </a:p>
              </p:txBody>
            </p:sp>
            <p:sp>
              <p:nvSpPr>
                <p:cNvPr id="118" name="23 CuadroTexto">
                  <a:extLst>
                    <a:ext uri="{FF2B5EF4-FFF2-40B4-BE49-F238E27FC236}">
                      <a16:creationId xmlns:a16="http://schemas.microsoft.com/office/drawing/2014/main" id="{9C181041-B18E-6744-AB89-12E9D042090F}"/>
                    </a:ext>
                  </a:extLst>
                </p:cNvPr>
                <p:cNvSpPr txBox="1"/>
                <p:nvPr/>
              </p:nvSpPr>
              <p:spPr>
                <a:xfrm>
                  <a:off x="4278930" y="6305004"/>
                  <a:ext cx="276707" cy="162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IR</a:t>
                  </a:r>
                </a:p>
              </p:txBody>
            </p:sp>
            <p:sp>
              <p:nvSpPr>
                <p:cNvPr id="119" name="24 CuadroTexto">
                  <a:extLst>
                    <a:ext uri="{FF2B5EF4-FFF2-40B4-BE49-F238E27FC236}">
                      <a16:creationId xmlns:a16="http://schemas.microsoft.com/office/drawing/2014/main" id="{369BD7A2-DDF5-D44A-BEC9-35313303227A}"/>
                    </a:ext>
                  </a:extLst>
                </p:cNvPr>
                <p:cNvSpPr txBox="1"/>
                <p:nvPr/>
              </p:nvSpPr>
              <p:spPr>
                <a:xfrm>
                  <a:off x="5153709" y="6325265"/>
                  <a:ext cx="320651" cy="162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prstClr val="white"/>
                      </a:solidFill>
                      <a:latin typeface="Arial" charset="0"/>
                      <a:ea typeface="+mn-ea"/>
                      <a:cs typeface="+mn-cs"/>
                    </a:rPr>
                    <a:t>UV</a:t>
                  </a:r>
                </a:p>
              </p:txBody>
            </p:sp>
            <p:sp>
              <p:nvSpPr>
                <p:cNvPr id="120" name="25 Rectángulo">
                  <a:extLst>
                    <a:ext uri="{FF2B5EF4-FFF2-40B4-BE49-F238E27FC236}">
                      <a16:creationId xmlns:a16="http://schemas.microsoft.com/office/drawing/2014/main" id="{91BC7213-6DEF-5E4C-A0D1-7570773BB68B}"/>
                    </a:ext>
                  </a:extLst>
                </p:cNvPr>
                <p:cNvSpPr/>
                <p:nvPr/>
              </p:nvSpPr>
              <p:spPr>
                <a:xfrm flipH="1">
                  <a:off x="4754131" y="6088376"/>
                  <a:ext cx="180000" cy="720000"/>
                </a:xfrm>
                <a:prstGeom prst="rect">
                  <a:avLst/>
                </a:prstGeom>
                <a:gradFill>
                  <a:gsLst>
                    <a:gs pos="28001">
                      <a:srgbClr val="1153A2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0" name="27 CuadroTexto">
                <a:extLst>
                  <a:ext uri="{FF2B5EF4-FFF2-40B4-BE49-F238E27FC236}">
                    <a16:creationId xmlns:a16="http://schemas.microsoft.com/office/drawing/2014/main" id="{E13C3390-165B-1349-BC09-A5D8D4BEE5F1}"/>
                  </a:ext>
                </a:extLst>
              </p:cNvPr>
              <p:cNvSpPr txBox="1"/>
              <p:nvPr/>
            </p:nvSpPr>
            <p:spPr>
              <a:xfrm>
                <a:off x="1364606" y="6036677"/>
                <a:ext cx="546044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10 GHz</a:t>
                </a:r>
              </a:p>
            </p:txBody>
          </p:sp>
          <p:sp>
            <p:nvSpPr>
              <p:cNvPr id="91" name="28 CuadroTexto">
                <a:extLst>
                  <a:ext uri="{FF2B5EF4-FFF2-40B4-BE49-F238E27FC236}">
                    <a16:creationId xmlns:a16="http://schemas.microsoft.com/office/drawing/2014/main" id="{BEE26DBB-1CED-EC4E-848E-7A566D903FBC}"/>
                  </a:ext>
                </a:extLst>
              </p:cNvPr>
              <p:cNvSpPr txBox="1"/>
              <p:nvPr/>
            </p:nvSpPr>
            <p:spPr>
              <a:xfrm>
                <a:off x="2053420" y="6039929"/>
                <a:ext cx="608416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100 GHz</a:t>
                </a:r>
              </a:p>
            </p:txBody>
          </p:sp>
          <p:sp>
            <p:nvSpPr>
              <p:cNvPr id="92" name="29 CuadroTexto">
                <a:extLst>
                  <a:ext uri="{FF2B5EF4-FFF2-40B4-BE49-F238E27FC236}">
                    <a16:creationId xmlns:a16="http://schemas.microsoft.com/office/drawing/2014/main" id="{6D161C3B-0B5C-0744-AD2C-D3C774FD93C4}"/>
                  </a:ext>
                </a:extLst>
              </p:cNvPr>
              <p:cNvSpPr txBox="1"/>
              <p:nvPr/>
            </p:nvSpPr>
            <p:spPr>
              <a:xfrm>
                <a:off x="2836110" y="6036762"/>
                <a:ext cx="465243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 THz</a:t>
                </a:r>
              </a:p>
            </p:txBody>
          </p:sp>
          <p:sp>
            <p:nvSpPr>
              <p:cNvPr id="93" name="30 CuadroTexto">
                <a:extLst>
                  <a:ext uri="{FF2B5EF4-FFF2-40B4-BE49-F238E27FC236}">
                    <a16:creationId xmlns:a16="http://schemas.microsoft.com/office/drawing/2014/main" id="{44AE6383-726A-344F-9342-AB864D9677ED}"/>
                  </a:ext>
                </a:extLst>
              </p:cNvPr>
              <p:cNvSpPr txBox="1"/>
              <p:nvPr/>
            </p:nvSpPr>
            <p:spPr>
              <a:xfrm>
                <a:off x="3632084" y="6048348"/>
                <a:ext cx="527615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10 THz</a:t>
                </a:r>
              </a:p>
            </p:txBody>
          </p:sp>
          <p:sp>
            <p:nvSpPr>
              <p:cNvPr id="94" name="31 CuadroTexto">
                <a:extLst>
                  <a:ext uri="{FF2B5EF4-FFF2-40B4-BE49-F238E27FC236}">
                    <a16:creationId xmlns:a16="http://schemas.microsoft.com/office/drawing/2014/main" id="{609EE49B-E2E3-4340-9B0F-EAB4F2A81640}"/>
                  </a:ext>
                </a:extLst>
              </p:cNvPr>
              <p:cNvSpPr txBox="1"/>
              <p:nvPr/>
            </p:nvSpPr>
            <p:spPr>
              <a:xfrm>
                <a:off x="4222631" y="6039929"/>
                <a:ext cx="589987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100 THz</a:t>
                </a:r>
              </a:p>
            </p:txBody>
          </p:sp>
          <p:sp>
            <p:nvSpPr>
              <p:cNvPr id="95" name="32 CuadroTexto">
                <a:extLst>
                  <a:ext uri="{FF2B5EF4-FFF2-40B4-BE49-F238E27FC236}">
                    <a16:creationId xmlns:a16="http://schemas.microsoft.com/office/drawing/2014/main" id="{B1DB042F-2871-2B4B-962A-2BC99EE0DA10}"/>
                  </a:ext>
                </a:extLst>
              </p:cNvPr>
              <p:cNvSpPr txBox="1"/>
              <p:nvPr/>
            </p:nvSpPr>
            <p:spPr>
              <a:xfrm>
                <a:off x="5019816" y="6039929"/>
                <a:ext cx="470913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1 PHz</a:t>
                </a:r>
              </a:p>
            </p:txBody>
          </p:sp>
          <p:cxnSp>
            <p:nvCxnSpPr>
              <p:cNvPr id="96" name="34 Conector recto">
                <a:extLst>
                  <a:ext uri="{FF2B5EF4-FFF2-40B4-BE49-F238E27FC236}">
                    <a16:creationId xmlns:a16="http://schemas.microsoft.com/office/drawing/2014/main" id="{8D16CE6E-78B5-BD47-B29F-CFD355B09296}"/>
                  </a:ext>
                </a:extLst>
              </p:cNvPr>
              <p:cNvCxnSpPr/>
              <p:nvPr/>
            </p:nvCxnSpPr>
            <p:spPr>
              <a:xfrm>
                <a:off x="1640797" y="6209786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41 Conector recto">
                <a:extLst>
                  <a:ext uri="{FF2B5EF4-FFF2-40B4-BE49-F238E27FC236}">
                    <a16:creationId xmlns:a16="http://schemas.microsoft.com/office/drawing/2014/main" id="{A21049F0-79FC-8541-9D19-493D59F49244}"/>
                  </a:ext>
                </a:extLst>
              </p:cNvPr>
              <p:cNvCxnSpPr/>
              <p:nvPr/>
            </p:nvCxnSpPr>
            <p:spPr>
              <a:xfrm>
                <a:off x="3077627" y="6209786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46 Conector recto">
                <a:extLst>
                  <a:ext uri="{FF2B5EF4-FFF2-40B4-BE49-F238E27FC236}">
                    <a16:creationId xmlns:a16="http://schemas.microsoft.com/office/drawing/2014/main" id="{4C75912E-6D5E-574C-85F8-DF2C386D416D}"/>
                  </a:ext>
                </a:extLst>
              </p:cNvPr>
              <p:cNvCxnSpPr/>
              <p:nvPr/>
            </p:nvCxnSpPr>
            <p:spPr>
              <a:xfrm>
                <a:off x="5227522" y="6209786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48 Conector recto">
                <a:extLst>
                  <a:ext uri="{FF2B5EF4-FFF2-40B4-BE49-F238E27FC236}">
                    <a16:creationId xmlns:a16="http://schemas.microsoft.com/office/drawing/2014/main" id="{D70C9653-E60B-254B-9C71-7A534898F0F8}"/>
                  </a:ext>
                </a:extLst>
              </p:cNvPr>
              <p:cNvCxnSpPr/>
              <p:nvPr/>
            </p:nvCxnSpPr>
            <p:spPr>
              <a:xfrm>
                <a:off x="4517787" y="6209786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52 Conector recto">
                <a:extLst>
                  <a:ext uri="{FF2B5EF4-FFF2-40B4-BE49-F238E27FC236}">
                    <a16:creationId xmlns:a16="http://schemas.microsoft.com/office/drawing/2014/main" id="{DAF2348B-19A4-7244-8086-8A8EDB6E0234}"/>
                  </a:ext>
                </a:extLst>
              </p:cNvPr>
              <p:cNvCxnSpPr/>
              <p:nvPr/>
            </p:nvCxnSpPr>
            <p:spPr>
              <a:xfrm>
                <a:off x="3797787" y="6201367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54 Conector recto">
                <a:extLst>
                  <a:ext uri="{FF2B5EF4-FFF2-40B4-BE49-F238E27FC236}">
                    <a16:creationId xmlns:a16="http://schemas.microsoft.com/office/drawing/2014/main" id="{00570819-259A-BE47-A77D-32AD816374D3}"/>
                  </a:ext>
                </a:extLst>
              </p:cNvPr>
              <p:cNvCxnSpPr/>
              <p:nvPr/>
            </p:nvCxnSpPr>
            <p:spPr>
              <a:xfrm>
                <a:off x="2357627" y="6209786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56 Conector recto">
                <a:extLst>
                  <a:ext uri="{FF2B5EF4-FFF2-40B4-BE49-F238E27FC236}">
                    <a16:creationId xmlns:a16="http://schemas.microsoft.com/office/drawing/2014/main" id="{A280DD09-F5F6-C84C-848C-7B85E4FAD79A}"/>
                  </a:ext>
                </a:extLst>
              </p:cNvPr>
              <p:cNvCxnSpPr/>
              <p:nvPr/>
            </p:nvCxnSpPr>
            <p:spPr>
              <a:xfrm>
                <a:off x="5227522" y="6921367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58 Conector recto">
                <a:extLst>
                  <a:ext uri="{FF2B5EF4-FFF2-40B4-BE49-F238E27FC236}">
                    <a16:creationId xmlns:a16="http://schemas.microsoft.com/office/drawing/2014/main" id="{3541747A-6A04-8E4D-9997-CE7875544B51}"/>
                  </a:ext>
                </a:extLst>
              </p:cNvPr>
              <p:cNvCxnSpPr/>
              <p:nvPr/>
            </p:nvCxnSpPr>
            <p:spPr>
              <a:xfrm>
                <a:off x="4508893" y="6918200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60 Conector recto">
                <a:extLst>
                  <a:ext uri="{FF2B5EF4-FFF2-40B4-BE49-F238E27FC236}">
                    <a16:creationId xmlns:a16="http://schemas.microsoft.com/office/drawing/2014/main" id="{618BEFF4-9EFA-C040-AD25-B93740FF415A}"/>
                  </a:ext>
                </a:extLst>
              </p:cNvPr>
              <p:cNvCxnSpPr/>
              <p:nvPr/>
            </p:nvCxnSpPr>
            <p:spPr>
              <a:xfrm>
                <a:off x="3788893" y="6918200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62 Conector recto">
                <a:extLst>
                  <a:ext uri="{FF2B5EF4-FFF2-40B4-BE49-F238E27FC236}">
                    <a16:creationId xmlns:a16="http://schemas.microsoft.com/office/drawing/2014/main" id="{39559F23-1F0B-754B-9E63-8D1FCDDB2798}"/>
                  </a:ext>
                </a:extLst>
              </p:cNvPr>
              <p:cNvCxnSpPr/>
              <p:nvPr/>
            </p:nvCxnSpPr>
            <p:spPr>
              <a:xfrm>
                <a:off x="3067037" y="6918200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64 Conector recto">
                <a:extLst>
                  <a:ext uri="{FF2B5EF4-FFF2-40B4-BE49-F238E27FC236}">
                    <a16:creationId xmlns:a16="http://schemas.microsoft.com/office/drawing/2014/main" id="{EACFDEB2-9740-5345-97F0-F9EC436AC939}"/>
                  </a:ext>
                </a:extLst>
              </p:cNvPr>
              <p:cNvCxnSpPr/>
              <p:nvPr/>
            </p:nvCxnSpPr>
            <p:spPr>
              <a:xfrm>
                <a:off x="2347037" y="6918200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66 Conector recto">
                <a:extLst>
                  <a:ext uri="{FF2B5EF4-FFF2-40B4-BE49-F238E27FC236}">
                    <a16:creationId xmlns:a16="http://schemas.microsoft.com/office/drawing/2014/main" id="{10CFCB25-DE24-304C-8489-62AC72853008}"/>
                  </a:ext>
                </a:extLst>
              </p:cNvPr>
              <p:cNvCxnSpPr/>
              <p:nvPr/>
            </p:nvCxnSpPr>
            <p:spPr>
              <a:xfrm>
                <a:off x="1626404" y="6918200"/>
                <a:ext cx="0" cy="10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67 CuadroTexto">
                <a:extLst>
                  <a:ext uri="{FF2B5EF4-FFF2-40B4-BE49-F238E27FC236}">
                    <a16:creationId xmlns:a16="http://schemas.microsoft.com/office/drawing/2014/main" id="{FFBA47EC-27AB-3740-922C-E183DFE2CEF4}"/>
                  </a:ext>
                </a:extLst>
              </p:cNvPr>
              <p:cNvSpPr txBox="1"/>
              <p:nvPr/>
            </p:nvSpPr>
            <p:spPr>
              <a:xfrm>
                <a:off x="1371811" y="7041038"/>
                <a:ext cx="509187" cy="16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30 mm</a:t>
                </a:r>
              </a:p>
            </p:txBody>
          </p:sp>
          <p:sp>
            <p:nvSpPr>
              <p:cNvPr id="109" name="68 CuadroTexto">
                <a:extLst>
                  <a:ext uri="{FF2B5EF4-FFF2-40B4-BE49-F238E27FC236}">
                    <a16:creationId xmlns:a16="http://schemas.microsoft.com/office/drawing/2014/main" id="{6F80235B-92D6-0648-8E1B-8A7AE8EAC109}"/>
                  </a:ext>
                </a:extLst>
              </p:cNvPr>
              <p:cNvSpPr txBox="1"/>
              <p:nvPr/>
            </p:nvSpPr>
            <p:spPr>
              <a:xfrm>
                <a:off x="2072206" y="7041038"/>
                <a:ext cx="624839" cy="16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 mm</a:t>
                </a:r>
              </a:p>
            </p:txBody>
          </p:sp>
          <p:sp>
            <p:nvSpPr>
              <p:cNvPr id="110" name="69 CuadroTexto">
                <a:extLst>
                  <a:ext uri="{FF2B5EF4-FFF2-40B4-BE49-F238E27FC236}">
                    <a16:creationId xmlns:a16="http://schemas.microsoft.com/office/drawing/2014/main" id="{089B3B3B-F0B3-F748-A6E4-F5D750533379}"/>
                  </a:ext>
                </a:extLst>
              </p:cNvPr>
              <p:cNvSpPr txBox="1"/>
              <p:nvPr/>
            </p:nvSpPr>
            <p:spPr>
              <a:xfrm>
                <a:off x="2714868" y="7041038"/>
                <a:ext cx="727243" cy="16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300 </a:t>
                </a: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  <a:sym typeface="Symbol"/>
                  </a:rPr>
                  <a:t>m</a:t>
                </a:r>
                <a:endParaRPr lang="en-US" sz="1000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1" name="70 CuadroTexto">
                <a:extLst>
                  <a:ext uri="{FF2B5EF4-FFF2-40B4-BE49-F238E27FC236}">
                    <a16:creationId xmlns:a16="http://schemas.microsoft.com/office/drawing/2014/main" id="{D0EB2D66-10B6-C24E-8EE4-984EC1A21DFE}"/>
                  </a:ext>
                </a:extLst>
              </p:cNvPr>
              <p:cNvSpPr txBox="1"/>
              <p:nvPr/>
            </p:nvSpPr>
            <p:spPr>
              <a:xfrm>
                <a:off x="3463584" y="7041038"/>
                <a:ext cx="613923" cy="16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30 </a:t>
                </a: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  <a:sym typeface="Symbol"/>
                  </a:rPr>
                  <a:t>m</a:t>
                </a:r>
                <a:endParaRPr lang="en-US" sz="1000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2" name="71 CuadroTexto">
                <a:extLst>
                  <a:ext uri="{FF2B5EF4-FFF2-40B4-BE49-F238E27FC236}">
                    <a16:creationId xmlns:a16="http://schemas.microsoft.com/office/drawing/2014/main" id="{A30964B9-0209-AF4C-95C8-6A3A2D48794D}"/>
                  </a:ext>
                </a:extLst>
              </p:cNvPr>
              <p:cNvSpPr txBox="1"/>
              <p:nvPr/>
            </p:nvSpPr>
            <p:spPr>
              <a:xfrm>
                <a:off x="4186104" y="7026211"/>
                <a:ext cx="612138" cy="16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 </a:t>
                </a: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  <a:sym typeface="Symbol"/>
                  </a:rPr>
                  <a:t>m</a:t>
                </a:r>
                <a:endParaRPr lang="en-US" sz="1000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3" name="72 CuadroTexto">
                <a:extLst>
                  <a:ext uri="{FF2B5EF4-FFF2-40B4-BE49-F238E27FC236}">
                    <a16:creationId xmlns:a16="http://schemas.microsoft.com/office/drawing/2014/main" id="{D5288545-94F5-854A-8140-2C8418385049}"/>
                  </a:ext>
                </a:extLst>
              </p:cNvPr>
              <p:cNvSpPr txBox="1"/>
              <p:nvPr/>
            </p:nvSpPr>
            <p:spPr>
              <a:xfrm>
                <a:off x="4924665" y="7026209"/>
                <a:ext cx="661216" cy="16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300 nm</a:t>
                </a:r>
              </a:p>
            </p:txBody>
          </p:sp>
        </p:grpSp>
        <p:sp>
          <p:nvSpPr>
            <p:cNvPr id="88" name="87 CuadroTexto">
              <a:extLst>
                <a:ext uri="{FF2B5EF4-FFF2-40B4-BE49-F238E27FC236}">
                  <a16:creationId xmlns:a16="http://schemas.microsoft.com/office/drawing/2014/main" id="{4E2CA3F0-40DD-0C45-895C-9BECFCE23094}"/>
                </a:ext>
              </a:extLst>
            </p:cNvPr>
            <p:cNvSpPr txBox="1"/>
            <p:nvPr/>
          </p:nvSpPr>
          <p:spPr>
            <a:xfrm>
              <a:off x="4892065" y="6831329"/>
              <a:ext cx="513439" cy="162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white"/>
                  </a:solidFill>
                  <a:latin typeface="Arial" charset="0"/>
                  <a:ea typeface="+mn-ea"/>
                  <a:cs typeface="+mn-cs"/>
                </a:rPr>
                <a:t>visible</a:t>
              </a:r>
            </a:p>
          </p:txBody>
        </p:sp>
      </p:grpSp>
      <p:pic>
        <p:nvPicPr>
          <p:cNvPr id="127" name="102 Imagen">
            <a:extLst>
              <a:ext uri="{FF2B5EF4-FFF2-40B4-BE49-F238E27FC236}">
                <a16:creationId xmlns:a16="http://schemas.microsoft.com/office/drawing/2014/main" id="{7B352ED9-9E5E-B94C-9AAB-BD54B159A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65" y="2934551"/>
            <a:ext cx="3249417" cy="16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8" name="Tableau 3"/>
              <p:cNvGraphicFramePr>
                <a:graphicFrameLocks noGrp="1"/>
              </p:cNvGraphicFramePr>
              <p:nvPr/>
            </p:nvGraphicFramePr>
            <p:xfrm>
              <a:off x="5111214" y="4663250"/>
              <a:ext cx="3793504" cy="1414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8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156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235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>
                              <a:latin typeface="+mn-lt"/>
                            </a:rPr>
                            <a:t>Conventional devices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>
                              <a:latin typeface="+mn-lt"/>
                            </a:rPr>
                            <a:t>Laser-driven sources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1768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&lt;0.1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GV</m:t>
                                </m:r>
                                <m: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noProof="0" dirty="0">
                            <a:solidFill>
                              <a:srgbClr val="00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GV</m:t>
                                </m:r>
                                <m: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noProof="0" dirty="0">
                            <a:solidFill>
                              <a:srgbClr val="00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76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THz</m:t>
                                </m:r>
                              </m:oMath>
                            </m:oMathPara>
                          </a14:m>
                          <a:endParaRPr lang="en-US" sz="1600" i="0" noProof="0" dirty="0">
                            <a:solidFill>
                              <a:srgbClr val="00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1−100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i="0" noProof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THz</m:t>
                                </m:r>
                              </m:oMath>
                            </m:oMathPara>
                          </a14:m>
                          <a:endParaRPr lang="en-US" sz="1600" i="0" noProof="0" dirty="0">
                            <a:solidFill>
                              <a:srgbClr val="00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8" name="Tableau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348538"/>
                  </p:ext>
                </p:extLst>
              </p:nvPr>
            </p:nvGraphicFramePr>
            <p:xfrm>
              <a:off x="5111214" y="4663250"/>
              <a:ext cx="3793504" cy="1414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86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91563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>
                              <a:latin typeface="+mn-lt"/>
                            </a:rPr>
                            <a:t>Conventional devices</a:t>
                          </a:r>
                          <a:endParaRPr lang="en-US" sz="1600" noProof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noProof="0" dirty="0" smtClean="0">
                              <a:latin typeface="+mn-lt"/>
                            </a:rPr>
                            <a:t>Laser-driven sources</a:t>
                          </a:r>
                          <a:endParaRPr lang="en-US" sz="1600" noProof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1768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25" t="-142029" r="-103571" b="-1028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8095" t="-142029" r="-1270" b="-1028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1768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25" t="-242029" r="-103571" b="-28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8095" t="-242029" r="-1270" b="-28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0" name="Image 129">
            <a:extLst>
              <a:ext uri="{FF2B5EF4-FFF2-40B4-BE49-F238E27FC236}">
                <a16:creationId xmlns:a16="http://schemas.microsoft.com/office/drawing/2014/main" id="{5EA96AC4-58CE-D94D-8CFE-3275C0842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4" y="3939747"/>
            <a:ext cx="4827522" cy="216000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959179" y="3539639"/>
            <a:ext cx="328677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K. Y. Kim et al., Nat. Photon.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2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605 (2008)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CA018-C0A2-7E47-ADF0-7BF23723CA56}"/>
              </a:ext>
            </a:extLst>
          </p:cNvPr>
          <p:cNvSpPr/>
          <p:nvPr/>
        </p:nvSpPr>
        <p:spPr>
          <a:xfrm>
            <a:off x="304555" y="3097664"/>
            <a:ext cx="445264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D. J. Cook &amp; R. M. </a:t>
            </a:r>
            <a:r>
              <a:rPr lang="en-US" sz="1400" dirty="0" err="1">
                <a:ea typeface="ＭＳ Ｐゴシック" pitchFamily="-72" charset="-128"/>
                <a:cs typeface="ＭＳ Ｐゴシック" pitchFamily="-72" charset="-128"/>
              </a:rPr>
              <a:t>Hochstrasser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., Opt. Lett. </a:t>
            </a:r>
            <a:r>
              <a:rPr lang="en-US" sz="1400" b="1" dirty="0">
                <a:ea typeface="ＭＳ Ｐゴシック" pitchFamily="-72" charset="-128"/>
                <a:cs typeface="ＭＳ Ｐゴシック" pitchFamily="-72" charset="-128"/>
              </a:rPr>
              <a:t>25</a:t>
            </a:r>
            <a:r>
              <a:rPr lang="en-US" sz="1400" dirty="0">
                <a:ea typeface="ＭＳ Ｐゴシック" pitchFamily="-72" charset="-128"/>
                <a:cs typeface="ＭＳ Ｐゴシック" pitchFamily="-72" charset="-128"/>
              </a:rPr>
              <a:t>, 1210 (2000) </a:t>
            </a:r>
          </a:p>
        </p:txBody>
      </p:sp>
    </p:spTree>
    <p:extLst>
      <p:ext uri="{BB962C8B-B14F-4D97-AF65-F5344CB8AC3E}">
        <p14:creationId xmlns:p14="http://schemas.microsoft.com/office/powerpoint/2010/main" val="118511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38499"/>
          </a:xfrm>
        </p:spPr>
        <p:txBody>
          <a:bodyPr/>
          <a:lstStyle/>
          <a:p>
            <a:pPr algn="ctr"/>
            <a:fld id="{854A34C9-9A4B-6445-85E1-F779B5E87362}" type="slidenum">
              <a:rPr lang="en-US" sz="9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en-US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1710747" y="70165"/>
            <a:ext cx="5490149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of intense THz pulses sources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3C27A56-52A9-7249-A909-E86FA12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2" r="17507" b="33761"/>
          <a:stretch/>
        </p:blipFill>
        <p:spPr>
          <a:xfrm>
            <a:off x="4637242" y="808928"/>
            <a:ext cx="4497492" cy="425355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64B9B0D-0ED5-1948-A526-8F2C91CCCC48}"/>
              </a:ext>
            </a:extLst>
          </p:cNvPr>
          <p:cNvSpPr/>
          <p:nvPr/>
        </p:nvSpPr>
        <p:spPr>
          <a:xfrm>
            <a:off x="127630" y="938117"/>
            <a:ext cx="344496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F. </a:t>
            </a:r>
            <a:r>
              <a:rPr lang="en-US" sz="1400" dirty="0" err="1">
                <a:latin typeface="ArialMT"/>
                <a:ea typeface="ＭＳ Ｐゴシック" pitchFamily="-72" charset="-128"/>
                <a:cs typeface="ＭＳ Ｐゴシック" pitchFamily="-72" charset="-128"/>
              </a:rPr>
              <a:t>Novelli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 et al., Materials </a:t>
            </a:r>
            <a:r>
              <a:rPr lang="en-US" sz="1400" b="1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13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, 1311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97A8E94-579E-164C-A731-552CA58E07BD}"/>
                  </a:ext>
                </a:extLst>
              </p:cNvPr>
              <p:cNvSpPr txBox="1"/>
              <p:nvPr/>
            </p:nvSpPr>
            <p:spPr>
              <a:xfrm>
                <a:off x="51106" y="1478832"/>
                <a:ext cx="4795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fr-FR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robing</m:t>
                    </m:r>
                    <m:r>
                      <a:rPr lang="fr-FR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fr-FR" sz="1800" dirty="0" err="1">
                    <a:solidFill>
                      <a:srgbClr val="000000"/>
                    </a:solidFill>
                  </a:rPr>
                  <a:t>Altering</a:t>
                </a:r>
                <a:r>
                  <a:rPr lang="fr-FR" sz="1800" dirty="0">
                    <a:solidFill>
                      <a:srgbClr val="000000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000000"/>
                    </a:solidFill>
                  </a:rPr>
                  <a:t>molecular</a:t>
                </a:r>
                <a:r>
                  <a:rPr lang="fr-FR" sz="1800" dirty="0">
                    <a:solidFill>
                      <a:srgbClr val="000000"/>
                    </a:solidFill>
                  </a:rPr>
                  <a:t> </a:t>
                </a:r>
                <a:r>
                  <a:rPr lang="fr-FR" sz="1800" dirty="0" err="1">
                    <a:solidFill>
                      <a:srgbClr val="000000"/>
                    </a:solidFill>
                  </a:rPr>
                  <a:t>dynamics</a:t>
                </a:r>
                <a:r>
                  <a:rPr lang="fr-FR" sz="1800" dirty="0">
                    <a:solidFill>
                      <a:srgbClr val="000000"/>
                    </a:solidFill>
                  </a:rPr>
                  <a:t> of water </a:t>
                </a: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97A8E94-579E-164C-A731-552CA58E0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6" y="1478832"/>
                <a:ext cx="4795042" cy="369332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B7E062AE-A62F-A843-9B9C-723907A9814E}"/>
              </a:ext>
            </a:extLst>
          </p:cNvPr>
          <p:cNvSpPr/>
          <p:nvPr/>
        </p:nvSpPr>
        <p:spPr>
          <a:xfrm>
            <a:off x="123814" y="6155317"/>
            <a:ext cx="394665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E. A. </a:t>
            </a:r>
            <a:r>
              <a:rPr lang="en-US" sz="1400" dirty="0" err="1">
                <a:latin typeface="ArialMT"/>
                <a:ea typeface="ＭＳ Ｐゴシック" pitchFamily="-72" charset="-128"/>
                <a:cs typeface="ＭＳ Ｐゴシック" pitchFamily="-72" charset="-128"/>
              </a:rPr>
              <a:t>Nanni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 et al., Nat. Comm. </a:t>
            </a:r>
            <a:r>
              <a:rPr lang="en-US" sz="1400" b="1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6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, 8486 (2015)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03AF2-0BB2-3C49-90F9-30D51A04C80C}"/>
              </a:ext>
            </a:extLst>
          </p:cNvPr>
          <p:cNvSpPr/>
          <p:nvPr/>
        </p:nvSpPr>
        <p:spPr>
          <a:xfrm>
            <a:off x="4248717" y="61098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dirty="0" err="1"/>
              <a:t>Terahertz-driven</a:t>
            </a:r>
            <a:r>
              <a:rPr lang="fr-FR" sz="1800" dirty="0"/>
              <a:t> </a:t>
            </a:r>
            <a:r>
              <a:rPr lang="fr-FR" sz="1800" dirty="0" err="1"/>
              <a:t>linear</a:t>
            </a:r>
            <a:r>
              <a:rPr lang="fr-FR" sz="1800" dirty="0"/>
              <a:t> </a:t>
            </a:r>
            <a:r>
              <a:rPr lang="fr-FR" sz="1800" dirty="0" err="1"/>
              <a:t>electron</a:t>
            </a:r>
            <a:r>
              <a:rPr lang="fr-FR" sz="1800" dirty="0"/>
              <a:t> </a:t>
            </a:r>
            <a:r>
              <a:rPr lang="fr-FR" sz="1800" dirty="0" err="1"/>
              <a:t>acceleration</a:t>
            </a:r>
            <a:endParaRPr lang="fr-FR" sz="1800" i="0" u="none" strike="noStrike" dirty="0">
              <a:effectLst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C8081B9-72A3-214B-A599-C5567763A342}"/>
              </a:ext>
            </a:extLst>
          </p:cNvPr>
          <p:cNvSpPr/>
          <p:nvPr/>
        </p:nvSpPr>
        <p:spPr>
          <a:xfrm>
            <a:off x="123814" y="3248499"/>
            <a:ext cx="4880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0" u="none" strike="noStrike" dirty="0" err="1">
                <a:solidFill>
                  <a:srgbClr val="222222"/>
                </a:solidFill>
                <a:effectLst/>
              </a:rPr>
              <a:t>THz-induced</a:t>
            </a:r>
            <a:r>
              <a:rPr lang="fr-FR" sz="1800" i="0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fr-FR" sz="1800" i="0" u="none" strike="noStrike" dirty="0" err="1">
                <a:solidFill>
                  <a:srgbClr val="222222"/>
                </a:solidFill>
                <a:effectLst/>
              </a:rPr>
              <a:t>selective</a:t>
            </a:r>
            <a:r>
              <a:rPr lang="fr-FR" sz="1800" i="0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fr-FR" sz="1800" i="0" u="none" strike="noStrike" dirty="0" err="1">
                <a:solidFill>
                  <a:srgbClr val="222222"/>
                </a:solidFill>
                <a:effectLst/>
              </a:rPr>
              <a:t>chemistry</a:t>
            </a:r>
            <a:r>
              <a:rPr lang="fr-FR" sz="1800" i="0" u="none" strike="noStrike" dirty="0">
                <a:solidFill>
                  <a:srgbClr val="222222"/>
                </a:solidFill>
                <a:effectLst/>
              </a:rPr>
              <a:t> &amp; </a:t>
            </a:r>
          </a:p>
          <a:p>
            <a:r>
              <a:rPr lang="fr-FR" sz="1800" dirty="0">
                <a:solidFill>
                  <a:srgbClr val="222222"/>
                </a:solidFill>
              </a:rPr>
              <a:t>probe </a:t>
            </a:r>
            <a:r>
              <a:rPr lang="fr-FR" sz="1800" i="0" u="none" strike="noStrike" dirty="0" err="1">
                <a:solidFill>
                  <a:srgbClr val="222222"/>
                </a:solidFill>
                <a:effectLst/>
              </a:rPr>
              <a:t>tomography</a:t>
            </a:r>
            <a:endParaRPr lang="fr-FR" sz="1800" i="0" u="none" strike="noStrike" dirty="0">
              <a:solidFill>
                <a:srgbClr val="222222"/>
              </a:solidFill>
              <a:effectLst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E1925C-B7CC-1343-81A9-CE1759398EB0}"/>
              </a:ext>
            </a:extLst>
          </p:cNvPr>
          <p:cNvSpPr/>
          <p:nvPr/>
        </p:nvSpPr>
        <p:spPr>
          <a:xfrm>
            <a:off x="123814" y="2207570"/>
            <a:ext cx="4598768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J. La Rue et al., Phys. Rev. Lett. </a:t>
            </a:r>
            <a:r>
              <a:rPr lang="en-US" sz="1400" b="1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115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, 036103 (2017)</a:t>
            </a:r>
          </a:p>
          <a:p>
            <a:pPr>
              <a:defRPr/>
            </a:pP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X. Li et al., Science </a:t>
            </a:r>
            <a:r>
              <a:rPr lang="en-US" sz="1400" dirty="0">
                <a:solidFill>
                  <a:srgbClr val="000000"/>
                </a:solidFill>
                <a:latin typeface="ArialMT"/>
                <a:ea typeface="ＭＳ Ｐゴシック" pitchFamily="-72" charset="-128"/>
                <a:cs typeface="ＭＳ Ｐゴシック" pitchFamily="-72" charset="-128"/>
              </a:rPr>
              <a:t>364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, 1079–1082 (2019)</a:t>
            </a:r>
          </a:p>
          <a:p>
            <a:pPr>
              <a:defRPr/>
            </a:pP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A. Vella et al., Sci. Adv. </a:t>
            </a:r>
            <a:r>
              <a:rPr lang="en-US" sz="1400" b="1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7</a:t>
            </a:r>
            <a:r>
              <a:rPr lang="en-US" sz="1400" dirty="0">
                <a:latin typeface="ArialMT"/>
                <a:ea typeface="ＭＳ Ｐゴシック" pitchFamily="-72" charset="-128"/>
                <a:cs typeface="ＭＳ Ｐゴシック" pitchFamily="-72" charset="-128"/>
              </a:rPr>
              <a:t>, 7259 (2021)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1A6F1B7-1AF4-B74D-80EB-8A6624894579}"/>
              </a:ext>
            </a:extLst>
          </p:cNvPr>
          <p:cNvGrpSpPr/>
          <p:nvPr/>
        </p:nvGrpSpPr>
        <p:grpSpPr>
          <a:xfrm>
            <a:off x="284134" y="4197095"/>
            <a:ext cx="3481927" cy="1457446"/>
            <a:chOff x="270755" y="5115863"/>
            <a:chExt cx="3481927" cy="145744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68FFB66-BFE5-AB4B-913D-05E3D7B49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55" y="5115863"/>
              <a:ext cx="3389213" cy="141695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EF6114-11F0-BA48-A9D5-611A63DF9E24}"/>
                </a:ext>
              </a:extLst>
            </p:cNvPr>
            <p:cNvSpPr txBox="1"/>
            <p:nvPr/>
          </p:nvSpPr>
          <p:spPr>
            <a:xfrm>
              <a:off x="1928144" y="6203977"/>
              <a:ext cx="18245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/>
                <a:t>                              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9F8D25B-FB20-EC42-9175-7C5A491ACB53}"/>
              </a:ext>
            </a:extLst>
          </p:cNvPr>
          <p:cNvGrpSpPr/>
          <p:nvPr/>
        </p:nvGrpSpPr>
        <p:grpSpPr>
          <a:xfrm>
            <a:off x="3673065" y="3894830"/>
            <a:ext cx="1641432" cy="2111273"/>
            <a:chOff x="4034973" y="4560098"/>
            <a:chExt cx="1641432" cy="211127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53A19A5-9342-154A-A232-36735D70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973" y="4560098"/>
              <a:ext cx="1372327" cy="21112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57752C1-D29F-FE4C-A712-F86D550E26E9}"/>
                </a:ext>
              </a:extLst>
            </p:cNvPr>
            <p:cNvSpPr txBox="1"/>
            <p:nvPr/>
          </p:nvSpPr>
          <p:spPr>
            <a:xfrm>
              <a:off x="5333041" y="4746531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/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7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" grpId="0"/>
      <p:bldP spid="63" grpId="0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1186545" y="58008"/>
            <a:ext cx="7934537" cy="52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pPr marL="0" marR="0" lvl="0" indent="0" algn="just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THz emission from laser-induced photocurrents</a:t>
            </a:r>
          </a:p>
        </p:txBody>
      </p:sp>
      <p:sp>
        <p:nvSpPr>
          <p:cNvPr id="5" name="5 CuadroTexto"/>
          <p:cNvSpPr txBox="1"/>
          <p:nvPr/>
        </p:nvSpPr>
        <p:spPr bwMode="auto">
          <a:xfrm>
            <a:off x="5027593" y="6165804"/>
            <a:ext cx="3835564" cy="3120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 Babushkin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New J. Phys.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123029 (2011)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51520" y="4093041"/>
                <a:ext cx="6720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𝜕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𝑊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)(</m:t>
                    </m:r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with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𝑊</m:t>
                    </m:r>
                    <m:d>
                      <m:dPr>
                        <m:ctrlPr>
                          <a:rPr kumimoji="0" lang="fr-F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the tunneling rate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093041"/>
                <a:ext cx="6720893" cy="369332"/>
              </a:xfrm>
              <a:prstGeom prst="rect">
                <a:avLst/>
              </a:prstGeom>
              <a:blipFill>
                <a:blip r:embed="rId2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" y="1123200"/>
            <a:ext cx="4464000" cy="18795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81169" y="1239143"/>
            <a:ext cx="827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color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2F32B56-5B76-064E-A622-F6C9E2257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8" r="1"/>
          <a:stretch/>
        </p:blipFill>
        <p:spPr>
          <a:xfrm>
            <a:off x="6075595" y="3163529"/>
            <a:ext cx="2734289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251520" y="3079320"/>
                <a:ext cx="2721001" cy="631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sup>
                      </m:sSup>
                      <m:func>
                        <m:func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079320"/>
                <a:ext cx="2721001" cy="6314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251520" y="4882826"/>
            <a:ext cx="579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photoionized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electrons carry a finite transverse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51520" y="5310149"/>
                <a:ext cx="5853445" cy="558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</m:den>
                    </m:f>
                    <m:nary>
                      <m:nary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∞</m:t>
                        </m:r>
                      </m:sub>
                      <m:sup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𝜏</m:t>
                            </m:r>
                          </m:e>
                        </m:d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𝐿</m:t>
                            </m:r>
                          </m:sub>
                        </m:sSub>
                        <m:d>
                          <m:d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𝜏</m:t>
                            </m:r>
                          </m:e>
                        </m:d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𝑑</m:t>
                        </m:r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𝜏</m:t>
                        </m:r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 → </m:t>
                        </m:r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𝑇𝐻𝑧</m:t>
                            </m:r>
                          </m:sub>
                        </m:s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∝ </m:t>
                        </m:r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𝜕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10149"/>
                <a:ext cx="5853445" cy="558423"/>
              </a:xfrm>
              <a:prstGeom prst="rect">
                <a:avLst/>
              </a:prstGeom>
              <a:blipFill>
                <a:blip r:embed="rId6"/>
                <a:stretch>
                  <a:fillRect t="-73333" b="-1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/>
          <p:cNvGrpSpPr/>
          <p:nvPr/>
        </p:nvGrpSpPr>
        <p:grpSpPr>
          <a:xfrm>
            <a:off x="251520" y="1110552"/>
            <a:ext cx="8829725" cy="4758424"/>
            <a:chOff x="251520" y="1110552"/>
            <a:chExt cx="8829725" cy="4758424"/>
          </a:xfrm>
        </p:grpSpPr>
        <p:grpSp>
          <p:nvGrpSpPr>
            <p:cNvPr id="4" name="Groupe 3"/>
            <p:cNvGrpSpPr/>
            <p:nvPr/>
          </p:nvGrpSpPr>
          <p:grpSpPr>
            <a:xfrm>
              <a:off x="4617245" y="1110552"/>
              <a:ext cx="4464000" cy="1879579"/>
              <a:chOff x="4617245" y="1110552"/>
              <a:chExt cx="4464000" cy="1879579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245" y="1110552"/>
                <a:ext cx="4464000" cy="1879579"/>
              </a:xfrm>
              <a:prstGeom prst="rect">
                <a:avLst/>
              </a:prstGeom>
            </p:spPr>
          </p:pic>
          <p:sp>
            <p:nvSpPr>
              <p:cNvPr id="18" name="Flèche droite 17"/>
              <p:cNvSpPr/>
              <p:nvPr/>
            </p:nvSpPr>
            <p:spPr>
              <a:xfrm rot="18231501">
                <a:off x="8308666" y="1796067"/>
                <a:ext cx="529662" cy="318836"/>
              </a:xfrm>
              <a:prstGeom prst="rightArrow">
                <a:avLst>
                  <a:gd name="adj1" fmla="val 50000"/>
                  <a:gd name="adj2" fmla="val 35121"/>
                </a:avLst>
              </a:prstGeom>
              <a:solidFill>
                <a:srgbClr val="00B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034470" y="1184104"/>
                <a:ext cx="9129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 colors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251520" y="3079320"/>
                  <a:ext cx="5493683" cy="6314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𝐿</m:t>
                            </m:r>
                          </m:sub>
                        </m:sSub>
                        <m:d>
                          <m:d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 </m:t>
                        </m:r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kumimoji="0" lang="fr-FR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sup>
                        </m:sSup>
                        <m:func>
                          <m:funcPr>
                            <m:ctrlP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  <a:cs typeface="+mn-cs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func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fr-F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 </m:t>
                        </m:r>
                        <m:sSub>
                          <m:sSubPr>
                            <m:ctrlP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kumimoji="0" lang="fr-FR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sup>
                        </m:sSup>
                        <m:func>
                          <m:funcPr>
                            <m:ctrlP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fr-F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  <a:cs typeface="+mn-cs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+ </m:t>
                            </m:r>
                            <m:r>
                              <a:rPr kumimoji="0" lang="fr-F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𝜙</m:t>
                            </m:r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3079320"/>
                  <a:ext cx="5493683" cy="631455"/>
                </a:xfrm>
                <a:prstGeom prst="rect">
                  <a:avLst/>
                </a:prstGeom>
                <a:blipFill>
                  <a:blip r:embed="rId8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/>
                <p:cNvSpPr txBox="1"/>
                <p:nvPr/>
              </p:nvSpPr>
              <p:spPr>
                <a:xfrm>
                  <a:off x="251520" y="5310553"/>
                  <a:ext cx="8370272" cy="55842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∞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𝑑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𝜏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 → 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𝑇𝐻𝑧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∝ 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𝑇𝐻𝑧</m:t>
                          </m:r>
                        </m:sub>
                      </m:sSub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: maximized for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𝜙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  <a:sym typeface="Symbol"/>
                        </a:rPr>
                        <m:t>=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  <a:sym typeface="Symbol"/>
                        </a:rPr>
                        <m:t>𝜋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  <a:sym typeface="Symbol"/>
                        </a:rPr>
                        <m:t>/2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ZoneText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5310553"/>
                  <a:ext cx="8370272" cy="558423"/>
                </a:xfrm>
                <a:prstGeom prst="rect">
                  <a:avLst/>
                </a:prstGeom>
                <a:blipFill>
                  <a:blip r:embed="rId9"/>
                  <a:stretch>
                    <a:fillRect t="-73333" b="-1222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034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5 CuadroTexto"/>
          <p:cNvSpPr txBox="1"/>
          <p:nvPr/>
        </p:nvSpPr>
        <p:spPr bwMode="auto">
          <a:xfrm>
            <a:off x="162007" y="5899400"/>
            <a:ext cx="2357258" cy="527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5674" tIns="47837" rIns="95674" bIns="47837" rtlCol="0">
            <a:spAutoFit/>
          </a:bodyPr>
          <a:lstStyle/>
          <a:p>
            <a:r>
              <a:rPr lang="en-US" sz="1400" dirty="0">
                <a:cs typeface="+mn-cs"/>
              </a:rPr>
              <a:t>N. </a:t>
            </a:r>
            <a:r>
              <a:rPr lang="en-US" sz="1400" dirty="0" err="1">
                <a:cs typeface="+mn-cs"/>
              </a:rPr>
              <a:t>Karpowicz</a:t>
            </a:r>
            <a:r>
              <a:rPr lang="en-US" sz="1400" dirty="0">
                <a:cs typeface="+mn-cs"/>
              </a:rPr>
              <a:t> </a:t>
            </a:r>
            <a:r>
              <a:rPr lang="en-US" sz="1400" i="1" dirty="0">
                <a:cs typeface="+mn-cs"/>
              </a:rPr>
              <a:t>et al., </a:t>
            </a:r>
            <a:r>
              <a:rPr lang="en-US" sz="1400" dirty="0">
                <a:cs typeface="+mn-cs"/>
              </a:rPr>
              <a:t>Appl. Phys. </a:t>
            </a:r>
            <a:r>
              <a:rPr lang="en-US" sz="1400" dirty="0" err="1">
                <a:cs typeface="+mn-cs"/>
              </a:rPr>
              <a:t>Lett</a:t>
            </a:r>
            <a:r>
              <a:rPr lang="en-US" sz="1400" dirty="0">
                <a:cs typeface="+mn-cs"/>
              </a:rPr>
              <a:t>. </a:t>
            </a:r>
            <a:r>
              <a:rPr lang="en-US" sz="1400" b="1" dirty="0">
                <a:cs typeface="+mn-cs"/>
              </a:rPr>
              <a:t>92</a:t>
            </a:r>
            <a:r>
              <a:rPr lang="en-US" sz="1400" dirty="0">
                <a:cs typeface="+mn-cs"/>
              </a:rPr>
              <a:t>, 011131 (2008)</a:t>
            </a:r>
            <a:endParaRPr lang="fr-FR" sz="1400" dirty="0">
              <a:cs typeface="+mn-cs"/>
            </a:endParaRPr>
          </a:p>
        </p:txBody>
      </p:sp>
      <p:pic>
        <p:nvPicPr>
          <p:cNvPr id="6" name="Image 5" descr="ERG_319_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6" y="3751488"/>
            <a:ext cx="2484528" cy="1746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519264" y="5763234"/>
                <a:ext cx="6624736" cy="818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91428" tIns="45714" rIns="91428" bIns="45714" rtlCol="0">
                <a:spAutoFit/>
              </a:bodyPr>
              <a:lstStyle/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 kern="0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𝜏</m:t>
                          </m:r>
                        </m:e>
                      </m:d>
                      <m:r>
                        <a:rPr lang="fr-FR" sz="18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18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𝜒</m:t>
                                      </m:r>
                                    </m:e>
                                    <m:sup>
                                      <m:r>
                                        <a:rPr lang="fr-FR" sz="1800" b="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  <m:r>
                                        <a:rPr lang="fr-FR" sz="1800" b="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fr-FR" sz="1800" i="1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18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8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THz</m:t>
                                  </m:r>
                                </m:sub>
                                <m:sup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i="1" kern="0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fr-FR" sz="18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±2</m:t>
                              </m:r>
                              <m:sSub>
                                <m:sSub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bias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THz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sz="1800" i="1" kern="0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fr-FR" sz="18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bias</m:t>
                                  </m:r>
                                </m:sub>
                                <m:sup>
                                  <m:r>
                                    <a:rPr lang="fr-FR" sz="18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18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sz="1800" kern="0" dirty="0">
                  <a:solidFill>
                    <a:prstClr val="black"/>
                  </a:solidFill>
                  <a:latin typeface="Trebuchet MS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264" y="5763234"/>
                <a:ext cx="6624736" cy="818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/>
          <p:nvPr/>
        </p:nvSpPr>
        <p:spPr>
          <a:xfrm>
            <a:off x="5860097" y="5787992"/>
            <a:ext cx="2853234" cy="684447"/>
          </a:xfrm>
          <a:prstGeom prst="ellipse">
            <a:avLst/>
          </a:prstGeom>
          <a:noFill/>
          <a:ln w="40000" cap="flat" cmpd="sng" algn="ctr">
            <a:solidFill>
              <a:srgbClr val="00B050"/>
            </a:solidFill>
            <a:prstDash val="solid"/>
          </a:ln>
          <a:effectLst/>
        </p:spPr>
        <p:txBody>
          <a:bodyPr lIns="91428" tIns="45714" rIns="91428" bIns="45714" spcCol="0" rtlCol="0" anchor="ctr"/>
          <a:lstStyle/>
          <a:p>
            <a:pPr algn="ctr" defTabSz="449263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dirty="0">
              <a:solidFill>
                <a:prstClr val="black"/>
              </a:solidFill>
              <a:latin typeface="Trebuchet MS"/>
              <a:cs typeface="+mn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817094" y="1481055"/>
            <a:ext cx="6696744" cy="3600400"/>
            <a:chOff x="539552" y="1484784"/>
            <a:chExt cx="6002560" cy="3171800"/>
          </a:xfrm>
        </p:grpSpPr>
        <p:pic>
          <p:nvPicPr>
            <p:cNvPr id="10" name="Image 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9552" y="1484784"/>
              <a:ext cx="6002560" cy="31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Ellipse 10"/>
            <p:cNvSpPr/>
            <p:nvPr/>
          </p:nvSpPr>
          <p:spPr>
            <a:xfrm>
              <a:off x="4423001" y="1916832"/>
              <a:ext cx="365023" cy="457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4198259" y="1772816"/>
              <a:ext cx="258940" cy="281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674" tIns="47837" rIns="95674" bIns="47837" rtlCol="0">
              <a:spAutoFit/>
            </a:bodyPr>
            <a:lstStyle/>
            <a:p>
              <a:pPr algn="just" defTabSz="957263"/>
              <a:r>
                <a:rPr lang="fr-FR" sz="1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cxnSp>
        <p:nvCxnSpPr>
          <p:cNvPr id="13" name="Connecteur en arc 12">
            <a:extLst>
              <a:ext uri="{FF2B5EF4-FFF2-40B4-BE49-F238E27FC236}">
                <a16:creationId xmlns:a16="http://schemas.microsoft.com/office/drawing/2014/main" id="{06A9F7EC-A642-504C-9326-B58CB5338218}"/>
              </a:ext>
            </a:extLst>
          </p:cNvPr>
          <p:cNvCxnSpPr/>
          <p:nvPr/>
        </p:nvCxnSpPr>
        <p:spPr>
          <a:xfrm rot="16200000" flipV="1">
            <a:off x="5849206" y="4359919"/>
            <a:ext cx="2175148" cy="670025"/>
          </a:xfrm>
          <a:prstGeom prst="curvedConnector3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688A-01E6-8049-BAF7-76086AC42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10" y="1427649"/>
            <a:ext cx="116608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>
            <a:extLst>
              <a:ext uri="{FF2B5EF4-FFF2-40B4-BE49-F238E27FC236}">
                <a16:creationId xmlns:a16="http://schemas.microsoft.com/office/drawing/2014/main" id="{EE38DE4F-0276-B946-AC06-96E64FEBF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57" y="-19436"/>
            <a:ext cx="1005929" cy="7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C5FBC86-EAFD-484B-BF8D-66A2EA44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6" y="-19664"/>
            <a:ext cx="614447" cy="7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5DD10258-E6B2-194E-B1F4-29A95C78DB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3" y="-19437"/>
            <a:ext cx="1043936" cy="7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V:\03-Communication\04-Referentiels_ANR\Logo ANR\ANR07-396.gif">
            <a:extLst>
              <a:ext uri="{FF2B5EF4-FFF2-40B4-BE49-F238E27FC236}">
                <a16:creationId xmlns:a16="http://schemas.microsoft.com/office/drawing/2014/main" id="{A64A4CA3-A5D0-7346-AAD7-4A7D4554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15" y="-16113"/>
            <a:ext cx="1748878" cy="7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311121" y="911842"/>
            <a:ext cx="496067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fr-FR" sz="1800" dirty="0">
                <a:solidFill>
                  <a:prstClr val="black"/>
                </a:solidFill>
                <a:cs typeface="+mn-cs"/>
              </a:rPr>
              <a:t>Air-Biased Coherent Detection (ABCD) Technique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F2CE6AE-A9C6-1F49-97BC-AE231DEC3D10}"/>
              </a:ext>
            </a:extLst>
          </p:cNvPr>
          <p:cNvSpPr/>
          <p:nvPr/>
        </p:nvSpPr>
        <p:spPr bwMode="auto">
          <a:xfrm>
            <a:off x="5218199" y="5175727"/>
            <a:ext cx="178108" cy="58750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8000000" lon="10200000" rev="0"/>
            </a:camera>
            <a:lightRig rig="threePt" dir="t"/>
          </a:scene3d>
          <a:sp3d>
            <a:bevelT w="6350"/>
            <a:bevelB w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a-DK" sz="1800">
              <a:solidFill>
                <a:srgbClr val="FFFFFF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464E14B-EE86-C14E-9365-50361A4736DF}"/>
              </a:ext>
            </a:extLst>
          </p:cNvPr>
          <p:cNvSpPr txBox="1"/>
          <p:nvPr/>
        </p:nvSpPr>
        <p:spPr bwMode="auto">
          <a:xfrm>
            <a:off x="4141914" y="118092"/>
            <a:ext cx="3289529" cy="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542" tIns="63771" rIns="127542" bIns="63771" rtlCol="0">
            <a:spAutoFit/>
          </a:bodyPr>
          <a:lstStyle/>
          <a:p>
            <a:pPr defTabSz="1276128"/>
            <a:r>
              <a:rPr lang="en-US" sz="2800" b="1" dirty="0">
                <a:solidFill>
                  <a:srgbClr val="FFFFFF"/>
                </a:solidFill>
                <a:cs typeface="Calibri" panose="020F0502020204030204" pitchFamily="34" charset="0"/>
              </a:rPr>
              <a:t>The ALTESSE Project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1360" y="1052470"/>
            <a:ext cx="58398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rgbClr val="000000"/>
                </a:solidFill>
                <a:ea typeface="+mn-ea"/>
                <a:cs typeface="+mn-cs"/>
              </a:rPr>
              <a:t>THz</a:t>
            </a:r>
            <a:r>
              <a:rPr lang="fr-FR" sz="1800" dirty="0">
                <a:solidFill>
                  <a:srgbClr val="000000"/>
                </a:solidFill>
                <a:ea typeface="+mn-ea"/>
                <a:cs typeface="+mn-cs"/>
              </a:rPr>
              <a:t> signature of thymine pellet (time &amp; Fourier </a:t>
            </a:r>
            <a:r>
              <a:rPr lang="fr-FR" sz="1800" dirty="0" err="1">
                <a:solidFill>
                  <a:srgbClr val="000000"/>
                </a:solidFill>
                <a:ea typeface="+mn-ea"/>
                <a:cs typeface="+mn-cs"/>
              </a:rPr>
              <a:t>domains</a:t>
            </a:r>
            <a:r>
              <a:rPr lang="fr-FR" sz="18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</p:txBody>
      </p:sp>
      <p:pic>
        <p:nvPicPr>
          <p:cNvPr id="5" name="Image 4" descr="fig_Korbi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0" r="3561"/>
          <a:stretch/>
        </p:blipFill>
        <p:spPr>
          <a:xfrm>
            <a:off x="165226" y="1980634"/>
            <a:ext cx="8609497" cy="216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98031" y="4227601"/>
            <a:ext cx="24168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prstClr val="black"/>
                </a:solidFill>
                <a:ea typeface="+mn-ea"/>
                <a:cs typeface="+mn-cs"/>
              </a:rPr>
              <a:t>Emission up to 60 </a:t>
            </a:r>
            <a:r>
              <a:rPr lang="fr-FR" sz="1800" b="1" dirty="0" err="1">
                <a:solidFill>
                  <a:prstClr val="black"/>
                </a:solidFill>
                <a:ea typeface="+mn-ea"/>
                <a:cs typeface="+mn-cs"/>
              </a:rPr>
              <a:t>THz</a:t>
            </a:r>
            <a:r>
              <a:rPr lang="fr-FR" sz="1800" b="1" dirty="0">
                <a:solidFill>
                  <a:prstClr val="black"/>
                </a:solidFill>
                <a:ea typeface="+mn-ea"/>
                <a:cs typeface="+mn-cs"/>
              </a:rPr>
              <a:t>!</a:t>
            </a:r>
          </a:p>
        </p:txBody>
      </p:sp>
      <p:sp>
        <p:nvSpPr>
          <p:cNvPr id="7" name="Nach unten gekrümmter Pfeil 13">
            <a:extLst>
              <a:ext uri="{FF2B5EF4-FFF2-40B4-BE49-F238E27FC236}">
                <a16:creationId xmlns:a16="http://schemas.microsoft.com/office/drawing/2014/main" id="{747EA68C-2C83-A644-A84E-9E115321C5E6}"/>
              </a:ext>
            </a:extLst>
          </p:cNvPr>
          <p:cNvSpPr/>
          <p:nvPr/>
        </p:nvSpPr>
        <p:spPr bwMode="auto">
          <a:xfrm>
            <a:off x="4005419" y="1724927"/>
            <a:ext cx="1450578" cy="511414"/>
          </a:xfrm>
          <a:prstGeom prst="curvedDownArrow">
            <a:avLst/>
          </a:prstGeom>
          <a:solidFill>
            <a:schemeClr val="accent2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a-DK" sz="1800" dirty="0">
                <a:solidFill>
                  <a:srgbClr val="000000"/>
                </a:solidFill>
                <a:ea typeface="Microsoft YaHei" pitchFamily="34" charset="-122"/>
                <a:cs typeface="+mn-cs"/>
              </a:rPr>
              <a:t>FFT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6654" y="67662"/>
            <a:ext cx="767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Coherent ABCD THz-time-domain spectroscopy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65274" y="5029259"/>
                <a:ext cx="3994170" cy="70795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𝑠𝑎𝑚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den>
                      </m:f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sup>
                      </m:sSup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74" y="5029259"/>
                <a:ext cx="3994170" cy="7079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903608" y="5009222"/>
                <a:ext cx="3938258" cy="74802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unc>
                        <m:func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de-DE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𝑠𝑎𝑚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𝑟𝑒𝑓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608" y="5009222"/>
                <a:ext cx="3938258" cy="7480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effectLst>
                <a:outerShdw blurRad="190500" dist="508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733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458F10EE-2095-F34D-815F-B89366C09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60" y="1829561"/>
            <a:ext cx="3929740" cy="3929740"/>
          </a:xfrm>
          <a:prstGeom prst="rect">
            <a:avLst/>
          </a:prstGeom>
        </p:spPr>
      </p:pic>
      <p:pic>
        <p:nvPicPr>
          <p:cNvPr id="8" name="Grafik 19">
            <a:extLst>
              <a:ext uri="{FF2B5EF4-FFF2-40B4-BE49-F238E27FC236}">
                <a16:creationId xmlns:a16="http://schemas.microsoft.com/office/drawing/2014/main" id="{D4323360-28C7-4545-8C41-ED0623AF2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18" y="943369"/>
            <a:ext cx="1230549" cy="1259930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09FE3A8C-64B9-0942-B996-D1D3B4F7E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4" y="2605614"/>
            <a:ext cx="4936997" cy="2620162"/>
          </a:xfrm>
          <a:prstGeom prst="rect">
            <a:avLst/>
          </a:prstGeom>
        </p:spPr>
      </p:pic>
      <p:sp>
        <p:nvSpPr>
          <p:cNvPr id="10" name="Freihandform: Form 4">
            <a:extLst>
              <a:ext uri="{FF2B5EF4-FFF2-40B4-BE49-F238E27FC236}">
                <a16:creationId xmlns:a16="http://schemas.microsoft.com/office/drawing/2014/main" id="{CFA50BF1-2B96-2A4F-A31F-BE407C80662C}"/>
              </a:ext>
            </a:extLst>
          </p:cNvPr>
          <p:cNvSpPr/>
          <p:nvPr/>
        </p:nvSpPr>
        <p:spPr bwMode="auto">
          <a:xfrm>
            <a:off x="1046284" y="2267190"/>
            <a:ext cx="5281645" cy="2014664"/>
          </a:xfrm>
          <a:custGeom>
            <a:avLst/>
            <a:gdLst>
              <a:gd name="connsiteX0" fmla="*/ 0 w 7106195"/>
              <a:gd name="connsiteY0" fmla="*/ 3705487 h 3705487"/>
              <a:gd name="connsiteX1" fmla="*/ 2442755 w 7106195"/>
              <a:gd name="connsiteY1" fmla="*/ 34824 h 3705487"/>
              <a:gd name="connsiteX2" fmla="*/ 7106195 w 7106195"/>
              <a:gd name="connsiteY2" fmla="*/ 1759121 h 3705487"/>
              <a:gd name="connsiteX3" fmla="*/ 7106195 w 7106195"/>
              <a:gd name="connsiteY3" fmla="*/ 1759121 h 370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195" h="3705487">
                <a:moveTo>
                  <a:pt x="0" y="3705487"/>
                </a:moveTo>
                <a:cubicBezTo>
                  <a:pt x="629194" y="2032352"/>
                  <a:pt x="1258389" y="359218"/>
                  <a:pt x="2442755" y="34824"/>
                </a:cubicBezTo>
                <a:cubicBezTo>
                  <a:pt x="3627121" y="-289570"/>
                  <a:pt x="7106195" y="1759121"/>
                  <a:pt x="7106195" y="1759121"/>
                </a:cubicBezTo>
                <a:lnTo>
                  <a:pt x="7106195" y="1759121"/>
                </a:lnTo>
              </a:path>
            </a:pathLst>
          </a:cu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EFEC9965-616A-2147-B9A4-6542FCB2BCCE}"/>
              </a:ext>
            </a:extLst>
          </p:cNvPr>
          <p:cNvSpPr txBox="1"/>
          <p:nvPr/>
        </p:nvSpPr>
        <p:spPr>
          <a:xfrm>
            <a:off x="6604277" y="2018633"/>
            <a:ext cx="87716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49263"/>
            <a:r>
              <a:rPr lang="da-DK" sz="1800" dirty="0">
                <a:solidFill>
                  <a:srgbClr val="000000"/>
                </a:solidFill>
                <a:ea typeface="Microsoft YaHei" pitchFamily="34" charset="-122"/>
              </a:rPr>
              <a:t>3.1 THz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61A93-354B-704B-9756-9229D9EF774B}"/>
              </a:ext>
            </a:extLst>
          </p:cNvPr>
          <p:cNvSpPr/>
          <p:nvPr/>
        </p:nvSpPr>
        <p:spPr>
          <a:xfrm>
            <a:off x="1035175" y="-98731"/>
            <a:ext cx="6939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Thymine phonon spectra interpreted using density functional theory (DFT) simulations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61A93-354B-704B-9756-9229D9EF774B}"/>
              </a:ext>
            </a:extLst>
          </p:cNvPr>
          <p:cNvSpPr/>
          <p:nvPr/>
        </p:nvSpPr>
        <p:spPr>
          <a:xfrm>
            <a:off x="2673256" y="1796064"/>
            <a:ext cx="250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B050"/>
                </a:solidFill>
                <a:ea typeface="+mn-ea"/>
                <a:cs typeface="+mn-cs"/>
              </a:rPr>
              <a:t>CASTEP DFT simulations</a:t>
            </a:r>
          </a:p>
        </p:txBody>
      </p:sp>
    </p:spTree>
    <p:extLst>
      <p:ext uri="{BB962C8B-B14F-4D97-AF65-F5344CB8AC3E}">
        <p14:creationId xmlns:p14="http://schemas.microsoft.com/office/powerpoint/2010/main" val="372034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67891" y="6665909"/>
            <a:ext cx="627944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9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9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0CB7C1-6010-A441-9E05-9D0C3DE19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12" y="1778510"/>
            <a:ext cx="4014288" cy="4014288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B8911432-9F2F-F649-A1E6-9EB7E6B56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4" y="2605614"/>
            <a:ext cx="4936997" cy="2620162"/>
          </a:xfrm>
          <a:prstGeom prst="rect">
            <a:avLst/>
          </a:prstGeom>
        </p:spPr>
      </p:pic>
      <p:pic>
        <p:nvPicPr>
          <p:cNvPr id="6" name="Grafik 19">
            <a:extLst>
              <a:ext uri="{FF2B5EF4-FFF2-40B4-BE49-F238E27FC236}">
                <a16:creationId xmlns:a16="http://schemas.microsoft.com/office/drawing/2014/main" id="{A5853753-FD81-194B-B723-CF2F7FF72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18" y="943369"/>
            <a:ext cx="1230549" cy="12599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961A93-354B-704B-9756-9229D9EF774B}"/>
              </a:ext>
            </a:extLst>
          </p:cNvPr>
          <p:cNvSpPr/>
          <p:nvPr/>
        </p:nvSpPr>
        <p:spPr>
          <a:xfrm>
            <a:off x="2673256" y="1796064"/>
            <a:ext cx="250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B050"/>
                </a:solidFill>
                <a:ea typeface="+mn-ea"/>
                <a:cs typeface="+mn-cs"/>
              </a:rPr>
              <a:t>CASTEP DFT simulations</a:t>
            </a:r>
          </a:p>
        </p:txBody>
      </p:sp>
      <p:sp>
        <p:nvSpPr>
          <p:cNvPr id="11" name="Freihandform: Form 4">
            <a:extLst>
              <a:ext uri="{FF2B5EF4-FFF2-40B4-BE49-F238E27FC236}">
                <a16:creationId xmlns:a16="http://schemas.microsoft.com/office/drawing/2014/main" id="{CFA50BF1-2B96-2A4F-A31F-BE407C80662C}"/>
              </a:ext>
            </a:extLst>
          </p:cNvPr>
          <p:cNvSpPr/>
          <p:nvPr/>
        </p:nvSpPr>
        <p:spPr bwMode="auto">
          <a:xfrm>
            <a:off x="2223957" y="2267190"/>
            <a:ext cx="4129852" cy="1825220"/>
          </a:xfrm>
          <a:custGeom>
            <a:avLst/>
            <a:gdLst>
              <a:gd name="connsiteX0" fmla="*/ 0 w 7106195"/>
              <a:gd name="connsiteY0" fmla="*/ 3705487 h 3705487"/>
              <a:gd name="connsiteX1" fmla="*/ 2442755 w 7106195"/>
              <a:gd name="connsiteY1" fmla="*/ 34824 h 3705487"/>
              <a:gd name="connsiteX2" fmla="*/ 7106195 w 7106195"/>
              <a:gd name="connsiteY2" fmla="*/ 1759121 h 3705487"/>
              <a:gd name="connsiteX3" fmla="*/ 7106195 w 7106195"/>
              <a:gd name="connsiteY3" fmla="*/ 1759121 h 370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195" h="3705487">
                <a:moveTo>
                  <a:pt x="0" y="3705487"/>
                </a:moveTo>
                <a:cubicBezTo>
                  <a:pt x="629194" y="2032352"/>
                  <a:pt x="1258389" y="359218"/>
                  <a:pt x="2442755" y="34824"/>
                </a:cubicBezTo>
                <a:cubicBezTo>
                  <a:pt x="3627121" y="-289570"/>
                  <a:pt x="7106195" y="1759121"/>
                  <a:pt x="7106195" y="1759121"/>
                </a:cubicBezTo>
                <a:lnTo>
                  <a:pt x="7106195" y="1759121"/>
                </a:lnTo>
              </a:path>
            </a:pathLst>
          </a:cu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961A93-354B-704B-9756-9229D9EF774B}"/>
              </a:ext>
            </a:extLst>
          </p:cNvPr>
          <p:cNvSpPr/>
          <p:nvPr/>
        </p:nvSpPr>
        <p:spPr>
          <a:xfrm>
            <a:off x="1035175" y="-98731"/>
            <a:ext cx="6939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Thymine phonon spectra interpreted using density functional theory (DFT) simulations</a:t>
            </a:r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B674A4A2-AFD5-F040-B33B-156F1C56AE45}"/>
              </a:ext>
            </a:extLst>
          </p:cNvPr>
          <p:cNvSpPr txBox="1"/>
          <p:nvPr/>
        </p:nvSpPr>
        <p:spPr>
          <a:xfrm>
            <a:off x="6604277" y="2018633"/>
            <a:ext cx="99418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49263"/>
            <a:r>
              <a:rPr lang="da-DK" sz="1800" dirty="0">
                <a:solidFill>
                  <a:srgbClr val="000000"/>
                </a:solidFill>
                <a:ea typeface="Microsoft YaHei" pitchFamily="34" charset="-122"/>
              </a:rPr>
              <a:t>16.6 THz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85A9D2-8C5E-D849-B73A-6455E84BBD68}"/>
              </a:ext>
            </a:extLst>
          </p:cNvPr>
          <p:cNvSpPr/>
          <p:nvPr/>
        </p:nvSpPr>
        <p:spPr>
          <a:xfrm>
            <a:off x="218064" y="6021918"/>
            <a:ext cx="3709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LB </a:t>
            </a:r>
            <a:r>
              <a:rPr lang="en-US" sz="1400" i="1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et al., </a:t>
            </a:r>
            <a:r>
              <a:rPr lang="en-US" sz="1400" dirty="0" err="1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Europhys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Lett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. </a:t>
            </a:r>
            <a:r>
              <a:rPr lang="en-US" sz="1400" b="1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126</a:t>
            </a:r>
            <a:r>
              <a:rPr lang="en-US" sz="1400" dirty="0">
                <a:solidFill>
                  <a:srgbClr val="000000"/>
                </a:solidFill>
                <a:ea typeface="ＭＳ Ｐゴシック" pitchFamily="-72" charset="-128"/>
                <a:cs typeface="ＭＳ Ｐゴシック" pitchFamily="-72" charset="-128"/>
              </a:rPr>
              <a:t>, 24001 (2019)</a:t>
            </a:r>
          </a:p>
        </p:txBody>
      </p:sp>
    </p:spTree>
    <p:extLst>
      <p:ext uri="{BB962C8B-B14F-4D97-AF65-F5344CB8AC3E}">
        <p14:creationId xmlns:p14="http://schemas.microsoft.com/office/powerpoint/2010/main" val="19439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2019-Presentation-PPT-4-3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9A88B8C1-4942-46D3-9391-C2B501F07E87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52A1E219-64F3-4477-912D-9636D70C98A7}"/>
    </a:ext>
  </a:extLst>
</a:theme>
</file>

<file path=ppt/theme/theme3.xml><?xml version="1.0" encoding="utf-8"?>
<a:theme xmlns:a="http://schemas.openxmlformats.org/drawingml/2006/main" name="Template CEA 2019 Bleu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0799EC0F-9A1D-48A9-9692-520D5CEBB494}"/>
    </a:ext>
  </a:extLst>
</a:theme>
</file>

<file path=ppt/theme/theme4.xml><?xml version="1.0" encoding="utf-8"?>
<a:theme xmlns:a="http://schemas.openxmlformats.org/drawingml/2006/main" name="3_2019-Presentation-PPT-4-3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9A88B8C1-4942-46D3-9391-C2B501F07E87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F2A79C4BED747976EC3AD530384C1" ma:contentTypeVersion="0" ma:contentTypeDescription="Crée un document." ma:contentTypeScope="" ma:versionID="9ea4ffbb61354172aceb879db3e265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B0D5B4-4CC6-4497-9BFB-91C4C64EBEC9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B95E45C-96CD-4B8B-A608-7C5E76B37C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6C4233-EA21-4292-B391-09F7550CF5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2019-Presentation-PPT-4-3</Template>
  <TotalTime>6384</TotalTime>
  <Words>2036</Words>
  <Application>Microsoft Macintosh PowerPoint</Application>
  <PresentationFormat>Affichage à l'écran (4:3)</PresentationFormat>
  <Paragraphs>438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42" baseType="lpstr">
      <vt:lpstr>Microsoft YaHei</vt:lpstr>
      <vt:lpstr>ＭＳ Ｐゴシック</vt:lpstr>
      <vt:lpstr>ＭＳ Ｐゴシック</vt:lpstr>
      <vt:lpstr>Arial</vt:lpstr>
      <vt:lpstr>ArialMT</vt:lpstr>
      <vt:lpstr>Calibri</vt:lpstr>
      <vt:lpstr>Cambria Math</vt:lpstr>
      <vt:lpstr>Symbol</vt:lpstr>
      <vt:lpstr>Times New Roman</vt:lpstr>
      <vt:lpstr>Trebuchet MS</vt:lpstr>
      <vt:lpstr>Wingdings</vt:lpstr>
      <vt:lpstr>Wingdings 3</vt:lpstr>
      <vt:lpstr>2019-Presentation-PPT-4-3</vt:lpstr>
      <vt:lpstr>Template CEA 2019 Clair</vt:lpstr>
      <vt:lpstr>Template CEA 2019 Bleu</vt:lpstr>
      <vt:lpstr>3_2019-Presentation-PPT-4-3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BERGE Luc 132343</dc:creator>
  <cp:lastModifiedBy>Luc Bergé</cp:lastModifiedBy>
  <cp:revision>649</cp:revision>
  <cp:lastPrinted>2019-11-11T09:33:01Z</cp:lastPrinted>
  <dcterms:created xsi:type="dcterms:W3CDTF">2019-09-17T10:47:36Z</dcterms:created>
  <dcterms:modified xsi:type="dcterms:W3CDTF">2022-08-28T14:34:51Z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0x010100362F2A79C4BED747976EC3AD530384C1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