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9" r:id="rId5"/>
    <p:sldId id="262" r:id="rId6"/>
    <p:sldId id="265" r:id="rId7"/>
    <p:sldId id="266" r:id="rId8"/>
    <p:sldId id="269" r:id="rId9"/>
    <p:sldId id="270" r:id="rId10"/>
    <p:sldId id="271" r:id="rId11"/>
    <p:sldId id="273" r:id="rId12"/>
    <p:sldId id="274" r:id="rId13"/>
    <p:sldId id="284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56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CC00-C877-48BA-ADF9-45509D3C347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96F-EE77-476E-BFF4-639D8C6A3D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CC00-C877-48BA-ADF9-45509D3C347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96F-EE77-476E-BFF4-639D8C6A3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CC00-C877-48BA-ADF9-45509D3C347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96F-EE77-476E-BFF4-639D8C6A3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CC00-C877-48BA-ADF9-45509D3C347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96F-EE77-476E-BFF4-639D8C6A3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CC00-C877-48BA-ADF9-45509D3C347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96F-EE77-476E-BFF4-639D8C6A3D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CC00-C877-48BA-ADF9-45509D3C347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96F-EE77-476E-BFF4-639D8C6A3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CC00-C877-48BA-ADF9-45509D3C347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96F-EE77-476E-BFF4-639D8C6A3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CC00-C877-48BA-ADF9-45509D3C347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96F-EE77-476E-BFF4-639D8C6A3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CC00-C877-48BA-ADF9-45509D3C347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96F-EE77-476E-BFF4-639D8C6A3D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CC00-C877-48BA-ADF9-45509D3C347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96F-EE77-476E-BFF4-639D8C6A3D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CC00-C877-48BA-ADF9-45509D3C347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B96F-EE77-476E-BFF4-639D8C6A3D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08CC00-C877-48BA-ADF9-45509D3C3473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DDB96F-EE77-476E-BFF4-639D8C6A3D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9898"/>
            <a:ext cx="7772400" cy="12403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smtClean="0"/>
              <a:t>The Role of Size and Shape in the Stability of the Quantum Brownian Rotator</a:t>
            </a:r>
            <a:endParaRPr lang="en-US" sz="3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14884"/>
            <a:ext cx="7635248" cy="542916"/>
          </a:xfrm>
        </p:spPr>
        <p:txBody>
          <a:bodyPr>
            <a:normAutofit/>
          </a:bodyPr>
          <a:lstStyle/>
          <a:p>
            <a:pPr algn="ctr"/>
            <a:r>
              <a:rPr lang="en-US" sz="1600" b="1" smtClean="0"/>
              <a:t>Igor Petrović, Jasmina Jeknić-Dugić, Momir </a:t>
            </a:r>
            <a:r>
              <a:rPr lang="en-US" sz="1600" b="1" smtClean="0"/>
              <a:t>Arsenijević, </a:t>
            </a:r>
            <a:r>
              <a:rPr lang="en-US" sz="1600" b="1" smtClean="0"/>
              <a:t>Miroljub Dugić</a:t>
            </a:r>
            <a:endParaRPr lang="en-US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357166"/>
            <a:ext cx="7933588" cy="589123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Latn-RS" sz="2000" dirty="0"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nderdamped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regime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 for rotator in cubic potential: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ω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 =1</a:t>
            </a: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3781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7" y="857232"/>
            <a:ext cx="40580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714356"/>
            <a:ext cx="204108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571876"/>
            <a:ext cx="1928826" cy="31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000504"/>
            <a:ext cx="3857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4000504"/>
            <a:ext cx="37623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6357958"/>
            <a:ext cx="785818" cy="2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3357562"/>
            <a:ext cx="2000264" cy="23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6429396"/>
            <a:ext cx="2000264" cy="23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48" y="3357562"/>
            <a:ext cx="785818" cy="2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85728"/>
            <a:ext cx="8005026" cy="589123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Latn-RS" sz="2000" dirty="0">
                <a:latin typeface="Calibri" pitchFamily="34" charset="0"/>
                <a:cs typeface="Calibri" pitchFamily="34" charset="0"/>
              </a:rPr>
              <a:t>Non - u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nderdamped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regime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 for rotator in harmonic potential: </a:t>
            </a: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r-Latn-RS" sz="2000" dirty="0">
                <a:latin typeface="Calibri" pitchFamily="34" charset="0"/>
                <a:cs typeface="Calibri" pitchFamily="34" charset="0"/>
              </a:rPr>
              <a:t>Non - u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nderdamped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regime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 for rotator in  cubic potential: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ω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 =1</a:t>
            </a: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928670"/>
            <a:ext cx="394663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00108"/>
            <a:ext cx="370744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428604"/>
            <a:ext cx="1285884" cy="29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143248"/>
            <a:ext cx="2000264" cy="23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071810"/>
            <a:ext cx="785818" cy="2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6429396"/>
            <a:ext cx="785818" cy="2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6357958"/>
            <a:ext cx="2000264" cy="23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4071942"/>
            <a:ext cx="3749853" cy="242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3786190"/>
            <a:ext cx="3288332" cy="261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3857628"/>
            <a:ext cx="1933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85728"/>
            <a:ext cx="8005026" cy="5962672"/>
          </a:xfrm>
        </p:spPr>
        <p:txBody>
          <a:bodyPr/>
          <a:lstStyle/>
          <a:p>
            <a:pPr marL="539496" indent="-457200">
              <a:buFont typeface="Wingdings" pitchFamily="2" charset="2"/>
              <a:buChar char="§"/>
            </a:pPr>
            <a:r>
              <a:rPr lang="sr-Latn-RS" sz="2000" dirty="0">
                <a:latin typeface="Calibri" pitchFamily="34" charset="0"/>
                <a:cs typeface="Calibri" pitchFamily="34" charset="0"/>
              </a:rPr>
              <a:t>Non - u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nderdamped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regime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 for rotator in  cubic potential: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ω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 =1</a:t>
            </a: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429000"/>
            <a:ext cx="2000264" cy="23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429000"/>
            <a:ext cx="785818" cy="2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429396"/>
            <a:ext cx="785818" cy="2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6357958"/>
            <a:ext cx="2000264" cy="23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000108"/>
            <a:ext cx="4000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/>
          <a:srcRect t="2688"/>
          <a:stretch>
            <a:fillRect/>
          </a:stretch>
        </p:blipFill>
        <p:spPr bwMode="auto">
          <a:xfrm>
            <a:off x="5072066" y="642918"/>
            <a:ext cx="36957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714356"/>
            <a:ext cx="214314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3929066"/>
            <a:ext cx="39909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714752"/>
            <a:ext cx="3143272" cy="266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3643314"/>
            <a:ext cx="185209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85728"/>
            <a:ext cx="7933588" cy="59626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endParaRPr lang="en-US" sz="2800" smtClean="0"/>
          </a:p>
          <a:p>
            <a:pPr algn="just">
              <a:buFont typeface="Wingdings" pitchFamily="2" charset="2"/>
              <a:buChar char="§"/>
            </a:pPr>
            <a:r>
              <a:rPr lang="en-US" sz="3000" smtClean="0">
                <a:latin typeface="Calibri" pitchFamily="34" charset="0"/>
              </a:rPr>
              <a:t>the dynamics are complex and highly dependent on environmental parameters</a:t>
            </a:r>
          </a:p>
          <a:p>
            <a:pPr algn="just">
              <a:buFont typeface="Wingdings" pitchFamily="2" charset="2"/>
              <a:buChar char="§"/>
            </a:pPr>
            <a:endParaRPr lang="en-US" sz="300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smtClean="0">
                <a:latin typeface="Calibri" pitchFamily="34" charset="0"/>
              </a:rPr>
              <a:t> there are still no simple rules or guidelines that would provide the desired level of dynamic stability of molecular propellers.</a:t>
            </a:r>
          </a:p>
          <a:p>
            <a:pPr algn="just">
              <a:buFont typeface="Wingdings" pitchFamily="2" charset="2"/>
              <a:buChar char="§"/>
            </a:pPr>
            <a:endParaRPr lang="en-US" sz="280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smtClean="0">
                <a:latin typeface="Calibri" pitchFamily="34" charset="0"/>
              </a:rPr>
              <a:t>it is necessary to apply a combination of different stability </a:t>
            </a:r>
            <a:r>
              <a:rPr lang="en-US" sz="2800" smtClean="0">
                <a:latin typeface="Calibri" pitchFamily="34" charset="0"/>
              </a:rPr>
              <a:t>criteria</a:t>
            </a:r>
          </a:p>
          <a:p>
            <a:pPr algn="just">
              <a:buFont typeface="Wingdings" pitchFamily="2" charset="2"/>
              <a:buChar char="§"/>
            </a:pPr>
            <a:endParaRPr lang="en-US" sz="280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smtClean="0">
                <a:latin typeface="Calibri" pitchFamily="34" charset="0"/>
              </a:rPr>
              <a:t>combinations of the criteria require a procedure that is along the lines of optimization procedures in engineering</a:t>
            </a:r>
            <a:r>
              <a:rPr lang="en-US" sz="2800" smtClean="0">
                <a:latin typeface="Calibri" pitchFamily="34" charset="0"/>
              </a:rPr>
              <a:t> </a:t>
            </a:r>
            <a:endParaRPr lang="en-US" sz="2800" smtClean="0">
              <a:latin typeface="Calibri" pitchFamily="34" charset="0"/>
            </a:endParaRPr>
          </a:p>
          <a:p>
            <a:endParaRPr lang="sr-Latn-RS" sz="3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85728"/>
            <a:ext cx="7933588" cy="634367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endParaRPr lang="en-US" sz="2800" smtClean="0"/>
          </a:p>
          <a:p>
            <a:pPr algn="just">
              <a:buFont typeface="Wingdings" pitchFamily="2" charset="2"/>
              <a:buChar char="§"/>
            </a:pPr>
            <a:r>
              <a:rPr lang="en-US" sz="2800" smtClean="0">
                <a:latin typeface="Calibri" pitchFamily="34" charset="0"/>
              </a:rPr>
              <a:t>decrease of standard deviations with the passage of time  in the case of nonharmonic rotator</a:t>
            </a:r>
          </a:p>
          <a:p>
            <a:pPr algn="just">
              <a:buFont typeface="Wingdings" pitchFamily="2" charset="2"/>
              <a:buChar char="§"/>
            </a:pPr>
            <a:endParaRPr lang="en-US" sz="280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smtClean="0">
                <a:latin typeface="Calibri" pitchFamily="34" charset="0"/>
              </a:rPr>
              <a:t>nonmonotonic dependence of the standard deviation of the angle on the number of blades</a:t>
            </a:r>
          </a:p>
          <a:p>
            <a:pPr algn="just">
              <a:buFont typeface="Wingdings" pitchFamily="2" charset="2"/>
              <a:buChar char="§"/>
            </a:pPr>
            <a:endParaRPr lang="sr-Latn-RS" sz="280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smtClean="0">
                <a:latin typeface="Calibri" pitchFamily="34" charset="0"/>
              </a:rPr>
              <a:t>"size" of a physical system is not such a simple term in a quantum / classical context</a:t>
            </a:r>
          </a:p>
          <a:p>
            <a:pPr algn="just">
              <a:buFont typeface="Wingdings" pitchFamily="2" charset="2"/>
              <a:buChar char="§"/>
            </a:pPr>
            <a:endParaRPr lang="sr-Latn-RS" sz="280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smtClean="0">
                <a:latin typeface="Calibri" pitchFamily="34" charset="0"/>
              </a:rPr>
              <a:t>the role of the size of the propellers cannot be reduced to the more-or-less pure inertial effects widely known and expected in the classical physical context</a:t>
            </a:r>
            <a:endParaRPr lang="sr-Latn-RS" sz="2800" smtClean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2800" smtClean="0"/>
          </a:p>
          <a:p>
            <a:pPr>
              <a:buFont typeface="Wingdings" pitchFamily="2" charset="2"/>
              <a:buChar char="§"/>
            </a:pPr>
            <a:endParaRPr lang="en-US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09600"/>
            <a:ext cx="7848600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smtClean="0">
                <a:latin typeface="Calibri" pitchFamily="34" charset="0"/>
              </a:rPr>
              <a:t>Quantum mechanical or classical approach</a:t>
            </a:r>
          </a:p>
          <a:p>
            <a:pPr>
              <a:buNone/>
            </a:pPr>
            <a:endParaRPr lang="sr-Latn-RS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smtClean="0">
                <a:latin typeface="Calibri" pitchFamily="34" charset="0"/>
              </a:rPr>
              <a:t>Problem of transition from the quantum to the classical world</a:t>
            </a:r>
          </a:p>
          <a:p>
            <a:pPr>
              <a:buFont typeface="Wingdings" pitchFamily="2" charset="2"/>
              <a:buChar char="§"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smtClean="0">
                <a:latin typeface="Calibri" pitchFamily="34" charset="0"/>
              </a:rPr>
              <a:t>Problem of quantum measurement</a:t>
            </a:r>
          </a:p>
          <a:p>
            <a:pPr>
              <a:buFont typeface="Wingdings" pitchFamily="2" charset="2"/>
              <a:buChar char="§"/>
            </a:pPr>
            <a:endParaRPr lang="en-US" sz="2800" smtClean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The role of size of the physical system</a:t>
            </a:r>
          </a:p>
          <a:p>
            <a:pPr>
              <a:buFont typeface="Wingdings" pitchFamily="2" charset="2"/>
              <a:buChar char="§"/>
            </a:pPr>
            <a:endParaRPr lang="en-US" sz="280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smtClean="0">
                <a:latin typeface="Calibri" pitchFamily="34" charset="0"/>
              </a:rPr>
              <a:t>Standard quantum mechanical theory is insensitive to the size of the physical system</a:t>
            </a:r>
            <a:endParaRPr lang="sr-Latn-R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357166"/>
            <a:ext cx="7933588" cy="589123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smtClean="0"/>
              <a:t>If the physical system is open, the interaction with the environment is certainly affected by both its size and shape</a:t>
            </a:r>
          </a:p>
          <a:p>
            <a:pPr>
              <a:buFont typeface="Wingdings" pitchFamily="2" charset="2"/>
              <a:buChar char="§"/>
            </a:pPr>
            <a:endParaRPr lang="sr-Latn-RS" sz="280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smtClean="0"/>
              <a:t>Molecular rotators </a:t>
            </a:r>
          </a:p>
          <a:p>
            <a:pPr>
              <a:buFont typeface="Wingdings" pitchFamily="2" charset="2"/>
              <a:buChar char="§"/>
            </a:pPr>
            <a:endParaRPr lang="en-US" sz="2800" smtClean="0"/>
          </a:p>
          <a:p>
            <a:pPr>
              <a:buNone/>
            </a:pPr>
            <a:r>
              <a:rPr lang="en-US" sz="2800" smtClean="0"/>
              <a:t>   - excellent candidates for the described research </a:t>
            </a:r>
          </a:p>
          <a:p>
            <a:pPr>
              <a:buNone/>
            </a:pPr>
            <a:endParaRPr lang="en-US" sz="2800" smtClean="0"/>
          </a:p>
          <a:p>
            <a:pPr>
              <a:buNone/>
            </a:pPr>
            <a:r>
              <a:rPr lang="en-US" sz="2800" smtClean="0"/>
              <a:t>   - interesting due to their application within so-called molecular machines </a:t>
            </a:r>
          </a:p>
          <a:p>
            <a:pPr>
              <a:buNone/>
            </a:pPr>
            <a:endParaRPr lang="en-US" sz="2800" smtClean="0"/>
          </a:p>
          <a:p>
            <a:pPr>
              <a:buNone/>
            </a:pPr>
            <a:r>
              <a:rPr lang="en-US" sz="2800" smtClean="0"/>
              <a:t>   - importance of studying the role of size and shape in   their stability</a:t>
            </a:r>
            <a:endParaRPr lang="en-US" sz="280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412" y="152400"/>
            <a:ext cx="7933588" cy="589123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600" smtClean="0">
                <a:latin typeface="Calibri" pitchFamily="34" charset="0"/>
              </a:rPr>
              <a:t>A type of molecular rotators that is very suitable for the mentioned research are the so-called molecular propellers which consist of several atomic groups linked to a single atomic group at the center</a:t>
            </a:r>
          </a:p>
          <a:p>
            <a:pPr algn="just">
              <a:buFont typeface="Wingdings" pitchFamily="2" charset="2"/>
              <a:buChar char="§"/>
            </a:pPr>
            <a:r>
              <a:rPr lang="sr-Latn-RS" sz="280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heir </a:t>
            </a:r>
            <a:r>
              <a:rPr lang="en-US" sz="2800">
                <a:latin typeface="Calibri" pitchFamily="34" charset="0"/>
                <a:cs typeface="Calibri" pitchFamily="34" charset="0"/>
              </a:rPr>
              <a:t>function 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and properties strongly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depends on their</a:t>
            </a:r>
            <a:r>
              <a:rPr lang="sr-Latn-R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geometrical shape </a:t>
            </a:r>
            <a:r>
              <a:rPr lang="en-US" sz="280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size</a:t>
            </a:r>
            <a:endParaRPr lang="sr-Latn-R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contrast="-5000"/>
          </a:blip>
          <a:srcRect/>
          <a:stretch>
            <a:fillRect/>
          </a:stretch>
        </p:blipFill>
        <p:spPr bwMode="auto">
          <a:xfrm>
            <a:off x="2590800" y="2851732"/>
            <a:ext cx="4800600" cy="38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7786742" cy="6019800"/>
          </a:xfrm>
        </p:spPr>
        <p:txBody>
          <a:bodyPr>
            <a:normAutofit/>
          </a:bodyPr>
          <a:lstStyle/>
          <a:p>
            <a:r>
              <a:rPr lang="en-US" sz="2800" smtClean="0">
                <a:latin typeface="Calibri" pitchFamily="34" charset="0"/>
              </a:rPr>
              <a:t>For molecular propellers, it is possible to include the size into the model via  number of blades</a:t>
            </a:r>
          </a:p>
          <a:p>
            <a:endParaRPr lang="en-US" sz="2800" smtClean="0"/>
          </a:p>
          <a:p>
            <a:r>
              <a:rPr lang="en-US" sz="2800" smtClean="0">
                <a:latin typeface="Calibri" pitchFamily="34" charset="0"/>
              </a:rPr>
              <a:t>If the average moment of inertia of one blade is  </a:t>
            </a:r>
            <a:r>
              <a:rPr lang="en-US" sz="2800" i="1" smtClean="0">
                <a:latin typeface="Calibri" pitchFamily="34" charset="0"/>
              </a:rPr>
              <a:t>I</a:t>
            </a:r>
            <a:r>
              <a:rPr lang="en-US" sz="1400" i="1" smtClean="0">
                <a:latin typeface="Calibri" pitchFamily="34" charset="0"/>
              </a:rPr>
              <a:t>0</a:t>
            </a:r>
            <a:r>
              <a:rPr lang="en-US" sz="2800" smtClean="0">
                <a:latin typeface="Calibri" pitchFamily="34" charset="0"/>
              </a:rPr>
              <a:t> then it is obvious that the propeller with </a:t>
            </a:r>
            <a:r>
              <a:rPr lang="en-US" sz="2800" i="1" smtClean="0">
                <a:latin typeface="Calibri" pitchFamily="34" charset="0"/>
              </a:rPr>
              <a:t>N</a:t>
            </a:r>
            <a:r>
              <a:rPr lang="en-US" sz="2800" smtClean="0">
                <a:latin typeface="Calibri" pitchFamily="34" charset="0"/>
              </a:rPr>
              <a:t> blades has a total moment of inertia </a:t>
            </a:r>
            <a:r>
              <a:rPr lang="en-US" sz="2800" i="1" smtClean="0">
                <a:latin typeface="Calibri" pitchFamily="34" charset="0"/>
              </a:rPr>
              <a:t>I</a:t>
            </a:r>
            <a:r>
              <a:rPr lang="en-US" sz="2800" smtClean="0">
                <a:latin typeface="Calibri" pitchFamily="34" charset="0"/>
              </a:rPr>
              <a:t> which is equal to: </a:t>
            </a:r>
          </a:p>
          <a:p>
            <a:pPr>
              <a:buNone/>
            </a:pPr>
            <a:endParaRPr lang="en-US" sz="280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sr-Latn-RS" sz="2800" dirty="0">
              <a:latin typeface="Calibri" pitchFamily="34" charset="0"/>
              <a:cs typeface="Calibri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smtClean="0"/>
              <a:t>The strength of the interaction also linearly depends on the number of blades, so that the damping rate can be written as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en-US" sz="280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sr-Latn-RS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sr-Latn-RS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sr-Latn-RS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sr-Latn-RS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4000" contrast="24000"/>
          </a:blip>
          <a:srcRect/>
          <a:stretch>
            <a:fillRect/>
          </a:stretch>
        </p:blipFill>
        <p:spPr bwMode="auto">
          <a:xfrm>
            <a:off x="4267200" y="3276600"/>
            <a:ext cx="11001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638800"/>
            <a:ext cx="1057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357166"/>
            <a:ext cx="7933588" cy="589123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smtClean="0">
                <a:latin typeface="Calibri" pitchFamily="34" charset="0"/>
              </a:rPr>
              <a:t>Molecular rotators 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open to the environmental influence</a:t>
            </a:r>
            <a:r>
              <a:rPr lang="sr-Latn-R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and can be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modelled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by the </a:t>
            </a:r>
            <a:r>
              <a:rPr lang="en-US" sz="2800">
                <a:latin typeface="Calibri" pitchFamily="34" charset="0"/>
                <a:cs typeface="Calibri" pitchFamily="34" charset="0"/>
              </a:rPr>
              <a:t>so-called</a:t>
            </a:r>
            <a:r>
              <a:rPr lang="sr-Latn-RS" sz="280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phenomenological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  (no restrictions 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on the values of the rotator's frequency </a:t>
            </a:r>
            <a:r>
              <a:rPr lang="el-GR" sz="2800" smtClean="0">
                <a:latin typeface="Calibri" pitchFamily="34" charset="0"/>
                <a:cs typeface="Times New Roman" pitchFamily="18" charset="0"/>
              </a:rPr>
              <a:t>ω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 the damping factor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smtClean="0">
                <a:latin typeface="Calibri" pitchFamily="34" charset="0"/>
                <a:cs typeface="Times New Roman" pitchFamily="18" charset="0"/>
              </a:rPr>
              <a:t>γ</a:t>
            </a:r>
            <a:r>
              <a:rPr lang="en-US" sz="280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 and the bath's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temperature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smtClean="0">
                <a:latin typeface="Calibri" pitchFamily="34" charset="0"/>
                <a:cs typeface="Calibri" pitchFamily="34" charset="0"/>
              </a:rPr>
              <a:t>Caldeira-Leggett</a:t>
            </a:r>
            <a:r>
              <a:rPr lang="sr-Latn-RS" sz="2800" b="1" i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1" dirty="0">
                <a:latin typeface="Calibri" pitchFamily="34" charset="0"/>
                <a:cs typeface="Calibri" pitchFamily="34" charset="0"/>
              </a:rPr>
              <a:t>master </a:t>
            </a:r>
            <a:r>
              <a:rPr lang="en-US" sz="2800" b="1" i="1">
                <a:latin typeface="Calibri" pitchFamily="34" charset="0"/>
                <a:cs typeface="Calibri" pitchFamily="34" charset="0"/>
              </a:rPr>
              <a:t>equation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sr-Latn-RS" sz="280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sr-Latn-RS" sz="280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Latn-RS" sz="2800" smtClean="0">
                <a:latin typeface="Calibri" pitchFamily="34" charset="0"/>
                <a:cs typeface="Calibri" pitchFamily="34" charset="0"/>
              </a:rPr>
              <a:t>                                                                                       </a:t>
            </a:r>
            <a:r>
              <a:rPr lang="en-US" sz="2800">
                <a:latin typeface="Calibri" pitchFamily="34" charset="0"/>
                <a:cs typeface="Calibri" pitchFamily="34" charset="0"/>
              </a:rPr>
              <a:t>(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)</a:t>
            </a:r>
            <a:endParaRPr lang="sr-Latn-RS" sz="28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Latn-RS" sz="2800">
                <a:latin typeface="Calibri" pitchFamily="34" charset="0"/>
                <a:cs typeface="Calibri" pitchFamily="34" charset="0"/>
              </a:rPr>
              <a:t>	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Hamiltonian reads</a:t>
            </a:r>
            <a:r>
              <a:rPr lang="sr-Latn-RS" sz="2800" dirty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r>
              <a:rPr lang="sr-Latn-RS" sz="2800">
                <a:latin typeface="Calibri" pitchFamily="34" charset="0"/>
                <a:cs typeface="Calibri" pitchFamily="34" charset="0"/>
              </a:rPr>
              <a:t>                       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    .                                                           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(2)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lum bright="-29000"/>
          </a:blip>
          <a:srcRect/>
          <a:stretch>
            <a:fillRect/>
          </a:stretch>
        </p:blipFill>
        <p:spPr bwMode="auto">
          <a:xfrm>
            <a:off x="1428728" y="3071810"/>
            <a:ext cx="72866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lum bright="-23000"/>
          </a:blip>
          <a:srcRect/>
          <a:stretch>
            <a:fillRect/>
          </a:stretch>
        </p:blipFill>
        <p:spPr bwMode="auto">
          <a:xfrm>
            <a:off x="1500166" y="5000636"/>
            <a:ext cx="18068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85728"/>
            <a:ext cx="7933588" cy="59626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Latn-RS" sz="2800" dirty="0">
                <a:latin typeface="Calibri" pitchFamily="34" charset="0"/>
                <a:cs typeface="Calibri" pitchFamily="34" charset="0"/>
              </a:rPr>
              <a:t>We have considered three diffrerent cases:</a:t>
            </a:r>
          </a:p>
          <a:p>
            <a:pPr marL="596646" indent="-514350">
              <a:buNone/>
            </a:pPr>
            <a:r>
              <a:rPr lang="sr-Latn-RS" sz="28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sr-Latn-RS" sz="2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1.</a:t>
            </a:r>
            <a:r>
              <a:rPr lang="sr-Latn-RS" sz="2800" dirty="0">
                <a:latin typeface="Calibri" pitchFamily="34" charset="0"/>
                <a:cs typeface="Calibri" pitchFamily="34" charset="0"/>
              </a:rPr>
              <a:t> Free Brownian rotator: </a:t>
            </a:r>
          </a:p>
          <a:p>
            <a:pPr marL="596646" indent="-514350">
              <a:buNone/>
            </a:pPr>
            <a:r>
              <a:rPr lang="sr-Latn-RS" sz="28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sr-Latn-RS" sz="2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2.</a:t>
            </a:r>
            <a:r>
              <a:rPr lang="sr-Latn-RS" sz="2800" dirty="0">
                <a:latin typeface="Calibri" pitchFamily="34" charset="0"/>
                <a:cs typeface="Calibri" pitchFamily="34" charset="0"/>
              </a:rPr>
              <a:t> Brownian rotator in harmonic potential: </a:t>
            </a:r>
          </a:p>
          <a:p>
            <a:pPr marL="596646" indent="-514350">
              <a:buAutoNum type="arabicPeriod"/>
            </a:pPr>
            <a:endParaRPr lang="sr-Latn-RS" sz="2800" dirty="0">
              <a:latin typeface="Calibri" pitchFamily="34" charset="0"/>
              <a:cs typeface="Calibri" pitchFamily="34" charset="0"/>
            </a:endParaRPr>
          </a:p>
          <a:p>
            <a:pPr marL="596646" indent="-514350">
              <a:buNone/>
            </a:pPr>
            <a:r>
              <a:rPr lang="sr-Latn-RS" sz="28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sr-Latn-RS" sz="2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sr-Latn-RS" sz="2800" dirty="0">
                <a:latin typeface="Calibri" pitchFamily="34" charset="0"/>
                <a:cs typeface="Calibri" pitchFamily="34" charset="0"/>
              </a:rPr>
              <a:t>Brownian rotator in cubic potential (weakly unharmonic):</a:t>
            </a:r>
            <a:r>
              <a:rPr lang="sr-Latn-RS" sz="3000" dirty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596646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lum bright="-21000"/>
          </a:blip>
          <a:srcRect/>
          <a:stretch>
            <a:fillRect/>
          </a:stretch>
        </p:blipFill>
        <p:spPr bwMode="auto">
          <a:xfrm>
            <a:off x="5857884" y="3286124"/>
            <a:ext cx="233169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86124"/>
            <a:ext cx="47281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5572132" y="4071942"/>
            <a:ext cx="29354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5">
            <a:lum bright="-19000"/>
          </a:blip>
          <a:srcRect/>
          <a:stretch>
            <a:fillRect/>
          </a:stretch>
        </p:blipFill>
        <p:spPr bwMode="auto">
          <a:xfrm>
            <a:off x="5357818" y="857232"/>
            <a:ext cx="801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6">
            <a:lum bright="-17000"/>
          </a:blip>
          <a:srcRect/>
          <a:stretch>
            <a:fillRect/>
          </a:stretch>
        </p:blipFill>
        <p:spPr bwMode="auto">
          <a:xfrm>
            <a:off x="6143636" y="1857364"/>
            <a:ext cx="2143140" cy="37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933588" cy="596267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T</a:t>
            </a:r>
            <a:r>
              <a:rPr lang="sr-Latn-RS" sz="2800" dirty="0">
                <a:latin typeface="Calibri" pitchFamily="34" charset="0"/>
                <a:cs typeface="Calibri" pitchFamily="34" charset="0"/>
              </a:rPr>
              <a:t>here are planty of  different methods for investigation of dynamical stability</a:t>
            </a:r>
            <a:r>
              <a:rPr lang="sr-Latn-RS" sz="2800">
                <a:latin typeface="Calibri" pitchFamily="34" charset="0"/>
                <a:cs typeface="Calibri" pitchFamily="34" charset="0"/>
              </a:rPr>
              <a:t>. </a:t>
            </a:r>
            <a:endParaRPr lang="en-US" sz="280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sr-Latn-RS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r-Latn-RS" sz="2800">
                <a:latin typeface="Calibri" pitchFamily="34" charset="0"/>
                <a:cs typeface="Calibri" pitchFamily="34" charset="0"/>
              </a:rPr>
              <a:t>We 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util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zed </a:t>
            </a:r>
            <a:r>
              <a:rPr lang="sr-Latn-RS" sz="2800" dirty="0">
                <a:latin typeface="Calibri" pitchFamily="34" charset="0"/>
                <a:cs typeface="Calibri" pitchFamily="34" charset="0"/>
              </a:rPr>
              <a:t>two of them:</a:t>
            </a:r>
          </a:p>
          <a:p>
            <a:pPr>
              <a:buNone/>
            </a:pPr>
            <a:r>
              <a:rPr lang="sr-Latn-RS" sz="2800">
                <a:latin typeface="Calibri" pitchFamily="34" charset="0"/>
                <a:cs typeface="Calibri" pitchFamily="34" charset="0"/>
              </a:rPr>
              <a:t>	</a:t>
            </a:r>
            <a:endParaRPr lang="sr-Latn-RS" sz="28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Latn-RS" sz="2800">
                <a:latin typeface="Calibri" pitchFamily="34" charset="0"/>
                <a:cs typeface="Calibri" pitchFamily="34" charset="0"/>
              </a:rPr>
              <a:t>	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sr-Latn-RS" sz="2800" dirty="0">
                <a:latin typeface="Calibri" pitchFamily="34" charset="0"/>
                <a:cs typeface="Calibri" pitchFamily="34" charset="0"/>
              </a:rPr>
              <a:t>standard deviations for angle and </a:t>
            </a:r>
            <a:r>
              <a:rPr lang="sr-Latn-RS" sz="2800">
                <a:latin typeface="Calibri" pitchFamily="34" charset="0"/>
                <a:cs typeface="Calibri" pitchFamily="34" charset="0"/>
              </a:rPr>
              <a:t>conjugate 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momentum </a:t>
            </a:r>
            <a:endParaRPr lang="en-US" sz="280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800" smtClean="0">
                <a:latin typeface="Calibri" pitchFamily="34" charset="0"/>
                <a:cs typeface="Calibri" pitchFamily="34" charset="0"/>
              </a:rPr>
              <a:t>  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 – QFPT- a quantum counterpart o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f</a:t>
            </a:r>
            <a:r>
              <a:rPr lang="sr-Latn-RS" sz="2800" smtClean="0">
                <a:latin typeface="Calibri" pitchFamily="34" charset="0"/>
                <a:cs typeface="Calibri" pitchFamily="34" charset="0"/>
              </a:rPr>
              <a:t> standard method of so-called first passage time</a:t>
            </a:r>
            <a:endParaRPr lang="sr-Latn-RS" sz="3000" dirty="0">
              <a:latin typeface="Calibri" pitchFamily="34" charset="0"/>
              <a:cs typeface="Calibri" pitchFamily="34" charset="0"/>
            </a:endParaRPr>
          </a:p>
          <a:p>
            <a:endParaRPr lang="sr-Latn-RS" sz="3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85728"/>
            <a:ext cx="7933588" cy="628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2000" dirty="0" err="1"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nderdamped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regime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 for free rotator:</a:t>
            </a: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sr-Latn-RS" sz="2000" dirty="0">
                <a:latin typeface="Calibri" pitchFamily="34" charset="0"/>
                <a:cs typeface="Calibri" pitchFamily="34" charset="0"/>
              </a:rPr>
              <a:t>U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nderdamped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regime</a:t>
            </a:r>
            <a:r>
              <a:rPr lang="sr-Latn-RS" sz="2000" dirty="0">
                <a:latin typeface="Calibri" pitchFamily="34" charset="0"/>
                <a:cs typeface="Calibri" pitchFamily="34" charset="0"/>
              </a:rPr>
              <a:t> for rotator in harmonic potential: </a:t>
            </a:r>
          </a:p>
          <a:p>
            <a:endParaRPr lang="sr-Latn-RS" sz="2000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358784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36039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000503"/>
            <a:ext cx="3786214" cy="226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00504"/>
            <a:ext cx="36384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357562"/>
            <a:ext cx="1357319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285729"/>
            <a:ext cx="1500198" cy="38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6286520"/>
            <a:ext cx="785818" cy="2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3071810"/>
            <a:ext cx="785818" cy="23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3071810"/>
            <a:ext cx="2000264" cy="23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6357958"/>
            <a:ext cx="2000264" cy="23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6285</TotalTime>
  <Words>542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The Role of Size and Shape in the Stability of the Quantum Brownian Rotator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stability of the quantum Brownian rotator</dc:title>
  <dc:creator>Jaca</dc:creator>
  <cp:lastModifiedBy>Igor</cp:lastModifiedBy>
  <cp:revision>151</cp:revision>
  <dcterms:created xsi:type="dcterms:W3CDTF">2019-10-03T18:06:00Z</dcterms:created>
  <dcterms:modified xsi:type="dcterms:W3CDTF">2022-08-28T16:02:06Z</dcterms:modified>
</cp:coreProperties>
</file>