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312" r:id="rId3"/>
    <p:sldId id="257" r:id="rId4"/>
    <p:sldId id="268" r:id="rId5"/>
    <p:sldId id="294" r:id="rId6"/>
    <p:sldId id="272" r:id="rId7"/>
    <p:sldId id="296" r:id="rId8"/>
    <p:sldId id="297" r:id="rId9"/>
    <p:sldId id="298" r:id="rId10"/>
    <p:sldId id="299" r:id="rId11"/>
    <p:sldId id="304" r:id="rId12"/>
    <p:sldId id="305" r:id="rId13"/>
    <p:sldId id="308" r:id="rId14"/>
    <p:sldId id="309" r:id="rId15"/>
    <p:sldId id="310" r:id="rId16"/>
    <p:sldId id="311" r:id="rId17"/>
    <p:sldId id="260" r:id="rId18"/>
    <p:sldId id="278" r:id="rId19"/>
    <p:sldId id="261" r:id="rId20"/>
    <p:sldId id="303" r:id="rId21"/>
    <p:sldId id="302" r:id="rId22"/>
    <p:sldId id="301" r:id="rId23"/>
    <p:sldId id="300" r:id="rId24"/>
    <p:sldId id="306" r:id="rId25"/>
    <p:sldId id="307" r:id="rId26"/>
  </p:sldIdLst>
  <p:sldSz cx="9144000" cy="5143500" type="screen16x9"/>
  <p:notesSz cx="6858000" cy="9144000"/>
  <p:embeddedFontLst>
    <p:embeddedFont>
      <p:font typeface="Raleway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634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882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416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0571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6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1649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3837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589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098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471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107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164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030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090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21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432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924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02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6"/>
                </a:solidFill>
              </a:rPr>
              <a:t>“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mailto:spapadog@physics.auth.gr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dpi.com/1999-4907/12/6/688" TargetMode="External"/><Relationship Id="rId3" Type="http://schemas.openxmlformats.org/officeDocument/2006/relationships/hyperlink" Target="https://www.tandfonline.com/doi/pdf/10.1080/00173138109427661" TargetMode="External"/><Relationship Id="rId7" Type="http://schemas.openxmlformats.org/officeDocument/2006/relationships/hyperlink" Target="https://www.tandfonline.com/doi/pdf/10.1080/11263504.2017.1311962?casa_token=zRohFio7KTgAAAAA:XTAE6mONkr0sywChe0qyquirDYEArSd2S8MUxixbAYLsRXWE8XYpxRFllkbQVj_AV0Pq28J_kX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ink.springer.com/article/10.1007/s10453-007-9063-1" TargetMode="External"/><Relationship Id="rId5" Type="http://schemas.openxmlformats.org/officeDocument/2006/relationships/hyperlink" Target="https://link.springer.com/content/pdf/10.1023/A:1021320128458.pdf" TargetMode="External"/><Relationship Id="rId4" Type="http://schemas.openxmlformats.org/officeDocument/2006/relationships/hyperlink" Target="https://link.springer.com/content/pdf/10.1007/s004840050001.pdf" TargetMode="External"/><Relationship Id="rId9" Type="http://schemas.openxmlformats.org/officeDocument/2006/relationships/hyperlink" Target="https://link.springer.com/article/10.1007/s10453-022-09742-x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andfonline.com/doi/pdf/10.1080/00173130410019622" TargetMode="External"/><Relationship Id="rId13" Type="http://schemas.openxmlformats.org/officeDocument/2006/relationships/hyperlink" Target="https://www.sciencedirect.com/science/article/pii/S0048969714014600?casa_token=shWChnRhPisAAAAA:fYKHk9JWQYAsTf7NT_vaWzaVOwai0DPHIUmHTsGciGrtEiC-aISN7Xm82Fc9GnprIXzDTltb" TargetMode="External"/><Relationship Id="rId18" Type="http://schemas.openxmlformats.org/officeDocument/2006/relationships/hyperlink" Target="https://www.researchgate.net/profile/Jose-Maya-Manzano/publication/295244340_Regional_forecast_model_for_the_Olea_pollen_season_in_Extremadura_SW_Spain/links/6057971592851cd8ce5a23ec/Regional-forecast-model-for-the-Olea-pollen-season-in-Extremadura-SW-Spain.pdf" TargetMode="External"/><Relationship Id="rId3" Type="http://schemas.openxmlformats.org/officeDocument/2006/relationships/hyperlink" Target="https://link.springer.com/content/pdf/10.1007/BF02446489.pdf" TargetMode="External"/><Relationship Id="rId21" Type="http://schemas.openxmlformats.org/officeDocument/2006/relationships/hyperlink" Target="https://link.springer.com/article/10.1007/s00484-020-02047-z" TargetMode="External"/><Relationship Id="rId7" Type="http://schemas.openxmlformats.org/officeDocument/2006/relationships/hyperlink" Target="https://link.springer.com/content/pdf/10.1007/s00484-001-0108-9.pdf" TargetMode="External"/><Relationship Id="rId12" Type="http://schemas.openxmlformats.org/officeDocument/2006/relationships/hyperlink" Target="https://www.tandfonline.com/doi/pdf/10.1080/00173134.2011.637577" TargetMode="External"/><Relationship Id="rId17" Type="http://schemas.openxmlformats.org/officeDocument/2006/relationships/hyperlink" Target="https://link.springer.com/article/10.1007/s00704-015-1726-1" TargetMode="External"/><Relationship Id="rId2" Type="http://schemas.openxmlformats.org/officeDocument/2006/relationships/notesSlide" Target="../notesSlides/notesSlide25.xml"/><Relationship Id="rId16" Type="http://schemas.openxmlformats.org/officeDocument/2006/relationships/hyperlink" Target="https://www.researchgate.net/profile/Rosa-Perez-Badia/publication/274078159_Airborne-pollen_maps_for_olive-growing_areas_throughout_the_Mediterranean_region_spatio-temporal_interpretation/links/56323bfc08ae911fcd48bc33/Airborne-pollen-maps-for-olive-growing-areas-throughout-the-Mediterranean-region-spatio-temporal-interpretation.pdf" TargetMode="External"/><Relationship Id="rId20" Type="http://schemas.openxmlformats.org/officeDocument/2006/relationships/hyperlink" Target="https://www.researchgate.net/profile/Sahar-El-Hadj-Hamda/publication/336564083_Comparative_Study_of_Airborne_Pollen_from_the_Northern_to_the_Southern_of_Tunisia/links/5da5e430a6fdccdad545f3fe/Comparative-Study-of-Airborne-Pollen-from-the-Northern-to-the-Southern-of-Tunisia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ink.springer.com/content/pdf/10.1023/A:1011893411266.pdf" TargetMode="External"/><Relationship Id="rId11" Type="http://schemas.openxmlformats.org/officeDocument/2006/relationships/hyperlink" Target="https://link.springer.com/article/10.1007/s10453-009-9128-4" TargetMode="External"/><Relationship Id="rId5" Type="http://schemas.openxmlformats.org/officeDocument/2006/relationships/hyperlink" Target="https://link.springer.com/content/pdf/10.1007/BF02694205.pdf" TargetMode="External"/><Relationship Id="rId15" Type="http://schemas.openxmlformats.org/officeDocument/2006/relationships/hyperlink" Target="https://www.researchgate.net/profile/Fabio-Orlandi-2/publication/264291576_Phenological_models_to_predict_the_main_flowering_phases_of_olive_Olea_europaea_L_along_a_latitudinal_and_longitudinal_gradient_across_the_Mediterranean_region/links/54255c2b0cf26120b7ac9210/Phenological-models-to-predict-the-main-flowering-phases-of-olive-Olea-europaea-L-along-a-latitudinal-and-longitudinal-gradient-across-the-Mediterranean-region.pdf" TargetMode="External"/><Relationship Id="rId23" Type="http://schemas.openxmlformats.org/officeDocument/2006/relationships/hyperlink" Target="https://link.springer.com/article/10.1007/s10453-022-09742-x" TargetMode="External"/><Relationship Id="rId10" Type="http://schemas.openxmlformats.org/officeDocument/2006/relationships/hyperlink" Target="https://link.springer.com/article/10.1007/s10453-007-9063-1" TargetMode="External"/><Relationship Id="rId19" Type="http://schemas.openxmlformats.org/officeDocument/2006/relationships/hyperlink" Target="https://www.sciencedirect.com/science/article/pii/S0048969717334071?casa_token=p2neBGsayjoAAAAA:NUw8DYgRlgIszmEQCl-sCfMDiGfceai0laqf0UjMoycqP7DtTMktOMiq0mI2nT7KqnLP_uwm" TargetMode="External"/><Relationship Id="rId4" Type="http://schemas.openxmlformats.org/officeDocument/2006/relationships/hyperlink" Target="https://link.springer.com/content/pdf/10.1007/BF02446600.pdf" TargetMode="External"/><Relationship Id="rId9" Type="http://schemas.openxmlformats.org/officeDocument/2006/relationships/hyperlink" Target="https://link.springer.com/article/10.1007/s00484-004-0223-5" TargetMode="External"/><Relationship Id="rId14" Type="http://schemas.openxmlformats.org/officeDocument/2006/relationships/hyperlink" Target="https://www.researchgate.net/profile/Mmar-Trigo/publication/276566600_Airborne_pollen_of_Olea_europaea_L_in_Tetouan_NW_Morocco_heat_requirements_and_forecasts/links/5725343108ae262228adbdd5/Airborne-pollen-of-Olea-europaea-L-in-Tetouan-NW-Morocco-heat-requirements-and-forecasts.pdf" TargetMode="External"/><Relationship Id="rId22" Type="http://schemas.openxmlformats.org/officeDocument/2006/relationships/hyperlink" Target="https://link.springer.com/article/10.1007/s10453-021-09735-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127000" y="1638775"/>
            <a:ext cx="7165825" cy="818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900" dirty="0"/>
              <a:t>Analysis of the pollen phenology distributions and their impact on the modeled concentrations in Thessaloniki, Greece</a:t>
            </a:r>
            <a:endParaRPr sz="1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71450"/>
            <a:ext cx="1563208" cy="546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50" y="84182"/>
            <a:ext cx="723901" cy="723901"/>
          </a:xfrm>
          <a:prstGeom prst="rect">
            <a:avLst/>
          </a:prstGeom>
        </p:spPr>
      </p:pic>
      <p:sp>
        <p:nvSpPr>
          <p:cNvPr id="6" name="Google Shape;94;p13"/>
          <p:cNvSpPr txBox="1"/>
          <p:nvPr/>
        </p:nvSpPr>
        <p:spPr>
          <a:xfrm>
            <a:off x="188850" y="2698750"/>
            <a:ext cx="6770750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S. Papadogiannaki, S. </a:t>
            </a:r>
            <a:r>
              <a:rPr lang="en-US" dirty="0" err="1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Kontos</a:t>
            </a:r>
            <a:r>
              <a:rPr lang="en-US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D. </a:t>
            </a:r>
            <a:r>
              <a:rPr lang="en-US" dirty="0" err="1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Parliari</a:t>
            </a:r>
            <a:r>
              <a:rPr lang="en-US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D. </a:t>
            </a:r>
            <a:r>
              <a:rPr lang="en-US" dirty="0" err="1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Melas</a:t>
            </a:r>
            <a:endParaRPr lang="en-US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3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</a:t>
            </a:r>
            <a:r>
              <a:rPr lang="en-US" sz="1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 Atmospheric Physics, School of Physics, Aristotle University of </a:t>
            </a:r>
            <a:r>
              <a:rPr lang="en-US" sz="13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Thessaloniki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3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    </a:t>
            </a:r>
            <a:r>
              <a:rPr lang="en-US" sz="13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spapadog@physics.auth.gr</a:t>
            </a:r>
            <a:r>
              <a:rPr lang="en-US" sz="13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lang="en-US" sz="1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6" name="Picture 2" descr="Mail Grey icon PNG, ICO or ICNS | Free vector ic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378676"/>
            <a:ext cx="306450" cy="3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10</a:t>
            </a:fld>
            <a:endParaRPr sz="1100" dirty="0"/>
          </a:p>
        </p:txBody>
      </p:sp>
      <p:sp>
        <p:nvSpPr>
          <p:cNvPr id="13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500" y="484009"/>
            <a:ext cx="5218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Main pollen period: 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23 March to 15 May 2016 - 95% method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(Andersen, 1991) </a:t>
            </a:r>
            <a:endParaRPr lang="el-GR" sz="9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1292" y="927734"/>
            <a:ext cx="3869369" cy="3095828"/>
            <a:chOff x="591292" y="927734"/>
            <a:chExt cx="3869369" cy="309582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292" y="927734"/>
              <a:ext cx="3869369" cy="258799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135385" y="3515731"/>
              <a:ext cx="278118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Timeseries of the observed and simulated Quercus pollen concentrations for the period 23 March - 15 May of 2016. Initial run (base)</a:t>
              </a:r>
              <a:endPara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60" y="2050267"/>
            <a:ext cx="3208298" cy="3429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333" y="4611862"/>
            <a:ext cx="8318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The model can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satisfactorily predict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the phenological timing and the daily variability of the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pollen concentrations.</a:t>
            </a:r>
          </a:p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The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model underestimates the observed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concentrations, especially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during the start and end of the pollen season.</a:t>
            </a:r>
            <a:endParaRPr lang="el-GR" sz="9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468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11</a:t>
            </a:fld>
            <a:endParaRPr sz="1100" dirty="0"/>
          </a:p>
        </p:txBody>
      </p:sp>
      <p:sp>
        <p:nvSpPr>
          <p:cNvPr id="5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6" y="747961"/>
            <a:ext cx="7051964" cy="375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6982" y="193963"/>
            <a:ext cx="1960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Lato"/>
                <a:ea typeface="Lato"/>
                <a:cs typeface="Lato"/>
              </a:rPr>
              <a:t>Mann-Kendall Test</a:t>
            </a:r>
            <a:r>
              <a:rPr lang="en-US" sz="1000" dirty="0" smtClean="0">
                <a:solidFill>
                  <a:srgbClr val="FF0000"/>
                </a:solidFill>
                <a:latin typeface="Lato"/>
                <a:ea typeface="Lato"/>
                <a:cs typeface="Lato"/>
              </a:rPr>
              <a:t>:</a:t>
            </a:r>
            <a:endParaRPr lang="en-US" sz="10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Decreasing trend</a:t>
            </a:r>
          </a:p>
          <a:p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p-value: 0,016</a:t>
            </a:r>
            <a:endParaRPr lang="el-GR" sz="10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568" y="193963"/>
            <a:ext cx="1960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66FF"/>
                </a:solidFill>
                <a:latin typeface="Lato"/>
                <a:ea typeface="Lato"/>
                <a:cs typeface="Lato"/>
              </a:rPr>
              <a:t>Mann-Kendall Test</a:t>
            </a:r>
            <a:r>
              <a:rPr lang="en-US" sz="1000" dirty="0" smtClean="0">
                <a:solidFill>
                  <a:srgbClr val="0066FF"/>
                </a:solidFill>
                <a:latin typeface="Lato"/>
                <a:ea typeface="Lato"/>
                <a:cs typeface="Lato"/>
              </a:rPr>
              <a:t>:</a:t>
            </a:r>
            <a:endParaRPr lang="en-US" sz="10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r>
              <a:rPr lang="en-US" sz="10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No trend</a:t>
            </a:r>
            <a:endParaRPr lang="en-US" sz="10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r>
              <a:rPr lang="en-US" sz="1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p-value: </a:t>
            </a:r>
            <a:r>
              <a:rPr lang="en-US" sz="10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0,43</a:t>
            </a:r>
            <a:endParaRPr lang="el-GR" sz="10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523" y="4551459"/>
            <a:ext cx="83826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Oleaceae 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and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Pinaceae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are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the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most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frequently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occurring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study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species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in the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Mediterranean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Basin </a:t>
            </a:r>
            <a:r>
              <a:rPr lang="el-GR" sz="900" dirty="0" err="1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due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to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their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allergenicity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.</a:t>
            </a:r>
            <a:endParaRPr lang="en-US" sz="900" dirty="0" smtClean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Pinaceae p-value indicates that a trend is present in the time series data.  </a:t>
            </a:r>
          </a:p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Oleaceae doesn’t present biennial trend. </a:t>
            </a:r>
            <a:endParaRPr lang="el-GR" sz="9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095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12</a:t>
            </a:fld>
            <a:endParaRPr sz="1100" dirty="0"/>
          </a:p>
        </p:txBody>
      </p:sp>
      <p:sp>
        <p:nvSpPr>
          <p:cNvPr id="5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4310" y="2414404"/>
            <a:ext cx="1566454" cy="284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FF0000"/>
                </a:solidFill>
                <a:latin typeface="Lato"/>
                <a:ea typeface="Lato"/>
                <a:cs typeface="Lato"/>
              </a:rPr>
              <a:t>Pinaceae Phenology </a:t>
            </a:r>
            <a:endParaRPr lang="el-GR" sz="1200" dirty="0">
              <a:solidFill>
                <a:srgbClr val="FF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128" y="177566"/>
            <a:ext cx="1560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66FF"/>
                </a:solidFill>
                <a:latin typeface="Lato"/>
                <a:ea typeface="Lato"/>
                <a:cs typeface="Lato"/>
              </a:rPr>
              <a:t>Oleaceae Phenology</a:t>
            </a:r>
            <a:endParaRPr lang="el-GR" sz="1200" dirty="0">
              <a:solidFill>
                <a:srgbClr val="0066FF"/>
              </a:solidFill>
              <a:latin typeface="Lato"/>
              <a:ea typeface="Lato"/>
              <a:cs typeface="Lato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1224"/>
              </p:ext>
            </p:extLst>
          </p:nvPr>
        </p:nvGraphicFramePr>
        <p:xfrm>
          <a:off x="4343547" y="2811161"/>
          <a:ext cx="4585709" cy="1718998"/>
        </p:xfrm>
        <a:graphic>
          <a:graphicData uri="http://schemas.openxmlformats.org/drawingml/2006/table">
            <a:tbl>
              <a:tblPr firstRow="1" firstCol="1" bandRow="1"/>
              <a:tblGrid>
                <a:gridCol w="1092139">
                  <a:extLst>
                    <a:ext uri="{9D8B030D-6E8A-4147-A177-3AD203B41FA5}">
                      <a16:colId xmlns:a16="http://schemas.microsoft.com/office/drawing/2014/main" val="3332776330"/>
                    </a:ext>
                  </a:extLst>
                </a:gridCol>
                <a:gridCol w="736514">
                  <a:extLst>
                    <a:ext uri="{9D8B030D-6E8A-4147-A177-3AD203B41FA5}">
                      <a16:colId xmlns:a16="http://schemas.microsoft.com/office/drawing/2014/main" val="833182388"/>
                    </a:ext>
                  </a:extLst>
                </a:gridCol>
                <a:gridCol w="468381">
                  <a:extLst>
                    <a:ext uri="{9D8B030D-6E8A-4147-A177-3AD203B41FA5}">
                      <a16:colId xmlns:a16="http://schemas.microsoft.com/office/drawing/2014/main" val="955330367"/>
                    </a:ext>
                  </a:extLst>
                </a:gridCol>
                <a:gridCol w="549929">
                  <a:extLst>
                    <a:ext uri="{9D8B030D-6E8A-4147-A177-3AD203B41FA5}">
                      <a16:colId xmlns:a16="http://schemas.microsoft.com/office/drawing/2014/main" val="2933862213"/>
                    </a:ext>
                  </a:extLst>
                </a:gridCol>
                <a:gridCol w="512925">
                  <a:extLst>
                    <a:ext uri="{9D8B030D-6E8A-4147-A177-3AD203B41FA5}">
                      <a16:colId xmlns:a16="http://schemas.microsoft.com/office/drawing/2014/main" val="14098770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1206128234"/>
                    </a:ext>
                  </a:extLst>
                </a:gridCol>
                <a:gridCol w="568458">
                  <a:extLst>
                    <a:ext uri="{9D8B030D-6E8A-4147-A177-3AD203B41FA5}">
                      <a16:colId xmlns:a16="http://schemas.microsoft.com/office/drawing/2014/main" val="744900941"/>
                    </a:ext>
                  </a:extLst>
                </a:gridCol>
                <a:gridCol w="151979">
                  <a:extLst>
                    <a:ext uri="{9D8B030D-6E8A-4147-A177-3AD203B41FA5}">
                      <a16:colId xmlns:a16="http://schemas.microsoft.com/office/drawing/2014/main" val="4169619457"/>
                    </a:ext>
                  </a:extLst>
                </a:gridCol>
              </a:tblGrid>
              <a:tr h="2237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Thessaloniki</a:t>
                      </a: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 - </a:t>
                      </a:r>
                      <a:r>
                        <a:rPr lang="el-GR" sz="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Greece</a:t>
                      </a:r>
                      <a:endParaRPr lang="el-GR" sz="9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2016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62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3 </a:t>
                      </a:r>
                      <a:r>
                        <a:rPr lang="el-GR" sz="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Mar</a:t>
                      </a: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.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154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3 </a:t>
                      </a:r>
                      <a:r>
                        <a:rPr lang="el-GR" sz="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Jun</a:t>
                      </a: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.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92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717133"/>
                  </a:ext>
                </a:extLst>
              </a:tr>
              <a:tr h="223774">
                <a:tc rowSpan="5"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l-GR" sz="900" b="0" i="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2017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94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4 </a:t>
                      </a:r>
                      <a:r>
                        <a:rPr lang="el-GR" sz="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Apr</a:t>
                      </a: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.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152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 Jun.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58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870788"/>
                  </a:ext>
                </a:extLst>
              </a:tr>
              <a:tr h="2511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2019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84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25 </a:t>
                      </a:r>
                      <a:r>
                        <a:rPr lang="el-GR" sz="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Mar</a:t>
                      </a: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.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166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15 Jun.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82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06303"/>
                  </a:ext>
                </a:extLst>
              </a:tr>
              <a:tr h="2511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2020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82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23 </a:t>
                      </a:r>
                      <a:r>
                        <a:rPr lang="el-GR" sz="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Mar</a:t>
                      </a: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.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161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10 Jun.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79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639347"/>
                  </a:ext>
                </a:extLst>
              </a:tr>
              <a:tr h="2511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2021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73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14 </a:t>
                      </a:r>
                      <a:r>
                        <a:rPr lang="el-GR" sz="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Mar</a:t>
                      </a: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.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161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10 </a:t>
                      </a:r>
                      <a:r>
                        <a:rPr lang="el-GR" sz="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Jun</a:t>
                      </a: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.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88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173157"/>
                  </a:ext>
                </a:extLst>
              </a:tr>
              <a:tr h="13951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l-GR" sz="9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l-GR" sz="9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l-GR" sz="9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l-GR" sz="9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l-GR" sz="9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l-GR" sz="9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610857"/>
                  </a:ext>
                </a:extLst>
              </a:tr>
              <a:tr h="25112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l-GR" sz="900" b="0" i="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2016-2021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79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 </a:t>
                      </a:r>
                      <a:r>
                        <a:rPr lang="el-GR" sz="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Mar</a:t>
                      </a: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.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158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7 </a:t>
                      </a:r>
                      <a:r>
                        <a:rPr lang="el-GR" sz="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Jun</a:t>
                      </a: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.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80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274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738105"/>
              </p:ext>
            </p:extLst>
          </p:nvPr>
        </p:nvGraphicFramePr>
        <p:xfrm>
          <a:off x="478128" y="507904"/>
          <a:ext cx="4585709" cy="2054659"/>
        </p:xfrm>
        <a:graphic>
          <a:graphicData uri="http://schemas.openxmlformats.org/drawingml/2006/table">
            <a:tbl>
              <a:tblPr firstRow="1" firstCol="1" bandRow="1"/>
              <a:tblGrid>
                <a:gridCol w="1092139">
                  <a:extLst>
                    <a:ext uri="{9D8B030D-6E8A-4147-A177-3AD203B41FA5}">
                      <a16:colId xmlns:a16="http://schemas.microsoft.com/office/drawing/2014/main" val="3332776330"/>
                    </a:ext>
                  </a:extLst>
                </a:gridCol>
                <a:gridCol w="722660">
                  <a:extLst>
                    <a:ext uri="{9D8B030D-6E8A-4147-A177-3AD203B41FA5}">
                      <a16:colId xmlns:a16="http://schemas.microsoft.com/office/drawing/2014/main" val="833182388"/>
                    </a:ext>
                  </a:extLst>
                </a:gridCol>
                <a:gridCol w="482235">
                  <a:extLst>
                    <a:ext uri="{9D8B030D-6E8A-4147-A177-3AD203B41FA5}">
                      <a16:colId xmlns:a16="http://schemas.microsoft.com/office/drawing/2014/main" val="955330367"/>
                    </a:ext>
                  </a:extLst>
                </a:gridCol>
                <a:gridCol w="619202">
                  <a:extLst>
                    <a:ext uri="{9D8B030D-6E8A-4147-A177-3AD203B41FA5}">
                      <a16:colId xmlns:a16="http://schemas.microsoft.com/office/drawing/2014/main" val="2933862213"/>
                    </a:ext>
                  </a:extLst>
                </a:gridCol>
                <a:gridCol w="443652">
                  <a:extLst>
                    <a:ext uri="{9D8B030D-6E8A-4147-A177-3AD203B41FA5}">
                      <a16:colId xmlns:a16="http://schemas.microsoft.com/office/drawing/2014/main" val="14098770"/>
                    </a:ext>
                  </a:extLst>
                </a:gridCol>
                <a:gridCol w="505384">
                  <a:extLst>
                    <a:ext uri="{9D8B030D-6E8A-4147-A177-3AD203B41FA5}">
                      <a16:colId xmlns:a16="http://schemas.microsoft.com/office/drawing/2014/main" val="1206128234"/>
                    </a:ext>
                  </a:extLst>
                </a:gridCol>
                <a:gridCol w="568458">
                  <a:extLst>
                    <a:ext uri="{9D8B030D-6E8A-4147-A177-3AD203B41FA5}">
                      <a16:colId xmlns:a16="http://schemas.microsoft.com/office/drawing/2014/main" val="744900941"/>
                    </a:ext>
                  </a:extLst>
                </a:gridCol>
                <a:gridCol w="151979">
                  <a:extLst>
                    <a:ext uri="{9D8B030D-6E8A-4147-A177-3AD203B41FA5}">
                      <a16:colId xmlns:a16="http://schemas.microsoft.com/office/drawing/2014/main" val="4169619457"/>
                    </a:ext>
                  </a:extLst>
                </a:gridCol>
              </a:tblGrid>
              <a:tr h="3356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0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Region</a:t>
                      </a:r>
                      <a:endParaRPr lang="el-GR" sz="10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0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Year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0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Start</a:t>
                      </a:r>
                      <a:r>
                        <a:rPr lang="el-GR" sz="10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 DOY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0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Date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0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End</a:t>
                      </a:r>
                      <a:r>
                        <a:rPr lang="el-GR" sz="10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 DOY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0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Date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0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Duration</a:t>
                      </a:r>
                      <a:endParaRPr lang="el-GR" sz="10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92409"/>
                  </a:ext>
                </a:extLst>
              </a:tr>
              <a:tr h="2237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Thessaloniki</a:t>
                      </a: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 - </a:t>
                      </a:r>
                      <a:r>
                        <a:rPr lang="el-GR" sz="9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Greece</a:t>
                      </a:r>
                      <a:endParaRPr lang="el-GR" sz="9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2016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Apr.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142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May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717133"/>
                  </a:ext>
                </a:extLst>
              </a:tr>
              <a:tr h="223774">
                <a:tc rowSpan="5"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l-GR" sz="900" b="0" i="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2017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el-GR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Jun.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870788"/>
                  </a:ext>
                </a:extLst>
              </a:tr>
              <a:tr h="2511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2019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</a:t>
                      </a:r>
                      <a:r>
                        <a:rPr lang="el-GR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157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Jun.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06303"/>
                  </a:ext>
                </a:extLst>
              </a:tr>
              <a:tr h="2511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2020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</a:t>
                      </a:r>
                      <a:r>
                        <a:rPr lang="el-GR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164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  <a:r>
                        <a:rPr lang="el-GR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639347"/>
                  </a:ext>
                </a:extLst>
              </a:tr>
              <a:tr h="25112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2021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</a:t>
                      </a:r>
                      <a:r>
                        <a:rPr lang="el-GR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171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</a:t>
                      </a:r>
                      <a:r>
                        <a:rPr lang="el-GR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173157"/>
                  </a:ext>
                </a:extLst>
              </a:tr>
              <a:tr h="13951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l-GR" sz="900" b="0" i="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610857"/>
                  </a:ext>
                </a:extLst>
              </a:tr>
              <a:tr h="25112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l-GR" sz="900" b="0" i="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9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2016-2021</a:t>
                      </a:r>
                    </a:p>
                  </a:txBody>
                  <a:tcPr marL="64371" marR="643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 Mar.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157</a:t>
                      </a:r>
                      <a:endParaRPr lang="el-GR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el-GR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</a:t>
                      </a: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</a:t>
                      </a:r>
                      <a:endParaRPr lang="el-G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1274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4523" y="4572240"/>
            <a:ext cx="8382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Oleaceae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main pollen season starts at the end of March – 1</a:t>
            </a:r>
            <a:r>
              <a:rPr lang="en-US" sz="900" baseline="300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st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week of April, ends at 1</a:t>
            </a:r>
            <a:r>
              <a:rPr lang="en-US" sz="900" baseline="300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st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week of June and lasts approximately 2 months.</a:t>
            </a:r>
          </a:p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Pinaceae main pollen season starts at the 2</a:t>
            </a:r>
            <a:r>
              <a:rPr lang="en-US" sz="900" baseline="300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nd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15-day of March, ends at 1</a:t>
            </a:r>
            <a:r>
              <a:rPr lang="en-US" sz="900" baseline="300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st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week of June and lasts almost 3 months. </a:t>
            </a:r>
            <a:endParaRPr lang="el-GR" sz="9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4602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13</a:t>
            </a:fld>
            <a:endParaRPr sz="1100" dirty="0"/>
          </a:p>
        </p:txBody>
      </p:sp>
      <p:sp>
        <p:nvSpPr>
          <p:cNvPr id="5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8250" y="1022022"/>
            <a:ext cx="793807" cy="284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FF0000"/>
                </a:solidFill>
                <a:latin typeface="Lato"/>
                <a:ea typeface="Lato"/>
                <a:cs typeface="Lato"/>
              </a:rPr>
              <a:t>Pinaceae</a:t>
            </a:r>
            <a:endParaRPr lang="el-GR" sz="1200" dirty="0">
              <a:solidFill>
                <a:srgbClr val="FF0000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9945" y="1022022"/>
            <a:ext cx="817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66FF"/>
                </a:solidFill>
                <a:latin typeface="Lato"/>
                <a:ea typeface="Lato"/>
                <a:cs typeface="Lato"/>
              </a:rPr>
              <a:t>Oleaceae</a:t>
            </a:r>
            <a:endParaRPr lang="el-GR" sz="1200" dirty="0">
              <a:solidFill>
                <a:srgbClr val="0066FF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8" name="Google Shape;124;p17"/>
          <p:cNvSpPr txBox="1">
            <a:spLocks noGrp="1"/>
          </p:cNvSpPr>
          <p:nvPr>
            <p:ph type="title"/>
          </p:nvPr>
        </p:nvSpPr>
        <p:spPr>
          <a:xfrm>
            <a:off x="914482" y="0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/>
              <a:t>Normality Tests</a:t>
            </a:r>
            <a:endParaRPr sz="2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66264"/>
              </p:ext>
            </p:extLst>
          </p:nvPr>
        </p:nvGraphicFramePr>
        <p:xfrm>
          <a:off x="5135404" y="1471017"/>
          <a:ext cx="3139500" cy="1325880"/>
        </p:xfrm>
        <a:graphic>
          <a:graphicData uri="http://schemas.openxmlformats.org/drawingml/2006/table">
            <a:tbl>
              <a:tblPr firstRow="1" firstCol="1" bandRow="1"/>
              <a:tblGrid>
                <a:gridCol w="1403941">
                  <a:extLst>
                    <a:ext uri="{9D8B030D-6E8A-4147-A177-3AD203B41FA5}">
                      <a16:colId xmlns:a16="http://schemas.microsoft.com/office/drawing/2014/main" val="2711730887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1151242190"/>
                    </a:ext>
                  </a:extLst>
                </a:gridCol>
                <a:gridCol w="925068">
                  <a:extLst>
                    <a:ext uri="{9D8B030D-6E8A-4147-A177-3AD203B41FA5}">
                      <a16:colId xmlns:a16="http://schemas.microsoft.com/office/drawing/2014/main" val="84665824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0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Normality</a:t>
                      </a:r>
                      <a:r>
                        <a:rPr lang="el-GR" sz="10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 </a:t>
                      </a:r>
                      <a:r>
                        <a:rPr lang="el-GR" sz="10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Tests</a:t>
                      </a:r>
                      <a:endParaRPr lang="el-GR" sz="10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0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Statistic</a:t>
                      </a:r>
                      <a:endParaRPr lang="el-GR" sz="10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0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p-</a:t>
                      </a:r>
                      <a:r>
                        <a:rPr lang="el-GR" sz="10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value</a:t>
                      </a:r>
                      <a:endParaRPr lang="el-GR" sz="10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9128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Kolmogorov-Smirnov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one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sample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0,69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9,72 10</a:t>
                      </a:r>
                      <a:r>
                        <a:rPr lang="el-GR" sz="1000" baseline="30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-278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1562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Kolmogorov-Smirnov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two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samples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0,16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1,83 10</a:t>
                      </a:r>
                      <a:r>
                        <a:rPr lang="el-GR" sz="1000" baseline="300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</a:t>
                      </a:r>
                      <a:endParaRPr lang="el-GR" sz="10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45152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Shapiro-Wilk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0,29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2,91 10</a:t>
                      </a:r>
                      <a:r>
                        <a:rPr lang="el-GR" sz="1000" baseline="30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-42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51146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Lilliefors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0,37</a:t>
                      </a:r>
                      <a:endParaRPr lang="el-GR" sz="10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5,17 10</a:t>
                      </a:r>
                      <a:r>
                        <a:rPr lang="el-GR" sz="1000" baseline="30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-234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16138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71395"/>
              </p:ext>
            </p:extLst>
          </p:nvPr>
        </p:nvGraphicFramePr>
        <p:xfrm>
          <a:off x="579585" y="1459151"/>
          <a:ext cx="3358571" cy="1325880"/>
        </p:xfrm>
        <a:graphic>
          <a:graphicData uri="http://schemas.openxmlformats.org/drawingml/2006/table">
            <a:tbl>
              <a:tblPr firstRow="1" firstCol="1" bandRow="1"/>
              <a:tblGrid>
                <a:gridCol w="1508989">
                  <a:extLst>
                    <a:ext uri="{9D8B030D-6E8A-4147-A177-3AD203B41FA5}">
                      <a16:colId xmlns:a16="http://schemas.microsoft.com/office/drawing/2014/main" val="3417599313"/>
                    </a:ext>
                  </a:extLst>
                </a:gridCol>
                <a:gridCol w="858982">
                  <a:extLst>
                    <a:ext uri="{9D8B030D-6E8A-4147-A177-3AD203B41FA5}">
                      <a16:colId xmlns:a16="http://schemas.microsoft.com/office/drawing/2014/main" val="203140319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46546492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0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Normality</a:t>
                      </a:r>
                      <a:r>
                        <a:rPr lang="el-GR" sz="10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 </a:t>
                      </a:r>
                      <a:r>
                        <a:rPr lang="el-GR" sz="10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Tests</a:t>
                      </a:r>
                      <a:endParaRPr lang="el-GR" sz="10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0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Statistic</a:t>
                      </a:r>
                      <a:endParaRPr lang="el-GR" sz="10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0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p-</a:t>
                      </a:r>
                      <a:r>
                        <a:rPr lang="el-GR" sz="10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value</a:t>
                      </a:r>
                      <a:endParaRPr lang="el-GR" sz="10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1826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Kolmogorov-Smirnov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one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sample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0,69</a:t>
                      </a:r>
                      <a:endParaRPr lang="el-GR" sz="10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1,07 10</a:t>
                      </a:r>
                      <a:r>
                        <a:rPr lang="el-GR" sz="1000" baseline="30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-156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9202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Kolmogorov-Smirnov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two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samples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0,16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1,83 10</a:t>
                      </a:r>
                      <a:r>
                        <a:rPr lang="el-GR" sz="1000" baseline="300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-5</a:t>
                      </a:r>
                      <a:endParaRPr lang="el-GR" sz="10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52569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Shapiro-Wilk</a:t>
                      </a: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1,67 10</a:t>
                      </a:r>
                      <a:r>
                        <a:rPr lang="el-GR" sz="1000" baseline="30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-31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5557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Lilliefors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0,33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2,46 10</a:t>
                      </a:r>
                      <a:r>
                        <a:rPr lang="el-GR" sz="1000" baseline="300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-105</a:t>
                      </a:r>
                      <a:endParaRPr lang="el-GR" sz="10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57358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3333" y="4669017"/>
            <a:ext cx="8382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Null hypothesis is rejected for both species. </a:t>
            </a:r>
          </a:p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As p-value is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&lt; 0.05, the data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are not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normally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distributed. </a:t>
            </a:r>
          </a:p>
        </p:txBody>
      </p:sp>
    </p:spTree>
    <p:extLst>
      <p:ext uri="{BB962C8B-B14F-4D97-AF65-F5344CB8AC3E}">
        <p14:creationId xmlns:p14="http://schemas.microsoft.com/office/powerpoint/2010/main" val="80270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14</a:t>
            </a:fld>
            <a:endParaRPr sz="1100" dirty="0"/>
          </a:p>
        </p:txBody>
      </p:sp>
      <p:sp>
        <p:nvSpPr>
          <p:cNvPr id="5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24;p17"/>
          <p:cNvSpPr txBox="1">
            <a:spLocks noGrp="1"/>
          </p:cNvSpPr>
          <p:nvPr>
            <p:ph type="title"/>
          </p:nvPr>
        </p:nvSpPr>
        <p:spPr>
          <a:xfrm>
            <a:off x="682923" y="-327733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/>
              <a:t>Distribution Plots</a:t>
            </a:r>
            <a:endParaRPr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3" y="495031"/>
            <a:ext cx="3494224" cy="2984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588" y="494906"/>
            <a:ext cx="3456740" cy="298442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187472"/>
              </p:ext>
            </p:extLst>
          </p:nvPr>
        </p:nvGraphicFramePr>
        <p:xfrm>
          <a:off x="5333293" y="3504624"/>
          <a:ext cx="2584581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818126">
                  <a:extLst>
                    <a:ext uri="{9D8B030D-6E8A-4147-A177-3AD203B41FA5}">
                      <a16:colId xmlns:a16="http://schemas.microsoft.com/office/drawing/2014/main" val="2867275986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1872719084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325134596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69621397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Distribution</a:t>
                      </a:r>
                      <a:endParaRPr lang="el-GR" sz="9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SSE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AIC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BIC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704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halfcauchy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000089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2115,78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-9155,02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3842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gilbrat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000181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2912,86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-8739,11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8798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skewnorm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007174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7939,15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-6584,30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7399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norm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008223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8329,50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-6510,99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7660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gamma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009704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20643,27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-6407,87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92061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37955"/>
              </p:ext>
            </p:extLst>
          </p:nvPr>
        </p:nvGraphicFramePr>
        <p:xfrm>
          <a:off x="1221170" y="3504624"/>
          <a:ext cx="2584581" cy="1069284"/>
        </p:xfrm>
        <a:graphic>
          <a:graphicData uri="http://schemas.openxmlformats.org/drawingml/2006/table">
            <a:tbl>
              <a:tblPr firstRow="1" firstCol="1" bandRow="1"/>
              <a:tblGrid>
                <a:gridCol w="818126">
                  <a:extLst>
                    <a:ext uri="{9D8B030D-6E8A-4147-A177-3AD203B41FA5}">
                      <a16:colId xmlns:a16="http://schemas.microsoft.com/office/drawing/2014/main" val="2867275986"/>
                    </a:ext>
                  </a:extLst>
                </a:gridCol>
                <a:gridCol w="588818">
                  <a:extLst>
                    <a:ext uri="{9D8B030D-6E8A-4147-A177-3AD203B41FA5}">
                      <a16:colId xmlns:a16="http://schemas.microsoft.com/office/drawing/2014/main" val="1872719084"/>
                    </a:ext>
                  </a:extLst>
                </a:gridCol>
                <a:gridCol w="623455">
                  <a:extLst>
                    <a:ext uri="{9D8B030D-6E8A-4147-A177-3AD203B41FA5}">
                      <a16:colId xmlns:a16="http://schemas.microsoft.com/office/drawing/2014/main" val="325134596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696213976"/>
                    </a:ext>
                  </a:extLst>
                </a:gridCol>
              </a:tblGrid>
              <a:tr h="154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Distribution</a:t>
                      </a:r>
                      <a:endParaRPr lang="el-GR" sz="9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SSE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AIC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BIC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704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halfcauchy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0,001422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1653,287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-4052,13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3842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gilbrat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0,005583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2154,749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-3602,15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8798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skewnorm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0,082256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5559,741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-2711,33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7399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gamma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0,084592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10924,96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-2702,12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7660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norm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0,098336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6045,606</a:t>
                      </a:r>
                      <a:endParaRPr lang="el-GR" sz="8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8270" indent="-128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-2658,38</a:t>
                      </a:r>
                      <a:endParaRPr lang="el-GR" sz="8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92061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3333" y="4779601"/>
            <a:ext cx="83826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The data show right skewness and Half-Cauchy exponential distribution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best fits them.</a:t>
            </a:r>
          </a:p>
        </p:txBody>
      </p:sp>
    </p:spTree>
    <p:extLst>
      <p:ext uri="{BB962C8B-B14F-4D97-AF65-F5344CB8AC3E}">
        <p14:creationId xmlns:p14="http://schemas.microsoft.com/office/powerpoint/2010/main" val="31885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15</a:t>
            </a:fld>
            <a:endParaRPr sz="1100" dirty="0"/>
          </a:p>
        </p:txBody>
      </p:sp>
      <p:sp>
        <p:nvSpPr>
          <p:cNvPr id="5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24;p17"/>
          <p:cNvSpPr txBox="1">
            <a:spLocks noGrp="1"/>
          </p:cNvSpPr>
          <p:nvPr>
            <p:ph type="title"/>
          </p:nvPr>
        </p:nvSpPr>
        <p:spPr>
          <a:xfrm>
            <a:off x="872919" y="-173182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/>
              <a:t>Probability Plots</a:t>
            </a:r>
            <a:endParaRPr sz="2200" dirty="0"/>
          </a:p>
        </p:txBody>
      </p:sp>
      <p:sp>
        <p:nvSpPr>
          <p:cNvPr id="9" name="Rectangle 8"/>
          <p:cNvSpPr/>
          <p:nvPr/>
        </p:nvSpPr>
        <p:spPr>
          <a:xfrm>
            <a:off x="942472" y="848840"/>
            <a:ext cx="817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66FF"/>
                </a:solidFill>
                <a:latin typeface="Lato"/>
                <a:ea typeface="Lato"/>
                <a:cs typeface="Lato"/>
              </a:rPr>
              <a:t>Oleaceae</a:t>
            </a:r>
            <a:endParaRPr lang="el-GR" sz="1200" dirty="0">
              <a:solidFill>
                <a:srgbClr val="0066FF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2" y="1382655"/>
            <a:ext cx="4012894" cy="2889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09" y="1382654"/>
            <a:ext cx="4042382" cy="29104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1723" y="4669017"/>
            <a:ext cx="8382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The probability plots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selected show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the smallest error.</a:t>
            </a:r>
          </a:p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Nearly a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straight line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at probability plot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proves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the appropriateness of using the exponential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distribution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.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44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16</a:t>
            </a:fld>
            <a:endParaRPr sz="1100" dirty="0"/>
          </a:p>
        </p:txBody>
      </p:sp>
      <p:sp>
        <p:nvSpPr>
          <p:cNvPr id="5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24;p17"/>
          <p:cNvSpPr txBox="1">
            <a:spLocks noGrp="1"/>
          </p:cNvSpPr>
          <p:nvPr>
            <p:ph type="title"/>
          </p:nvPr>
        </p:nvSpPr>
        <p:spPr>
          <a:xfrm>
            <a:off x="872919" y="-173182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/>
              <a:t>Probability Plots</a:t>
            </a:r>
            <a:endParaRPr sz="2200" dirty="0"/>
          </a:p>
        </p:txBody>
      </p:sp>
      <p:sp>
        <p:nvSpPr>
          <p:cNvPr id="10" name="Rectangle 9"/>
          <p:cNvSpPr/>
          <p:nvPr/>
        </p:nvSpPr>
        <p:spPr>
          <a:xfrm>
            <a:off x="942189" y="845153"/>
            <a:ext cx="793807" cy="284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solidFill>
                  <a:srgbClr val="FF0000"/>
                </a:solidFill>
                <a:latin typeface="Lato"/>
                <a:ea typeface="Lato"/>
                <a:cs typeface="Lato"/>
              </a:rPr>
              <a:t>Pinaceae</a:t>
            </a:r>
            <a:endParaRPr lang="el-GR" sz="1200" dirty="0">
              <a:solidFill>
                <a:srgbClr val="FF0000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3" y="1382860"/>
            <a:ext cx="3923997" cy="2825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82" y="1364984"/>
            <a:ext cx="3948827" cy="28430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1723" y="4669017"/>
            <a:ext cx="8382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The probability plots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selected show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the smallest error.</a:t>
            </a:r>
          </a:p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Nearly a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straight line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at probability plot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proves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the appropriateness of using the exponential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distribution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.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8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823950" y="2817202"/>
            <a:ext cx="6165884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400" dirty="0"/>
              <a:t>Extending the </a:t>
            </a:r>
            <a:r>
              <a:rPr lang="en-US" sz="1400" dirty="0" smtClean="0"/>
              <a:t>modeling </a:t>
            </a:r>
            <a:r>
              <a:rPr lang="en-US" sz="1400" dirty="0"/>
              <a:t>system to more pollen </a:t>
            </a:r>
            <a:r>
              <a:rPr lang="en-US" sz="1400" dirty="0" smtClean="0"/>
              <a:t>species</a:t>
            </a:r>
            <a:endParaRPr lang="el-GR" sz="1400" dirty="0" smtClean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100" dirty="0"/>
          </a:p>
        </p:txBody>
      </p:sp>
      <p:sp>
        <p:nvSpPr>
          <p:cNvPr id="17" name="Google Shape;131;p18"/>
          <p:cNvSpPr/>
          <p:nvPr/>
        </p:nvSpPr>
        <p:spPr>
          <a:xfrm>
            <a:off x="3761425" y="720435"/>
            <a:ext cx="1620900" cy="158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24;p17"/>
          <p:cNvSpPr txBox="1">
            <a:spLocks/>
          </p:cNvSpPr>
          <p:nvPr/>
        </p:nvSpPr>
        <p:spPr>
          <a:xfrm>
            <a:off x="831355" y="92235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Future Prospects</a:t>
            </a:r>
          </a:p>
        </p:txBody>
      </p:sp>
      <p:sp>
        <p:nvSpPr>
          <p:cNvPr id="21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47270" y="2900345"/>
            <a:ext cx="366265" cy="376090"/>
            <a:chOff x="977625" y="1399575"/>
            <a:chExt cx="568200" cy="519300"/>
          </a:xfrm>
        </p:grpSpPr>
        <p:sp>
          <p:nvSpPr>
            <p:cNvPr id="24" name="Google Shape;264;p29"/>
            <p:cNvSpPr/>
            <p:nvPr/>
          </p:nvSpPr>
          <p:spPr>
            <a:xfrm>
              <a:off x="977625" y="1399575"/>
              <a:ext cx="568200" cy="519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283;p29"/>
            <p:cNvGrpSpPr/>
            <p:nvPr/>
          </p:nvGrpSpPr>
          <p:grpSpPr>
            <a:xfrm>
              <a:off x="1109724" y="1533800"/>
              <a:ext cx="304237" cy="277965"/>
              <a:chOff x="570875" y="4322250"/>
              <a:chExt cx="443300" cy="443325"/>
            </a:xfrm>
          </p:grpSpPr>
          <p:sp>
            <p:nvSpPr>
              <p:cNvPr id="26" name="Google Shape;284;p29"/>
              <p:cNvSpPr/>
              <p:nvPr/>
            </p:nvSpPr>
            <p:spPr>
              <a:xfrm>
                <a:off x="570875" y="4322250"/>
                <a:ext cx="443300" cy="443325"/>
              </a:xfrm>
              <a:custGeom>
                <a:avLst/>
                <a:gdLst/>
                <a:ahLst/>
                <a:cxnLst/>
                <a:rect l="l" t="t" r="r" b="b"/>
                <a:pathLst>
                  <a:path w="17732" h="17733" extrusionOk="0">
                    <a:moveTo>
                      <a:pt x="13091" y="2712"/>
                    </a:moveTo>
                    <a:lnTo>
                      <a:pt x="13286" y="2736"/>
                    </a:lnTo>
                    <a:lnTo>
                      <a:pt x="13506" y="2785"/>
                    </a:lnTo>
                    <a:lnTo>
                      <a:pt x="13702" y="2858"/>
                    </a:lnTo>
                    <a:lnTo>
                      <a:pt x="13873" y="2956"/>
                    </a:lnTo>
                    <a:lnTo>
                      <a:pt x="14068" y="3054"/>
                    </a:lnTo>
                    <a:lnTo>
                      <a:pt x="14239" y="3176"/>
                    </a:lnTo>
                    <a:lnTo>
                      <a:pt x="14410" y="3323"/>
                    </a:lnTo>
                    <a:lnTo>
                      <a:pt x="14556" y="3493"/>
                    </a:lnTo>
                    <a:lnTo>
                      <a:pt x="14679" y="3664"/>
                    </a:lnTo>
                    <a:lnTo>
                      <a:pt x="14776" y="3860"/>
                    </a:lnTo>
                    <a:lnTo>
                      <a:pt x="14874" y="4031"/>
                    </a:lnTo>
                    <a:lnTo>
                      <a:pt x="14947" y="4226"/>
                    </a:lnTo>
                    <a:lnTo>
                      <a:pt x="14996" y="4446"/>
                    </a:lnTo>
                    <a:lnTo>
                      <a:pt x="15021" y="4641"/>
                    </a:lnTo>
                    <a:lnTo>
                      <a:pt x="15021" y="4861"/>
                    </a:lnTo>
                    <a:lnTo>
                      <a:pt x="15021" y="5057"/>
                    </a:lnTo>
                    <a:lnTo>
                      <a:pt x="14996" y="5252"/>
                    </a:lnTo>
                    <a:lnTo>
                      <a:pt x="14947" y="5472"/>
                    </a:lnTo>
                    <a:lnTo>
                      <a:pt x="14874" y="5667"/>
                    </a:lnTo>
                    <a:lnTo>
                      <a:pt x="14776" y="5838"/>
                    </a:lnTo>
                    <a:lnTo>
                      <a:pt x="14679" y="6033"/>
                    </a:lnTo>
                    <a:lnTo>
                      <a:pt x="14556" y="6204"/>
                    </a:lnTo>
                    <a:lnTo>
                      <a:pt x="14410" y="6375"/>
                    </a:lnTo>
                    <a:lnTo>
                      <a:pt x="13433" y="7328"/>
                    </a:lnTo>
                    <a:lnTo>
                      <a:pt x="13311" y="7426"/>
                    </a:lnTo>
                    <a:lnTo>
                      <a:pt x="13189" y="7499"/>
                    </a:lnTo>
                    <a:lnTo>
                      <a:pt x="13042" y="7548"/>
                    </a:lnTo>
                    <a:lnTo>
                      <a:pt x="12871" y="7572"/>
                    </a:lnTo>
                    <a:lnTo>
                      <a:pt x="12725" y="7548"/>
                    </a:lnTo>
                    <a:lnTo>
                      <a:pt x="12578" y="7499"/>
                    </a:lnTo>
                    <a:lnTo>
                      <a:pt x="12456" y="7426"/>
                    </a:lnTo>
                    <a:lnTo>
                      <a:pt x="12334" y="7328"/>
                    </a:lnTo>
                    <a:lnTo>
                      <a:pt x="10405" y="5398"/>
                    </a:lnTo>
                    <a:lnTo>
                      <a:pt x="10307" y="5276"/>
                    </a:lnTo>
                    <a:lnTo>
                      <a:pt x="10234" y="5154"/>
                    </a:lnTo>
                    <a:lnTo>
                      <a:pt x="10185" y="5008"/>
                    </a:lnTo>
                    <a:lnTo>
                      <a:pt x="10160" y="4861"/>
                    </a:lnTo>
                    <a:lnTo>
                      <a:pt x="10185" y="4690"/>
                    </a:lnTo>
                    <a:lnTo>
                      <a:pt x="10234" y="4544"/>
                    </a:lnTo>
                    <a:lnTo>
                      <a:pt x="10307" y="4422"/>
                    </a:lnTo>
                    <a:lnTo>
                      <a:pt x="10405" y="4299"/>
                    </a:lnTo>
                    <a:lnTo>
                      <a:pt x="11357" y="3323"/>
                    </a:lnTo>
                    <a:lnTo>
                      <a:pt x="11528" y="3176"/>
                    </a:lnTo>
                    <a:lnTo>
                      <a:pt x="11699" y="3054"/>
                    </a:lnTo>
                    <a:lnTo>
                      <a:pt x="11894" y="2956"/>
                    </a:lnTo>
                    <a:lnTo>
                      <a:pt x="12065" y="2858"/>
                    </a:lnTo>
                    <a:lnTo>
                      <a:pt x="12261" y="2785"/>
                    </a:lnTo>
                    <a:lnTo>
                      <a:pt x="12481" y="2736"/>
                    </a:lnTo>
                    <a:lnTo>
                      <a:pt x="12676" y="2712"/>
                    </a:lnTo>
                    <a:close/>
                    <a:moveTo>
                      <a:pt x="8377" y="8867"/>
                    </a:moveTo>
                    <a:lnTo>
                      <a:pt x="8475" y="8891"/>
                    </a:lnTo>
                    <a:lnTo>
                      <a:pt x="8548" y="8915"/>
                    </a:lnTo>
                    <a:lnTo>
                      <a:pt x="8646" y="8964"/>
                    </a:lnTo>
                    <a:lnTo>
                      <a:pt x="8719" y="9013"/>
                    </a:lnTo>
                    <a:lnTo>
                      <a:pt x="8768" y="9086"/>
                    </a:lnTo>
                    <a:lnTo>
                      <a:pt x="8817" y="9184"/>
                    </a:lnTo>
                    <a:lnTo>
                      <a:pt x="8841" y="9257"/>
                    </a:lnTo>
                    <a:lnTo>
                      <a:pt x="8866" y="9355"/>
                    </a:lnTo>
                    <a:lnTo>
                      <a:pt x="8841" y="9453"/>
                    </a:lnTo>
                    <a:lnTo>
                      <a:pt x="8817" y="9550"/>
                    </a:lnTo>
                    <a:lnTo>
                      <a:pt x="8768" y="9624"/>
                    </a:lnTo>
                    <a:lnTo>
                      <a:pt x="8719" y="9697"/>
                    </a:lnTo>
                    <a:lnTo>
                      <a:pt x="6179" y="12237"/>
                    </a:lnTo>
                    <a:lnTo>
                      <a:pt x="6106" y="12310"/>
                    </a:lnTo>
                    <a:lnTo>
                      <a:pt x="6033" y="12359"/>
                    </a:lnTo>
                    <a:lnTo>
                      <a:pt x="5935" y="12383"/>
                    </a:lnTo>
                    <a:lnTo>
                      <a:pt x="5740" y="12383"/>
                    </a:lnTo>
                    <a:lnTo>
                      <a:pt x="5642" y="12359"/>
                    </a:lnTo>
                    <a:lnTo>
                      <a:pt x="5569" y="12310"/>
                    </a:lnTo>
                    <a:lnTo>
                      <a:pt x="5496" y="12237"/>
                    </a:lnTo>
                    <a:lnTo>
                      <a:pt x="5422" y="12164"/>
                    </a:lnTo>
                    <a:lnTo>
                      <a:pt x="5373" y="12090"/>
                    </a:lnTo>
                    <a:lnTo>
                      <a:pt x="5349" y="11993"/>
                    </a:lnTo>
                    <a:lnTo>
                      <a:pt x="5349" y="11895"/>
                    </a:lnTo>
                    <a:lnTo>
                      <a:pt x="5349" y="11797"/>
                    </a:lnTo>
                    <a:lnTo>
                      <a:pt x="5373" y="11700"/>
                    </a:lnTo>
                    <a:lnTo>
                      <a:pt x="5422" y="11626"/>
                    </a:lnTo>
                    <a:lnTo>
                      <a:pt x="5496" y="11553"/>
                    </a:lnTo>
                    <a:lnTo>
                      <a:pt x="8036" y="9013"/>
                    </a:lnTo>
                    <a:lnTo>
                      <a:pt x="8109" y="8964"/>
                    </a:lnTo>
                    <a:lnTo>
                      <a:pt x="8182" y="8915"/>
                    </a:lnTo>
                    <a:lnTo>
                      <a:pt x="8280" y="8891"/>
                    </a:lnTo>
                    <a:lnTo>
                      <a:pt x="8377" y="8867"/>
                    </a:lnTo>
                    <a:close/>
                    <a:moveTo>
                      <a:pt x="14825" y="1"/>
                    </a:moveTo>
                    <a:lnTo>
                      <a:pt x="14288" y="25"/>
                    </a:lnTo>
                    <a:lnTo>
                      <a:pt x="13751" y="50"/>
                    </a:lnTo>
                    <a:lnTo>
                      <a:pt x="13213" y="123"/>
                    </a:lnTo>
                    <a:lnTo>
                      <a:pt x="12676" y="245"/>
                    </a:lnTo>
                    <a:lnTo>
                      <a:pt x="12163" y="367"/>
                    </a:lnTo>
                    <a:lnTo>
                      <a:pt x="11675" y="538"/>
                    </a:lnTo>
                    <a:lnTo>
                      <a:pt x="11235" y="758"/>
                    </a:lnTo>
                    <a:lnTo>
                      <a:pt x="11015" y="856"/>
                    </a:lnTo>
                    <a:lnTo>
                      <a:pt x="10844" y="1002"/>
                    </a:lnTo>
                    <a:lnTo>
                      <a:pt x="10649" y="1124"/>
                    </a:lnTo>
                    <a:lnTo>
                      <a:pt x="10502" y="1271"/>
                    </a:lnTo>
                    <a:lnTo>
                      <a:pt x="5544" y="6229"/>
                    </a:lnTo>
                    <a:lnTo>
                      <a:pt x="391" y="6229"/>
                    </a:lnTo>
                    <a:lnTo>
                      <a:pt x="245" y="6253"/>
                    </a:lnTo>
                    <a:lnTo>
                      <a:pt x="147" y="6278"/>
                    </a:lnTo>
                    <a:lnTo>
                      <a:pt x="49" y="6327"/>
                    </a:lnTo>
                    <a:lnTo>
                      <a:pt x="0" y="6400"/>
                    </a:lnTo>
                    <a:lnTo>
                      <a:pt x="0" y="6473"/>
                    </a:lnTo>
                    <a:lnTo>
                      <a:pt x="25" y="6571"/>
                    </a:lnTo>
                    <a:lnTo>
                      <a:pt x="74" y="6668"/>
                    </a:lnTo>
                    <a:lnTo>
                      <a:pt x="171" y="6791"/>
                    </a:lnTo>
                    <a:lnTo>
                      <a:pt x="2589" y="9184"/>
                    </a:lnTo>
                    <a:lnTo>
                      <a:pt x="2272" y="9502"/>
                    </a:lnTo>
                    <a:lnTo>
                      <a:pt x="953" y="9746"/>
                    </a:lnTo>
                    <a:lnTo>
                      <a:pt x="806" y="9795"/>
                    </a:lnTo>
                    <a:lnTo>
                      <a:pt x="684" y="9843"/>
                    </a:lnTo>
                    <a:lnTo>
                      <a:pt x="611" y="9941"/>
                    </a:lnTo>
                    <a:lnTo>
                      <a:pt x="562" y="10014"/>
                    </a:lnTo>
                    <a:lnTo>
                      <a:pt x="562" y="10112"/>
                    </a:lnTo>
                    <a:lnTo>
                      <a:pt x="586" y="10234"/>
                    </a:lnTo>
                    <a:lnTo>
                      <a:pt x="635" y="10332"/>
                    </a:lnTo>
                    <a:lnTo>
                      <a:pt x="733" y="10454"/>
                    </a:lnTo>
                    <a:lnTo>
                      <a:pt x="7278" y="16999"/>
                    </a:lnTo>
                    <a:lnTo>
                      <a:pt x="7401" y="17097"/>
                    </a:lnTo>
                    <a:lnTo>
                      <a:pt x="7498" y="17146"/>
                    </a:lnTo>
                    <a:lnTo>
                      <a:pt x="7620" y="17170"/>
                    </a:lnTo>
                    <a:lnTo>
                      <a:pt x="7718" y="17170"/>
                    </a:lnTo>
                    <a:lnTo>
                      <a:pt x="7791" y="17122"/>
                    </a:lnTo>
                    <a:lnTo>
                      <a:pt x="7889" y="17048"/>
                    </a:lnTo>
                    <a:lnTo>
                      <a:pt x="7938" y="16926"/>
                    </a:lnTo>
                    <a:lnTo>
                      <a:pt x="7987" y="16780"/>
                    </a:lnTo>
                    <a:lnTo>
                      <a:pt x="8231" y="15461"/>
                    </a:lnTo>
                    <a:lnTo>
                      <a:pt x="8548" y="15143"/>
                    </a:lnTo>
                    <a:lnTo>
                      <a:pt x="10942" y="17561"/>
                    </a:lnTo>
                    <a:lnTo>
                      <a:pt x="11064" y="17659"/>
                    </a:lnTo>
                    <a:lnTo>
                      <a:pt x="11162" y="17708"/>
                    </a:lnTo>
                    <a:lnTo>
                      <a:pt x="11259" y="17732"/>
                    </a:lnTo>
                    <a:lnTo>
                      <a:pt x="11333" y="17732"/>
                    </a:lnTo>
                    <a:lnTo>
                      <a:pt x="11406" y="17683"/>
                    </a:lnTo>
                    <a:lnTo>
                      <a:pt x="11455" y="17586"/>
                    </a:lnTo>
                    <a:lnTo>
                      <a:pt x="11479" y="17488"/>
                    </a:lnTo>
                    <a:lnTo>
                      <a:pt x="11504" y="17341"/>
                    </a:lnTo>
                    <a:lnTo>
                      <a:pt x="11504" y="12188"/>
                    </a:lnTo>
                    <a:lnTo>
                      <a:pt x="16461" y="7230"/>
                    </a:lnTo>
                    <a:lnTo>
                      <a:pt x="16608" y="7084"/>
                    </a:lnTo>
                    <a:lnTo>
                      <a:pt x="16730" y="6888"/>
                    </a:lnTo>
                    <a:lnTo>
                      <a:pt x="16877" y="6693"/>
                    </a:lnTo>
                    <a:lnTo>
                      <a:pt x="16974" y="6498"/>
                    </a:lnTo>
                    <a:lnTo>
                      <a:pt x="17194" y="6058"/>
                    </a:lnTo>
                    <a:lnTo>
                      <a:pt x="17365" y="5569"/>
                    </a:lnTo>
                    <a:lnTo>
                      <a:pt x="17487" y="5057"/>
                    </a:lnTo>
                    <a:lnTo>
                      <a:pt x="17609" y="4519"/>
                    </a:lnTo>
                    <a:lnTo>
                      <a:pt x="17683" y="3982"/>
                    </a:lnTo>
                    <a:lnTo>
                      <a:pt x="17707" y="3445"/>
                    </a:lnTo>
                    <a:lnTo>
                      <a:pt x="17731" y="2907"/>
                    </a:lnTo>
                    <a:lnTo>
                      <a:pt x="17731" y="2419"/>
                    </a:lnTo>
                    <a:lnTo>
                      <a:pt x="17707" y="1955"/>
                    </a:lnTo>
                    <a:lnTo>
                      <a:pt x="17658" y="1515"/>
                    </a:lnTo>
                    <a:lnTo>
                      <a:pt x="17585" y="1149"/>
                    </a:lnTo>
                    <a:lnTo>
                      <a:pt x="17512" y="831"/>
                    </a:lnTo>
                    <a:lnTo>
                      <a:pt x="17414" y="587"/>
                    </a:lnTo>
                    <a:lnTo>
                      <a:pt x="17341" y="489"/>
                    </a:lnTo>
                    <a:lnTo>
                      <a:pt x="17292" y="441"/>
                    </a:lnTo>
                    <a:lnTo>
                      <a:pt x="17243" y="392"/>
                    </a:lnTo>
                    <a:lnTo>
                      <a:pt x="17145" y="318"/>
                    </a:lnTo>
                    <a:lnTo>
                      <a:pt x="16901" y="221"/>
                    </a:lnTo>
                    <a:lnTo>
                      <a:pt x="16584" y="148"/>
                    </a:lnTo>
                    <a:lnTo>
                      <a:pt x="16217" y="74"/>
                    </a:lnTo>
                    <a:lnTo>
                      <a:pt x="15778" y="25"/>
                    </a:lnTo>
                    <a:lnTo>
                      <a:pt x="153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85;p29"/>
              <p:cNvSpPr/>
              <p:nvPr/>
            </p:nvSpPr>
            <p:spPr>
              <a:xfrm>
                <a:off x="597725" y="4665400"/>
                <a:ext cx="73300" cy="73300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2932" extrusionOk="0">
                    <a:moveTo>
                      <a:pt x="2028" y="1"/>
                    </a:moveTo>
                    <a:lnTo>
                      <a:pt x="1857" y="25"/>
                    </a:lnTo>
                    <a:lnTo>
                      <a:pt x="1686" y="74"/>
                    </a:lnTo>
                    <a:lnTo>
                      <a:pt x="1515" y="147"/>
                    </a:lnTo>
                    <a:lnTo>
                      <a:pt x="1369" y="269"/>
                    </a:lnTo>
                    <a:lnTo>
                      <a:pt x="1222" y="489"/>
                    </a:lnTo>
                    <a:lnTo>
                      <a:pt x="1002" y="831"/>
                    </a:lnTo>
                    <a:lnTo>
                      <a:pt x="563" y="1735"/>
                    </a:lnTo>
                    <a:lnTo>
                      <a:pt x="172" y="2565"/>
                    </a:lnTo>
                    <a:lnTo>
                      <a:pt x="1" y="2932"/>
                    </a:lnTo>
                    <a:lnTo>
                      <a:pt x="1" y="2932"/>
                    </a:lnTo>
                    <a:lnTo>
                      <a:pt x="367" y="2761"/>
                    </a:lnTo>
                    <a:lnTo>
                      <a:pt x="1198" y="2370"/>
                    </a:lnTo>
                    <a:lnTo>
                      <a:pt x="2101" y="1930"/>
                    </a:lnTo>
                    <a:lnTo>
                      <a:pt x="2443" y="1710"/>
                    </a:lnTo>
                    <a:lnTo>
                      <a:pt x="2663" y="1564"/>
                    </a:lnTo>
                    <a:lnTo>
                      <a:pt x="2785" y="1417"/>
                    </a:lnTo>
                    <a:lnTo>
                      <a:pt x="2858" y="1246"/>
                    </a:lnTo>
                    <a:lnTo>
                      <a:pt x="2907" y="1075"/>
                    </a:lnTo>
                    <a:lnTo>
                      <a:pt x="2932" y="904"/>
                    </a:lnTo>
                    <a:lnTo>
                      <a:pt x="2907" y="733"/>
                    </a:lnTo>
                    <a:lnTo>
                      <a:pt x="2858" y="562"/>
                    </a:lnTo>
                    <a:lnTo>
                      <a:pt x="2785" y="416"/>
                    </a:lnTo>
                    <a:lnTo>
                      <a:pt x="2663" y="269"/>
                    </a:lnTo>
                    <a:lnTo>
                      <a:pt x="2517" y="147"/>
                    </a:lnTo>
                    <a:lnTo>
                      <a:pt x="2370" y="74"/>
                    </a:lnTo>
                    <a:lnTo>
                      <a:pt x="2199" y="25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6;p29"/>
              <p:cNvSpPr/>
              <p:nvPr/>
            </p:nvSpPr>
            <p:spPr>
              <a:xfrm>
                <a:off x="654525" y="4708150"/>
                <a:ext cx="47025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881" extrusionOk="0">
                    <a:moveTo>
                      <a:pt x="1124" y="0"/>
                    </a:moveTo>
                    <a:lnTo>
                      <a:pt x="977" y="25"/>
                    </a:lnTo>
                    <a:lnTo>
                      <a:pt x="831" y="74"/>
                    </a:lnTo>
                    <a:lnTo>
                      <a:pt x="709" y="147"/>
                    </a:lnTo>
                    <a:lnTo>
                      <a:pt x="586" y="245"/>
                    </a:lnTo>
                    <a:lnTo>
                      <a:pt x="464" y="391"/>
                    </a:lnTo>
                    <a:lnTo>
                      <a:pt x="367" y="611"/>
                    </a:lnTo>
                    <a:lnTo>
                      <a:pt x="269" y="880"/>
                    </a:lnTo>
                    <a:lnTo>
                      <a:pt x="171" y="1173"/>
                    </a:lnTo>
                    <a:lnTo>
                      <a:pt x="49" y="1686"/>
                    </a:lnTo>
                    <a:lnTo>
                      <a:pt x="0" y="1881"/>
                    </a:lnTo>
                    <a:lnTo>
                      <a:pt x="0" y="1881"/>
                    </a:lnTo>
                    <a:lnTo>
                      <a:pt x="220" y="1857"/>
                    </a:lnTo>
                    <a:lnTo>
                      <a:pt x="733" y="1710"/>
                    </a:lnTo>
                    <a:lnTo>
                      <a:pt x="1002" y="1637"/>
                    </a:lnTo>
                    <a:lnTo>
                      <a:pt x="1270" y="1539"/>
                    </a:lnTo>
                    <a:lnTo>
                      <a:pt x="1515" y="1417"/>
                    </a:lnTo>
                    <a:lnTo>
                      <a:pt x="1661" y="1319"/>
                    </a:lnTo>
                    <a:lnTo>
                      <a:pt x="1759" y="1197"/>
                    </a:lnTo>
                    <a:lnTo>
                      <a:pt x="1832" y="1051"/>
                    </a:lnTo>
                    <a:lnTo>
                      <a:pt x="1881" y="928"/>
                    </a:lnTo>
                    <a:lnTo>
                      <a:pt x="1881" y="782"/>
                    </a:lnTo>
                    <a:lnTo>
                      <a:pt x="1881" y="635"/>
                    </a:lnTo>
                    <a:lnTo>
                      <a:pt x="1832" y="489"/>
                    </a:lnTo>
                    <a:lnTo>
                      <a:pt x="1759" y="367"/>
                    </a:lnTo>
                    <a:lnTo>
                      <a:pt x="1661" y="245"/>
                    </a:lnTo>
                    <a:lnTo>
                      <a:pt x="1539" y="147"/>
                    </a:lnTo>
                    <a:lnTo>
                      <a:pt x="1417" y="74"/>
                    </a:lnTo>
                    <a:lnTo>
                      <a:pt x="1270" y="25"/>
                    </a:lnTo>
                    <a:lnTo>
                      <a:pt x="11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87;p29"/>
              <p:cNvSpPr/>
              <p:nvPr/>
            </p:nvSpPr>
            <p:spPr>
              <a:xfrm>
                <a:off x="581250" y="4634875"/>
                <a:ext cx="47050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882" extrusionOk="0">
                    <a:moveTo>
                      <a:pt x="953" y="1"/>
                    </a:moveTo>
                    <a:lnTo>
                      <a:pt x="831" y="49"/>
                    </a:lnTo>
                    <a:lnTo>
                      <a:pt x="684" y="123"/>
                    </a:lnTo>
                    <a:lnTo>
                      <a:pt x="562" y="220"/>
                    </a:lnTo>
                    <a:lnTo>
                      <a:pt x="465" y="367"/>
                    </a:lnTo>
                    <a:lnTo>
                      <a:pt x="342" y="611"/>
                    </a:lnTo>
                    <a:lnTo>
                      <a:pt x="245" y="880"/>
                    </a:lnTo>
                    <a:lnTo>
                      <a:pt x="171" y="1148"/>
                    </a:lnTo>
                    <a:lnTo>
                      <a:pt x="25" y="1661"/>
                    </a:lnTo>
                    <a:lnTo>
                      <a:pt x="1" y="1881"/>
                    </a:lnTo>
                    <a:lnTo>
                      <a:pt x="196" y="1832"/>
                    </a:lnTo>
                    <a:lnTo>
                      <a:pt x="709" y="1710"/>
                    </a:lnTo>
                    <a:lnTo>
                      <a:pt x="1002" y="1613"/>
                    </a:lnTo>
                    <a:lnTo>
                      <a:pt x="1271" y="1515"/>
                    </a:lnTo>
                    <a:lnTo>
                      <a:pt x="1490" y="1417"/>
                    </a:lnTo>
                    <a:lnTo>
                      <a:pt x="1637" y="1295"/>
                    </a:lnTo>
                    <a:lnTo>
                      <a:pt x="1735" y="1173"/>
                    </a:lnTo>
                    <a:lnTo>
                      <a:pt x="1808" y="1051"/>
                    </a:lnTo>
                    <a:lnTo>
                      <a:pt x="1857" y="904"/>
                    </a:lnTo>
                    <a:lnTo>
                      <a:pt x="1881" y="758"/>
                    </a:lnTo>
                    <a:lnTo>
                      <a:pt x="1857" y="611"/>
                    </a:lnTo>
                    <a:lnTo>
                      <a:pt x="1808" y="465"/>
                    </a:lnTo>
                    <a:lnTo>
                      <a:pt x="1735" y="343"/>
                    </a:lnTo>
                    <a:lnTo>
                      <a:pt x="1637" y="220"/>
                    </a:lnTo>
                    <a:lnTo>
                      <a:pt x="1515" y="123"/>
                    </a:lnTo>
                    <a:lnTo>
                      <a:pt x="1393" y="49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047270" y="2123263"/>
            <a:ext cx="6320469" cy="819900"/>
            <a:chOff x="1039971" y="2805822"/>
            <a:chExt cx="6320469" cy="819900"/>
          </a:xfrm>
        </p:grpSpPr>
        <p:sp>
          <p:nvSpPr>
            <p:cNvPr id="30" name="Google Shape;118;p16"/>
            <p:cNvSpPr txBox="1">
              <a:spLocks/>
            </p:cNvSpPr>
            <p:nvPr/>
          </p:nvSpPr>
          <p:spPr>
            <a:xfrm>
              <a:off x="1194556" y="2805822"/>
              <a:ext cx="6165884" cy="81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ctr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6"/>
                </a:buClr>
                <a:buSzPts val="2400"/>
                <a:buFont typeface="Lato"/>
                <a:buChar char="▷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○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■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●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○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■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●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○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■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>
                <a:buFont typeface="Lato"/>
                <a:buNone/>
              </a:pPr>
              <a:r>
                <a:rPr lang="en-US" sz="1400" dirty="0" smtClean="0"/>
                <a:t>Applying the exponential distribution instead of the normal one</a:t>
              </a:r>
              <a:endParaRPr lang="en-US" sz="14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039971" y="2920241"/>
              <a:ext cx="366265" cy="376090"/>
              <a:chOff x="977625" y="1399575"/>
              <a:chExt cx="568200" cy="519300"/>
            </a:xfrm>
          </p:grpSpPr>
          <p:sp>
            <p:nvSpPr>
              <p:cNvPr id="32" name="Google Shape;264;p29"/>
              <p:cNvSpPr/>
              <p:nvPr/>
            </p:nvSpPr>
            <p:spPr>
              <a:xfrm>
                <a:off x="977625" y="1399575"/>
                <a:ext cx="568200" cy="519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" name="Google Shape;283;p29"/>
              <p:cNvGrpSpPr/>
              <p:nvPr/>
            </p:nvGrpSpPr>
            <p:grpSpPr>
              <a:xfrm>
                <a:off x="1109724" y="1533800"/>
                <a:ext cx="304237" cy="277965"/>
                <a:chOff x="570875" y="4322250"/>
                <a:chExt cx="443300" cy="443325"/>
              </a:xfrm>
            </p:grpSpPr>
            <p:sp>
              <p:nvSpPr>
                <p:cNvPr id="34" name="Google Shape;284;p29"/>
                <p:cNvSpPr/>
                <p:nvPr/>
              </p:nvSpPr>
              <p:spPr>
                <a:xfrm>
                  <a:off x="570875" y="4322250"/>
                  <a:ext cx="443300" cy="4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2" h="17733" extrusionOk="0">
                      <a:moveTo>
                        <a:pt x="13091" y="2712"/>
                      </a:moveTo>
                      <a:lnTo>
                        <a:pt x="13286" y="2736"/>
                      </a:lnTo>
                      <a:lnTo>
                        <a:pt x="13506" y="2785"/>
                      </a:lnTo>
                      <a:lnTo>
                        <a:pt x="13702" y="2858"/>
                      </a:lnTo>
                      <a:lnTo>
                        <a:pt x="13873" y="2956"/>
                      </a:lnTo>
                      <a:lnTo>
                        <a:pt x="14068" y="3054"/>
                      </a:lnTo>
                      <a:lnTo>
                        <a:pt x="14239" y="3176"/>
                      </a:lnTo>
                      <a:lnTo>
                        <a:pt x="14410" y="3323"/>
                      </a:lnTo>
                      <a:lnTo>
                        <a:pt x="14556" y="3493"/>
                      </a:lnTo>
                      <a:lnTo>
                        <a:pt x="14679" y="3664"/>
                      </a:lnTo>
                      <a:lnTo>
                        <a:pt x="14776" y="3860"/>
                      </a:lnTo>
                      <a:lnTo>
                        <a:pt x="14874" y="4031"/>
                      </a:lnTo>
                      <a:lnTo>
                        <a:pt x="14947" y="4226"/>
                      </a:lnTo>
                      <a:lnTo>
                        <a:pt x="14996" y="4446"/>
                      </a:lnTo>
                      <a:lnTo>
                        <a:pt x="15021" y="4641"/>
                      </a:lnTo>
                      <a:lnTo>
                        <a:pt x="15021" y="4861"/>
                      </a:lnTo>
                      <a:lnTo>
                        <a:pt x="15021" y="5057"/>
                      </a:lnTo>
                      <a:lnTo>
                        <a:pt x="14996" y="5252"/>
                      </a:lnTo>
                      <a:lnTo>
                        <a:pt x="14947" y="5472"/>
                      </a:lnTo>
                      <a:lnTo>
                        <a:pt x="14874" y="5667"/>
                      </a:lnTo>
                      <a:lnTo>
                        <a:pt x="14776" y="5838"/>
                      </a:lnTo>
                      <a:lnTo>
                        <a:pt x="14679" y="6033"/>
                      </a:lnTo>
                      <a:lnTo>
                        <a:pt x="14556" y="6204"/>
                      </a:lnTo>
                      <a:lnTo>
                        <a:pt x="14410" y="6375"/>
                      </a:lnTo>
                      <a:lnTo>
                        <a:pt x="13433" y="7328"/>
                      </a:lnTo>
                      <a:lnTo>
                        <a:pt x="13311" y="7426"/>
                      </a:lnTo>
                      <a:lnTo>
                        <a:pt x="13189" y="7499"/>
                      </a:lnTo>
                      <a:lnTo>
                        <a:pt x="13042" y="7548"/>
                      </a:lnTo>
                      <a:lnTo>
                        <a:pt x="12871" y="7572"/>
                      </a:lnTo>
                      <a:lnTo>
                        <a:pt x="12725" y="7548"/>
                      </a:lnTo>
                      <a:lnTo>
                        <a:pt x="12578" y="7499"/>
                      </a:lnTo>
                      <a:lnTo>
                        <a:pt x="12456" y="7426"/>
                      </a:lnTo>
                      <a:lnTo>
                        <a:pt x="12334" y="7328"/>
                      </a:lnTo>
                      <a:lnTo>
                        <a:pt x="10405" y="5398"/>
                      </a:lnTo>
                      <a:lnTo>
                        <a:pt x="10307" y="5276"/>
                      </a:lnTo>
                      <a:lnTo>
                        <a:pt x="10234" y="5154"/>
                      </a:lnTo>
                      <a:lnTo>
                        <a:pt x="10185" y="5008"/>
                      </a:lnTo>
                      <a:lnTo>
                        <a:pt x="10160" y="4861"/>
                      </a:lnTo>
                      <a:lnTo>
                        <a:pt x="10185" y="4690"/>
                      </a:lnTo>
                      <a:lnTo>
                        <a:pt x="10234" y="4544"/>
                      </a:lnTo>
                      <a:lnTo>
                        <a:pt x="10307" y="4422"/>
                      </a:lnTo>
                      <a:lnTo>
                        <a:pt x="10405" y="4299"/>
                      </a:lnTo>
                      <a:lnTo>
                        <a:pt x="11357" y="3323"/>
                      </a:lnTo>
                      <a:lnTo>
                        <a:pt x="11528" y="3176"/>
                      </a:lnTo>
                      <a:lnTo>
                        <a:pt x="11699" y="3054"/>
                      </a:lnTo>
                      <a:lnTo>
                        <a:pt x="11894" y="2956"/>
                      </a:lnTo>
                      <a:lnTo>
                        <a:pt x="12065" y="2858"/>
                      </a:lnTo>
                      <a:lnTo>
                        <a:pt x="12261" y="2785"/>
                      </a:lnTo>
                      <a:lnTo>
                        <a:pt x="12481" y="2736"/>
                      </a:lnTo>
                      <a:lnTo>
                        <a:pt x="12676" y="2712"/>
                      </a:lnTo>
                      <a:close/>
                      <a:moveTo>
                        <a:pt x="8377" y="8867"/>
                      </a:moveTo>
                      <a:lnTo>
                        <a:pt x="8475" y="8891"/>
                      </a:lnTo>
                      <a:lnTo>
                        <a:pt x="8548" y="8915"/>
                      </a:lnTo>
                      <a:lnTo>
                        <a:pt x="8646" y="8964"/>
                      </a:lnTo>
                      <a:lnTo>
                        <a:pt x="8719" y="9013"/>
                      </a:lnTo>
                      <a:lnTo>
                        <a:pt x="8768" y="9086"/>
                      </a:lnTo>
                      <a:lnTo>
                        <a:pt x="8817" y="9184"/>
                      </a:lnTo>
                      <a:lnTo>
                        <a:pt x="8841" y="9257"/>
                      </a:lnTo>
                      <a:lnTo>
                        <a:pt x="8866" y="9355"/>
                      </a:lnTo>
                      <a:lnTo>
                        <a:pt x="8841" y="9453"/>
                      </a:lnTo>
                      <a:lnTo>
                        <a:pt x="8817" y="9550"/>
                      </a:lnTo>
                      <a:lnTo>
                        <a:pt x="8768" y="9624"/>
                      </a:lnTo>
                      <a:lnTo>
                        <a:pt x="8719" y="9697"/>
                      </a:lnTo>
                      <a:lnTo>
                        <a:pt x="6179" y="12237"/>
                      </a:lnTo>
                      <a:lnTo>
                        <a:pt x="6106" y="12310"/>
                      </a:lnTo>
                      <a:lnTo>
                        <a:pt x="6033" y="12359"/>
                      </a:lnTo>
                      <a:lnTo>
                        <a:pt x="5935" y="12383"/>
                      </a:lnTo>
                      <a:lnTo>
                        <a:pt x="5740" y="12383"/>
                      </a:lnTo>
                      <a:lnTo>
                        <a:pt x="5642" y="12359"/>
                      </a:lnTo>
                      <a:lnTo>
                        <a:pt x="5569" y="12310"/>
                      </a:lnTo>
                      <a:lnTo>
                        <a:pt x="5496" y="12237"/>
                      </a:lnTo>
                      <a:lnTo>
                        <a:pt x="5422" y="12164"/>
                      </a:lnTo>
                      <a:lnTo>
                        <a:pt x="5373" y="12090"/>
                      </a:lnTo>
                      <a:lnTo>
                        <a:pt x="5349" y="11993"/>
                      </a:lnTo>
                      <a:lnTo>
                        <a:pt x="5349" y="11895"/>
                      </a:lnTo>
                      <a:lnTo>
                        <a:pt x="5349" y="11797"/>
                      </a:lnTo>
                      <a:lnTo>
                        <a:pt x="5373" y="11700"/>
                      </a:lnTo>
                      <a:lnTo>
                        <a:pt x="5422" y="11626"/>
                      </a:lnTo>
                      <a:lnTo>
                        <a:pt x="5496" y="11553"/>
                      </a:lnTo>
                      <a:lnTo>
                        <a:pt x="8036" y="9013"/>
                      </a:lnTo>
                      <a:lnTo>
                        <a:pt x="8109" y="8964"/>
                      </a:lnTo>
                      <a:lnTo>
                        <a:pt x="8182" y="8915"/>
                      </a:lnTo>
                      <a:lnTo>
                        <a:pt x="8280" y="8891"/>
                      </a:lnTo>
                      <a:lnTo>
                        <a:pt x="8377" y="8867"/>
                      </a:lnTo>
                      <a:close/>
                      <a:moveTo>
                        <a:pt x="14825" y="1"/>
                      </a:moveTo>
                      <a:lnTo>
                        <a:pt x="14288" y="25"/>
                      </a:lnTo>
                      <a:lnTo>
                        <a:pt x="13751" y="50"/>
                      </a:lnTo>
                      <a:lnTo>
                        <a:pt x="13213" y="123"/>
                      </a:lnTo>
                      <a:lnTo>
                        <a:pt x="12676" y="245"/>
                      </a:lnTo>
                      <a:lnTo>
                        <a:pt x="12163" y="367"/>
                      </a:lnTo>
                      <a:lnTo>
                        <a:pt x="11675" y="538"/>
                      </a:lnTo>
                      <a:lnTo>
                        <a:pt x="11235" y="758"/>
                      </a:lnTo>
                      <a:lnTo>
                        <a:pt x="11015" y="856"/>
                      </a:lnTo>
                      <a:lnTo>
                        <a:pt x="10844" y="1002"/>
                      </a:lnTo>
                      <a:lnTo>
                        <a:pt x="10649" y="1124"/>
                      </a:lnTo>
                      <a:lnTo>
                        <a:pt x="10502" y="1271"/>
                      </a:lnTo>
                      <a:lnTo>
                        <a:pt x="5544" y="6229"/>
                      </a:lnTo>
                      <a:lnTo>
                        <a:pt x="391" y="6229"/>
                      </a:lnTo>
                      <a:lnTo>
                        <a:pt x="245" y="6253"/>
                      </a:lnTo>
                      <a:lnTo>
                        <a:pt x="147" y="6278"/>
                      </a:lnTo>
                      <a:lnTo>
                        <a:pt x="49" y="6327"/>
                      </a:lnTo>
                      <a:lnTo>
                        <a:pt x="0" y="6400"/>
                      </a:lnTo>
                      <a:lnTo>
                        <a:pt x="0" y="6473"/>
                      </a:lnTo>
                      <a:lnTo>
                        <a:pt x="25" y="6571"/>
                      </a:lnTo>
                      <a:lnTo>
                        <a:pt x="74" y="6668"/>
                      </a:lnTo>
                      <a:lnTo>
                        <a:pt x="171" y="6791"/>
                      </a:lnTo>
                      <a:lnTo>
                        <a:pt x="2589" y="9184"/>
                      </a:lnTo>
                      <a:lnTo>
                        <a:pt x="2272" y="9502"/>
                      </a:lnTo>
                      <a:lnTo>
                        <a:pt x="953" y="9746"/>
                      </a:lnTo>
                      <a:lnTo>
                        <a:pt x="806" y="9795"/>
                      </a:lnTo>
                      <a:lnTo>
                        <a:pt x="684" y="9843"/>
                      </a:lnTo>
                      <a:lnTo>
                        <a:pt x="611" y="9941"/>
                      </a:lnTo>
                      <a:lnTo>
                        <a:pt x="562" y="10014"/>
                      </a:lnTo>
                      <a:lnTo>
                        <a:pt x="562" y="10112"/>
                      </a:lnTo>
                      <a:lnTo>
                        <a:pt x="586" y="10234"/>
                      </a:lnTo>
                      <a:lnTo>
                        <a:pt x="635" y="10332"/>
                      </a:lnTo>
                      <a:lnTo>
                        <a:pt x="733" y="10454"/>
                      </a:lnTo>
                      <a:lnTo>
                        <a:pt x="7278" y="16999"/>
                      </a:lnTo>
                      <a:lnTo>
                        <a:pt x="7401" y="17097"/>
                      </a:lnTo>
                      <a:lnTo>
                        <a:pt x="7498" y="17146"/>
                      </a:lnTo>
                      <a:lnTo>
                        <a:pt x="7620" y="17170"/>
                      </a:lnTo>
                      <a:lnTo>
                        <a:pt x="7718" y="17170"/>
                      </a:lnTo>
                      <a:lnTo>
                        <a:pt x="7791" y="17122"/>
                      </a:lnTo>
                      <a:lnTo>
                        <a:pt x="7889" y="17048"/>
                      </a:lnTo>
                      <a:lnTo>
                        <a:pt x="7938" y="16926"/>
                      </a:lnTo>
                      <a:lnTo>
                        <a:pt x="7987" y="16780"/>
                      </a:lnTo>
                      <a:lnTo>
                        <a:pt x="8231" y="15461"/>
                      </a:lnTo>
                      <a:lnTo>
                        <a:pt x="8548" y="15143"/>
                      </a:lnTo>
                      <a:lnTo>
                        <a:pt x="10942" y="17561"/>
                      </a:lnTo>
                      <a:lnTo>
                        <a:pt x="11064" y="17659"/>
                      </a:lnTo>
                      <a:lnTo>
                        <a:pt x="11162" y="17708"/>
                      </a:lnTo>
                      <a:lnTo>
                        <a:pt x="11259" y="17732"/>
                      </a:lnTo>
                      <a:lnTo>
                        <a:pt x="11333" y="17732"/>
                      </a:lnTo>
                      <a:lnTo>
                        <a:pt x="11406" y="17683"/>
                      </a:lnTo>
                      <a:lnTo>
                        <a:pt x="11455" y="17586"/>
                      </a:lnTo>
                      <a:lnTo>
                        <a:pt x="11479" y="17488"/>
                      </a:lnTo>
                      <a:lnTo>
                        <a:pt x="11504" y="17341"/>
                      </a:lnTo>
                      <a:lnTo>
                        <a:pt x="11504" y="12188"/>
                      </a:lnTo>
                      <a:lnTo>
                        <a:pt x="16461" y="7230"/>
                      </a:lnTo>
                      <a:lnTo>
                        <a:pt x="16608" y="7084"/>
                      </a:lnTo>
                      <a:lnTo>
                        <a:pt x="16730" y="6888"/>
                      </a:lnTo>
                      <a:lnTo>
                        <a:pt x="16877" y="6693"/>
                      </a:lnTo>
                      <a:lnTo>
                        <a:pt x="16974" y="6498"/>
                      </a:lnTo>
                      <a:lnTo>
                        <a:pt x="17194" y="6058"/>
                      </a:lnTo>
                      <a:lnTo>
                        <a:pt x="17365" y="5569"/>
                      </a:lnTo>
                      <a:lnTo>
                        <a:pt x="17487" y="5057"/>
                      </a:lnTo>
                      <a:lnTo>
                        <a:pt x="17609" y="4519"/>
                      </a:lnTo>
                      <a:lnTo>
                        <a:pt x="17683" y="3982"/>
                      </a:lnTo>
                      <a:lnTo>
                        <a:pt x="17707" y="3445"/>
                      </a:lnTo>
                      <a:lnTo>
                        <a:pt x="17731" y="2907"/>
                      </a:lnTo>
                      <a:lnTo>
                        <a:pt x="17731" y="2419"/>
                      </a:lnTo>
                      <a:lnTo>
                        <a:pt x="17707" y="1955"/>
                      </a:lnTo>
                      <a:lnTo>
                        <a:pt x="17658" y="1515"/>
                      </a:lnTo>
                      <a:lnTo>
                        <a:pt x="17585" y="1149"/>
                      </a:lnTo>
                      <a:lnTo>
                        <a:pt x="17512" y="831"/>
                      </a:lnTo>
                      <a:lnTo>
                        <a:pt x="17414" y="587"/>
                      </a:lnTo>
                      <a:lnTo>
                        <a:pt x="17341" y="489"/>
                      </a:lnTo>
                      <a:lnTo>
                        <a:pt x="17292" y="441"/>
                      </a:lnTo>
                      <a:lnTo>
                        <a:pt x="17243" y="392"/>
                      </a:lnTo>
                      <a:lnTo>
                        <a:pt x="17145" y="318"/>
                      </a:lnTo>
                      <a:lnTo>
                        <a:pt x="16901" y="221"/>
                      </a:lnTo>
                      <a:lnTo>
                        <a:pt x="16584" y="148"/>
                      </a:lnTo>
                      <a:lnTo>
                        <a:pt x="16217" y="74"/>
                      </a:lnTo>
                      <a:lnTo>
                        <a:pt x="15778" y="25"/>
                      </a:lnTo>
                      <a:lnTo>
                        <a:pt x="1531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85;p29"/>
                <p:cNvSpPr/>
                <p:nvPr/>
              </p:nvSpPr>
              <p:spPr>
                <a:xfrm>
                  <a:off x="597725" y="4665400"/>
                  <a:ext cx="73300" cy="7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932" extrusionOk="0">
                      <a:moveTo>
                        <a:pt x="2028" y="1"/>
                      </a:moveTo>
                      <a:lnTo>
                        <a:pt x="1857" y="25"/>
                      </a:lnTo>
                      <a:lnTo>
                        <a:pt x="1686" y="74"/>
                      </a:lnTo>
                      <a:lnTo>
                        <a:pt x="1515" y="147"/>
                      </a:lnTo>
                      <a:lnTo>
                        <a:pt x="1369" y="269"/>
                      </a:lnTo>
                      <a:lnTo>
                        <a:pt x="1222" y="489"/>
                      </a:lnTo>
                      <a:lnTo>
                        <a:pt x="1002" y="831"/>
                      </a:lnTo>
                      <a:lnTo>
                        <a:pt x="563" y="1735"/>
                      </a:lnTo>
                      <a:lnTo>
                        <a:pt x="172" y="2565"/>
                      </a:lnTo>
                      <a:lnTo>
                        <a:pt x="1" y="2932"/>
                      </a:lnTo>
                      <a:lnTo>
                        <a:pt x="1" y="2932"/>
                      </a:lnTo>
                      <a:lnTo>
                        <a:pt x="367" y="2761"/>
                      </a:lnTo>
                      <a:lnTo>
                        <a:pt x="1198" y="2370"/>
                      </a:lnTo>
                      <a:lnTo>
                        <a:pt x="2101" y="1930"/>
                      </a:lnTo>
                      <a:lnTo>
                        <a:pt x="2443" y="1710"/>
                      </a:lnTo>
                      <a:lnTo>
                        <a:pt x="2663" y="1564"/>
                      </a:lnTo>
                      <a:lnTo>
                        <a:pt x="2785" y="1417"/>
                      </a:lnTo>
                      <a:lnTo>
                        <a:pt x="2858" y="1246"/>
                      </a:lnTo>
                      <a:lnTo>
                        <a:pt x="2907" y="1075"/>
                      </a:lnTo>
                      <a:lnTo>
                        <a:pt x="2932" y="904"/>
                      </a:lnTo>
                      <a:lnTo>
                        <a:pt x="2907" y="733"/>
                      </a:lnTo>
                      <a:lnTo>
                        <a:pt x="2858" y="562"/>
                      </a:lnTo>
                      <a:lnTo>
                        <a:pt x="2785" y="416"/>
                      </a:lnTo>
                      <a:lnTo>
                        <a:pt x="2663" y="269"/>
                      </a:lnTo>
                      <a:lnTo>
                        <a:pt x="2517" y="147"/>
                      </a:lnTo>
                      <a:lnTo>
                        <a:pt x="2370" y="74"/>
                      </a:lnTo>
                      <a:lnTo>
                        <a:pt x="2199" y="25"/>
                      </a:lnTo>
                      <a:lnTo>
                        <a:pt x="20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86;p29"/>
                <p:cNvSpPr/>
                <p:nvPr/>
              </p:nvSpPr>
              <p:spPr>
                <a:xfrm>
                  <a:off x="654525" y="4708150"/>
                  <a:ext cx="47025" cy="4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" h="1881" extrusionOk="0">
                      <a:moveTo>
                        <a:pt x="1124" y="0"/>
                      </a:moveTo>
                      <a:lnTo>
                        <a:pt x="977" y="25"/>
                      </a:lnTo>
                      <a:lnTo>
                        <a:pt x="831" y="74"/>
                      </a:lnTo>
                      <a:lnTo>
                        <a:pt x="709" y="147"/>
                      </a:lnTo>
                      <a:lnTo>
                        <a:pt x="586" y="245"/>
                      </a:lnTo>
                      <a:lnTo>
                        <a:pt x="464" y="391"/>
                      </a:lnTo>
                      <a:lnTo>
                        <a:pt x="367" y="611"/>
                      </a:lnTo>
                      <a:lnTo>
                        <a:pt x="269" y="880"/>
                      </a:lnTo>
                      <a:lnTo>
                        <a:pt x="171" y="1173"/>
                      </a:lnTo>
                      <a:lnTo>
                        <a:pt x="49" y="1686"/>
                      </a:lnTo>
                      <a:lnTo>
                        <a:pt x="0" y="1881"/>
                      </a:lnTo>
                      <a:lnTo>
                        <a:pt x="0" y="1881"/>
                      </a:lnTo>
                      <a:lnTo>
                        <a:pt x="220" y="1857"/>
                      </a:lnTo>
                      <a:lnTo>
                        <a:pt x="733" y="1710"/>
                      </a:lnTo>
                      <a:lnTo>
                        <a:pt x="1002" y="1637"/>
                      </a:lnTo>
                      <a:lnTo>
                        <a:pt x="1270" y="1539"/>
                      </a:lnTo>
                      <a:lnTo>
                        <a:pt x="1515" y="1417"/>
                      </a:lnTo>
                      <a:lnTo>
                        <a:pt x="1661" y="1319"/>
                      </a:lnTo>
                      <a:lnTo>
                        <a:pt x="1759" y="1197"/>
                      </a:lnTo>
                      <a:lnTo>
                        <a:pt x="1832" y="1051"/>
                      </a:lnTo>
                      <a:lnTo>
                        <a:pt x="1881" y="928"/>
                      </a:lnTo>
                      <a:lnTo>
                        <a:pt x="1881" y="782"/>
                      </a:lnTo>
                      <a:lnTo>
                        <a:pt x="1881" y="635"/>
                      </a:lnTo>
                      <a:lnTo>
                        <a:pt x="1832" y="489"/>
                      </a:lnTo>
                      <a:lnTo>
                        <a:pt x="1759" y="367"/>
                      </a:lnTo>
                      <a:lnTo>
                        <a:pt x="1661" y="245"/>
                      </a:lnTo>
                      <a:lnTo>
                        <a:pt x="1539" y="147"/>
                      </a:lnTo>
                      <a:lnTo>
                        <a:pt x="1417" y="74"/>
                      </a:lnTo>
                      <a:lnTo>
                        <a:pt x="1270" y="25"/>
                      </a:lnTo>
                      <a:lnTo>
                        <a:pt x="11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87;p29"/>
                <p:cNvSpPr/>
                <p:nvPr/>
              </p:nvSpPr>
              <p:spPr>
                <a:xfrm>
                  <a:off x="581250" y="4634875"/>
                  <a:ext cx="4705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1882" extrusionOk="0">
                      <a:moveTo>
                        <a:pt x="953" y="1"/>
                      </a:moveTo>
                      <a:lnTo>
                        <a:pt x="831" y="49"/>
                      </a:lnTo>
                      <a:lnTo>
                        <a:pt x="684" y="123"/>
                      </a:lnTo>
                      <a:lnTo>
                        <a:pt x="562" y="220"/>
                      </a:lnTo>
                      <a:lnTo>
                        <a:pt x="465" y="367"/>
                      </a:lnTo>
                      <a:lnTo>
                        <a:pt x="342" y="611"/>
                      </a:lnTo>
                      <a:lnTo>
                        <a:pt x="245" y="880"/>
                      </a:lnTo>
                      <a:lnTo>
                        <a:pt x="171" y="1148"/>
                      </a:lnTo>
                      <a:lnTo>
                        <a:pt x="25" y="1661"/>
                      </a:lnTo>
                      <a:lnTo>
                        <a:pt x="1" y="1881"/>
                      </a:lnTo>
                      <a:lnTo>
                        <a:pt x="196" y="1832"/>
                      </a:lnTo>
                      <a:lnTo>
                        <a:pt x="709" y="1710"/>
                      </a:lnTo>
                      <a:lnTo>
                        <a:pt x="1002" y="1613"/>
                      </a:lnTo>
                      <a:lnTo>
                        <a:pt x="1271" y="1515"/>
                      </a:lnTo>
                      <a:lnTo>
                        <a:pt x="1490" y="1417"/>
                      </a:lnTo>
                      <a:lnTo>
                        <a:pt x="1637" y="1295"/>
                      </a:lnTo>
                      <a:lnTo>
                        <a:pt x="1735" y="1173"/>
                      </a:lnTo>
                      <a:lnTo>
                        <a:pt x="1808" y="1051"/>
                      </a:lnTo>
                      <a:lnTo>
                        <a:pt x="1857" y="904"/>
                      </a:lnTo>
                      <a:lnTo>
                        <a:pt x="1881" y="758"/>
                      </a:lnTo>
                      <a:lnTo>
                        <a:pt x="1857" y="611"/>
                      </a:lnTo>
                      <a:lnTo>
                        <a:pt x="1808" y="465"/>
                      </a:lnTo>
                      <a:lnTo>
                        <a:pt x="1735" y="343"/>
                      </a:lnTo>
                      <a:lnTo>
                        <a:pt x="1637" y="220"/>
                      </a:lnTo>
                      <a:lnTo>
                        <a:pt x="1515" y="123"/>
                      </a:lnTo>
                      <a:lnTo>
                        <a:pt x="1393" y="49"/>
                      </a:lnTo>
                      <a:lnTo>
                        <a:pt x="12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1047270" y="3469126"/>
            <a:ext cx="6447149" cy="819900"/>
            <a:chOff x="1047270" y="3469126"/>
            <a:chExt cx="6447149" cy="819900"/>
          </a:xfrm>
        </p:grpSpPr>
        <p:grpSp>
          <p:nvGrpSpPr>
            <p:cNvPr id="38" name="Group 37"/>
            <p:cNvGrpSpPr/>
            <p:nvPr/>
          </p:nvGrpSpPr>
          <p:grpSpPr>
            <a:xfrm>
              <a:off x="1047270" y="3552478"/>
              <a:ext cx="366265" cy="376090"/>
              <a:chOff x="977625" y="1399575"/>
              <a:chExt cx="568200" cy="519300"/>
            </a:xfrm>
          </p:grpSpPr>
          <p:sp>
            <p:nvSpPr>
              <p:cNvPr id="39" name="Google Shape;264;p29"/>
              <p:cNvSpPr/>
              <p:nvPr/>
            </p:nvSpPr>
            <p:spPr>
              <a:xfrm>
                <a:off x="977625" y="1399575"/>
                <a:ext cx="568200" cy="519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" name="Google Shape;283;p29"/>
              <p:cNvGrpSpPr/>
              <p:nvPr/>
            </p:nvGrpSpPr>
            <p:grpSpPr>
              <a:xfrm>
                <a:off x="1109724" y="1533800"/>
                <a:ext cx="304237" cy="277965"/>
                <a:chOff x="570875" y="4322250"/>
                <a:chExt cx="443300" cy="443325"/>
              </a:xfrm>
            </p:grpSpPr>
            <p:sp>
              <p:nvSpPr>
                <p:cNvPr id="41" name="Google Shape;284;p29"/>
                <p:cNvSpPr/>
                <p:nvPr/>
              </p:nvSpPr>
              <p:spPr>
                <a:xfrm>
                  <a:off x="570875" y="4322250"/>
                  <a:ext cx="443300" cy="4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2" h="17733" extrusionOk="0">
                      <a:moveTo>
                        <a:pt x="13091" y="2712"/>
                      </a:moveTo>
                      <a:lnTo>
                        <a:pt x="13286" y="2736"/>
                      </a:lnTo>
                      <a:lnTo>
                        <a:pt x="13506" y="2785"/>
                      </a:lnTo>
                      <a:lnTo>
                        <a:pt x="13702" y="2858"/>
                      </a:lnTo>
                      <a:lnTo>
                        <a:pt x="13873" y="2956"/>
                      </a:lnTo>
                      <a:lnTo>
                        <a:pt x="14068" y="3054"/>
                      </a:lnTo>
                      <a:lnTo>
                        <a:pt x="14239" y="3176"/>
                      </a:lnTo>
                      <a:lnTo>
                        <a:pt x="14410" y="3323"/>
                      </a:lnTo>
                      <a:lnTo>
                        <a:pt x="14556" y="3493"/>
                      </a:lnTo>
                      <a:lnTo>
                        <a:pt x="14679" y="3664"/>
                      </a:lnTo>
                      <a:lnTo>
                        <a:pt x="14776" y="3860"/>
                      </a:lnTo>
                      <a:lnTo>
                        <a:pt x="14874" y="4031"/>
                      </a:lnTo>
                      <a:lnTo>
                        <a:pt x="14947" y="4226"/>
                      </a:lnTo>
                      <a:lnTo>
                        <a:pt x="14996" y="4446"/>
                      </a:lnTo>
                      <a:lnTo>
                        <a:pt x="15021" y="4641"/>
                      </a:lnTo>
                      <a:lnTo>
                        <a:pt x="15021" y="4861"/>
                      </a:lnTo>
                      <a:lnTo>
                        <a:pt x="15021" y="5057"/>
                      </a:lnTo>
                      <a:lnTo>
                        <a:pt x="14996" y="5252"/>
                      </a:lnTo>
                      <a:lnTo>
                        <a:pt x="14947" y="5472"/>
                      </a:lnTo>
                      <a:lnTo>
                        <a:pt x="14874" y="5667"/>
                      </a:lnTo>
                      <a:lnTo>
                        <a:pt x="14776" y="5838"/>
                      </a:lnTo>
                      <a:lnTo>
                        <a:pt x="14679" y="6033"/>
                      </a:lnTo>
                      <a:lnTo>
                        <a:pt x="14556" y="6204"/>
                      </a:lnTo>
                      <a:lnTo>
                        <a:pt x="14410" y="6375"/>
                      </a:lnTo>
                      <a:lnTo>
                        <a:pt x="13433" y="7328"/>
                      </a:lnTo>
                      <a:lnTo>
                        <a:pt x="13311" y="7426"/>
                      </a:lnTo>
                      <a:lnTo>
                        <a:pt x="13189" y="7499"/>
                      </a:lnTo>
                      <a:lnTo>
                        <a:pt x="13042" y="7548"/>
                      </a:lnTo>
                      <a:lnTo>
                        <a:pt x="12871" y="7572"/>
                      </a:lnTo>
                      <a:lnTo>
                        <a:pt x="12725" y="7548"/>
                      </a:lnTo>
                      <a:lnTo>
                        <a:pt x="12578" y="7499"/>
                      </a:lnTo>
                      <a:lnTo>
                        <a:pt x="12456" y="7426"/>
                      </a:lnTo>
                      <a:lnTo>
                        <a:pt x="12334" y="7328"/>
                      </a:lnTo>
                      <a:lnTo>
                        <a:pt x="10405" y="5398"/>
                      </a:lnTo>
                      <a:lnTo>
                        <a:pt x="10307" y="5276"/>
                      </a:lnTo>
                      <a:lnTo>
                        <a:pt x="10234" y="5154"/>
                      </a:lnTo>
                      <a:lnTo>
                        <a:pt x="10185" y="5008"/>
                      </a:lnTo>
                      <a:lnTo>
                        <a:pt x="10160" y="4861"/>
                      </a:lnTo>
                      <a:lnTo>
                        <a:pt x="10185" y="4690"/>
                      </a:lnTo>
                      <a:lnTo>
                        <a:pt x="10234" y="4544"/>
                      </a:lnTo>
                      <a:lnTo>
                        <a:pt x="10307" y="4422"/>
                      </a:lnTo>
                      <a:lnTo>
                        <a:pt x="10405" y="4299"/>
                      </a:lnTo>
                      <a:lnTo>
                        <a:pt x="11357" y="3323"/>
                      </a:lnTo>
                      <a:lnTo>
                        <a:pt x="11528" y="3176"/>
                      </a:lnTo>
                      <a:lnTo>
                        <a:pt x="11699" y="3054"/>
                      </a:lnTo>
                      <a:lnTo>
                        <a:pt x="11894" y="2956"/>
                      </a:lnTo>
                      <a:lnTo>
                        <a:pt x="12065" y="2858"/>
                      </a:lnTo>
                      <a:lnTo>
                        <a:pt x="12261" y="2785"/>
                      </a:lnTo>
                      <a:lnTo>
                        <a:pt x="12481" y="2736"/>
                      </a:lnTo>
                      <a:lnTo>
                        <a:pt x="12676" y="2712"/>
                      </a:lnTo>
                      <a:close/>
                      <a:moveTo>
                        <a:pt x="8377" y="8867"/>
                      </a:moveTo>
                      <a:lnTo>
                        <a:pt x="8475" y="8891"/>
                      </a:lnTo>
                      <a:lnTo>
                        <a:pt x="8548" y="8915"/>
                      </a:lnTo>
                      <a:lnTo>
                        <a:pt x="8646" y="8964"/>
                      </a:lnTo>
                      <a:lnTo>
                        <a:pt x="8719" y="9013"/>
                      </a:lnTo>
                      <a:lnTo>
                        <a:pt x="8768" y="9086"/>
                      </a:lnTo>
                      <a:lnTo>
                        <a:pt x="8817" y="9184"/>
                      </a:lnTo>
                      <a:lnTo>
                        <a:pt x="8841" y="9257"/>
                      </a:lnTo>
                      <a:lnTo>
                        <a:pt x="8866" y="9355"/>
                      </a:lnTo>
                      <a:lnTo>
                        <a:pt x="8841" y="9453"/>
                      </a:lnTo>
                      <a:lnTo>
                        <a:pt x="8817" y="9550"/>
                      </a:lnTo>
                      <a:lnTo>
                        <a:pt x="8768" y="9624"/>
                      </a:lnTo>
                      <a:lnTo>
                        <a:pt x="8719" y="9697"/>
                      </a:lnTo>
                      <a:lnTo>
                        <a:pt x="6179" y="12237"/>
                      </a:lnTo>
                      <a:lnTo>
                        <a:pt x="6106" y="12310"/>
                      </a:lnTo>
                      <a:lnTo>
                        <a:pt x="6033" y="12359"/>
                      </a:lnTo>
                      <a:lnTo>
                        <a:pt x="5935" y="12383"/>
                      </a:lnTo>
                      <a:lnTo>
                        <a:pt x="5740" y="12383"/>
                      </a:lnTo>
                      <a:lnTo>
                        <a:pt x="5642" y="12359"/>
                      </a:lnTo>
                      <a:lnTo>
                        <a:pt x="5569" y="12310"/>
                      </a:lnTo>
                      <a:lnTo>
                        <a:pt x="5496" y="12237"/>
                      </a:lnTo>
                      <a:lnTo>
                        <a:pt x="5422" y="12164"/>
                      </a:lnTo>
                      <a:lnTo>
                        <a:pt x="5373" y="12090"/>
                      </a:lnTo>
                      <a:lnTo>
                        <a:pt x="5349" y="11993"/>
                      </a:lnTo>
                      <a:lnTo>
                        <a:pt x="5349" y="11895"/>
                      </a:lnTo>
                      <a:lnTo>
                        <a:pt x="5349" y="11797"/>
                      </a:lnTo>
                      <a:lnTo>
                        <a:pt x="5373" y="11700"/>
                      </a:lnTo>
                      <a:lnTo>
                        <a:pt x="5422" y="11626"/>
                      </a:lnTo>
                      <a:lnTo>
                        <a:pt x="5496" y="11553"/>
                      </a:lnTo>
                      <a:lnTo>
                        <a:pt x="8036" y="9013"/>
                      </a:lnTo>
                      <a:lnTo>
                        <a:pt x="8109" y="8964"/>
                      </a:lnTo>
                      <a:lnTo>
                        <a:pt x="8182" y="8915"/>
                      </a:lnTo>
                      <a:lnTo>
                        <a:pt x="8280" y="8891"/>
                      </a:lnTo>
                      <a:lnTo>
                        <a:pt x="8377" y="8867"/>
                      </a:lnTo>
                      <a:close/>
                      <a:moveTo>
                        <a:pt x="14825" y="1"/>
                      </a:moveTo>
                      <a:lnTo>
                        <a:pt x="14288" y="25"/>
                      </a:lnTo>
                      <a:lnTo>
                        <a:pt x="13751" y="50"/>
                      </a:lnTo>
                      <a:lnTo>
                        <a:pt x="13213" y="123"/>
                      </a:lnTo>
                      <a:lnTo>
                        <a:pt x="12676" y="245"/>
                      </a:lnTo>
                      <a:lnTo>
                        <a:pt x="12163" y="367"/>
                      </a:lnTo>
                      <a:lnTo>
                        <a:pt x="11675" y="538"/>
                      </a:lnTo>
                      <a:lnTo>
                        <a:pt x="11235" y="758"/>
                      </a:lnTo>
                      <a:lnTo>
                        <a:pt x="11015" y="856"/>
                      </a:lnTo>
                      <a:lnTo>
                        <a:pt x="10844" y="1002"/>
                      </a:lnTo>
                      <a:lnTo>
                        <a:pt x="10649" y="1124"/>
                      </a:lnTo>
                      <a:lnTo>
                        <a:pt x="10502" y="1271"/>
                      </a:lnTo>
                      <a:lnTo>
                        <a:pt x="5544" y="6229"/>
                      </a:lnTo>
                      <a:lnTo>
                        <a:pt x="391" y="6229"/>
                      </a:lnTo>
                      <a:lnTo>
                        <a:pt x="245" y="6253"/>
                      </a:lnTo>
                      <a:lnTo>
                        <a:pt x="147" y="6278"/>
                      </a:lnTo>
                      <a:lnTo>
                        <a:pt x="49" y="6327"/>
                      </a:lnTo>
                      <a:lnTo>
                        <a:pt x="0" y="6400"/>
                      </a:lnTo>
                      <a:lnTo>
                        <a:pt x="0" y="6473"/>
                      </a:lnTo>
                      <a:lnTo>
                        <a:pt x="25" y="6571"/>
                      </a:lnTo>
                      <a:lnTo>
                        <a:pt x="74" y="6668"/>
                      </a:lnTo>
                      <a:lnTo>
                        <a:pt x="171" y="6791"/>
                      </a:lnTo>
                      <a:lnTo>
                        <a:pt x="2589" y="9184"/>
                      </a:lnTo>
                      <a:lnTo>
                        <a:pt x="2272" y="9502"/>
                      </a:lnTo>
                      <a:lnTo>
                        <a:pt x="953" y="9746"/>
                      </a:lnTo>
                      <a:lnTo>
                        <a:pt x="806" y="9795"/>
                      </a:lnTo>
                      <a:lnTo>
                        <a:pt x="684" y="9843"/>
                      </a:lnTo>
                      <a:lnTo>
                        <a:pt x="611" y="9941"/>
                      </a:lnTo>
                      <a:lnTo>
                        <a:pt x="562" y="10014"/>
                      </a:lnTo>
                      <a:lnTo>
                        <a:pt x="562" y="10112"/>
                      </a:lnTo>
                      <a:lnTo>
                        <a:pt x="586" y="10234"/>
                      </a:lnTo>
                      <a:lnTo>
                        <a:pt x="635" y="10332"/>
                      </a:lnTo>
                      <a:lnTo>
                        <a:pt x="733" y="10454"/>
                      </a:lnTo>
                      <a:lnTo>
                        <a:pt x="7278" y="16999"/>
                      </a:lnTo>
                      <a:lnTo>
                        <a:pt x="7401" y="17097"/>
                      </a:lnTo>
                      <a:lnTo>
                        <a:pt x="7498" y="17146"/>
                      </a:lnTo>
                      <a:lnTo>
                        <a:pt x="7620" y="17170"/>
                      </a:lnTo>
                      <a:lnTo>
                        <a:pt x="7718" y="17170"/>
                      </a:lnTo>
                      <a:lnTo>
                        <a:pt x="7791" y="17122"/>
                      </a:lnTo>
                      <a:lnTo>
                        <a:pt x="7889" y="17048"/>
                      </a:lnTo>
                      <a:lnTo>
                        <a:pt x="7938" y="16926"/>
                      </a:lnTo>
                      <a:lnTo>
                        <a:pt x="7987" y="16780"/>
                      </a:lnTo>
                      <a:lnTo>
                        <a:pt x="8231" y="15461"/>
                      </a:lnTo>
                      <a:lnTo>
                        <a:pt x="8548" y="15143"/>
                      </a:lnTo>
                      <a:lnTo>
                        <a:pt x="10942" y="17561"/>
                      </a:lnTo>
                      <a:lnTo>
                        <a:pt x="11064" y="17659"/>
                      </a:lnTo>
                      <a:lnTo>
                        <a:pt x="11162" y="17708"/>
                      </a:lnTo>
                      <a:lnTo>
                        <a:pt x="11259" y="17732"/>
                      </a:lnTo>
                      <a:lnTo>
                        <a:pt x="11333" y="17732"/>
                      </a:lnTo>
                      <a:lnTo>
                        <a:pt x="11406" y="17683"/>
                      </a:lnTo>
                      <a:lnTo>
                        <a:pt x="11455" y="17586"/>
                      </a:lnTo>
                      <a:lnTo>
                        <a:pt x="11479" y="17488"/>
                      </a:lnTo>
                      <a:lnTo>
                        <a:pt x="11504" y="17341"/>
                      </a:lnTo>
                      <a:lnTo>
                        <a:pt x="11504" y="12188"/>
                      </a:lnTo>
                      <a:lnTo>
                        <a:pt x="16461" y="7230"/>
                      </a:lnTo>
                      <a:lnTo>
                        <a:pt x="16608" y="7084"/>
                      </a:lnTo>
                      <a:lnTo>
                        <a:pt x="16730" y="6888"/>
                      </a:lnTo>
                      <a:lnTo>
                        <a:pt x="16877" y="6693"/>
                      </a:lnTo>
                      <a:lnTo>
                        <a:pt x="16974" y="6498"/>
                      </a:lnTo>
                      <a:lnTo>
                        <a:pt x="17194" y="6058"/>
                      </a:lnTo>
                      <a:lnTo>
                        <a:pt x="17365" y="5569"/>
                      </a:lnTo>
                      <a:lnTo>
                        <a:pt x="17487" y="5057"/>
                      </a:lnTo>
                      <a:lnTo>
                        <a:pt x="17609" y="4519"/>
                      </a:lnTo>
                      <a:lnTo>
                        <a:pt x="17683" y="3982"/>
                      </a:lnTo>
                      <a:lnTo>
                        <a:pt x="17707" y="3445"/>
                      </a:lnTo>
                      <a:lnTo>
                        <a:pt x="17731" y="2907"/>
                      </a:lnTo>
                      <a:lnTo>
                        <a:pt x="17731" y="2419"/>
                      </a:lnTo>
                      <a:lnTo>
                        <a:pt x="17707" y="1955"/>
                      </a:lnTo>
                      <a:lnTo>
                        <a:pt x="17658" y="1515"/>
                      </a:lnTo>
                      <a:lnTo>
                        <a:pt x="17585" y="1149"/>
                      </a:lnTo>
                      <a:lnTo>
                        <a:pt x="17512" y="831"/>
                      </a:lnTo>
                      <a:lnTo>
                        <a:pt x="17414" y="587"/>
                      </a:lnTo>
                      <a:lnTo>
                        <a:pt x="17341" y="489"/>
                      </a:lnTo>
                      <a:lnTo>
                        <a:pt x="17292" y="441"/>
                      </a:lnTo>
                      <a:lnTo>
                        <a:pt x="17243" y="392"/>
                      </a:lnTo>
                      <a:lnTo>
                        <a:pt x="17145" y="318"/>
                      </a:lnTo>
                      <a:lnTo>
                        <a:pt x="16901" y="221"/>
                      </a:lnTo>
                      <a:lnTo>
                        <a:pt x="16584" y="148"/>
                      </a:lnTo>
                      <a:lnTo>
                        <a:pt x="16217" y="74"/>
                      </a:lnTo>
                      <a:lnTo>
                        <a:pt x="15778" y="25"/>
                      </a:lnTo>
                      <a:lnTo>
                        <a:pt x="1531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85;p29"/>
                <p:cNvSpPr/>
                <p:nvPr/>
              </p:nvSpPr>
              <p:spPr>
                <a:xfrm>
                  <a:off x="597725" y="4665400"/>
                  <a:ext cx="73300" cy="7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932" extrusionOk="0">
                      <a:moveTo>
                        <a:pt x="2028" y="1"/>
                      </a:moveTo>
                      <a:lnTo>
                        <a:pt x="1857" y="25"/>
                      </a:lnTo>
                      <a:lnTo>
                        <a:pt x="1686" y="74"/>
                      </a:lnTo>
                      <a:lnTo>
                        <a:pt x="1515" y="147"/>
                      </a:lnTo>
                      <a:lnTo>
                        <a:pt x="1369" y="269"/>
                      </a:lnTo>
                      <a:lnTo>
                        <a:pt x="1222" y="489"/>
                      </a:lnTo>
                      <a:lnTo>
                        <a:pt x="1002" y="831"/>
                      </a:lnTo>
                      <a:lnTo>
                        <a:pt x="563" y="1735"/>
                      </a:lnTo>
                      <a:lnTo>
                        <a:pt x="172" y="2565"/>
                      </a:lnTo>
                      <a:lnTo>
                        <a:pt x="1" y="2932"/>
                      </a:lnTo>
                      <a:lnTo>
                        <a:pt x="1" y="2932"/>
                      </a:lnTo>
                      <a:lnTo>
                        <a:pt x="367" y="2761"/>
                      </a:lnTo>
                      <a:lnTo>
                        <a:pt x="1198" y="2370"/>
                      </a:lnTo>
                      <a:lnTo>
                        <a:pt x="2101" y="1930"/>
                      </a:lnTo>
                      <a:lnTo>
                        <a:pt x="2443" y="1710"/>
                      </a:lnTo>
                      <a:lnTo>
                        <a:pt x="2663" y="1564"/>
                      </a:lnTo>
                      <a:lnTo>
                        <a:pt x="2785" y="1417"/>
                      </a:lnTo>
                      <a:lnTo>
                        <a:pt x="2858" y="1246"/>
                      </a:lnTo>
                      <a:lnTo>
                        <a:pt x="2907" y="1075"/>
                      </a:lnTo>
                      <a:lnTo>
                        <a:pt x="2932" y="904"/>
                      </a:lnTo>
                      <a:lnTo>
                        <a:pt x="2907" y="733"/>
                      </a:lnTo>
                      <a:lnTo>
                        <a:pt x="2858" y="562"/>
                      </a:lnTo>
                      <a:lnTo>
                        <a:pt x="2785" y="416"/>
                      </a:lnTo>
                      <a:lnTo>
                        <a:pt x="2663" y="269"/>
                      </a:lnTo>
                      <a:lnTo>
                        <a:pt x="2517" y="147"/>
                      </a:lnTo>
                      <a:lnTo>
                        <a:pt x="2370" y="74"/>
                      </a:lnTo>
                      <a:lnTo>
                        <a:pt x="2199" y="25"/>
                      </a:lnTo>
                      <a:lnTo>
                        <a:pt x="202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86;p29"/>
                <p:cNvSpPr/>
                <p:nvPr/>
              </p:nvSpPr>
              <p:spPr>
                <a:xfrm>
                  <a:off x="654525" y="4708150"/>
                  <a:ext cx="47025" cy="4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" h="1881" extrusionOk="0">
                      <a:moveTo>
                        <a:pt x="1124" y="0"/>
                      </a:moveTo>
                      <a:lnTo>
                        <a:pt x="977" y="25"/>
                      </a:lnTo>
                      <a:lnTo>
                        <a:pt x="831" y="74"/>
                      </a:lnTo>
                      <a:lnTo>
                        <a:pt x="709" y="147"/>
                      </a:lnTo>
                      <a:lnTo>
                        <a:pt x="586" y="245"/>
                      </a:lnTo>
                      <a:lnTo>
                        <a:pt x="464" y="391"/>
                      </a:lnTo>
                      <a:lnTo>
                        <a:pt x="367" y="611"/>
                      </a:lnTo>
                      <a:lnTo>
                        <a:pt x="269" y="880"/>
                      </a:lnTo>
                      <a:lnTo>
                        <a:pt x="171" y="1173"/>
                      </a:lnTo>
                      <a:lnTo>
                        <a:pt x="49" y="1686"/>
                      </a:lnTo>
                      <a:lnTo>
                        <a:pt x="0" y="1881"/>
                      </a:lnTo>
                      <a:lnTo>
                        <a:pt x="0" y="1881"/>
                      </a:lnTo>
                      <a:lnTo>
                        <a:pt x="220" y="1857"/>
                      </a:lnTo>
                      <a:lnTo>
                        <a:pt x="733" y="1710"/>
                      </a:lnTo>
                      <a:lnTo>
                        <a:pt x="1002" y="1637"/>
                      </a:lnTo>
                      <a:lnTo>
                        <a:pt x="1270" y="1539"/>
                      </a:lnTo>
                      <a:lnTo>
                        <a:pt x="1515" y="1417"/>
                      </a:lnTo>
                      <a:lnTo>
                        <a:pt x="1661" y="1319"/>
                      </a:lnTo>
                      <a:lnTo>
                        <a:pt x="1759" y="1197"/>
                      </a:lnTo>
                      <a:lnTo>
                        <a:pt x="1832" y="1051"/>
                      </a:lnTo>
                      <a:lnTo>
                        <a:pt x="1881" y="928"/>
                      </a:lnTo>
                      <a:lnTo>
                        <a:pt x="1881" y="782"/>
                      </a:lnTo>
                      <a:lnTo>
                        <a:pt x="1881" y="635"/>
                      </a:lnTo>
                      <a:lnTo>
                        <a:pt x="1832" y="489"/>
                      </a:lnTo>
                      <a:lnTo>
                        <a:pt x="1759" y="367"/>
                      </a:lnTo>
                      <a:lnTo>
                        <a:pt x="1661" y="245"/>
                      </a:lnTo>
                      <a:lnTo>
                        <a:pt x="1539" y="147"/>
                      </a:lnTo>
                      <a:lnTo>
                        <a:pt x="1417" y="74"/>
                      </a:lnTo>
                      <a:lnTo>
                        <a:pt x="1270" y="25"/>
                      </a:lnTo>
                      <a:lnTo>
                        <a:pt x="112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87;p29"/>
                <p:cNvSpPr/>
                <p:nvPr/>
              </p:nvSpPr>
              <p:spPr>
                <a:xfrm>
                  <a:off x="581250" y="4634875"/>
                  <a:ext cx="47050" cy="4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1882" extrusionOk="0">
                      <a:moveTo>
                        <a:pt x="953" y="1"/>
                      </a:moveTo>
                      <a:lnTo>
                        <a:pt x="831" y="49"/>
                      </a:lnTo>
                      <a:lnTo>
                        <a:pt x="684" y="123"/>
                      </a:lnTo>
                      <a:lnTo>
                        <a:pt x="562" y="220"/>
                      </a:lnTo>
                      <a:lnTo>
                        <a:pt x="465" y="367"/>
                      </a:lnTo>
                      <a:lnTo>
                        <a:pt x="342" y="611"/>
                      </a:lnTo>
                      <a:lnTo>
                        <a:pt x="245" y="880"/>
                      </a:lnTo>
                      <a:lnTo>
                        <a:pt x="171" y="1148"/>
                      </a:lnTo>
                      <a:lnTo>
                        <a:pt x="25" y="1661"/>
                      </a:lnTo>
                      <a:lnTo>
                        <a:pt x="1" y="1881"/>
                      </a:lnTo>
                      <a:lnTo>
                        <a:pt x="196" y="1832"/>
                      </a:lnTo>
                      <a:lnTo>
                        <a:pt x="709" y="1710"/>
                      </a:lnTo>
                      <a:lnTo>
                        <a:pt x="1002" y="1613"/>
                      </a:lnTo>
                      <a:lnTo>
                        <a:pt x="1271" y="1515"/>
                      </a:lnTo>
                      <a:lnTo>
                        <a:pt x="1490" y="1417"/>
                      </a:lnTo>
                      <a:lnTo>
                        <a:pt x="1637" y="1295"/>
                      </a:lnTo>
                      <a:lnTo>
                        <a:pt x="1735" y="1173"/>
                      </a:lnTo>
                      <a:lnTo>
                        <a:pt x="1808" y="1051"/>
                      </a:lnTo>
                      <a:lnTo>
                        <a:pt x="1857" y="904"/>
                      </a:lnTo>
                      <a:lnTo>
                        <a:pt x="1881" y="758"/>
                      </a:lnTo>
                      <a:lnTo>
                        <a:pt x="1857" y="611"/>
                      </a:lnTo>
                      <a:lnTo>
                        <a:pt x="1808" y="465"/>
                      </a:lnTo>
                      <a:lnTo>
                        <a:pt x="1735" y="343"/>
                      </a:lnTo>
                      <a:lnTo>
                        <a:pt x="1637" y="220"/>
                      </a:lnTo>
                      <a:lnTo>
                        <a:pt x="1515" y="123"/>
                      </a:lnTo>
                      <a:lnTo>
                        <a:pt x="1393" y="49"/>
                      </a:lnTo>
                      <a:lnTo>
                        <a:pt x="12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5" name="Google Shape;118;p16"/>
            <p:cNvSpPr txBox="1">
              <a:spLocks/>
            </p:cNvSpPr>
            <p:nvPr/>
          </p:nvSpPr>
          <p:spPr>
            <a:xfrm>
              <a:off x="1328535" y="3469126"/>
              <a:ext cx="6165884" cy="81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ctr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6"/>
                </a:buClr>
                <a:buSzPts val="2400"/>
                <a:buFont typeface="Lato"/>
                <a:buChar char="▷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○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■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●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○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■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●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○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810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Lato"/>
                <a:buChar char="■"/>
                <a:defRPr sz="2400" b="0" i="1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/>
                <a:t>Calculation </a:t>
              </a:r>
              <a:r>
                <a:rPr lang="en-US" sz="1400" dirty="0"/>
                <a:t>of pollen concentrations in Athens </a:t>
              </a:r>
              <a:r>
                <a:rPr lang="en-US" sz="1400" dirty="0" smtClean="0"/>
                <a:t>and </a:t>
              </a:r>
              <a:r>
                <a:rPr lang="en-US" sz="1400" dirty="0"/>
                <a:t>other Greek cities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>
            <a:spLocks noGrp="1"/>
          </p:cNvSpPr>
          <p:nvPr>
            <p:ph type="ctrTitle" idx="4294967295"/>
          </p:nvPr>
        </p:nvSpPr>
        <p:spPr>
          <a:xfrm>
            <a:off x="916025" y="726094"/>
            <a:ext cx="5561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smtClean="0">
                <a:solidFill>
                  <a:schemeClr val="accent2"/>
                </a:solidFill>
              </a:rPr>
              <a:t>Thank you!</a:t>
            </a:r>
            <a:endParaRPr sz="3500" dirty="0">
              <a:solidFill>
                <a:schemeClr val="accent2"/>
              </a:solidFill>
            </a:endParaRPr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4294967295"/>
          </p:nvPr>
        </p:nvSpPr>
        <p:spPr>
          <a:xfrm>
            <a:off x="916025" y="1754213"/>
            <a:ext cx="5561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1"/>
                </a:solidFill>
              </a:rPr>
              <a:t>Any questions?</a:t>
            </a:r>
            <a:endParaRPr sz="3200" b="1" dirty="0">
              <a:solidFill>
                <a:schemeClr val="lt1"/>
              </a:solidFill>
            </a:endParaRPr>
          </a:p>
        </p:txBody>
      </p:sp>
      <p:sp>
        <p:nvSpPr>
          <p:cNvPr id="359" name="Google Shape;359;p3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852137" y="1840825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Back-Up Slides</a:t>
            </a:r>
            <a:endParaRPr sz="30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19</a:t>
            </a:fld>
            <a:endParaRPr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</a:t>
            </a:fld>
            <a:endParaRPr sz="1100" dirty="0"/>
          </a:p>
        </p:txBody>
      </p:sp>
      <p:sp>
        <p:nvSpPr>
          <p:cNvPr id="10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550" y="757262"/>
            <a:ext cx="2619375" cy="1743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8077" y="480662"/>
            <a:ext cx="5301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Pollen </a:t>
            </a:r>
            <a:r>
              <a:rPr lang="en-US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causes </a:t>
            </a: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various allergic reactions such as allergic rhinitis and asthma. </a:t>
            </a:r>
            <a:endParaRPr lang="en-US" sz="9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075" y="1129492"/>
            <a:ext cx="54732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Allergy-related respiratory diseases are considered as one of the most important public health problems for the 21</a:t>
            </a:r>
            <a:r>
              <a:rPr lang="en-US" baseline="30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st</a:t>
            </a: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century.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(</a:t>
            </a:r>
            <a:r>
              <a:rPr lang="en-US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Pawankar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et al., 2013; European Academy of Allergy and Clinical &amp; Immunology (EAACI) ,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2015;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D'Amato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et al., 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20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15)</a:t>
            </a:r>
            <a:r>
              <a:rPr lang="en-US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. </a:t>
            </a:r>
          </a:p>
          <a:p>
            <a:endParaRPr lang="en-US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r>
              <a:rPr lang="en-US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A</a:t>
            </a:r>
            <a:r>
              <a:rPr lang="el-GR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ffects </a:t>
            </a:r>
            <a:r>
              <a:rPr lang="el-GR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over 150</a:t>
            </a: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.</a:t>
            </a:r>
            <a:r>
              <a:rPr lang="el-GR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000</a:t>
            </a: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.</a:t>
            </a:r>
            <a:r>
              <a:rPr lang="el-GR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000 people in Europe 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(</a:t>
            </a:r>
            <a:r>
              <a:rPr lang="en-US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Katelaris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et al., 2012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)</a:t>
            </a:r>
            <a:r>
              <a:rPr lang="el-GR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.</a:t>
            </a:r>
          </a:p>
          <a:p>
            <a:endParaRPr lang="en-US" dirty="0" smtClean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075" y="2444066"/>
            <a:ext cx="8376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Most vulnerable </a:t>
            </a: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group are children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(Asher et al., 2006)</a:t>
            </a: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.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6871" y="2908516"/>
            <a:ext cx="8378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Pollen allergenicity is influenced by </a:t>
            </a:r>
            <a:r>
              <a:rPr lang="el-GR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climate, </a:t>
            </a:r>
            <a:r>
              <a:rPr lang="el-GR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humidity, temperature and air pollution 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(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D'Amato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et al., 2001; Sofiev and Bergmann, 2013)</a:t>
            </a:r>
            <a:r>
              <a:rPr lang="el-GR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.</a:t>
            </a:r>
            <a:endParaRPr lang="en-US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6871" y="3291691"/>
            <a:ext cx="8378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On average, the concentration of atmospheric pollen doubles every decade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(Damialis et al., 2007)</a:t>
            </a: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.</a:t>
            </a:r>
            <a:endParaRPr lang="el-GR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107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20</a:t>
            </a:fld>
            <a:endParaRPr sz="1100" dirty="0"/>
          </a:p>
        </p:txBody>
      </p:sp>
      <p:sp>
        <p:nvSpPr>
          <p:cNvPr id="13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434" y="1482437"/>
            <a:ext cx="4026526" cy="22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21</a:t>
            </a:fld>
            <a:endParaRPr sz="1100" dirty="0"/>
          </a:p>
        </p:txBody>
      </p:sp>
      <p:sp>
        <p:nvSpPr>
          <p:cNvPr id="13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8222" y="344717"/>
            <a:ext cx="7475233" cy="3867065"/>
            <a:chOff x="809785" y="663371"/>
            <a:chExt cx="8760936" cy="522411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785" y="663371"/>
              <a:ext cx="3875426" cy="522411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5292" y="1576806"/>
              <a:ext cx="3665958" cy="25709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655293" y="4275908"/>
              <a:ext cx="3915428" cy="1247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buClrTx/>
                <a:buFontTx/>
                <a:buNone/>
              </a:pPr>
              <a:r>
                <a:rPr lang="en-US" sz="9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Timeseries of a) the observed and the Quercus pollen concentrations of</a:t>
              </a:r>
            </a:p>
            <a:p>
              <a:pPr defTabSz="457200">
                <a:buClrTx/>
                <a:buFontTx/>
                <a:buNone/>
              </a:pPr>
              <a:r>
                <a:rPr lang="en-US" sz="9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the simulations, b) Quercus </a:t>
              </a:r>
              <a:r>
                <a:rPr lang="en-US" sz="900" dirty="0" err="1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robur</a:t>
              </a:r>
              <a:r>
                <a:rPr lang="en-US" sz="9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/</a:t>
              </a:r>
              <a:r>
                <a:rPr lang="en-US" sz="900" dirty="0" err="1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petraea</a:t>
              </a:r>
              <a:r>
                <a:rPr lang="en-US" sz="9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 category contribution and c) Quercus other category contribution for the period 23 March - 15 May of</a:t>
              </a:r>
            </a:p>
            <a:p>
              <a:pPr defTabSz="457200">
                <a:buClrTx/>
                <a:buFontTx/>
                <a:buNone/>
              </a:pPr>
              <a:r>
                <a:rPr lang="en-US" sz="9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2016 at the pollen station of Thessaloniki.</a:t>
              </a:r>
              <a:endPara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5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22</a:t>
            </a:fld>
            <a:endParaRPr sz="1100" dirty="0"/>
          </a:p>
        </p:txBody>
      </p:sp>
      <p:sp>
        <p:nvSpPr>
          <p:cNvPr id="13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0150" y="537099"/>
            <a:ext cx="5563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Simulations:</a:t>
            </a:r>
          </a:p>
          <a:p>
            <a:endParaRPr lang="en-US" sz="12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Base: a = 8</a:t>
            </a:r>
          </a:p>
          <a:p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a</a:t>
            </a:r>
            <a:r>
              <a:rPr lang="en-US" sz="1200" baseline="-25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3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: a = 3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(Wozniak and Steiner, 2017)</a:t>
            </a:r>
          </a:p>
          <a:p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d</a:t>
            </a:r>
            <a:r>
              <a:rPr lang="en-US" sz="1200" baseline="-25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28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: 28 </a:t>
            </a:r>
            <a:r>
              <a:rPr lang="en-US" sz="12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μm</a:t>
            </a:r>
            <a:endParaRPr lang="en-US" sz="12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d</a:t>
            </a:r>
            <a:r>
              <a:rPr lang="en-US" sz="1200" baseline="-25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33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: 33 </a:t>
            </a:r>
            <a:r>
              <a:rPr lang="en-US" sz="12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μm</a:t>
            </a:r>
            <a:endParaRPr lang="en-US" sz="12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uni</a:t>
            </a:r>
            <a:r>
              <a:rPr lang="en-US" sz="1200" baseline="-25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78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: 78 107 grains/m</a:t>
            </a:r>
            <a:r>
              <a:rPr lang="en-US" sz="1200" baseline="30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2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of crown diameter 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(Molina et al., 1996 ; Wozniak and </a:t>
            </a:r>
            <a:r>
              <a:rPr lang="en-US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steiner</a:t>
            </a:r>
            <a:r>
              <a:rPr lang="en-US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, 2017)</a:t>
            </a:r>
          </a:p>
          <a:p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uni</a:t>
            </a:r>
            <a:r>
              <a:rPr lang="en-US" sz="1200" baseline="-25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457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: 457 107 grains/m</a:t>
            </a:r>
            <a:r>
              <a:rPr lang="en-US" sz="1200" baseline="30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2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of crown diameter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50" y="2396835"/>
            <a:ext cx="4008467" cy="11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8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23</a:t>
            </a:fld>
            <a:endParaRPr sz="1100" dirty="0"/>
          </a:p>
        </p:txBody>
      </p:sp>
      <p:sp>
        <p:nvSpPr>
          <p:cNvPr id="13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91734" y="156106"/>
            <a:ext cx="4032028" cy="4741085"/>
            <a:chOff x="2893868" y="0"/>
            <a:chExt cx="6522721" cy="69810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3868" y="0"/>
              <a:ext cx="6237548" cy="611999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93868" y="6119993"/>
              <a:ext cx="6522721" cy="86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Maps of the mean of the daily absolute differences and relative frequencies of airborne oak pollen levels at the surface derived from the a3 and base simulations (</a:t>
              </a:r>
              <a:r>
                <a:rPr lang="en-US" sz="800" dirty="0" err="1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a,b</a:t>
              </a:r>
              <a:r>
                <a:rPr lang="en-US" sz="8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), from d33 </a:t>
              </a:r>
              <a:r>
                <a:rPr lang="en-US" sz="800" dirty="0" err="1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μm</a:t>
              </a:r>
              <a:r>
                <a:rPr lang="en-US" sz="8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 and d28 </a:t>
              </a:r>
              <a:r>
                <a:rPr lang="en-US" sz="800" dirty="0" err="1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μm</a:t>
              </a:r>
              <a:r>
                <a:rPr lang="en-US" sz="8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 simulations (</a:t>
              </a:r>
              <a:r>
                <a:rPr lang="en-US" sz="800" dirty="0" err="1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c,d</a:t>
              </a:r>
              <a:r>
                <a:rPr lang="en-US" sz="8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) and uni457 and uni78 simulations (</a:t>
              </a:r>
              <a:r>
                <a:rPr lang="en-US" sz="800" dirty="0" err="1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e,f</a:t>
              </a:r>
              <a:r>
                <a:rPr lang="en-US" sz="8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) in the greater area of Thessaloniki for the period 23 March - 15 May of 2016.</a:t>
              </a:r>
              <a:endParaRPr lang="el-GR" sz="800" dirty="0">
                <a:solidFill>
                  <a:schemeClr val="dk1"/>
                </a:solidFill>
                <a:latin typeface="Lato"/>
                <a:ea typeface="Lato"/>
                <a:cs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94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24</a:t>
            </a:fld>
            <a:endParaRPr sz="1100" dirty="0"/>
          </a:p>
        </p:txBody>
      </p:sp>
      <p:sp>
        <p:nvSpPr>
          <p:cNvPr id="5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636" y="223528"/>
            <a:ext cx="1566454" cy="2843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FF0000"/>
                </a:solidFill>
                <a:latin typeface="Lato"/>
                <a:ea typeface="Lato"/>
                <a:cs typeface="Lato"/>
              </a:rPr>
              <a:t>Pinaceae Phenology </a:t>
            </a:r>
            <a:endParaRPr lang="el-GR" sz="1200" dirty="0">
              <a:solidFill>
                <a:srgbClr val="FF0000"/>
              </a:solidFill>
              <a:latin typeface="Lato"/>
              <a:ea typeface="Lato"/>
              <a:cs typeface="Lato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92838"/>
              </p:ext>
            </p:extLst>
          </p:nvPr>
        </p:nvGraphicFramePr>
        <p:xfrm>
          <a:off x="1111662" y="626619"/>
          <a:ext cx="6979393" cy="4227064"/>
        </p:xfrm>
        <a:graphic>
          <a:graphicData uri="http://schemas.openxmlformats.org/drawingml/2006/table">
            <a:tbl>
              <a:tblPr firstRow="1" firstCol="1" bandRow="1"/>
              <a:tblGrid>
                <a:gridCol w="2297921">
                  <a:extLst>
                    <a:ext uri="{9D8B030D-6E8A-4147-A177-3AD203B41FA5}">
                      <a16:colId xmlns:a16="http://schemas.microsoft.com/office/drawing/2014/main" val="181464532"/>
                    </a:ext>
                  </a:extLst>
                </a:gridCol>
                <a:gridCol w="1135851">
                  <a:extLst>
                    <a:ext uri="{9D8B030D-6E8A-4147-A177-3AD203B41FA5}">
                      <a16:colId xmlns:a16="http://schemas.microsoft.com/office/drawing/2014/main" val="1796749245"/>
                    </a:ext>
                  </a:extLst>
                </a:gridCol>
                <a:gridCol w="938446">
                  <a:extLst>
                    <a:ext uri="{9D8B030D-6E8A-4147-A177-3AD203B41FA5}">
                      <a16:colId xmlns:a16="http://schemas.microsoft.com/office/drawing/2014/main" val="1428909888"/>
                    </a:ext>
                  </a:extLst>
                </a:gridCol>
                <a:gridCol w="556702">
                  <a:extLst>
                    <a:ext uri="{9D8B030D-6E8A-4147-A177-3AD203B41FA5}">
                      <a16:colId xmlns:a16="http://schemas.microsoft.com/office/drawing/2014/main" val="394831639"/>
                    </a:ext>
                  </a:extLst>
                </a:gridCol>
                <a:gridCol w="587120">
                  <a:extLst>
                    <a:ext uri="{9D8B030D-6E8A-4147-A177-3AD203B41FA5}">
                      <a16:colId xmlns:a16="http://schemas.microsoft.com/office/drawing/2014/main" val="1586438228"/>
                    </a:ext>
                  </a:extLst>
                </a:gridCol>
                <a:gridCol w="320353">
                  <a:extLst>
                    <a:ext uri="{9D8B030D-6E8A-4147-A177-3AD203B41FA5}">
                      <a16:colId xmlns:a16="http://schemas.microsoft.com/office/drawing/2014/main" val="455550919"/>
                    </a:ext>
                  </a:extLst>
                </a:gridCol>
                <a:gridCol w="484909">
                  <a:extLst>
                    <a:ext uri="{9D8B030D-6E8A-4147-A177-3AD203B41FA5}">
                      <a16:colId xmlns:a16="http://schemas.microsoft.com/office/drawing/2014/main" val="141709248"/>
                    </a:ext>
                  </a:extLst>
                </a:gridCol>
                <a:gridCol w="658091">
                  <a:extLst>
                    <a:ext uri="{9D8B030D-6E8A-4147-A177-3AD203B41FA5}">
                      <a16:colId xmlns:a16="http://schemas.microsoft.com/office/drawing/2014/main" val="2362852402"/>
                    </a:ext>
                  </a:extLst>
                </a:gridCol>
              </a:tblGrid>
              <a:tr h="47806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European </a:t>
                      </a:r>
                      <a:r>
                        <a:rPr lang="el-GR" sz="9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Studies</a:t>
                      </a:r>
                      <a:endParaRPr lang="el-GR" sz="9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l-GR" sz="9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Years</a:t>
                      </a:r>
                      <a:endParaRPr lang="el-GR" sz="9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Start</a:t>
                      </a:r>
                      <a:r>
                        <a:rPr lang="el-GR" sz="9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 DOY</a:t>
                      </a: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Date</a:t>
                      </a: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End</a:t>
                      </a:r>
                      <a:r>
                        <a:rPr lang="el-GR" sz="9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 DOY</a:t>
                      </a: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Date</a:t>
                      </a: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9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Duration</a:t>
                      </a:r>
                      <a:endParaRPr lang="el-GR" sz="9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987891"/>
                  </a:ext>
                </a:extLst>
              </a:tr>
              <a:tr h="316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Nilsson et al., 1981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Stockholm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Sweden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1973-1980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152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170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911732"/>
                  </a:ext>
                </a:extLst>
              </a:tr>
              <a:tr h="39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Jato et al., 199</a:t>
                      </a:r>
                      <a:r>
                        <a:rPr lang="en-US" sz="8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9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Vigo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Spain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1995-1998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116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298931"/>
                  </a:ext>
                </a:extLst>
              </a:tr>
              <a:tr h="39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5"/>
                        </a:rPr>
                        <a:t>Frenguelli et al., 2002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Rerugia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Italy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1982-2001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170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529043"/>
                  </a:ext>
                </a:extLst>
              </a:tr>
              <a:tr h="39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6"/>
                        </a:rPr>
                        <a:t>Docampo et al., 2007</a:t>
                      </a: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Nerja - Spain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2001-2003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27527"/>
                  </a:ext>
                </a:extLst>
              </a:tr>
              <a:tr h="331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7"/>
                        </a:rPr>
                        <a:t>Velasco-Jimenez et al., 2018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Cordoba - Spain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1993-2014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158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387335"/>
                  </a:ext>
                </a:extLst>
              </a:tr>
              <a:tr h="39574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Granada - Spain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1993-2014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161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Jun.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86500"/>
                  </a:ext>
                </a:extLst>
              </a:tr>
              <a:tr h="33109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Jaen - Spain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1993-2014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154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Jun.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80206"/>
                  </a:ext>
                </a:extLst>
              </a:tr>
              <a:tr h="39574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Malaga - Spain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1993-2014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165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320815"/>
                  </a:ext>
                </a:extLst>
              </a:tr>
              <a:tr h="39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8"/>
                        </a:rPr>
                        <a:t>Fernández-González et al., 2021</a:t>
                      </a: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Vigo, Ourense, Toledo - Spain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1995-2016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Feb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099209"/>
                  </a:ext>
                </a:extLst>
              </a:tr>
              <a:tr h="39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9"/>
                        </a:rPr>
                        <a:t>Zemmer et al., 2022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Instabul - Turkey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2013-2016</a:t>
                      </a:r>
                      <a:endParaRPr lang="el-G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209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 </a:t>
                      </a:r>
                      <a:r>
                        <a:rPr lang="el-GR" sz="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Jul</a:t>
                      </a: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l-G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46" marR="23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401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91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25</a:t>
            </a:fld>
            <a:endParaRPr sz="1100" dirty="0"/>
          </a:p>
        </p:txBody>
      </p:sp>
      <p:sp>
        <p:nvSpPr>
          <p:cNvPr id="5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642" y="29967"/>
            <a:ext cx="1560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66FF"/>
                </a:solidFill>
                <a:latin typeface="Lato"/>
                <a:ea typeface="Lato"/>
                <a:cs typeface="Lato"/>
              </a:rPr>
              <a:t>Oleaceae Phenology</a:t>
            </a:r>
            <a:endParaRPr lang="el-GR" sz="1200" dirty="0">
              <a:solidFill>
                <a:srgbClr val="0066FF"/>
              </a:solidFill>
              <a:latin typeface="Lato"/>
              <a:ea typeface="Lato"/>
              <a:cs typeface="Lat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00946"/>
              </p:ext>
            </p:extLst>
          </p:nvPr>
        </p:nvGraphicFramePr>
        <p:xfrm>
          <a:off x="254060" y="375694"/>
          <a:ext cx="4588103" cy="4427512"/>
        </p:xfrm>
        <a:graphic>
          <a:graphicData uri="http://schemas.openxmlformats.org/drawingml/2006/table">
            <a:tbl>
              <a:tblPr firstRow="1" firstCol="1" bandRow="1"/>
              <a:tblGrid>
                <a:gridCol w="1203277">
                  <a:extLst>
                    <a:ext uri="{9D8B030D-6E8A-4147-A177-3AD203B41FA5}">
                      <a16:colId xmlns:a16="http://schemas.microsoft.com/office/drawing/2014/main" val="3859355314"/>
                    </a:ext>
                  </a:extLst>
                </a:gridCol>
                <a:gridCol w="626412">
                  <a:extLst>
                    <a:ext uri="{9D8B030D-6E8A-4147-A177-3AD203B41FA5}">
                      <a16:colId xmlns:a16="http://schemas.microsoft.com/office/drawing/2014/main" val="764566894"/>
                    </a:ext>
                  </a:extLst>
                </a:gridCol>
                <a:gridCol w="443536">
                  <a:extLst>
                    <a:ext uri="{9D8B030D-6E8A-4147-A177-3AD203B41FA5}">
                      <a16:colId xmlns:a16="http://schemas.microsoft.com/office/drawing/2014/main" val="411290069"/>
                    </a:ext>
                  </a:extLst>
                </a:gridCol>
                <a:gridCol w="505322">
                  <a:extLst>
                    <a:ext uri="{9D8B030D-6E8A-4147-A177-3AD203B41FA5}">
                      <a16:colId xmlns:a16="http://schemas.microsoft.com/office/drawing/2014/main" val="862247247"/>
                    </a:ext>
                  </a:extLst>
                </a:gridCol>
                <a:gridCol w="458504">
                  <a:extLst>
                    <a:ext uri="{9D8B030D-6E8A-4147-A177-3AD203B41FA5}">
                      <a16:colId xmlns:a16="http://schemas.microsoft.com/office/drawing/2014/main" val="1318739928"/>
                    </a:ext>
                  </a:extLst>
                </a:gridCol>
                <a:gridCol w="458504">
                  <a:extLst>
                    <a:ext uri="{9D8B030D-6E8A-4147-A177-3AD203B41FA5}">
                      <a16:colId xmlns:a16="http://schemas.microsoft.com/office/drawing/2014/main" val="1429984959"/>
                    </a:ext>
                  </a:extLst>
                </a:gridCol>
                <a:gridCol w="403846">
                  <a:extLst>
                    <a:ext uri="{9D8B030D-6E8A-4147-A177-3AD203B41FA5}">
                      <a16:colId xmlns:a16="http://schemas.microsoft.com/office/drawing/2014/main" val="3630323097"/>
                    </a:ext>
                  </a:extLst>
                </a:gridCol>
                <a:gridCol w="488702">
                  <a:extLst>
                    <a:ext uri="{9D8B030D-6E8A-4147-A177-3AD203B41FA5}">
                      <a16:colId xmlns:a16="http://schemas.microsoft.com/office/drawing/2014/main" val="4114983757"/>
                    </a:ext>
                  </a:extLst>
                </a:gridCol>
              </a:tblGrid>
              <a:tr h="324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7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European - African </a:t>
                      </a:r>
                      <a:r>
                        <a:rPr lang="el-GR" sz="7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Studies</a:t>
                      </a:r>
                      <a:endParaRPr lang="el-GR" sz="7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l-GR" sz="7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7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Years</a:t>
                      </a:r>
                      <a:endParaRPr lang="el-GR" sz="7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7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Start</a:t>
                      </a:r>
                      <a:r>
                        <a:rPr lang="el-GR" sz="7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 DOY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7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Date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7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End</a:t>
                      </a:r>
                      <a:r>
                        <a:rPr lang="el-GR" sz="7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 DOY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7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Date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7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Duration</a:t>
                      </a:r>
                      <a:endParaRPr lang="el-GR" sz="7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015563"/>
                  </a:ext>
                </a:extLst>
              </a:tr>
              <a:tr h="32450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3"/>
                        </a:rPr>
                        <a:t>Frenguelli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3"/>
                        </a:rPr>
                        <a:t> et al., 1989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Perugia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,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Ascoli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Piceno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-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Italy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1982-1988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146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26 May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174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23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Jun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28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864090"/>
                  </a:ext>
                </a:extLst>
              </a:tr>
              <a:tr h="16225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4"/>
                        </a:rPr>
                        <a:t>González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4"/>
                        </a:rPr>
                        <a:t>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4"/>
                        </a:rPr>
                        <a:t>Minero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4"/>
                        </a:rPr>
                        <a:t> et al., 1996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Huelva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-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Spain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1989-1994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111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21 Apr.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625913"/>
                  </a:ext>
                </a:extLst>
              </a:tr>
              <a:tr h="32450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5"/>
                        </a:rPr>
                        <a:t>Alba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5"/>
                        </a:rPr>
                        <a:t> et al., 1998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Granada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-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Spain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1992-1995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110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20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Apr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133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13 May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23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801521"/>
                  </a:ext>
                </a:extLst>
              </a:tr>
              <a:tr h="16225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6"/>
                        </a:rPr>
                        <a:t>Moriondo et al., 2001</a:t>
                      </a: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Prato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-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Italy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1991-1998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148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28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May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166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15 Jun.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18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897191"/>
                  </a:ext>
                </a:extLst>
              </a:tr>
              <a:tr h="16225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l-GR" sz="700" b="0" i="0" u="none" strike="noStrike" cap="none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Florence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-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Italy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1991-1998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148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28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May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164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13 Jun.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16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244372"/>
                  </a:ext>
                </a:extLst>
              </a:tr>
              <a:tr h="16225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7"/>
                        </a:rPr>
                        <a:t>Orlandi et al., 2001</a:t>
                      </a: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Umbria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-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Italy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1998-2000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97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7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Apr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907764"/>
                  </a:ext>
                </a:extLst>
              </a:tr>
              <a:tr h="16225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8"/>
                        </a:rPr>
                        <a:t>Rodríguez-Rajo et al., 2004</a:t>
                      </a: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Vigo - Spain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1995-2002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118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28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Apr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159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8 Jun.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41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877307"/>
                  </a:ext>
                </a:extLst>
              </a:tr>
              <a:tr h="16225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9"/>
                        </a:rPr>
                        <a:t>Galán et al., 2005</a:t>
                      </a: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Málaga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-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Spain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1982-2002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70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11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Mar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413776"/>
                  </a:ext>
                </a:extLst>
              </a:tr>
              <a:tr h="324500">
                <a:tc rowSpan="4"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l-GR" sz="700" b="0" i="0" u="none" strike="noStrike" cap="none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Granada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-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Spain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1982-2002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108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18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Apr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227426"/>
                  </a:ext>
                </a:extLst>
              </a:tr>
              <a:tr h="30782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Jaén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-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Spain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1982-2002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113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23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Apr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454178"/>
                  </a:ext>
                </a:extLst>
              </a:tr>
              <a:tr h="16225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Priego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-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Spain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1982-2002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106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16 Apr.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475780"/>
                  </a:ext>
                </a:extLst>
              </a:tr>
              <a:tr h="32450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Córdoba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-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Spain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1982-2002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97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7 Apr.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-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557550"/>
                  </a:ext>
                </a:extLst>
              </a:tr>
              <a:tr h="16225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10"/>
                        </a:rPr>
                        <a:t>Docampo et al., 2007</a:t>
                      </a: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Nerja-Spain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2001-2003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109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 Apr.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172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21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Jun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63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397434"/>
                  </a:ext>
                </a:extLst>
              </a:tr>
              <a:tr h="16225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11"/>
                        </a:rPr>
                        <a:t>Bonofiglio et al., 2009</a:t>
                      </a: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Umbria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-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Italy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1982-2007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148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28 May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178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27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Jun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.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30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235932"/>
                  </a:ext>
                </a:extLst>
              </a:tr>
              <a:tr h="162250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  <a:hlinkClick r:id="rId12"/>
                        </a:rPr>
                        <a:t>Sicard et al., 2012</a:t>
                      </a: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Nice</a:t>
                      </a: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 - </a:t>
                      </a:r>
                      <a:r>
                        <a:rPr lang="el-GR" sz="7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France</a:t>
                      </a:r>
                      <a:endParaRPr lang="el-GR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Lato" panose="020B0604020202020204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1990-2009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115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25 Apr.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197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6 Jul. 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l-GR" sz="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82</a:t>
                      </a:r>
                    </a:p>
                  </a:txBody>
                  <a:tcPr marL="57717" marR="577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73723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179054"/>
              </p:ext>
            </p:extLst>
          </p:nvPr>
        </p:nvGraphicFramePr>
        <p:xfrm>
          <a:off x="4842163" y="825335"/>
          <a:ext cx="4398820" cy="4056056"/>
        </p:xfrm>
        <a:graphic>
          <a:graphicData uri="http://schemas.openxmlformats.org/drawingml/2006/table">
            <a:tbl>
              <a:tblPr firstRow="1" firstCol="1" bandRow="1"/>
              <a:tblGrid>
                <a:gridCol w="1175376">
                  <a:extLst>
                    <a:ext uri="{9D8B030D-6E8A-4147-A177-3AD203B41FA5}">
                      <a16:colId xmlns:a16="http://schemas.microsoft.com/office/drawing/2014/main" val="2509714419"/>
                    </a:ext>
                  </a:extLst>
                </a:gridCol>
                <a:gridCol w="611886">
                  <a:extLst>
                    <a:ext uri="{9D8B030D-6E8A-4147-A177-3AD203B41FA5}">
                      <a16:colId xmlns:a16="http://schemas.microsoft.com/office/drawing/2014/main" val="1914174357"/>
                    </a:ext>
                  </a:extLst>
                </a:gridCol>
                <a:gridCol w="499726">
                  <a:extLst>
                    <a:ext uri="{9D8B030D-6E8A-4147-A177-3AD203B41FA5}">
                      <a16:colId xmlns:a16="http://schemas.microsoft.com/office/drawing/2014/main" val="2773504508"/>
                    </a:ext>
                  </a:extLst>
                </a:gridCol>
                <a:gridCol w="427130">
                  <a:extLst>
                    <a:ext uri="{9D8B030D-6E8A-4147-A177-3AD203B41FA5}">
                      <a16:colId xmlns:a16="http://schemas.microsoft.com/office/drawing/2014/main" val="760267570"/>
                    </a:ext>
                  </a:extLst>
                </a:gridCol>
                <a:gridCol w="447871">
                  <a:extLst>
                    <a:ext uri="{9D8B030D-6E8A-4147-A177-3AD203B41FA5}">
                      <a16:colId xmlns:a16="http://schemas.microsoft.com/office/drawing/2014/main" val="4222775570"/>
                    </a:ext>
                  </a:extLst>
                </a:gridCol>
                <a:gridCol w="447871">
                  <a:extLst>
                    <a:ext uri="{9D8B030D-6E8A-4147-A177-3AD203B41FA5}">
                      <a16:colId xmlns:a16="http://schemas.microsoft.com/office/drawing/2014/main" val="3707937017"/>
                    </a:ext>
                  </a:extLst>
                </a:gridCol>
                <a:gridCol w="394480">
                  <a:extLst>
                    <a:ext uri="{9D8B030D-6E8A-4147-A177-3AD203B41FA5}">
                      <a16:colId xmlns:a16="http://schemas.microsoft.com/office/drawing/2014/main" val="1526720343"/>
                    </a:ext>
                  </a:extLst>
                </a:gridCol>
                <a:gridCol w="394480">
                  <a:extLst>
                    <a:ext uri="{9D8B030D-6E8A-4147-A177-3AD203B41FA5}">
                      <a16:colId xmlns:a16="http://schemas.microsoft.com/office/drawing/2014/main" val="3312056606"/>
                    </a:ext>
                  </a:extLst>
                </a:gridCol>
              </a:tblGrid>
              <a:tr h="161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u="sng" dirty="0">
                          <a:solidFill>
                            <a:srgbClr val="0000FF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3"/>
                        </a:rPr>
                        <a:t>Rojo et al., 2014</a:t>
                      </a: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Toledo - Spain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2010-2013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May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171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Jun.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106814"/>
                  </a:ext>
                </a:extLst>
              </a:tr>
              <a:tr h="322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u="sng" dirty="0" err="1">
                          <a:solidFill>
                            <a:srgbClr val="0000FF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4"/>
                        </a:rPr>
                        <a:t>Achmakh</a:t>
                      </a:r>
                      <a:r>
                        <a:rPr lang="el-GR" sz="700" u="sng" dirty="0">
                          <a:solidFill>
                            <a:srgbClr val="0000FF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4"/>
                        </a:rPr>
                        <a:t> et al., 2015</a:t>
                      </a: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Tétouan - Morocco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2008-2012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 Mar.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171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Jun.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84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62681"/>
                  </a:ext>
                </a:extLst>
              </a:tr>
              <a:tr h="322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u="sng" dirty="0" err="1">
                          <a:solidFill>
                            <a:srgbClr val="0000FF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5"/>
                        </a:rPr>
                        <a:t>Aguilera</a:t>
                      </a:r>
                      <a:r>
                        <a:rPr lang="el-GR" sz="700" u="sng" dirty="0">
                          <a:solidFill>
                            <a:srgbClr val="0000FF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5"/>
                        </a:rPr>
                        <a:t> et al., 2015a</a:t>
                      </a: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Andalusia - Spain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1993-2011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113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Apr. 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179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 Jun.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880244"/>
                  </a:ext>
                </a:extLst>
              </a:tr>
              <a:tr h="161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u="sng">
                          <a:solidFill>
                            <a:srgbClr val="0000FF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6"/>
                        </a:rPr>
                        <a:t>Aguilera et al., 2015b</a:t>
                      </a: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Tunisia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1999-2011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Apr.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143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May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482491"/>
                  </a:ext>
                </a:extLst>
              </a:tr>
              <a:tr h="161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700">
                        <a:effectLst/>
                        <a:latin typeface="La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Italy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1999-2011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May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173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Jun.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878734"/>
                  </a:ext>
                </a:extLst>
              </a:tr>
              <a:tr h="161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u="sng">
                          <a:solidFill>
                            <a:srgbClr val="0000FF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7"/>
                        </a:rPr>
                        <a:t>Ben Dhiab et al., 2016</a:t>
                      </a: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Tunisia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1993-2011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Apr.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May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943042"/>
                  </a:ext>
                </a:extLst>
              </a:tr>
              <a:tr h="322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u="sng">
                          <a:solidFill>
                            <a:srgbClr val="0000FF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8"/>
                        </a:rPr>
                        <a:t>Fernández-Rodríguez et al., 2016</a:t>
                      </a: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Badajoz - Spain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1994-2013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124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el-GR" sz="7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158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Jun.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87005"/>
                  </a:ext>
                </a:extLst>
              </a:tr>
              <a:tr h="322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u="sng">
                          <a:solidFill>
                            <a:srgbClr val="0000FF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19"/>
                        </a:rPr>
                        <a:t>Galera et al., 2018 </a:t>
                      </a: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Cartagena - Spain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1993-2016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112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 </a:t>
                      </a:r>
                      <a:r>
                        <a:rPr lang="el-GR" sz="7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</a:t>
                      </a: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168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Jun.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561147"/>
                  </a:ext>
                </a:extLst>
              </a:tr>
              <a:tr h="322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u="sng">
                          <a:solidFill>
                            <a:srgbClr val="0000FF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0"/>
                        </a:rPr>
                        <a:t>Hadj Hamda et al., 2019</a:t>
                      </a: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Mornag - Tunisia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Apr.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May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821348"/>
                  </a:ext>
                </a:extLst>
              </a:tr>
              <a:tr h="3229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700">
                        <a:effectLst/>
                        <a:latin typeface="La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MenzelM’hiri - Tunisia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 </a:t>
                      </a:r>
                      <a:r>
                        <a:rPr lang="el-GR" sz="7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</a:t>
                      </a: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Apr.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48015"/>
                  </a:ext>
                </a:extLst>
              </a:tr>
              <a:tr h="16149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Chaal - Tunisia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</a:t>
                      </a:r>
                      <a:r>
                        <a:rPr lang="el-GR" sz="7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</a:t>
                      </a: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Apr.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95840"/>
                  </a:ext>
                </a:extLst>
              </a:tr>
              <a:tr h="161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u="sng">
                          <a:solidFill>
                            <a:srgbClr val="0000FF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1"/>
                        </a:rPr>
                        <a:t>Cordero et al., 2021 </a:t>
                      </a: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Madrid - Spain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1993-2018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117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 Apr. 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166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Jun.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207721"/>
                  </a:ext>
                </a:extLst>
              </a:tr>
              <a:tr h="322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u="sng">
                          <a:solidFill>
                            <a:srgbClr val="0000FF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2"/>
                        </a:rPr>
                        <a:t>Tasioulis et al., 2022</a:t>
                      </a: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Thessaloniki-Greece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1987-2018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Apr.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168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</a:t>
                      </a:r>
                      <a:r>
                        <a:rPr lang="el-GR" sz="700" dirty="0" err="1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Jun</a:t>
                      </a: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392591"/>
                  </a:ext>
                </a:extLst>
              </a:tr>
              <a:tr h="322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u="sng">
                          <a:solidFill>
                            <a:srgbClr val="0000FF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3"/>
                        </a:rPr>
                        <a:t>Zemmer et al., 2022</a:t>
                      </a: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Instabul-Turkey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2013-2016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May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157</a:t>
                      </a:r>
                      <a:endParaRPr lang="el-GR" sz="70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Jun.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Lato" panose="020B060402020202020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</a:t>
                      </a:r>
                      <a:endParaRPr lang="el-GR" sz="700" dirty="0">
                        <a:effectLst/>
                        <a:latin typeface="Lat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448" marR="5744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483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0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/>
        </p:nvSpPr>
        <p:spPr>
          <a:xfrm>
            <a:off x="554263" y="283419"/>
            <a:ext cx="8187955" cy="178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Biological </a:t>
            </a: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weather is defined as the short-term state and change of bio-aerosols in the atmosphere, such as plant pollen and fungal </a:t>
            </a:r>
            <a:r>
              <a:rPr lang="en-US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spores.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One of the major sources of aeroallergens in direct contact with people is plant pollen.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3</a:t>
            </a:fld>
            <a:endParaRPr sz="1100" dirty="0"/>
          </a:p>
        </p:txBody>
      </p:sp>
      <p:sp>
        <p:nvSpPr>
          <p:cNvPr id="10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4263" y="2516517"/>
            <a:ext cx="7370537" cy="2180416"/>
            <a:chOff x="554263" y="2137796"/>
            <a:chExt cx="7370537" cy="2180416"/>
          </a:xfrm>
        </p:grpSpPr>
        <p:grpSp>
          <p:nvGrpSpPr>
            <p:cNvPr id="8" name="Group 7"/>
            <p:cNvGrpSpPr/>
            <p:nvPr/>
          </p:nvGrpSpPr>
          <p:grpSpPr>
            <a:xfrm>
              <a:off x="554263" y="2137796"/>
              <a:ext cx="7370537" cy="910205"/>
              <a:chOff x="554263" y="2137796"/>
              <a:chExt cx="7370537" cy="91020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263" y="2137796"/>
                <a:ext cx="1392301" cy="910205"/>
              </a:xfrm>
              <a:prstGeom prst="rect">
                <a:avLst/>
              </a:prstGeom>
            </p:spPr>
          </p:pic>
          <p:sp>
            <p:nvSpPr>
              <p:cNvPr id="15" name="Google Shape;94;p13"/>
              <p:cNvSpPr txBox="1"/>
              <p:nvPr/>
            </p:nvSpPr>
            <p:spPr>
              <a:xfrm>
                <a:off x="1482517" y="2137796"/>
                <a:ext cx="6442283" cy="595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Analysis of pollen species that have the highest contribution in Thessaloniki</a:t>
                </a:r>
                <a:endParaRPr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54263" y="2750128"/>
              <a:ext cx="7370535" cy="935181"/>
              <a:chOff x="554263" y="2750128"/>
              <a:chExt cx="7370535" cy="91020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263" y="2750128"/>
                <a:ext cx="1392301" cy="910205"/>
              </a:xfrm>
              <a:prstGeom prst="rect">
                <a:avLst/>
              </a:prstGeom>
            </p:spPr>
          </p:pic>
          <p:sp>
            <p:nvSpPr>
              <p:cNvPr id="16" name="Google Shape;94;p13"/>
              <p:cNvSpPr txBox="1"/>
              <p:nvPr/>
            </p:nvSpPr>
            <p:spPr>
              <a:xfrm>
                <a:off x="1482515" y="2794691"/>
                <a:ext cx="6442283" cy="595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dirty="0" smtClean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Prediction of pollen concentrations via an innovative modeling system</a:t>
                </a:r>
                <a:endParaRPr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54263" y="3408007"/>
              <a:ext cx="7370535" cy="910205"/>
              <a:chOff x="554263" y="3408007"/>
              <a:chExt cx="7370535" cy="91020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263" y="3408007"/>
                <a:ext cx="1392301" cy="910205"/>
              </a:xfrm>
              <a:prstGeom prst="rect">
                <a:avLst/>
              </a:prstGeom>
            </p:spPr>
          </p:pic>
          <p:sp>
            <p:nvSpPr>
              <p:cNvPr id="14" name="Google Shape;94;p13"/>
              <p:cNvSpPr txBox="1"/>
              <p:nvPr/>
            </p:nvSpPr>
            <p:spPr>
              <a:xfrm>
                <a:off x="1482515" y="3408007"/>
                <a:ext cx="6442283" cy="5957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Analysis of the pollen’s phenological distributions</a:t>
                </a:r>
                <a:endParaRPr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61190" y="2135063"/>
            <a:ext cx="2798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Goals of the study:</a:t>
            </a:r>
            <a:endParaRPr lang="el-GR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/>
              <a:t>Pollen Index </a:t>
            </a:r>
            <a:r>
              <a:rPr lang="en" sz="1200" dirty="0" smtClean="0"/>
              <a:t>(grains/m</a:t>
            </a:r>
            <a:r>
              <a:rPr lang="en" sz="1200" baseline="30000" dirty="0" smtClean="0"/>
              <a:t>3</a:t>
            </a:r>
            <a:r>
              <a:rPr lang="en" sz="1200" dirty="0" smtClean="0"/>
              <a:t>)</a:t>
            </a:r>
            <a:endParaRPr sz="1200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4</a:t>
            </a:fld>
            <a:endParaRPr sz="1100" dirty="0"/>
          </a:p>
        </p:txBody>
      </p:sp>
      <p:sp>
        <p:nvSpPr>
          <p:cNvPr id="5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637535"/>
              </p:ext>
            </p:extLst>
          </p:nvPr>
        </p:nvGraphicFramePr>
        <p:xfrm>
          <a:off x="1913588" y="1616180"/>
          <a:ext cx="5295900" cy="2110740"/>
        </p:xfrm>
        <a:graphic>
          <a:graphicData uri="http://schemas.openxmlformats.org/drawingml/2006/table">
            <a:tbl>
              <a:tblPr firstRow="1" firstCol="1" bandRow="1">
                <a:tableStyleId>{C98665B7-6574-423E-A4B5-A6C020D860FF}</a:tableStyleId>
              </a:tblPr>
              <a:tblGrid>
                <a:gridCol w="441685">
                  <a:extLst>
                    <a:ext uri="{9D8B030D-6E8A-4147-A177-3AD203B41FA5}">
                      <a16:colId xmlns:a16="http://schemas.microsoft.com/office/drawing/2014/main" val="1508289546"/>
                    </a:ext>
                  </a:extLst>
                </a:gridCol>
                <a:gridCol w="1046018">
                  <a:extLst>
                    <a:ext uri="{9D8B030D-6E8A-4147-A177-3AD203B41FA5}">
                      <a16:colId xmlns:a16="http://schemas.microsoft.com/office/drawing/2014/main" val="2079760747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41148393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286429617"/>
                    </a:ext>
                  </a:extLst>
                </a:gridCol>
                <a:gridCol w="616527">
                  <a:extLst>
                    <a:ext uri="{9D8B030D-6E8A-4147-A177-3AD203B41FA5}">
                      <a16:colId xmlns:a16="http://schemas.microsoft.com/office/drawing/2014/main" val="2751361284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3291523584"/>
                    </a:ext>
                  </a:extLst>
                </a:gridCol>
                <a:gridCol w="545452">
                  <a:extLst>
                    <a:ext uri="{9D8B030D-6E8A-4147-A177-3AD203B41FA5}">
                      <a16:colId xmlns:a16="http://schemas.microsoft.com/office/drawing/2014/main" val="29854449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6384297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a/a</a:t>
                      </a: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100" b="1" i="0" u="none" strike="noStrike" cap="none" dirty="0" err="1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Taxa</a:t>
                      </a:r>
                      <a:endParaRPr lang="el-GR" sz="11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2016-2021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2016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2017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2019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2020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2021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9950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1</a:t>
                      </a: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Cupressaceae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42525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8004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12133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7747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7016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7622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4463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0" u="none" strike="noStrike" cap="none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2</a:t>
                      </a: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Urticaceae 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24240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4940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5962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4161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4804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4371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66217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3</a:t>
                      </a: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Quercus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19455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4675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4117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2683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2023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5956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39726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4</a:t>
                      </a: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Platanus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12901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2870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1495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2316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2446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3769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35735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5</a:t>
                      </a: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Pinaceae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8640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2608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1631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1301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1116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1982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82251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6</a:t>
                      </a: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Carpinus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3295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1230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214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66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1630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154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11953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7</a:t>
                      </a: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Oleaceae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1769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352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249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499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383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284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9308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8</a:t>
                      </a: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Poaceae 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1400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416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168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261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353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87040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1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100" b="0" i="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100" b="0" i="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100" b="0" i="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1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1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1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1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721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0" u="none" strike="noStrike" cap="none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Sum</a:t>
                      </a:r>
                    </a:p>
                  </a:txBody>
                  <a:tcPr marL="68580" marR="68580" marT="0" marB="0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l-GR" sz="1100" b="0" i="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117140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25905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26401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19576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20350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24906</a:t>
                      </a: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19308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3333" y="4574613"/>
            <a:ext cx="8318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Cupressaceae and </a:t>
            </a:r>
            <a:r>
              <a:rPr lang="en-US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G</a:t>
            </a:r>
            <a:r>
              <a:rPr lang="el-GR" sz="900" dirty="0" err="1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ramineae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species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have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the </a:t>
            </a:r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highest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contribution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in the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city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of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Thessaloniki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. </a:t>
            </a:r>
            <a:endParaRPr lang="el-GR" sz="900" dirty="0" smtClean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Then,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follow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the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deciduous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broad-leaved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forest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trees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and the </a:t>
            </a:r>
            <a:r>
              <a:rPr lang="en-US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O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l</a:t>
            </a:r>
            <a:r>
              <a:rPr lang="en-US" sz="900" dirty="0" err="1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eaceae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.</a:t>
            </a:r>
            <a:endParaRPr lang="el-GR" sz="9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5</a:t>
            </a:fld>
            <a:endParaRPr sz="1100" dirty="0"/>
          </a:p>
        </p:txBody>
      </p:sp>
      <p:sp>
        <p:nvSpPr>
          <p:cNvPr id="5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3" y="615906"/>
            <a:ext cx="7744692" cy="35229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333" y="46411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Τ</a:t>
            </a:r>
            <a:r>
              <a:rPr lang="el-GR" sz="900" dirty="0" err="1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he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years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2019-2020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show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reduced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pollen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concentrations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. </a:t>
            </a:r>
            <a:endParaRPr lang="el-GR" sz="900" dirty="0" smtClean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r>
              <a:rPr lang="en-US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Quercus ha</a:t>
            </a:r>
            <a:r>
              <a:rPr lang="el-GR" sz="9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s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its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highest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  <a:r>
              <a:rPr lang="el-GR" sz="9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peak</a:t>
            </a:r>
            <a:r>
              <a:rPr lang="el-GR" sz="9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in 2016.</a:t>
            </a:r>
          </a:p>
        </p:txBody>
      </p:sp>
    </p:spTree>
    <p:extLst>
      <p:ext uri="{BB962C8B-B14F-4D97-AF65-F5344CB8AC3E}">
        <p14:creationId xmlns:p14="http://schemas.microsoft.com/office/powerpoint/2010/main" val="4417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200" dirty="0"/>
              <a:t>High resolution modeling system </a:t>
            </a:r>
            <a:endParaRPr sz="2200" dirty="0"/>
          </a:p>
        </p:txBody>
      </p:sp>
      <p:grpSp>
        <p:nvGrpSpPr>
          <p:cNvPr id="243" name="Google Shape;243;p28"/>
          <p:cNvGrpSpPr/>
          <p:nvPr/>
        </p:nvGrpSpPr>
        <p:grpSpPr>
          <a:xfrm>
            <a:off x="5703450" y="2002063"/>
            <a:ext cx="3305700" cy="2612288"/>
            <a:chOff x="5632317" y="1189775"/>
            <a:chExt cx="3305700" cy="3483050"/>
          </a:xfrm>
        </p:grpSpPr>
        <p:sp>
          <p:nvSpPr>
            <p:cNvPr id="244" name="Google Shape;244;p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Last</a:t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p28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Chemistry-transport Model (</a:t>
              </a:r>
              <a:r>
                <a:rPr lang="en-US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CAMx</a:t>
              </a:r>
              <a:r>
                <a:rPr lang="en-US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)</a:t>
              </a:r>
            </a:p>
          </p:txBody>
        </p:sp>
      </p:grpSp>
      <p:grpSp>
        <p:nvGrpSpPr>
          <p:cNvPr id="246" name="Google Shape;246;p28"/>
          <p:cNvGrpSpPr/>
          <p:nvPr/>
        </p:nvGrpSpPr>
        <p:grpSpPr>
          <a:xfrm>
            <a:off x="0" y="2002224"/>
            <a:ext cx="3546900" cy="2612127"/>
            <a:chOff x="0" y="1189989"/>
            <a:chExt cx="3546900" cy="3482836"/>
          </a:xfrm>
        </p:grpSpPr>
        <p:sp>
          <p:nvSpPr>
            <p:cNvPr id="247" name="Google Shape;247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First</a:t>
              </a:r>
              <a:endParaRPr sz="2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8" name="Google Shape;248;p28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US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Weather Research and Forecasting (WRF) meteorological model</a:t>
              </a:r>
            </a:p>
          </p:txBody>
        </p:sp>
      </p:grpSp>
      <p:grpSp>
        <p:nvGrpSpPr>
          <p:cNvPr id="249" name="Google Shape;249;p28"/>
          <p:cNvGrpSpPr/>
          <p:nvPr/>
        </p:nvGrpSpPr>
        <p:grpSpPr>
          <a:xfrm>
            <a:off x="2944204" y="2002063"/>
            <a:ext cx="3305700" cy="2612288"/>
            <a:chOff x="2944204" y="1189775"/>
            <a:chExt cx="3305700" cy="3483050"/>
          </a:xfrm>
        </p:grpSpPr>
        <p:sp>
          <p:nvSpPr>
            <p:cNvPr id="250" name="Google Shape;250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Second</a:t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1" name="Google Shape;251;p28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dirty="0" smtClean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Natural </a:t>
              </a:r>
              <a:r>
                <a:rPr lang="en-US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EMissions</a:t>
              </a:r>
              <a:r>
                <a:rPr lang="en-US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mOdel</a:t>
              </a:r>
              <a:r>
                <a:rPr lang="en-US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(NEMO)</a:t>
              </a:r>
            </a:p>
          </p:txBody>
        </p:sp>
      </p:grp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6</a:t>
            </a:fld>
            <a:endParaRPr sz="1100" dirty="0"/>
          </a:p>
        </p:txBody>
      </p:sp>
      <p:sp>
        <p:nvSpPr>
          <p:cNvPr id="13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28"/>
          <p:cNvGrpSpPr/>
          <p:nvPr/>
        </p:nvGrpSpPr>
        <p:grpSpPr>
          <a:xfrm>
            <a:off x="-72121" y="228843"/>
            <a:ext cx="1742597" cy="1184320"/>
            <a:chOff x="-91367" y="1189989"/>
            <a:chExt cx="2236200" cy="2142148"/>
          </a:xfrm>
        </p:grpSpPr>
        <p:sp>
          <p:nvSpPr>
            <p:cNvPr id="247" name="Google Shape;247;p28"/>
            <p:cNvSpPr/>
            <p:nvPr/>
          </p:nvSpPr>
          <p:spPr>
            <a:xfrm>
              <a:off x="0" y="1189989"/>
              <a:ext cx="2053468" cy="676168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 dirty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First</a:t>
              </a:r>
              <a:endParaRPr sz="2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8" name="Google Shape;248;p28"/>
            <p:cNvSpPr txBox="1"/>
            <p:nvPr/>
          </p:nvSpPr>
          <p:spPr>
            <a:xfrm>
              <a:off x="-91367" y="1866157"/>
              <a:ext cx="2236200" cy="1465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US" sz="10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Weather Research and Forecasting (WRF) meteorological model</a:t>
              </a:r>
            </a:p>
          </p:txBody>
        </p:sp>
      </p:grpSp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7</a:t>
            </a:fld>
            <a:endParaRPr sz="1100" dirty="0"/>
          </a:p>
        </p:txBody>
      </p:sp>
      <p:sp>
        <p:nvSpPr>
          <p:cNvPr id="13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44" y="1440871"/>
            <a:ext cx="4683012" cy="231464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907099"/>
              </p:ext>
            </p:extLst>
          </p:nvPr>
        </p:nvGraphicFramePr>
        <p:xfrm>
          <a:off x="6165006" y="1524201"/>
          <a:ext cx="2074783" cy="13270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22025">
                  <a:extLst>
                    <a:ext uri="{9D8B030D-6E8A-4147-A177-3AD203B41FA5}">
                      <a16:colId xmlns:a16="http://schemas.microsoft.com/office/drawing/2014/main" val="3668280387"/>
                    </a:ext>
                  </a:extLst>
                </a:gridCol>
                <a:gridCol w="1152758">
                  <a:extLst>
                    <a:ext uri="{9D8B030D-6E8A-4147-A177-3AD203B41FA5}">
                      <a16:colId xmlns:a16="http://schemas.microsoft.com/office/drawing/2014/main" val="1261360916"/>
                    </a:ext>
                  </a:extLst>
                </a:gridCol>
              </a:tblGrid>
              <a:tr h="3102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000" b="1" i="0" u="none" strike="noStrike" cap="none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Domain</a:t>
                      </a:r>
                      <a:endParaRPr lang="el-GR" sz="10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000" b="1" i="0" u="none" strike="noStrike" cap="none" dirty="0" smtClean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Arial"/>
                        </a:rPr>
                        <a:t>Spatial Resolution</a:t>
                      </a:r>
                      <a:endParaRPr lang="el-GR" sz="1000" b="1" i="0" u="none" strike="noStrike" cap="none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030711"/>
                  </a:ext>
                </a:extLst>
              </a:tr>
              <a:tr h="3102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do1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18 km</a:t>
                      </a:r>
                      <a:endParaRPr lang="el-GR" sz="10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7290"/>
                  </a:ext>
                </a:extLst>
              </a:tr>
              <a:tr h="3102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do2</a:t>
                      </a:r>
                      <a:endParaRPr lang="el-GR" sz="10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6 km</a:t>
                      </a:r>
                      <a:endParaRPr lang="el-GR" sz="10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044970"/>
                  </a:ext>
                </a:extLst>
              </a:tr>
              <a:tr h="3102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do3</a:t>
                      </a:r>
                      <a:endParaRPr lang="el-GR" sz="10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ato"/>
                          <a:ea typeface="Lato"/>
                          <a:cs typeface="Lato"/>
                          <a:sym typeface="Arial"/>
                        </a:rPr>
                        <a:t>2 km</a:t>
                      </a:r>
                      <a:endParaRPr lang="el-GR" sz="10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Lato"/>
                        <a:ea typeface="Lato"/>
                        <a:cs typeface="Lato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65520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79731" y="3109180"/>
            <a:ext cx="354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The simulations are performed in 4-days intervals</a:t>
            </a:r>
          </a:p>
          <a:p>
            <a:endParaRPr lang="en-US" sz="12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Hourly meteorological fields</a:t>
            </a:r>
            <a:endParaRPr lang="el-GR" sz="12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75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8</a:t>
            </a:fld>
            <a:endParaRPr sz="1100" dirty="0"/>
          </a:p>
        </p:txBody>
      </p:sp>
      <p:sp>
        <p:nvSpPr>
          <p:cNvPr id="13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89440" y="228848"/>
            <a:ext cx="1717349" cy="1047665"/>
            <a:chOff x="-89440" y="374316"/>
            <a:chExt cx="1830170" cy="1047665"/>
          </a:xfrm>
        </p:grpSpPr>
        <p:sp>
          <p:nvSpPr>
            <p:cNvPr id="251" name="Google Shape;251;p28"/>
            <p:cNvSpPr txBox="1"/>
            <p:nvPr/>
          </p:nvSpPr>
          <p:spPr>
            <a:xfrm>
              <a:off x="-89440" y="808598"/>
              <a:ext cx="1830170" cy="613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sz="1000" dirty="0" smtClean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Natural </a:t>
              </a:r>
              <a:r>
                <a:rPr lang="en-US" sz="10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EMissions</a:t>
              </a:r>
              <a:r>
                <a:rPr lang="en-US" sz="10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0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mOdel</a:t>
              </a:r>
              <a:r>
                <a:rPr lang="en-US" sz="10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(NEMO)</a:t>
              </a:r>
            </a:p>
          </p:txBody>
        </p:sp>
        <p:sp>
          <p:nvSpPr>
            <p:cNvPr id="16" name="Google Shape;247;p28"/>
            <p:cNvSpPr/>
            <p:nvPr/>
          </p:nvSpPr>
          <p:spPr>
            <a:xfrm>
              <a:off x="0" y="374316"/>
              <a:ext cx="1600200" cy="37383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 dirty="0" smtClean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Second</a:t>
              </a:r>
              <a:endParaRPr sz="2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439853" y="269569"/>
            <a:ext cx="248818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Quercus pollen emission fields</a:t>
            </a:r>
            <a:endParaRPr lang="el-GR" sz="1300" b="1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9853" y="780368"/>
            <a:ext cx="63541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Modifications:</a:t>
            </a:r>
            <a:r>
              <a:rPr lang="el-GR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</a:t>
            </a:r>
          </a:p>
          <a:p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lphaLcParenR"/>
            </a:pP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Annual available pollen (grains/m</a:t>
            </a:r>
            <a:r>
              <a:rPr lang="en-US" sz="1200" baseline="30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2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) – AAP and the representative pollen properties, particle density and diameter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lphaLcParenR"/>
            </a:pP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Physical mechanisms</a:t>
            </a:r>
            <a:endParaRPr lang="el-GR" sz="12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0784" y="3823971"/>
            <a:ext cx="843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lphaLcParenR" startAt="2"/>
            </a:pP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Inhibition factors of precipitation, wind and relative humidity of Sofiev et al. (2013) are adopted, based on the applicability of </a:t>
            </a:r>
            <a:r>
              <a:rPr lang="en-US" sz="12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Helbig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et al. (2004) algorithms.</a:t>
            </a:r>
            <a:endParaRPr lang="el-GR" sz="12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0784" y="2135442"/>
            <a:ext cx="8433173" cy="1612381"/>
            <a:chOff x="360784" y="1931565"/>
            <a:chExt cx="8433173" cy="1612381"/>
          </a:xfrm>
        </p:grpSpPr>
        <p:grpSp>
          <p:nvGrpSpPr>
            <p:cNvPr id="20" name="Group 19"/>
            <p:cNvGrpSpPr/>
            <p:nvPr/>
          </p:nvGrpSpPr>
          <p:grpSpPr>
            <a:xfrm>
              <a:off x="360784" y="1931565"/>
              <a:ext cx="8433173" cy="1612381"/>
              <a:chOff x="724796" y="2641962"/>
              <a:chExt cx="10513180" cy="1015663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24796" y="2641962"/>
                <a:ext cx="1051318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chemeClr val="accent1">
                      <a:lumMod val="75000"/>
                    </a:schemeClr>
                  </a:buClr>
                  <a:buFont typeface="+mj-lt"/>
                  <a:buAutoNum type="alphaLcParenR"/>
                </a:pPr>
                <a:r>
                  <a:rPr lang="en-US" sz="12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</a:rPr>
                  <a:t>Daily fraction of AAP is calculating by fitting a Gaussian distribution for 2016 pollen data </a:t>
                </a:r>
                <a:r>
                  <a:rPr lang="en-US" sz="9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</a:rPr>
                  <a:t>(Wozniak and Steiner, 2017)</a:t>
                </a: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endParaRPr lang="en-US" sz="1200" dirty="0">
                  <a:solidFill>
                    <a:schemeClr val="dk1"/>
                  </a:solidFill>
                  <a:latin typeface="Lato"/>
                  <a:ea typeface="Lato"/>
                  <a:cs typeface="Lato"/>
                </a:endParaRPr>
              </a:p>
              <a:p>
                <a:pPr>
                  <a:buClr>
                    <a:schemeClr val="accent1">
                      <a:lumMod val="75000"/>
                    </a:schemeClr>
                  </a:buClr>
                </a:pPr>
                <a:r>
                  <a:rPr lang="en-US" sz="12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</a:rPr>
                  <a:t>The derivation of AAP requires two types of information: </a:t>
                </a:r>
              </a:p>
              <a:p>
                <a:pPr marL="1314450" lvl="2" indent="-400050">
                  <a:buClr>
                    <a:schemeClr val="accent1">
                      <a:lumMod val="75000"/>
                    </a:schemeClr>
                  </a:buClr>
                  <a:buFont typeface="+mj-lt"/>
                  <a:buAutoNum type="romanLcPeriod"/>
                </a:pPr>
                <a:r>
                  <a:rPr lang="en-US" sz="12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</a:rPr>
                  <a:t>the area fraction of Quercus                  European Forest Inventory database (EFI) </a:t>
                </a:r>
                <a:r>
                  <a:rPr lang="en-US" sz="9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</a:rPr>
                  <a:t>(</a:t>
                </a:r>
                <a:r>
                  <a:rPr lang="en-US" sz="900" dirty="0" err="1">
                    <a:solidFill>
                      <a:schemeClr val="dk1"/>
                    </a:solidFill>
                    <a:latin typeface="Lato"/>
                    <a:ea typeface="Lato"/>
                    <a:cs typeface="Lato"/>
                  </a:rPr>
                  <a:t>Brus</a:t>
                </a:r>
                <a:r>
                  <a:rPr lang="en-US" sz="9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</a:rPr>
                  <a:t> et al., 2012</a:t>
                </a:r>
                <a:r>
                  <a:rPr lang="en-US" sz="900" dirty="0" smtClean="0">
                    <a:solidFill>
                      <a:schemeClr val="dk1"/>
                    </a:solidFill>
                    <a:latin typeface="Lato"/>
                    <a:ea typeface="Lato"/>
                    <a:cs typeface="Lato"/>
                  </a:rPr>
                  <a:t>)</a:t>
                </a:r>
                <a:endParaRPr lang="en-US" sz="900" dirty="0">
                  <a:solidFill>
                    <a:schemeClr val="dk1"/>
                  </a:solidFill>
                  <a:latin typeface="Lato"/>
                  <a:ea typeface="Lato"/>
                  <a:cs typeface="Lato"/>
                </a:endParaRPr>
              </a:p>
              <a:p>
                <a:pPr marL="1314450" lvl="2" indent="-400050">
                  <a:buClr>
                    <a:schemeClr val="accent1">
                      <a:lumMod val="75000"/>
                    </a:schemeClr>
                  </a:buClr>
                  <a:buFont typeface="+mj-lt"/>
                  <a:buAutoNum type="romanLcPeriod"/>
                </a:pPr>
                <a:r>
                  <a:rPr lang="en-US" sz="12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</a:rPr>
                  <a:t>the pollen grains/m</a:t>
                </a:r>
                <a:r>
                  <a:rPr lang="en-US" sz="1200" baseline="300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</a:rPr>
                  <a:t>2</a:t>
                </a:r>
                <a:r>
                  <a:rPr lang="en-US" sz="12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</a:rPr>
                  <a:t> of crown diameter</a:t>
                </a:r>
                <a:endParaRPr lang="el-GR" sz="1200" dirty="0">
                  <a:solidFill>
                    <a:schemeClr val="dk1"/>
                  </a:solidFill>
                  <a:latin typeface="Lato"/>
                  <a:ea typeface="Lato"/>
                  <a:cs typeface="Lato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4858964" y="3074387"/>
                <a:ext cx="609601" cy="8707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/>
            <p:cNvSpPr/>
            <p:nvPr/>
          </p:nvSpPr>
          <p:spPr>
            <a:xfrm>
              <a:off x="4815712" y="2965583"/>
              <a:ext cx="31673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EUFOR17 database</a:t>
              </a:r>
            </a:p>
            <a:p>
              <a:pPr marL="342900" indent="-342900"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Fernandez-Gonzalez </a:t>
              </a:r>
              <a:r>
                <a:rPr lang="en-US" sz="1200" dirty="0" smtClean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et </a:t>
              </a:r>
              <a:r>
                <a:rPr lang="en-US" sz="1200" dirty="0">
                  <a:solidFill>
                    <a:schemeClr val="dk1"/>
                  </a:solidFill>
                  <a:latin typeface="Lato"/>
                  <a:ea typeface="Lato"/>
                  <a:cs typeface="Lato"/>
                </a:rPr>
                <a:t>al. (2020)</a:t>
              </a:r>
              <a:endParaRPr lang="el-GR" sz="1200" dirty="0">
                <a:solidFill>
                  <a:schemeClr val="dk1"/>
                </a:solidFill>
                <a:latin typeface="Lato"/>
                <a:ea typeface="Lato"/>
                <a:cs typeface="Lato"/>
              </a:endParaRPr>
            </a:p>
          </p:txBody>
        </p:sp>
        <p:cxnSp>
          <p:nvCxnSpPr>
            <p:cNvPr id="8" name="Elbow Connector 7"/>
            <p:cNvCxnSpPr/>
            <p:nvPr/>
          </p:nvCxnSpPr>
          <p:spPr>
            <a:xfrm>
              <a:off x="4376479" y="2815415"/>
              <a:ext cx="401782" cy="381001"/>
            </a:xfrm>
            <a:prstGeom prst="bent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688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9</a:t>
            </a:fld>
            <a:endParaRPr sz="1100" dirty="0"/>
          </a:p>
        </p:txBody>
      </p:sp>
      <p:sp>
        <p:nvSpPr>
          <p:cNvPr id="13" name="Google Shape;94;p13"/>
          <p:cNvSpPr txBox="1"/>
          <p:nvPr/>
        </p:nvSpPr>
        <p:spPr>
          <a:xfrm rot="16200000">
            <a:off x="-931811" y="3755289"/>
            <a:ext cx="2128688" cy="3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95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Laboratory Of Atmospheric Physics</a:t>
            </a:r>
            <a:endParaRPr sz="95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89440" y="228848"/>
            <a:ext cx="1717349" cy="1047665"/>
            <a:chOff x="-89440" y="374316"/>
            <a:chExt cx="1830170" cy="1047665"/>
          </a:xfrm>
        </p:grpSpPr>
        <p:sp>
          <p:nvSpPr>
            <p:cNvPr id="251" name="Google Shape;251;p28"/>
            <p:cNvSpPr txBox="1"/>
            <p:nvPr/>
          </p:nvSpPr>
          <p:spPr>
            <a:xfrm>
              <a:off x="-89440" y="808598"/>
              <a:ext cx="1830170" cy="613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US" sz="1000" dirty="0" smtClean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Natural </a:t>
              </a:r>
              <a:r>
                <a:rPr lang="en-US" sz="10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EMissions</a:t>
              </a:r>
              <a:r>
                <a:rPr lang="en-US" sz="10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en-US" sz="1000" dirty="0" err="1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mOdel</a:t>
              </a:r>
              <a:r>
                <a:rPr lang="en-US" sz="1000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(NEMO)</a:t>
              </a:r>
            </a:p>
          </p:txBody>
        </p:sp>
        <p:sp>
          <p:nvSpPr>
            <p:cNvPr id="16" name="Google Shape;247;p28"/>
            <p:cNvSpPr/>
            <p:nvPr/>
          </p:nvSpPr>
          <p:spPr>
            <a:xfrm>
              <a:off x="0" y="374316"/>
              <a:ext cx="1600200" cy="37383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 dirty="0" smtClean="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Second</a:t>
              </a:r>
              <a:endParaRPr sz="2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31418" y="2020714"/>
            <a:ext cx="7223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E</a:t>
            </a:r>
            <a:r>
              <a:rPr lang="en-US" sz="1200" baseline="-25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pollen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: Produced emissions in grains/m</a:t>
            </a:r>
            <a:r>
              <a:rPr lang="en-US" sz="1200" baseline="30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2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for each </a:t>
            </a:r>
            <a:r>
              <a:rPr lang="en-US" sz="12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gridcell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within the time interval </a:t>
            </a:r>
            <a:r>
              <a:rPr lang="en-US" sz="12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Δt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(i.e. hourly)</a:t>
            </a:r>
          </a:p>
          <a:p>
            <a:pPr lvl="0"/>
            <a:r>
              <a:rPr lang="el-GR" sz="1200" dirty="0">
                <a:solidFill>
                  <a:srgbClr val="677480"/>
                </a:solidFill>
                <a:latin typeface="Lato"/>
                <a:ea typeface="Lato"/>
                <a:cs typeface="Lato"/>
              </a:rPr>
              <a:t>ρ</a:t>
            </a:r>
            <a:r>
              <a:rPr lang="en-US" sz="1200" baseline="-25000" dirty="0">
                <a:solidFill>
                  <a:srgbClr val="677480"/>
                </a:solidFill>
                <a:latin typeface="Lato"/>
                <a:ea typeface="Lato"/>
                <a:cs typeface="Lato"/>
              </a:rPr>
              <a:t>pollen</a:t>
            </a:r>
            <a:r>
              <a:rPr lang="en-US" sz="1200" dirty="0">
                <a:solidFill>
                  <a:srgbClr val="677480"/>
                </a:solidFill>
                <a:latin typeface="Lato"/>
                <a:ea typeface="Lato"/>
                <a:cs typeface="Lato"/>
              </a:rPr>
              <a:t>: Pollen grain density </a:t>
            </a:r>
            <a:r>
              <a:rPr lang="en-US" sz="1200" dirty="0" smtClean="0">
                <a:solidFill>
                  <a:srgbClr val="677480"/>
                </a:solidFill>
                <a:latin typeface="Lato"/>
                <a:ea typeface="Lato"/>
                <a:cs typeface="Lato"/>
              </a:rPr>
              <a:t>kg/m</a:t>
            </a:r>
            <a:r>
              <a:rPr lang="en-US" sz="1200" baseline="30000" dirty="0" smtClean="0">
                <a:solidFill>
                  <a:srgbClr val="677480"/>
                </a:solidFill>
                <a:latin typeface="Lato"/>
                <a:ea typeface="Lato"/>
                <a:cs typeface="Lato"/>
              </a:rPr>
              <a:t>3</a:t>
            </a:r>
          </a:p>
          <a:p>
            <a:pPr lvl="0"/>
            <a:r>
              <a:rPr lang="en-US" sz="1200" dirty="0" err="1">
                <a:solidFill>
                  <a:srgbClr val="677480"/>
                </a:solidFill>
                <a:latin typeface="Lato"/>
                <a:ea typeface="Lato"/>
                <a:cs typeface="Lato"/>
              </a:rPr>
              <a:t>D</a:t>
            </a:r>
            <a:r>
              <a:rPr lang="en-US" sz="1200" baseline="-25000" dirty="0" err="1">
                <a:solidFill>
                  <a:srgbClr val="677480"/>
                </a:solidFill>
                <a:latin typeface="Lato"/>
                <a:ea typeface="Lato"/>
                <a:cs typeface="Lato"/>
              </a:rPr>
              <a:t>p</a:t>
            </a:r>
            <a:r>
              <a:rPr lang="en-US" sz="1200" dirty="0">
                <a:solidFill>
                  <a:srgbClr val="677480"/>
                </a:solidFill>
                <a:latin typeface="Lato"/>
                <a:ea typeface="Lato"/>
                <a:cs typeface="Lato"/>
              </a:rPr>
              <a:t>: Pollen grain diameter (</a:t>
            </a:r>
            <a:r>
              <a:rPr lang="el-GR" sz="1200" dirty="0">
                <a:solidFill>
                  <a:srgbClr val="677480"/>
                </a:solidFill>
                <a:latin typeface="Lato"/>
                <a:ea typeface="Lato"/>
                <a:cs typeface="Lato"/>
              </a:rPr>
              <a:t>μ</a:t>
            </a:r>
            <a:r>
              <a:rPr lang="en-US" sz="1200" dirty="0">
                <a:solidFill>
                  <a:srgbClr val="677480"/>
                </a:solidFill>
                <a:latin typeface="Lato"/>
                <a:ea typeface="Lato"/>
                <a:cs typeface="Lato"/>
              </a:rPr>
              <a:t>m)</a:t>
            </a:r>
          </a:p>
          <a:p>
            <a:pPr lvl="0"/>
            <a:r>
              <a:rPr lang="en-US" sz="1200" dirty="0" err="1">
                <a:solidFill>
                  <a:srgbClr val="677480"/>
                </a:solidFill>
                <a:latin typeface="Lato"/>
                <a:ea typeface="Lato"/>
                <a:cs typeface="Lato"/>
              </a:rPr>
              <a:t>c</a:t>
            </a:r>
            <a:r>
              <a:rPr lang="en-US" sz="1200" baseline="-25000" dirty="0" err="1">
                <a:solidFill>
                  <a:srgbClr val="677480"/>
                </a:solidFill>
                <a:latin typeface="Lato"/>
                <a:ea typeface="Lato"/>
                <a:cs typeface="Lato"/>
              </a:rPr>
              <a:t>b</a:t>
            </a:r>
            <a:r>
              <a:rPr lang="en-US" sz="1200" dirty="0">
                <a:solidFill>
                  <a:srgbClr val="677480"/>
                </a:solidFill>
                <a:latin typeface="Lato"/>
                <a:ea typeface="Lato"/>
                <a:cs typeface="Lato"/>
              </a:rPr>
              <a:t>: Constant equal to 10</a:t>
            </a:r>
            <a:r>
              <a:rPr lang="en-US" sz="1200" baseline="30000" dirty="0">
                <a:solidFill>
                  <a:srgbClr val="677480"/>
                </a:solidFill>
                <a:latin typeface="Lato"/>
                <a:ea typeface="Lato"/>
                <a:cs typeface="Lato"/>
              </a:rPr>
              <a:t>-4</a:t>
            </a:r>
            <a:r>
              <a:rPr lang="en-US" sz="1200" dirty="0">
                <a:solidFill>
                  <a:srgbClr val="677480"/>
                </a:solidFill>
                <a:latin typeface="Lato"/>
                <a:ea typeface="Lato"/>
                <a:cs typeface="Lato"/>
              </a:rPr>
              <a:t> </a:t>
            </a:r>
          </a:p>
          <a:p>
            <a:r>
              <a:rPr lang="en-US" sz="1200" dirty="0" err="1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f</a:t>
            </a:r>
            <a:r>
              <a:rPr lang="en-US" sz="1200" baseline="-25000" dirty="0" err="1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wind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, f</a:t>
            </a:r>
            <a:r>
              <a:rPr lang="en-US" sz="1200" baseline="-25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prec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and f</a:t>
            </a:r>
            <a:r>
              <a:rPr lang="en-US" sz="1200" baseline="-250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humid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: Inhibition factors for wind, precipitation and humidity</a:t>
            </a:r>
          </a:p>
          <a:p>
            <a:pPr lvl="0"/>
            <a:r>
              <a:rPr lang="el-GR" sz="1200" dirty="0">
                <a:solidFill>
                  <a:srgbClr val="677480"/>
                </a:solidFill>
                <a:latin typeface="Lato"/>
                <a:ea typeface="Lato"/>
                <a:cs typeface="Lato"/>
              </a:rPr>
              <a:t>γ</a:t>
            </a:r>
            <a:r>
              <a:rPr lang="en-US" sz="1200" dirty="0">
                <a:solidFill>
                  <a:srgbClr val="677480"/>
                </a:solidFill>
                <a:latin typeface="Lato"/>
                <a:ea typeface="Lato"/>
                <a:cs typeface="Lato"/>
              </a:rPr>
              <a:t>: Daily fraction of AAP </a:t>
            </a:r>
            <a:endParaRPr lang="en-US" sz="1200" dirty="0" smtClean="0">
              <a:solidFill>
                <a:srgbClr val="677480"/>
              </a:solidFill>
              <a:latin typeface="Lato"/>
              <a:ea typeface="Lato"/>
              <a:cs typeface="Lato"/>
            </a:endParaRPr>
          </a:p>
          <a:p>
            <a:pPr lvl="0"/>
            <a:r>
              <a:rPr lang="en-US" sz="1200" dirty="0" smtClean="0">
                <a:solidFill>
                  <a:srgbClr val="677480"/>
                </a:solidFill>
                <a:latin typeface="Lato"/>
                <a:ea typeface="Lato"/>
                <a:cs typeface="Lato"/>
              </a:rPr>
              <a:t>u</a:t>
            </a:r>
            <a:r>
              <a:rPr lang="en-US" sz="1200" dirty="0">
                <a:solidFill>
                  <a:srgbClr val="677480"/>
                </a:solidFill>
                <a:latin typeface="Lato"/>
                <a:ea typeface="Lato"/>
                <a:cs typeface="Lato"/>
              </a:rPr>
              <a:t>*: Friction velocity, directly provided by </a:t>
            </a:r>
            <a:r>
              <a:rPr lang="en-US" sz="1200" dirty="0" smtClean="0">
                <a:solidFill>
                  <a:srgbClr val="677480"/>
                </a:solidFill>
                <a:latin typeface="Lato"/>
                <a:ea typeface="Lato"/>
                <a:cs typeface="Lato"/>
              </a:rPr>
              <a:t>WRF</a:t>
            </a:r>
            <a:endParaRPr lang="en-US" sz="1200" dirty="0" smtClean="0">
              <a:solidFill>
                <a:schemeClr val="dk1"/>
              </a:solidFill>
              <a:latin typeface="Lato"/>
              <a:ea typeface="Lato"/>
              <a:cs typeface="Lato"/>
            </a:endParaRPr>
          </a:p>
          <a:p>
            <a:r>
              <a:rPr lang="en-US" sz="1200" dirty="0" err="1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Δz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: First layer of the modeling system, equal to </a:t>
            </a:r>
            <a:r>
              <a:rPr lang="en-US" sz="12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28m </a:t>
            </a:r>
            <a:endParaRPr lang="en-US" sz="12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19" y="1211979"/>
            <a:ext cx="3907276" cy="5960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635517" y="3590374"/>
            <a:ext cx="1577756" cy="998703"/>
            <a:chOff x="7642444" y="3514808"/>
            <a:chExt cx="1577756" cy="998703"/>
          </a:xfrm>
        </p:grpSpPr>
        <p:sp>
          <p:nvSpPr>
            <p:cNvPr id="30" name="Google Shape;247;p28"/>
            <p:cNvSpPr/>
            <p:nvPr/>
          </p:nvSpPr>
          <p:spPr>
            <a:xfrm rot="10800000">
              <a:off x="7642444" y="4095764"/>
              <a:ext cx="1501556" cy="373830"/>
            </a:xfrm>
            <a:prstGeom prst="homePlate">
              <a:avLst>
                <a:gd name="adj" fmla="val 50000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endParaRPr sz="2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642444" y="3514808"/>
              <a:ext cx="1577756" cy="998703"/>
              <a:chOff x="7642444" y="3473246"/>
              <a:chExt cx="1577756" cy="998703"/>
            </a:xfrm>
          </p:grpSpPr>
          <p:sp>
            <p:nvSpPr>
              <p:cNvPr id="29" name="Google Shape;245;p28"/>
              <p:cNvSpPr txBox="1"/>
              <p:nvPr/>
            </p:nvSpPr>
            <p:spPr>
              <a:xfrm>
                <a:off x="7642444" y="3473246"/>
                <a:ext cx="1577756" cy="622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lvl="0" algn="ctr">
                  <a:lnSpc>
                    <a:spcPct val="115000"/>
                  </a:lnSpc>
                  <a:buClr>
                    <a:schemeClr val="dk1"/>
                  </a:buClr>
                  <a:buSzPts val="1100"/>
                </a:pPr>
                <a:r>
                  <a:rPr lang="en-US" sz="10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Chemistry-transport Model (</a:t>
                </a:r>
                <a:r>
                  <a:rPr lang="en-US" sz="1000" dirty="0" err="1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CAMx</a:t>
                </a:r>
                <a:r>
                  <a:rPr lang="en-US" sz="10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)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896402" y="4010284"/>
                <a:ext cx="11114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SzPts val="1100"/>
                </a:pPr>
                <a:r>
                  <a:rPr lang="en-US" sz="2400" dirty="0">
                    <a:solidFill>
                      <a:schemeClr val="lt1"/>
                    </a:solidFill>
                    <a:latin typeface="Raleway"/>
                    <a:ea typeface="Raleway"/>
                    <a:cs typeface="Raleway"/>
                  </a:rPr>
                  <a:t>Last</a:t>
                </a:r>
                <a:endParaRPr lang="el-GR" sz="2400" dirty="0">
                  <a:solidFill>
                    <a:schemeClr val="lt1"/>
                  </a:solidFill>
                  <a:latin typeface="Raleway"/>
                  <a:ea typeface="Raleway"/>
                  <a:cs typeface="Raleway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2295409" y="4171330"/>
            <a:ext cx="55178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dk1"/>
                </a:solidFill>
                <a:latin typeface="Lato"/>
                <a:ea typeface="Lato"/>
                <a:cs typeface="Lato"/>
              </a:rPr>
              <a:t>CAMx</a:t>
            </a:r>
            <a:r>
              <a:rPr lang="en-US" sz="1200" dirty="0">
                <a:solidFill>
                  <a:schemeClr val="dk1"/>
                </a:solidFill>
                <a:latin typeface="Lato"/>
                <a:ea typeface="Lato"/>
                <a:cs typeface="Lato"/>
              </a:rPr>
              <a:t> version 6.5: 3-D hourly concentrations of Quercus </a:t>
            </a:r>
            <a:r>
              <a:rPr lang="en-US" sz="1200" dirty="0" smtClean="0">
                <a:solidFill>
                  <a:schemeClr val="dk1"/>
                </a:solidFill>
                <a:latin typeface="Lato"/>
                <a:ea typeface="Lato"/>
                <a:cs typeface="Lato"/>
              </a:rPr>
              <a:t>pollen</a:t>
            </a:r>
            <a:endParaRPr lang="el-GR" sz="1200" dirty="0">
              <a:solidFill>
                <a:schemeClr val="dk1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851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2182</Words>
  <Application>Microsoft Office PowerPoint</Application>
  <PresentationFormat>On-screen Show (16:9)</PresentationFormat>
  <Paragraphs>738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Raleway</vt:lpstr>
      <vt:lpstr>Calibri</vt:lpstr>
      <vt:lpstr>Lato</vt:lpstr>
      <vt:lpstr>Arial</vt:lpstr>
      <vt:lpstr>Times New Roman</vt:lpstr>
      <vt:lpstr>Cambria</vt:lpstr>
      <vt:lpstr>Antonio template</vt:lpstr>
      <vt:lpstr>Analysis of the pollen phenology distributions and their impact on the modeled concentrations in Thessaloniki, Greece</vt:lpstr>
      <vt:lpstr>PowerPoint Presentation</vt:lpstr>
      <vt:lpstr>PowerPoint Presentation</vt:lpstr>
      <vt:lpstr>Pollen Index (grains/m3)</vt:lpstr>
      <vt:lpstr>PowerPoint Presentation</vt:lpstr>
      <vt:lpstr>High resolution modeling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Normality Tests</vt:lpstr>
      <vt:lpstr>Distribution Plots</vt:lpstr>
      <vt:lpstr>Probability Plots</vt:lpstr>
      <vt:lpstr>Probability Plots</vt:lpstr>
      <vt:lpstr>PowerPoint Presentation</vt:lpstr>
      <vt:lpstr>Thank you!</vt:lpstr>
      <vt:lpstr>Back-Up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pollen phenology distributions and their impact on the modeled concentrations in Thessaloniki, Greece</dc:title>
  <dc:creator>SofiaPapadogiannaki</dc:creator>
  <cp:lastModifiedBy>Σοφία Παπαδογιαννάκη</cp:lastModifiedBy>
  <cp:revision>87</cp:revision>
  <dcterms:modified xsi:type="dcterms:W3CDTF">2022-08-26T10:52:38Z</dcterms:modified>
</cp:coreProperties>
</file>