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13"/>
  </p:notesMasterIdLst>
  <p:handoutMasterIdLst>
    <p:handoutMasterId r:id="rId14"/>
  </p:handoutMasterIdLst>
  <p:sldIdLst>
    <p:sldId id="256" r:id="rId5"/>
    <p:sldId id="264" r:id="rId6"/>
    <p:sldId id="278" r:id="rId7"/>
    <p:sldId id="279" r:id="rId8"/>
    <p:sldId id="280" r:id="rId9"/>
    <p:sldId id="281" r:id="rId10"/>
    <p:sldId id="282"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6" d="100"/>
          <a:sy n="106" d="100"/>
        </p:scale>
        <p:origin x="126" y="204"/>
      </p:cViewPr>
      <p:guideLst/>
    </p:cSldViewPr>
  </p:slideViewPr>
  <p:notesTextViewPr>
    <p:cViewPr>
      <p:scale>
        <a:sx n="1" d="1"/>
        <a:sy n="1" d="1"/>
      </p:scale>
      <p:origin x="0" y="0"/>
    </p:cViewPr>
  </p:notesTextViewPr>
  <p:notesViewPr>
    <p:cSldViewPr snapToGrid="0">
      <p:cViewPr varScale="1">
        <p:scale>
          <a:sx n="60" d="100"/>
          <a:sy n="60" d="100"/>
        </p:scale>
        <p:origin x="1670"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9B3372-74CF-4E21-A4D4-286B22AA5A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63762BE-D43C-49F5-99A5-BF49C69592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5766F-5EC0-4797-B4D1-777FCB005B11}" type="datetimeFigureOut">
              <a:rPr lang="en-US" smtClean="0"/>
              <a:t>Saturday, 8/27/2022</a:t>
            </a:fld>
            <a:endParaRPr lang="en-US" dirty="0"/>
          </a:p>
        </p:txBody>
      </p:sp>
      <p:sp>
        <p:nvSpPr>
          <p:cNvPr id="4" name="Footer Placeholder 3">
            <a:extLst>
              <a:ext uri="{FF2B5EF4-FFF2-40B4-BE49-F238E27FC236}">
                <a16:creationId xmlns:a16="http://schemas.microsoft.com/office/drawing/2014/main" id="{1989E452-9BCA-4AF5-9A9C-233BF410EA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6BF9F63-CE4F-44E2-A07D-7E654DE9F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0AC76B-F5B1-4D6E-BACD-2A80744AC929}" type="slidenum">
              <a:rPr lang="en-US" smtClean="0"/>
              <a:t>‹#›</a:t>
            </a:fld>
            <a:endParaRPr lang="en-US" dirty="0"/>
          </a:p>
        </p:txBody>
      </p:sp>
    </p:spTree>
    <p:extLst>
      <p:ext uri="{BB962C8B-B14F-4D97-AF65-F5344CB8AC3E}">
        <p14:creationId xmlns:p14="http://schemas.microsoft.com/office/powerpoint/2010/main" val="320514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4B5EC-152C-4627-80C0-63B10D5574EF}" type="datetimeFigureOut">
              <a:rPr lang="en-US" smtClean="0"/>
              <a:t>Saturday, 8/27/2022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EE60E-651F-40CC-AD73-C00F10CE42B6}" type="slidenum">
              <a:rPr lang="en-US" smtClean="0"/>
              <a:t>‹#›</a:t>
            </a:fld>
            <a:endParaRPr lang="en-US" dirty="0"/>
          </a:p>
        </p:txBody>
      </p:sp>
    </p:spTree>
    <p:extLst>
      <p:ext uri="{BB962C8B-B14F-4D97-AF65-F5344CB8AC3E}">
        <p14:creationId xmlns:p14="http://schemas.microsoft.com/office/powerpoint/2010/main" val="202541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Saturday, 8/27/2022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425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328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24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527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553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9605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01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605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706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88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427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61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205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662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414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94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Saturday, 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425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Saturday, 8/27/2022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098732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D3E5-C7A3-47DF-A374-46BF83A69904}"/>
              </a:ext>
            </a:extLst>
          </p:cNvPr>
          <p:cNvSpPr>
            <a:spLocks noGrp="1"/>
          </p:cNvSpPr>
          <p:nvPr>
            <p:ph type="ctrTitle"/>
          </p:nvPr>
        </p:nvSpPr>
        <p:spPr>
          <a:xfrm>
            <a:off x="1632488" y="1414732"/>
            <a:ext cx="8791575" cy="1171275"/>
          </a:xfrm>
        </p:spPr>
        <p:txBody>
          <a:bodyPr>
            <a:noAutofit/>
          </a:bodyPr>
          <a:lstStyle/>
          <a:p>
            <a:pPr marL="0" marR="0" algn="ctr">
              <a:lnSpc>
                <a:spcPct val="115000"/>
              </a:lnSpc>
              <a:spcBef>
                <a:spcPts val="0"/>
              </a:spcBef>
              <a:spcAft>
                <a:spcPts val="0"/>
              </a:spcAft>
            </a:pPr>
            <a:r>
              <a:rPr lang="en-GB" sz="2800" b="1" dirty="0">
                <a:effectLst/>
                <a:latin typeface="Times New Roman" panose="02020603050405020304" pitchFamily="18" charset="0"/>
                <a:ea typeface="Arial" panose="020B0604020202020204" pitchFamily="34" charset="0"/>
              </a:rPr>
              <a:t>IMPROVING THE STUDENTS’ LEARNING OF OPTICS AND ATOMIC AND MOLECULAR PHYSICS BY COMPUTER-ASSISTED SPECTROSCOPIC SCHOOL EXPERIMENTS</a:t>
            </a:r>
            <a:endParaRPr lang="en-US" sz="2800" dirty="0">
              <a:effectLst/>
              <a:latin typeface="Arial" panose="020B0604020202020204" pitchFamily="34" charset="0"/>
              <a:ea typeface="Arial" panose="020B0604020202020204" pitchFamily="34" charset="0"/>
            </a:endParaRPr>
          </a:p>
        </p:txBody>
      </p:sp>
      <p:sp>
        <p:nvSpPr>
          <p:cNvPr id="3" name="Subtitle 2">
            <a:extLst>
              <a:ext uri="{FF2B5EF4-FFF2-40B4-BE49-F238E27FC236}">
                <a16:creationId xmlns:a16="http://schemas.microsoft.com/office/drawing/2014/main" id="{2E78725B-6E40-4D82-B375-7831D81C29EE}"/>
              </a:ext>
            </a:extLst>
          </p:cNvPr>
          <p:cNvSpPr>
            <a:spLocks noGrp="1"/>
          </p:cNvSpPr>
          <p:nvPr>
            <p:ph type="subTitle" idx="1"/>
          </p:nvPr>
        </p:nvSpPr>
        <p:spPr>
          <a:xfrm>
            <a:off x="1811007" y="3135253"/>
            <a:ext cx="8791575" cy="1655762"/>
          </a:xfrm>
        </p:spPr>
        <p:txBody>
          <a:bodyPr>
            <a:normAutofit fontScale="77500" lnSpcReduction="20000"/>
          </a:bodyPr>
          <a:lstStyle/>
          <a:p>
            <a:pPr marL="0" marR="0" algn="ctr">
              <a:lnSpc>
                <a:spcPct val="115000"/>
              </a:lnSpc>
              <a:spcBef>
                <a:spcPts val="0"/>
              </a:spcBef>
              <a:spcAft>
                <a:spcPts val="0"/>
              </a:spcAft>
            </a:pPr>
            <a:r>
              <a:rPr lang="en-GB" sz="2400" dirty="0">
                <a:effectLst/>
                <a:latin typeface="Times New Roman" panose="02020603050405020304" pitchFamily="18" charset="0"/>
                <a:ea typeface="Arial" panose="020B0604020202020204" pitchFamily="34" charset="0"/>
              </a:rPr>
              <a:t>Fabien Kunis</a:t>
            </a:r>
            <a:r>
              <a:rPr lang="bg-BG" sz="2400" baseline="30000" dirty="0">
                <a:effectLst/>
                <a:latin typeface="Times New Roman" panose="02020603050405020304" pitchFamily="18" charset="0"/>
                <a:ea typeface="Arial" panose="020B0604020202020204" pitchFamily="34" charset="0"/>
              </a:rPr>
              <a:t>1</a:t>
            </a:r>
            <a:r>
              <a:rPr lang="en-GB" sz="2400" dirty="0">
                <a:effectLst/>
                <a:latin typeface="Times New Roman" panose="02020603050405020304" pitchFamily="18" charset="0"/>
                <a:ea typeface="Arial" panose="020B0604020202020204" pitchFamily="34" charset="0"/>
              </a:rPr>
              <a:t>, Konstantin </a:t>
            </a:r>
            <a:r>
              <a:rPr lang="en-GB" sz="2400" dirty="0" err="1">
                <a:effectLst/>
                <a:latin typeface="Times New Roman" panose="02020603050405020304" pitchFamily="18" charset="0"/>
                <a:ea typeface="Arial" panose="020B0604020202020204" pitchFamily="34" charset="0"/>
              </a:rPr>
              <a:t>Ilchev</a:t>
            </a:r>
            <a:r>
              <a:rPr lang="bg-BG" sz="2400" baseline="30000" dirty="0">
                <a:effectLst/>
                <a:latin typeface="Times New Roman" panose="02020603050405020304" pitchFamily="18" charset="0"/>
                <a:ea typeface="Arial" panose="020B0604020202020204" pitchFamily="34" charset="0"/>
              </a:rPr>
              <a:t>2</a:t>
            </a:r>
            <a:r>
              <a:rPr lang="en-GB" sz="2400" dirty="0">
                <a:effectLst/>
                <a:latin typeface="Times New Roman" panose="02020603050405020304" pitchFamily="18" charset="0"/>
                <a:ea typeface="Arial" panose="020B0604020202020204" pitchFamily="34" charset="0"/>
              </a:rPr>
              <a:t>, Milena Stoyanova</a:t>
            </a:r>
            <a:r>
              <a:rPr lang="bg-BG" sz="2400" baseline="30000" dirty="0">
                <a:effectLst/>
                <a:latin typeface="Times New Roman" panose="02020603050405020304" pitchFamily="18" charset="0"/>
                <a:ea typeface="Arial" panose="020B0604020202020204" pitchFamily="34" charset="0"/>
              </a:rPr>
              <a:t>3</a:t>
            </a:r>
            <a:r>
              <a:rPr lang="en-GB" sz="2400" dirty="0">
                <a:effectLst/>
                <a:latin typeface="Times New Roman" panose="02020603050405020304" pitchFamily="18" charset="0"/>
                <a:ea typeface="Arial" panose="020B0604020202020204" pitchFamily="34" charset="0"/>
              </a:rPr>
              <a:t>, </a:t>
            </a:r>
            <a:r>
              <a:rPr lang="en-GB" sz="2400" dirty="0" err="1">
                <a:effectLst/>
                <a:latin typeface="Times New Roman" panose="02020603050405020304" pitchFamily="18" charset="0"/>
                <a:ea typeface="Arial" panose="020B0604020202020204" pitchFamily="34" charset="0"/>
              </a:rPr>
              <a:t>Vesela</a:t>
            </a:r>
            <a:r>
              <a:rPr lang="en-GB" sz="2400" dirty="0">
                <a:effectLst/>
                <a:latin typeface="Times New Roman" panose="02020603050405020304" pitchFamily="18" charset="0"/>
                <a:ea typeface="Arial" panose="020B0604020202020204" pitchFamily="34" charset="0"/>
              </a:rPr>
              <a:t> </a:t>
            </a:r>
            <a:r>
              <a:rPr lang="en-GB" sz="2400" dirty="0" err="1">
                <a:effectLst/>
                <a:latin typeface="Times New Roman" panose="02020603050405020304" pitchFamily="18" charset="0"/>
                <a:ea typeface="Arial" panose="020B0604020202020204" pitchFamily="34" charset="0"/>
              </a:rPr>
              <a:t>Dimova</a:t>
            </a:r>
            <a:r>
              <a:rPr lang="bg-BG" sz="2400" baseline="30000" dirty="0">
                <a:effectLst/>
                <a:latin typeface="Times New Roman" panose="02020603050405020304" pitchFamily="18" charset="0"/>
                <a:ea typeface="Arial" panose="020B0604020202020204" pitchFamily="34" charset="0"/>
              </a:rPr>
              <a:t>3</a:t>
            </a:r>
            <a:r>
              <a:rPr lang="en-GB" sz="2400" dirty="0">
                <a:effectLst/>
                <a:latin typeface="Times New Roman" panose="02020603050405020304" pitchFamily="18" charset="0"/>
                <a:ea typeface="Arial" panose="020B0604020202020204" pitchFamily="34" charset="0"/>
              </a:rPr>
              <a:t>, </a:t>
            </a:r>
            <a:r>
              <a:rPr lang="en-GB" sz="2400" dirty="0" err="1">
                <a:effectLst/>
                <a:latin typeface="Times New Roman" panose="02020603050405020304" pitchFamily="18" charset="0"/>
                <a:ea typeface="Arial" panose="020B0604020202020204" pitchFamily="34" charset="0"/>
              </a:rPr>
              <a:t>Tsanislava</a:t>
            </a:r>
            <a:r>
              <a:rPr lang="en-GB" sz="2400" dirty="0">
                <a:effectLst/>
                <a:latin typeface="Times New Roman" panose="02020603050405020304" pitchFamily="18" charset="0"/>
                <a:ea typeface="Arial" panose="020B0604020202020204" pitchFamily="34" charset="0"/>
              </a:rPr>
              <a:t> Genova</a:t>
            </a:r>
            <a:r>
              <a:rPr lang="en-GB" sz="2400" baseline="30000" dirty="0">
                <a:effectLst/>
                <a:latin typeface="Times New Roman" panose="02020603050405020304" pitchFamily="18" charset="0"/>
                <a:ea typeface="Arial" panose="020B0604020202020204" pitchFamily="34" charset="0"/>
              </a:rPr>
              <a:t>4</a:t>
            </a:r>
            <a:r>
              <a:rPr lang="en-GB" sz="2400" dirty="0">
                <a:effectLst/>
                <a:latin typeface="Times New Roman" panose="02020603050405020304" pitchFamily="18" charset="0"/>
                <a:ea typeface="Arial" panose="020B0604020202020204" pitchFamily="34" charset="0"/>
              </a:rPr>
              <a:t>, Christina Andreeva</a:t>
            </a:r>
            <a:r>
              <a:rPr lang="bg-BG" sz="2400" baseline="30000" dirty="0">
                <a:effectLst/>
                <a:latin typeface="Times New Roman" panose="02020603050405020304" pitchFamily="18" charset="0"/>
                <a:ea typeface="Arial" panose="020B0604020202020204" pitchFamily="34" charset="0"/>
              </a:rPr>
              <a:t>3,4 </a:t>
            </a:r>
            <a:endParaRPr lang="en-US" sz="24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800" dirty="0">
                <a:effectLst/>
                <a:latin typeface="Times New Roman" panose="02020603050405020304" pitchFamily="18"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bg-BG" sz="1800" baseline="30000" dirty="0">
                <a:effectLst/>
                <a:latin typeface="Times New Roman" panose="02020603050405020304" pitchFamily="18" charset="0"/>
                <a:ea typeface="Arial" panose="020B0604020202020204" pitchFamily="34" charset="0"/>
              </a:rPr>
              <a:t>1</a:t>
            </a:r>
            <a:r>
              <a:rPr lang="en-GB" sz="1800" dirty="0">
                <a:effectLst/>
                <a:latin typeface="Times New Roman" panose="02020603050405020304" pitchFamily="18" charset="0"/>
                <a:ea typeface="Arial" panose="020B0604020202020204" pitchFamily="34" charset="0"/>
              </a:rPr>
              <a:t>High School 125 Prof. </a:t>
            </a:r>
            <a:r>
              <a:rPr lang="en-GB" sz="1800" dirty="0" err="1">
                <a:effectLst/>
                <a:latin typeface="Times New Roman" panose="02020603050405020304" pitchFamily="18" charset="0"/>
                <a:ea typeface="Arial" panose="020B0604020202020204" pitchFamily="34" charset="0"/>
              </a:rPr>
              <a:t>Boyan</a:t>
            </a:r>
            <a:r>
              <a:rPr lang="en-GB" sz="1800" dirty="0">
                <a:effectLst/>
                <a:latin typeface="Times New Roman" panose="02020603050405020304" pitchFamily="18" charset="0"/>
                <a:ea typeface="Arial" panose="020B0604020202020204" pitchFamily="34" charset="0"/>
              </a:rPr>
              <a:t> </a:t>
            </a:r>
            <a:r>
              <a:rPr lang="en-GB" sz="1800" dirty="0" err="1">
                <a:effectLst/>
                <a:latin typeface="Times New Roman" panose="02020603050405020304" pitchFamily="18" charset="0"/>
                <a:ea typeface="Arial" panose="020B0604020202020204" pitchFamily="34" charset="0"/>
              </a:rPr>
              <a:t>Penev</a:t>
            </a:r>
            <a:r>
              <a:rPr lang="en-GB" sz="1800" dirty="0">
                <a:effectLst/>
                <a:latin typeface="Times New Roman" panose="02020603050405020304" pitchFamily="18" charset="0"/>
                <a:ea typeface="Arial" panose="020B0604020202020204" pitchFamily="34" charset="0"/>
              </a:rPr>
              <a:t>, Sofia, Bulgaria</a:t>
            </a:r>
            <a:endParaRPr lang="en-US" sz="18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GB" sz="1800" baseline="30000" dirty="0">
                <a:effectLst/>
                <a:latin typeface="Times New Roman" panose="02020603050405020304" pitchFamily="18" charset="0"/>
                <a:ea typeface="Arial" panose="020B0604020202020204" pitchFamily="34" charset="0"/>
              </a:rPr>
              <a:t>2</a:t>
            </a:r>
            <a:r>
              <a:rPr lang="en-GB" sz="1800" dirty="0">
                <a:effectLst/>
                <a:latin typeface="Times New Roman" panose="02020603050405020304" pitchFamily="18" charset="0"/>
                <a:ea typeface="Arial" panose="020B0604020202020204" pitchFamily="34" charset="0"/>
              </a:rPr>
              <a:t>Private English Language School “Prof. Ivan </a:t>
            </a:r>
            <a:r>
              <a:rPr lang="en-GB" sz="1800" dirty="0" err="1">
                <a:effectLst/>
                <a:latin typeface="Times New Roman" panose="02020603050405020304" pitchFamily="18" charset="0"/>
                <a:ea typeface="Arial" panose="020B0604020202020204" pitchFamily="34" charset="0"/>
              </a:rPr>
              <a:t>Apostolov</a:t>
            </a:r>
            <a:r>
              <a:rPr lang="en-GB" sz="1800" dirty="0">
                <a:effectLst/>
                <a:latin typeface="Times New Roman" panose="02020603050405020304" pitchFamily="18" charset="0"/>
                <a:ea typeface="Arial" panose="020B0604020202020204" pitchFamily="34" charset="0"/>
              </a:rPr>
              <a:t>”, Sofia, Bulgaria</a:t>
            </a:r>
            <a:endParaRPr lang="en-US" sz="18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GB" sz="1800" baseline="30000" dirty="0">
                <a:effectLst/>
                <a:latin typeface="Times New Roman" panose="02020603050405020304" pitchFamily="18" charset="0"/>
                <a:ea typeface="Arial" panose="020B0604020202020204" pitchFamily="34" charset="0"/>
              </a:rPr>
              <a:t>3</a:t>
            </a:r>
            <a:r>
              <a:rPr lang="en-GB" sz="1800" dirty="0">
                <a:effectLst/>
                <a:latin typeface="Times New Roman" panose="02020603050405020304" pitchFamily="18" charset="0"/>
                <a:ea typeface="Arial" panose="020B0604020202020204" pitchFamily="34" charset="0"/>
              </a:rPr>
              <a:t>Faculty of Physics, Sofia University “St. </a:t>
            </a:r>
            <a:r>
              <a:rPr lang="en-GB" sz="1800" dirty="0" err="1">
                <a:effectLst/>
                <a:latin typeface="Times New Roman" panose="02020603050405020304" pitchFamily="18" charset="0"/>
                <a:ea typeface="Arial" panose="020B0604020202020204" pitchFamily="34" charset="0"/>
              </a:rPr>
              <a:t>Kliment</a:t>
            </a:r>
            <a:r>
              <a:rPr lang="en-GB" sz="1800" dirty="0">
                <a:effectLst/>
                <a:latin typeface="Times New Roman" panose="02020603050405020304" pitchFamily="18" charset="0"/>
                <a:ea typeface="Arial" panose="020B0604020202020204" pitchFamily="34" charset="0"/>
              </a:rPr>
              <a:t> </a:t>
            </a:r>
            <a:r>
              <a:rPr lang="en-GB" sz="1800" dirty="0" err="1">
                <a:effectLst/>
                <a:latin typeface="Times New Roman" panose="02020603050405020304" pitchFamily="18" charset="0"/>
                <a:ea typeface="Arial" panose="020B0604020202020204" pitchFamily="34" charset="0"/>
              </a:rPr>
              <a:t>Ohridski</a:t>
            </a:r>
            <a:r>
              <a:rPr lang="en-GB" sz="1800" dirty="0">
                <a:effectLst/>
                <a:latin typeface="Times New Roman" panose="02020603050405020304" pitchFamily="18" charset="0"/>
                <a:ea typeface="Arial" panose="020B0604020202020204" pitchFamily="34" charset="0"/>
              </a:rPr>
              <a:t>”, Sofia, Bulgaria</a:t>
            </a:r>
            <a:endParaRPr lang="en-US" sz="1800"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GB" sz="1800" baseline="30000" dirty="0">
                <a:effectLst/>
                <a:latin typeface="Times New Roman" panose="02020603050405020304" pitchFamily="18" charset="0"/>
                <a:ea typeface="Arial" panose="020B0604020202020204" pitchFamily="34" charset="0"/>
              </a:rPr>
              <a:t>4</a:t>
            </a:r>
            <a:r>
              <a:rPr lang="en-GB" sz="1800" dirty="0">
                <a:effectLst/>
                <a:latin typeface="Times New Roman" panose="02020603050405020304" pitchFamily="18" charset="0"/>
                <a:ea typeface="Arial" panose="020B0604020202020204" pitchFamily="34" charset="0"/>
              </a:rPr>
              <a:t>Institute of Electronics, Bulgarian Academy of Sciences, Sofia, Bulgaria</a:t>
            </a:r>
            <a:endParaRPr lang="en-US"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1935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1412" y="235131"/>
            <a:ext cx="9905998" cy="1478570"/>
          </a:xfrm>
        </p:spPr>
        <p:txBody>
          <a:bodyPr/>
          <a:lstStyle/>
          <a:p>
            <a:pPr algn="ctr"/>
            <a:r>
              <a:rPr lang="en-US" sz="4800" dirty="0"/>
              <a:t>Introduction</a:t>
            </a:r>
          </a:p>
        </p:txBody>
      </p:sp>
      <p:sp>
        <p:nvSpPr>
          <p:cNvPr id="5" name="Content Placeholder 4"/>
          <p:cNvSpPr>
            <a:spLocks noGrp="1"/>
          </p:cNvSpPr>
          <p:nvPr>
            <p:ph idx="1"/>
          </p:nvPr>
        </p:nvSpPr>
        <p:spPr>
          <a:xfrm>
            <a:off x="1141412" y="1713701"/>
            <a:ext cx="4733177" cy="3541714"/>
          </a:xfrm>
        </p:spPr>
        <p:txBody>
          <a:bodyPr>
            <a:normAutofit/>
          </a:bodyPr>
          <a:lstStyle/>
          <a:p>
            <a:r>
              <a:rPr lang="en-GB" dirty="0"/>
              <a:t>Multifaceted concepts -  develop appropriate mental models</a:t>
            </a:r>
          </a:p>
          <a:p>
            <a:r>
              <a:rPr lang="en-US" sz="2000" dirty="0"/>
              <a:t>Misconceptions related to the understanding and application of atomic models and atomic spectra</a:t>
            </a:r>
          </a:p>
          <a:p>
            <a:r>
              <a:rPr lang="en-US" sz="2000" dirty="0"/>
              <a:t>Effective learning requires more than one instructional approach - preferably experimental</a:t>
            </a:r>
          </a:p>
        </p:txBody>
      </p:sp>
      <p:pic>
        <p:nvPicPr>
          <p:cNvPr id="7" name="Picture 6" descr="A picture containing wall, metal, rack&#10;&#10;Description automatically generated">
            <a:extLst>
              <a:ext uri="{FF2B5EF4-FFF2-40B4-BE49-F238E27FC236}">
                <a16:creationId xmlns:a16="http://schemas.microsoft.com/office/drawing/2014/main" id="{2A9BA9C8-E194-51B1-3AD3-7DC3FD3A86A9}"/>
              </a:ext>
            </a:extLst>
          </p:cNvPr>
          <p:cNvPicPr>
            <a:picLocks noChangeAspect="1"/>
          </p:cNvPicPr>
          <p:nvPr/>
        </p:nvPicPr>
        <p:blipFill>
          <a:blip r:embed="rId2"/>
          <a:stretch>
            <a:fillRect/>
          </a:stretch>
        </p:blipFill>
        <p:spPr>
          <a:xfrm>
            <a:off x="7390614" y="1713701"/>
            <a:ext cx="3826829" cy="36419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2414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1412" y="13063"/>
            <a:ext cx="9905998" cy="1478570"/>
          </a:xfrm>
        </p:spPr>
        <p:txBody>
          <a:bodyPr/>
          <a:lstStyle/>
          <a:p>
            <a:pPr algn="ctr"/>
            <a:r>
              <a:rPr lang="en-US" sz="4800" dirty="0"/>
              <a:t>Hypothesis</a:t>
            </a:r>
          </a:p>
        </p:txBody>
      </p:sp>
      <p:sp>
        <p:nvSpPr>
          <p:cNvPr id="5" name="Content Placeholder 4"/>
          <p:cNvSpPr>
            <a:spLocks noGrp="1"/>
          </p:cNvSpPr>
          <p:nvPr>
            <p:ph idx="1"/>
          </p:nvPr>
        </p:nvSpPr>
        <p:spPr>
          <a:xfrm>
            <a:off x="1141412" y="1491632"/>
            <a:ext cx="10053457" cy="4830791"/>
          </a:xfrm>
        </p:spPr>
        <p:txBody>
          <a:bodyPr>
            <a:normAutofit/>
          </a:bodyPr>
          <a:lstStyle/>
          <a:p>
            <a:r>
              <a:rPr lang="en-US" sz="2100" dirty="0"/>
              <a:t>computer-based school experiment will lead to an increased interest and better understanding</a:t>
            </a:r>
          </a:p>
          <a:p>
            <a:r>
              <a:rPr lang="en-US" sz="2100" dirty="0"/>
              <a:t>DIY spectroscope</a:t>
            </a:r>
          </a:p>
          <a:p>
            <a:r>
              <a:rPr lang="en-US" sz="2100" dirty="0"/>
              <a:t>spectroscope with a CCD matrix allowing for acquisition of quantitative data with a good resolution</a:t>
            </a:r>
          </a:p>
          <a:p>
            <a:r>
              <a:rPr lang="en-US" sz="2100" dirty="0"/>
              <a:t>improve their understanding of the basic concepts of atomic physics</a:t>
            </a:r>
          </a:p>
          <a:p>
            <a:r>
              <a:rPr lang="en-US" sz="2100" dirty="0"/>
              <a:t>improve their skills to work with certain computer programs</a:t>
            </a:r>
          </a:p>
          <a:p>
            <a:r>
              <a:rPr lang="en-US" sz="2100" dirty="0"/>
              <a:t>giving the students a better idea of real scientific experiment</a:t>
            </a:r>
          </a:p>
          <a:p>
            <a:r>
              <a:rPr lang="en-US" sz="2100" dirty="0"/>
              <a:t>pre and post test with seven multiple-choice questions targeting levels of remembering, understanding and application</a:t>
            </a:r>
          </a:p>
        </p:txBody>
      </p:sp>
    </p:spTree>
    <p:extLst>
      <p:ext uri="{BB962C8B-B14F-4D97-AF65-F5344CB8AC3E}">
        <p14:creationId xmlns:p14="http://schemas.microsoft.com/office/powerpoint/2010/main" val="13771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1412" y="13063"/>
            <a:ext cx="9905998" cy="1478570"/>
          </a:xfrm>
        </p:spPr>
        <p:txBody>
          <a:bodyPr>
            <a:normAutofit/>
          </a:bodyPr>
          <a:lstStyle/>
          <a:p>
            <a:pPr algn="ctr"/>
            <a:r>
              <a:rPr lang="en-US" sz="4400" dirty="0"/>
              <a:t>Description of the laboratory setup</a:t>
            </a:r>
          </a:p>
        </p:txBody>
      </p:sp>
      <p:sp>
        <p:nvSpPr>
          <p:cNvPr id="5" name="Content Placeholder 4"/>
          <p:cNvSpPr>
            <a:spLocks noGrp="1"/>
          </p:cNvSpPr>
          <p:nvPr>
            <p:ph idx="1"/>
          </p:nvPr>
        </p:nvSpPr>
        <p:spPr>
          <a:xfrm>
            <a:off x="1141412" y="1491632"/>
            <a:ext cx="5306521" cy="4830791"/>
          </a:xfrm>
        </p:spPr>
        <p:txBody>
          <a:bodyPr>
            <a:normAutofit/>
          </a:bodyPr>
          <a:lstStyle/>
          <a:p>
            <a:pPr marL="0" indent="0">
              <a:buNone/>
            </a:pPr>
            <a:r>
              <a:rPr lang="en-US" sz="2000" dirty="0"/>
              <a:t>The setup includes a </a:t>
            </a:r>
            <a:r>
              <a:rPr lang="en-US" sz="2000" dirty="0" err="1"/>
              <a:t>ThunderOptics</a:t>
            </a:r>
            <a:r>
              <a:rPr lang="en-US" sz="2000" dirty="0"/>
              <a:t> SMA-E spectrometer with an optical fiber and an optional collimator input. The following emission sources were used: solar light, tungsten white source, luminescence light tubes, several LEDs, He-Ne laser. The absorbers for the transmission measurement were red wine and an ethanol solution of fluorescein. The materials used for fluorescence measurement were fluorescein, olive oil, rum, and tonic. The free-standing cuvettes were used when the collimator was required to collect weaker signals, while strong signals were collected by means of fiber attached to the cuvette holder. </a:t>
            </a:r>
          </a:p>
        </p:txBody>
      </p:sp>
      <p:pic>
        <p:nvPicPr>
          <p:cNvPr id="4" name="Picture 3">
            <a:extLst>
              <a:ext uri="{FF2B5EF4-FFF2-40B4-BE49-F238E27FC236}">
                <a16:creationId xmlns:a16="http://schemas.microsoft.com/office/drawing/2014/main" id="{C7A9E72A-E50F-1CC5-4A89-DC10A7B7111A}"/>
              </a:ext>
            </a:extLst>
          </p:cNvPr>
          <p:cNvPicPr>
            <a:picLocks noChangeAspect="1"/>
          </p:cNvPicPr>
          <p:nvPr/>
        </p:nvPicPr>
        <p:blipFill>
          <a:blip r:embed="rId2"/>
          <a:stretch>
            <a:fillRect/>
          </a:stretch>
        </p:blipFill>
        <p:spPr>
          <a:xfrm>
            <a:off x="6513922" y="1480649"/>
            <a:ext cx="5382705" cy="4363970"/>
          </a:xfrm>
          <a:prstGeom prst="rect">
            <a:avLst/>
          </a:prstGeom>
        </p:spPr>
      </p:pic>
    </p:spTree>
    <p:extLst>
      <p:ext uri="{BB962C8B-B14F-4D97-AF65-F5344CB8AC3E}">
        <p14:creationId xmlns:p14="http://schemas.microsoft.com/office/powerpoint/2010/main" val="409023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1" y="81481"/>
            <a:ext cx="9905998" cy="901859"/>
          </a:xfrm>
        </p:spPr>
        <p:txBody>
          <a:bodyPr>
            <a:normAutofit/>
          </a:bodyPr>
          <a:lstStyle/>
          <a:p>
            <a:pPr algn="ctr"/>
            <a:r>
              <a:rPr lang="en-US" dirty="0"/>
              <a:t>Laboratory exercise reports</a:t>
            </a:r>
          </a:p>
        </p:txBody>
      </p:sp>
      <p:pic>
        <p:nvPicPr>
          <p:cNvPr id="21" name="Picture 20">
            <a:extLst>
              <a:ext uri="{FF2B5EF4-FFF2-40B4-BE49-F238E27FC236}">
                <a16:creationId xmlns:a16="http://schemas.microsoft.com/office/drawing/2014/main" id="{719489EA-E36F-3956-CCFF-B65F10113C1B}"/>
              </a:ext>
            </a:extLst>
          </p:cNvPr>
          <p:cNvPicPr>
            <a:picLocks noChangeAspect="1"/>
          </p:cNvPicPr>
          <p:nvPr/>
        </p:nvPicPr>
        <p:blipFill>
          <a:blip r:embed="rId2"/>
          <a:stretch>
            <a:fillRect/>
          </a:stretch>
        </p:blipFill>
        <p:spPr>
          <a:xfrm>
            <a:off x="1219201" y="818638"/>
            <a:ext cx="10274709" cy="2744694"/>
          </a:xfrm>
          <a:prstGeom prst="rect">
            <a:avLst/>
          </a:prstGeom>
        </p:spPr>
      </p:pic>
      <p:pic>
        <p:nvPicPr>
          <p:cNvPr id="23" name="Picture 22">
            <a:extLst>
              <a:ext uri="{FF2B5EF4-FFF2-40B4-BE49-F238E27FC236}">
                <a16:creationId xmlns:a16="http://schemas.microsoft.com/office/drawing/2014/main" id="{442A2A25-A648-EBDB-F9C7-95E6D4D6A371}"/>
              </a:ext>
            </a:extLst>
          </p:cNvPr>
          <p:cNvPicPr>
            <a:picLocks noChangeAspect="1"/>
          </p:cNvPicPr>
          <p:nvPr/>
        </p:nvPicPr>
        <p:blipFill>
          <a:blip r:embed="rId3"/>
          <a:stretch>
            <a:fillRect/>
          </a:stretch>
        </p:blipFill>
        <p:spPr>
          <a:xfrm>
            <a:off x="1219201" y="3684654"/>
            <a:ext cx="10274710" cy="3091865"/>
          </a:xfrm>
          <a:prstGeom prst="rect">
            <a:avLst/>
          </a:prstGeom>
        </p:spPr>
      </p:pic>
    </p:spTree>
    <p:extLst>
      <p:ext uri="{BB962C8B-B14F-4D97-AF65-F5344CB8AC3E}">
        <p14:creationId xmlns:p14="http://schemas.microsoft.com/office/powerpoint/2010/main" val="98974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724277"/>
            <a:ext cx="9905999" cy="749744"/>
          </a:xfrm>
        </p:spPr>
        <p:txBody>
          <a:bodyPr>
            <a:normAutofit/>
          </a:bodyPr>
          <a:lstStyle/>
          <a:p>
            <a:pPr algn="ctr"/>
            <a:r>
              <a:rPr lang="en-US" sz="3200" dirty="0"/>
              <a:t>Analysis of the test results and hypothesis check</a:t>
            </a:r>
          </a:p>
        </p:txBody>
      </p:sp>
      <p:sp>
        <p:nvSpPr>
          <p:cNvPr id="9" name="TextBox 8">
            <a:extLst>
              <a:ext uri="{FF2B5EF4-FFF2-40B4-BE49-F238E27FC236}">
                <a16:creationId xmlns:a16="http://schemas.microsoft.com/office/drawing/2014/main" id="{8D25B52C-A10D-D1DA-99AD-7237F7E09479}"/>
              </a:ext>
            </a:extLst>
          </p:cNvPr>
          <p:cNvSpPr txBox="1"/>
          <p:nvPr/>
        </p:nvSpPr>
        <p:spPr>
          <a:xfrm>
            <a:off x="1358020" y="2163779"/>
            <a:ext cx="9799621" cy="3693319"/>
          </a:xfrm>
          <a:prstGeom prst="rect">
            <a:avLst/>
          </a:prstGeom>
          <a:noFill/>
        </p:spPr>
        <p:txBody>
          <a:bodyPr wrap="square" rtlCol="0">
            <a:spAutoFit/>
          </a:bodyPr>
          <a:lstStyle/>
          <a:p>
            <a:r>
              <a:rPr lang="en-US" dirty="0"/>
              <a:t>The laboratory exercise being completed, with the spectra recorded, data extracted and processed. The active discussion after the lab showed that the students were very much interested and excited by the laboratory work. Shortly afterwards we had posttest, and the results were compared with pretest.</a:t>
            </a:r>
          </a:p>
          <a:p>
            <a:r>
              <a:rPr lang="en-US" dirty="0"/>
              <a:t>We had increased number of the correct answers. Only the first question has negative result, where more students identified an emission spectrum as absorption one. </a:t>
            </a:r>
          </a:p>
          <a:p>
            <a:r>
              <a:rPr lang="en-US" dirty="0"/>
              <a:t>There were no wrong answers after laboratory work on the questions related to the definition of thermal emission, photoelectric effect, dispersion and fluorescence (3 wrong on the control); absorption-emission of atoms in ground state (4 wrong on the control); relationship between frequency and wavelength of light waves (7 wrong on the control); understanding and application of energy conservation law through the relationship of absorption and fluorescence light color (2 wrong on the control).</a:t>
            </a:r>
          </a:p>
          <a:p>
            <a:r>
              <a:rPr lang="en-US" dirty="0"/>
              <a:t>For the question about identification of hydrogen spectral line series the correct answers increased, but still four of the students did not demonstrate improvement in understanding. The same applies for the question about calculation of emission photon energy from energy level diagram. </a:t>
            </a:r>
          </a:p>
        </p:txBody>
      </p:sp>
    </p:spTree>
    <p:extLst>
      <p:ext uri="{BB962C8B-B14F-4D97-AF65-F5344CB8AC3E}">
        <p14:creationId xmlns:p14="http://schemas.microsoft.com/office/powerpoint/2010/main" val="110180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0425" y="230329"/>
            <a:ext cx="9905998" cy="1478570"/>
          </a:xfrm>
        </p:spPr>
        <p:txBody>
          <a:bodyPr/>
          <a:lstStyle/>
          <a:p>
            <a:pPr algn="ctr"/>
            <a:r>
              <a:rPr lang="en-US" sz="4800" dirty="0"/>
              <a:t>Conclusions</a:t>
            </a:r>
          </a:p>
        </p:txBody>
      </p:sp>
      <p:sp>
        <p:nvSpPr>
          <p:cNvPr id="8" name="TextBox 7">
            <a:extLst>
              <a:ext uri="{FF2B5EF4-FFF2-40B4-BE49-F238E27FC236}">
                <a16:creationId xmlns:a16="http://schemas.microsoft.com/office/drawing/2014/main" id="{FB9DAE15-FDA3-B9D6-2404-9B30B805A1C4}"/>
              </a:ext>
            </a:extLst>
          </p:cNvPr>
          <p:cNvSpPr txBox="1"/>
          <p:nvPr/>
        </p:nvSpPr>
        <p:spPr>
          <a:xfrm>
            <a:off x="1520982" y="1810693"/>
            <a:ext cx="893577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Diversifying the teaching approaches is helpful for the students to gain and deepen their knowledge in the field of atomic physics</a:t>
            </a:r>
          </a:p>
          <a:p>
            <a:pPr marL="285750" indent="-285750">
              <a:buFont typeface="Arial" panose="020B0604020202020204" pitchFamily="34" charset="0"/>
              <a:buChar char="•"/>
            </a:pPr>
            <a:r>
              <a:rPr lang="en-US" dirty="0"/>
              <a:t>Performing computer-assisted laboratory exercise may further contribute to the students’ involvement and thus, understanding of the material studied</a:t>
            </a:r>
          </a:p>
          <a:p>
            <a:pPr marL="285750" indent="-285750">
              <a:buFont typeface="Arial" panose="020B0604020202020204" pitchFamily="34" charset="0"/>
              <a:buChar char="•"/>
            </a:pPr>
            <a:r>
              <a:rPr lang="en-US" dirty="0"/>
              <a:t>We propose a laboratory setup based on a very user-friendly and affordable spectrometer connected to a computer for quantitative study of emission, transmission/absorption and fluorescence spectra</a:t>
            </a:r>
          </a:p>
          <a:p>
            <a:pPr marL="285750" indent="-285750">
              <a:buFont typeface="Arial" panose="020B0604020202020204" pitchFamily="34" charset="0"/>
              <a:buChar char="•"/>
            </a:pPr>
            <a:r>
              <a:rPr lang="en-US" dirty="0"/>
              <a:t>The number of correct answers increases after the lab</a:t>
            </a:r>
          </a:p>
          <a:p>
            <a:pPr marL="285750" indent="-285750">
              <a:buFont typeface="Arial" panose="020B0604020202020204" pitchFamily="34" charset="0"/>
              <a:buChar char="•"/>
            </a:pPr>
            <a:r>
              <a:rPr lang="en-US" dirty="0"/>
              <a:t>Very positive feedback from the students about the lab</a:t>
            </a:r>
          </a:p>
        </p:txBody>
      </p:sp>
    </p:spTree>
    <p:extLst>
      <p:ext uri="{BB962C8B-B14F-4D97-AF65-F5344CB8AC3E}">
        <p14:creationId xmlns:p14="http://schemas.microsoft.com/office/powerpoint/2010/main" val="358231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383" y="187198"/>
            <a:ext cx="9905998" cy="1478570"/>
          </a:xfrm>
        </p:spPr>
        <p:txBody>
          <a:bodyPr/>
          <a:lstStyle/>
          <a:p>
            <a:pPr algn="ctr"/>
            <a:r>
              <a:rPr lang="en-US" dirty="0"/>
              <a:t>Thank you!</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31870" y="2097088"/>
            <a:ext cx="4878387" cy="4017288"/>
          </a:xfrm>
        </p:spPr>
      </p:pic>
      <p:sp>
        <p:nvSpPr>
          <p:cNvPr id="9" name="TextBox 8"/>
          <p:cNvSpPr txBox="1"/>
          <p:nvPr/>
        </p:nvSpPr>
        <p:spPr>
          <a:xfrm>
            <a:off x="594950" y="2727709"/>
            <a:ext cx="5499462" cy="1323439"/>
          </a:xfrm>
          <a:prstGeom prst="rect">
            <a:avLst/>
          </a:prstGeom>
          <a:noFill/>
        </p:spPr>
        <p:txBody>
          <a:bodyPr wrap="square" rtlCol="0">
            <a:spAutoFit/>
          </a:bodyPr>
          <a:lstStyle/>
          <a:p>
            <a:r>
              <a:rPr lang="en-US" sz="2000" b="1" dirty="0"/>
              <a:t>Acknowledgements</a:t>
            </a:r>
            <a:r>
              <a:rPr lang="en-US" sz="2000" dirty="0"/>
              <a:t>: The work is financially supported by the Fund for Scientific Research at the University of Sofia “St. </a:t>
            </a:r>
            <a:r>
              <a:rPr lang="en-US" sz="2000" dirty="0" err="1"/>
              <a:t>Kliment</a:t>
            </a:r>
            <a:r>
              <a:rPr lang="en-US" sz="2000" dirty="0"/>
              <a:t> </a:t>
            </a:r>
            <a:r>
              <a:rPr lang="en-US" sz="2000" dirty="0" err="1"/>
              <a:t>Ohridski</a:t>
            </a:r>
            <a:r>
              <a:rPr lang="en-US" sz="2000" dirty="0"/>
              <a:t>”, grant №80-10-42/10.05.2022 .</a:t>
            </a:r>
          </a:p>
        </p:txBody>
      </p:sp>
    </p:spTree>
    <p:extLst>
      <p:ext uri="{BB962C8B-B14F-4D97-AF65-F5344CB8AC3E}">
        <p14:creationId xmlns:p14="http://schemas.microsoft.com/office/powerpoint/2010/main" val="3678866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TF77815013_Problem-solution cycle_RVA_v3" id="{20834410-FC37-46AC-ACB7-FB202F8C4BA9}" vid="{1ED24379-BFF7-4E2F-B7EC-A47C906E21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A7C0B241-13E5-418D-8920-D23491E2D2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79702B-25C7-40D7-9E29-7686B11A9660}">
  <ds:schemaRefs>
    <ds:schemaRef ds:uri="http://schemas.microsoft.com/sharepoint/v3/contenttype/forms"/>
  </ds:schemaRefs>
</ds:datastoreItem>
</file>

<file path=customXml/itemProps3.xml><?xml version="1.0" encoding="utf-8"?>
<ds:datastoreItem xmlns:ds="http://schemas.openxmlformats.org/officeDocument/2006/customXml" ds:itemID="{E7866CFD-F94E-4AE5-ACEA-86FEC0F48A10}">
  <ds:schemaRefs>
    <ds:schemaRef ds:uri="http://www.w3.org/XML/1998/namespace"/>
    <ds:schemaRef ds:uri="http://schemas.microsoft.com/office/infopath/2007/PartnerControls"/>
    <ds:schemaRef ds:uri="http://schemas.microsoft.com/office/2006/metadata/properties"/>
    <ds:schemaRef ds:uri="71af3243-3dd4-4a8d-8c0d-dd76da1f02a5"/>
    <ds:schemaRef ds:uri="http://schemas.microsoft.com/office/2006/documentManagement/types"/>
    <ds:schemaRef ds:uri="http://schemas.openxmlformats.org/package/2006/metadata/core-properties"/>
    <ds:schemaRef ds:uri="16c05727-aa75-4e4a-9b5f-8a80a1165891"/>
    <ds:schemaRef ds:uri="http://purl.org/dc/elements/1.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Problemsolution cycle </Template>
  <TotalTime>0</TotalTime>
  <Words>646</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Tw Cen MT</vt:lpstr>
      <vt:lpstr>Circuit</vt:lpstr>
      <vt:lpstr>IMPROVING THE STUDENTS’ LEARNING OF OPTICS AND ATOMIC AND MOLECULAR PHYSICS BY COMPUTER-ASSISTED SPECTROSCOPIC SCHOOL EXPERIMENTS</vt:lpstr>
      <vt:lpstr>Introduction</vt:lpstr>
      <vt:lpstr>Hypothesis</vt:lpstr>
      <vt:lpstr>Description of the laboratory setup</vt:lpstr>
      <vt:lpstr>Laboratory exercise reports</vt:lpstr>
      <vt:lpstr>Analysis of the test results and hypothesis check</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2020-06-03T13:45:05Z</dcterms:created>
  <dcterms:modified xsi:type="dcterms:W3CDTF">2022-08-27T22:54:21Z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