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embeddedFontLst>
    <p:embeddedFont>
      <p:font typeface="Gill Sans" charset="0"/>
      <p:regular r:id="rId24"/>
      <p:bold r:id="rId25"/>
    </p:embeddedFont>
    <p:embeddedFont>
      <p:font typeface="Tahoma" pitchFamily="34" charset="0"/>
      <p:regular r:id="rId26"/>
      <p:bold r:id="rId27"/>
    </p:embeddedFont>
    <p:embeddedFont>
      <p:font typeface="Verdana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OwNL39LHRcjSimjx/C9ePRutl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a" initials="" lastIdx="2" clrIdx="0"/>
  <p:cmAuthor id="1" name="Dragana Bogosavljević" initials="" lastIdx="2" clrIdx="1"/>
  <p:cmAuthor id="2" name="Branislava Blajvaz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BDED0F7-2623-46BC-95BE-5E982FC32C7F}">
  <a:tblStyle styleId="{EBDED0F7-2623-46BC-95BE-5E982FC32C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24T15:01:29.228" idx="1">
    <p:pos x="4896" y="531"/>
    <p:text>Šta misliš da nam se ovaj slajd zove ovako? ili da mu damo neki drugi naziv?
za sinopsis ću naći radova, da imamo da pohranimo još koji u priči.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dqpmBK8"/>
      </p:ext>
    </p:extLst>
  </p:cm>
  <p:cm authorId="1" dt="2022-08-24T15:01:29.228" idx="1">
    <p:pos x="4896" y="531"/>
    <p:text>treba skinuti naslov odavde i po meni je previše teksta, pogotovo što je to isto u sažetku
Ja bih u taj introduction stavila kurikulum i to bih opričala u uvodu ko smo, šta smo navesti da se koristio taj sadržaj što si ubacila za istraživanje što nam je dalo ideju da ispitamo kako funkcioniše sve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dqpmBLM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24T14:54:30.030" idx="2">
    <p:pos x="5628" y="960"/>
    <p:text>Dodaj matu, naravno ispravi me šta sam ubrljala engleski.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dqpmBLA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24T17:11:40.016" idx="2">
    <p:pos x="6000" y="0"/>
    <p:text>kad se izdeklamuju rezultati, nekoliko radova (možda 5) kao fotke, animacijom nabacati preko slajda ...da se ne gomilaju slajdovi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dqpmBLQ"/>
      </p:ext>
    </p:extLst>
  </p:cm>
  <p:cm authorId="2" dt="2022-08-24T17:11:40.016" idx="1">
    <p:pos x="6000" y="0"/>
    <p:text>Mislis da ne idemo jedan zadatak jedan slajd?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>
          <p15:parentCm authorId="1" idx="2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dqzUqY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84565ca5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84565ca5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4565ca5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384565ca5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84565ca5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84565ca5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84565ca5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384565ca5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84565ca5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84565ca5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84565ca5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384565ca5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84565ca5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84565ca5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474758ed3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474758ed38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84565ca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384565ca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84565ca5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84565ca5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7475972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7475972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 rot="5400000">
            <a:off x="4846638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 rot="5400000">
            <a:off x="9985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887" h="1638887" extrusionOk="0">
                <a:moveTo>
                  <a:pt x="1638887" y="819444"/>
                </a:moveTo>
                <a:lnTo>
                  <a:pt x="1638887" y="819444"/>
                </a:lnTo>
                <a:cubicBezTo>
                  <a:pt x="1638887" y="927094"/>
                  <a:pt x="1617673" y="1033698"/>
                  <a:pt x="1576462" y="1133148"/>
                </a:cubicBezTo>
                <a:cubicBezTo>
                  <a:pt x="1535250" y="1232598"/>
                  <a:pt x="1474842" y="1322960"/>
                  <a:pt x="1398698" y="1399057"/>
                </a:cubicBezTo>
                <a:cubicBezTo>
                  <a:pt x="1322554" y="1475154"/>
                  <a:pt x="1232155" y="1535506"/>
                  <a:pt x="1132679" y="1576656"/>
                </a:cubicBezTo>
                <a:cubicBezTo>
                  <a:pt x="1033204" y="1617806"/>
                  <a:pt x="926587" y="1638954"/>
                  <a:pt x="818937" y="1638887"/>
                </a:cubicBezTo>
                <a:lnTo>
                  <a:pt x="819444" y="819444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p10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8;p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/>
            </a:path>
            <a:tileRect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p10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10;p10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/>
            </a:path>
            <a:tileRect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w="12700" cap="rnd" cmpd="sng">
            <a:solidFill>
              <a:srgbClr val="307F93">
                <a:alpha val="5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pull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887" h="1638887" extrusionOk="0">
                <a:moveTo>
                  <a:pt x="1638887" y="819444"/>
                </a:moveTo>
                <a:lnTo>
                  <a:pt x="1638887" y="819444"/>
                </a:lnTo>
                <a:cubicBezTo>
                  <a:pt x="1638887" y="927094"/>
                  <a:pt x="1617673" y="1033698"/>
                  <a:pt x="1576462" y="1133148"/>
                </a:cubicBezTo>
                <a:cubicBezTo>
                  <a:pt x="1535250" y="1232598"/>
                  <a:pt x="1474842" y="1322960"/>
                  <a:pt x="1398698" y="1399057"/>
                </a:cubicBezTo>
                <a:cubicBezTo>
                  <a:pt x="1322554" y="1475154"/>
                  <a:pt x="1232155" y="1535506"/>
                  <a:pt x="1132679" y="1576656"/>
                </a:cubicBezTo>
                <a:cubicBezTo>
                  <a:pt x="1033204" y="1617806"/>
                  <a:pt x="926587" y="1638954"/>
                  <a:pt x="818937" y="1638887"/>
                </a:cubicBezTo>
                <a:lnTo>
                  <a:pt x="819444" y="819444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26;p12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12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/>
            </a:path>
            <a:tileRect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28;p12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2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ransition spd="slow">
    <p:pull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1500187" y="2357437"/>
            <a:ext cx="7407275" cy="147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Gill Sans"/>
              <a:buNone/>
            </a:pPr>
            <a:r>
              <a:rPr lang="en-US" sz="39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Students’ interpretation of graphs in physics and mathematics</a:t>
            </a:r>
            <a:br>
              <a:rPr lang="en-US" sz="39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/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1500187" y="4857750"/>
            <a:ext cx="74072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92500" lnSpcReduction="20000"/>
          </a:bodyPr>
          <a:lstStyle/>
          <a:p>
            <a:pPr marL="269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400" b="1" i="0" u="none">
                <a:solidFill>
                  <a:srgbClr val="320E04"/>
                </a:solidFill>
                <a:latin typeface="Gill Sans"/>
                <a:ea typeface="Gill Sans"/>
                <a:cs typeface="Gill Sans"/>
                <a:sym typeface="Gill Sans"/>
              </a:rPr>
              <a:t>Branislava Blajvaz                     Dragana Bogosavljević</a:t>
            </a:r>
            <a:endParaRPr/>
          </a:p>
          <a:p>
            <a:pPr marL="2698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 sz="1800">
                <a:solidFill>
                  <a:srgbClr val="320E04"/>
                </a:solidFill>
              </a:rPr>
              <a:t>     </a:t>
            </a:r>
            <a:r>
              <a:rPr lang="en-US" sz="1800" b="0" i="0" u="none">
                <a:solidFill>
                  <a:srgbClr val="320E04"/>
                </a:solidFill>
                <a:latin typeface="Gill Sans"/>
                <a:ea typeface="Gill Sans"/>
                <a:cs typeface="Gill Sans"/>
                <a:sym typeface="Gill Sans"/>
              </a:rPr>
              <a:t>Physics Teacher                                                          Math Teacher</a:t>
            </a:r>
            <a:endParaRPr sz="1800" b="0" i="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698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endParaRPr sz="1800">
              <a:solidFill>
                <a:srgbClr val="320E04"/>
              </a:solidFill>
            </a:endParaRPr>
          </a:p>
          <a:p>
            <a:pPr marL="2698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 sz="1800">
                <a:solidFill>
                  <a:srgbClr val="320E04"/>
                </a:solidFill>
              </a:rPr>
              <a:t>          </a:t>
            </a:r>
            <a:endParaRPr sz="1800">
              <a:solidFill>
                <a:srgbClr val="320E04"/>
              </a:solidFill>
            </a:endParaRPr>
          </a:p>
          <a:p>
            <a:pPr marL="2698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 sz="1800" b="0" i="0" u="none">
                <a:solidFill>
                  <a:srgbClr val="320E04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Primary School Jovan Jovanović Zmaj</a:t>
            </a:r>
            <a:endParaRPr/>
          </a:p>
          <a:p>
            <a:pPr marL="2698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 sz="1800" b="0" i="0" u="none">
                <a:solidFill>
                  <a:srgbClr val="320E04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Sremska Mitrovica</a:t>
            </a:r>
            <a:endParaRPr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Graphs in Physics</a:t>
            </a:r>
            <a:endParaRPr sz="4300">
              <a:solidFill>
                <a:srgbClr val="5622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0" name="Google Shape;140;p8" descr="Zadatak 4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6750" y="1729975"/>
            <a:ext cx="2797500" cy="26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45700" rIns="91425" bIns="45700" anchor="t" anchorCtr="0">
            <a:noAutofit/>
          </a:bodyPr>
          <a:lstStyle/>
          <a:p>
            <a:pPr marL="365760" marR="0" lvl="0" indent="-120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/>
              <a:t>Task 4</a:t>
            </a:r>
            <a:endParaRPr sz="3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/>
              <a:t>What is the velocity of the bodies?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/>
          </a:p>
          <a:p>
            <a:pPr marL="365760" marR="0" lvl="0" indent="-120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/>
          </a:p>
        </p:txBody>
      </p:sp>
      <p:sp>
        <p:nvSpPr>
          <p:cNvPr id="142" name="Google Shape;142;p8"/>
          <p:cNvSpPr txBox="1"/>
          <p:nvPr/>
        </p:nvSpPr>
        <p:spPr>
          <a:xfrm>
            <a:off x="1271325" y="4763000"/>
            <a:ext cx="42795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Results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Percentage of a task score:  47.37%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Male: 50.00%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Female: 45.16%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525" y="500050"/>
            <a:ext cx="6312724" cy="360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5">
            <a:alphaModFix/>
          </a:blip>
          <a:srcRect l="4525" t="6191"/>
          <a:stretch/>
        </p:blipFill>
        <p:spPr>
          <a:xfrm>
            <a:off x="6131733" y="4239363"/>
            <a:ext cx="2429500" cy="235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7426" y="3295050"/>
            <a:ext cx="4886574" cy="35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Graphs in Physics</a:t>
            </a:r>
            <a:endParaRPr sz="4300">
              <a:solidFill>
                <a:srgbClr val="5622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1" name="Google Shape;151;p9" descr="Zadatak 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24012"/>
            <a:ext cx="3657600" cy="26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45700" rIns="91425" bIns="45700" anchor="t" anchorCtr="0">
            <a:noAutofit/>
          </a:bodyPr>
          <a:lstStyle/>
          <a:p>
            <a:pPr marL="365760" marR="0" lvl="0" indent="-120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/>
              <a:t>Task 5</a:t>
            </a:r>
            <a:endParaRPr sz="3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/>
              <a:t>At what stage of the motion does the body slow down?</a:t>
            </a:r>
            <a:endParaRPr/>
          </a:p>
        </p:txBody>
      </p:sp>
      <p:sp>
        <p:nvSpPr>
          <p:cNvPr id="153" name="Google Shape;153;p9"/>
          <p:cNvSpPr txBox="1"/>
          <p:nvPr/>
        </p:nvSpPr>
        <p:spPr>
          <a:xfrm>
            <a:off x="1143000" y="4494400"/>
            <a:ext cx="43542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Results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Percentage of a task score: 80.70%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Male: 96.15%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Female: 67.74%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11802"/>
            <a:ext cx="9144003" cy="408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84565ca5d_0_13"/>
          <p:cNvSpPr txBox="1">
            <a:spLocks noGrp="1"/>
          </p:cNvSpPr>
          <p:nvPr>
            <p:ph type="title"/>
          </p:nvPr>
        </p:nvSpPr>
        <p:spPr>
          <a:xfrm>
            <a:off x="1435600" y="274325"/>
            <a:ext cx="74982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US" sz="3300"/>
              <a:t>Graphs in Math - Evaluation 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84565ca5d_0_13"/>
          <p:cNvSpPr txBox="1">
            <a:spLocks noGrp="1"/>
          </p:cNvSpPr>
          <p:nvPr>
            <p:ph type="body" idx="1"/>
          </p:nvPr>
        </p:nvSpPr>
        <p:spPr>
          <a:xfrm>
            <a:off x="1293400" y="1109925"/>
            <a:ext cx="3799800" cy="547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Task 6: (level - beginner)</a:t>
            </a:r>
            <a:endParaRPr sz="2400"/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dirty="0">
                <a:latin typeface="Tahoma"/>
                <a:ea typeface="Tahoma"/>
                <a:cs typeface="Tahoma"/>
                <a:sym typeface="Tahoma"/>
              </a:rPr>
              <a:t>    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 smtClean="0"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cost of 1 kg of apples is 80 </a:t>
            </a:r>
            <a:r>
              <a:rPr lang="en-US" sz="1900" dirty="0" err="1">
                <a:latin typeface="Tahoma"/>
                <a:ea typeface="Tahoma"/>
                <a:cs typeface="Tahoma"/>
                <a:sym typeface="Tahoma"/>
              </a:rPr>
              <a:t>serbian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 dinars. Use the adequate formula and graph to show the cost of 2, 4, 6, and 8 kilograms of apples.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a)</a:t>
            </a:r>
            <a:r>
              <a:rPr lang="en-US" sz="19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What will be the cost of 5 kg?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b)</a:t>
            </a:r>
            <a:r>
              <a:rPr lang="en-US" sz="19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How many kilograms of apples can you buy with 560 dinars?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c)</a:t>
            </a:r>
            <a:r>
              <a:rPr lang="en-US" sz="19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Will 1000 dinars be enough to buy 15kg of apples?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384565ca5d_0_13"/>
          <p:cNvSpPr txBox="1">
            <a:spLocks noGrp="1"/>
          </p:cNvSpPr>
          <p:nvPr>
            <p:ph type="body" idx="2"/>
          </p:nvPr>
        </p:nvSpPr>
        <p:spPr>
          <a:xfrm>
            <a:off x="5276200" y="1109925"/>
            <a:ext cx="3657600" cy="5474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Results: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Percentage of a task score: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Total - 85,96%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(49 out of 57)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Male - 84,61%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(22 out of 26)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Female - 87,1%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   (27 out of 31)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g1384565ca5d_0_13"/>
          <p:cNvSpPr txBox="1"/>
          <p:nvPr/>
        </p:nvSpPr>
        <p:spPr>
          <a:xfrm>
            <a:off x="4420200" y="6126650"/>
            <a:ext cx="47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3" name="Google Shape;163;g1384565ca5d_0_13"/>
          <p:cNvSpPr txBox="1"/>
          <p:nvPr/>
        </p:nvSpPr>
        <p:spPr>
          <a:xfrm>
            <a:off x="5277450" y="1130500"/>
            <a:ext cx="365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4" name="Google Shape;164;g1384565ca5d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128" y="1260119"/>
            <a:ext cx="7051484" cy="48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384565ca5d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449" y="817587"/>
            <a:ext cx="4349050" cy="60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84565ca5d_0_19"/>
          <p:cNvSpPr txBox="1">
            <a:spLocks noGrp="1"/>
          </p:cNvSpPr>
          <p:nvPr>
            <p:ph type="title"/>
          </p:nvPr>
        </p:nvSpPr>
        <p:spPr>
          <a:xfrm>
            <a:off x="1435600" y="274325"/>
            <a:ext cx="74982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Graphs in Math - Evaluation 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384565ca5d_0_19"/>
          <p:cNvSpPr txBox="1">
            <a:spLocks noGrp="1"/>
          </p:cNvSpPr>
          <p:nvPr>
            <p:ph type="body" idx="1"/>
          </p:nvPr>
        </p:nvSpPr>
        <p:spPr>
          <a:xfrm>
            <a:off x="1293400" y="1124950"/>
            <a:ext cx="3799800" cy="53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Task 7: (level - beginner)</a:t>
            </a:r>
            <a:endParaRPr sz="2400"/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dirty="0">
                <a:latin typeface="Tahoma"/>
                <a:ea typeface="Tahoma"/>
                <a:cs typeface="Tahoma"/>
                <a:sym typeface="Tahoma"/>
              </a:rPr>
              <a:t>     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 dirty="0" smtClean="0">
                <a:latin typeface="Tahoma"/>
                <a:ea typeface="Tahoma"/>
                <a:cs typeface="Tahoma"/>
                <a:sym typeface="Tahoma"/>
              </a:rPr>
              <a:t>Use 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the graph to show how quantity change of one side reflects on the length of the other side of a rectangle, if the area equals 36 square </a:t>
            </a:r>
            <a:r>
              <a:rPr lang="en-US" sz="1900" dirty="0" err="1">
                <a:latin typeface="Tahoma"/>
                <a:ea typeface="Tahoma"/>
                <a:cs typeface="Tahoma"/>
                <a:sym typeface="Tahoma"/>
              </a:rPr>
              <a:t>centimetres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sp>
        <p:nvSpPr>
          <p:cNvPr id="172" name="Google Shape;172;g1384565ca5d_0_19"/>
          <p:cNvSpPr txBox="1">
            <a:spLocks noGrp="1"/>
          </p:cNvSpPr>
          <p:nvPr>
            <p:ph type="body" idx="2"/>
          </p:nvPr>
        </p:nvSpPr>
        <p:spPr>
          <a:xfrm>
            <a:off x="5276200" y="1124950"/>
            <a:ext cx="3657600" cy="53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sp>
        <p:nvSpPr>
          <p:cNvPr id="173" name="Google Shape;173;g1384565ca5d_0_19"/>
          <p:cNvSpPr txBox="1">
            <a:spLocks noGrp="1"/>
          </p:cNvSpPr>
          <p:nvPr>
            <p:ph type="body" idx="2"/>
          </p:nvPr>
        </p:nvSpPr>
        <p:spPr>
          <a:xfrm>
            <a:off x="5276200" y="1124950"/>
            <a:ext cx="3657600" cy="5354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Results: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Percentage of a task score: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Total - 33,33%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(19 out of 57)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Male - 33,61%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(9 out of 26)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Female - 29,03%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   (9 out of 31)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4" name="Google Shape;174;g1384565ca5d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465" y="935475"/>
            <a:ext cx="4383759" cy="573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384565ca5d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8126" y="871275"/>
            <a:ext cx="5403527" cy="586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384565ca5d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9360" y="1442980"/>
            <a:ext cx="6518799" cy="473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84565ca5d_0_25"/>
          <p:cNvSpPr txBox="1">
            <a:spLocks noGrp="1"/>
          </p:cNvSpPr>
          <p:nvPr>
            <p:ph type="title"/>
          </p:nvPr>
        </p:nvSpPr>
        <p:spPr>
          <a:xfrm>
            <a:off x="1435600" y="274325"/>
            <a:ext cx="74982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Graphs in Math - Evaluation 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384565ca5d_0_25"/>
          <p:cNvSpPr txBox="1">
            <a:spLocks noGrp="1"/>
          </p:cNvSpPr>
          <p:nvPr>
            <p:ph type="body" idx="1"/>
          </p:nvPr>
        </p:nvSpPr>
        <p:spPr>
          <a:xfrm>
            <a:off x="1222296" y="1109925"/>
            <a:ext cx="3839898" cy="529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Task 8: (level - </a:t>
            </a:r>
            <a:r>
              <a:rPr lang="sr-Latn-RS" sz="2400" dirty="0" smtClean="0"/>
              <a:t>i</a:t>
            </a:r>
            <a:r>
              <a:rPr lang="en-US" sz="2400" dirty="0" err="1" smtClean="0"/>
              <a:t>ntermediate</a:t>
            </a:r>
            <a:r>
              <a:rPr lang="en-US" sz="2400" dirty="0"/>
              <a:t>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It takes 8 hours for five men to dig the hole. Define the adequate formula and use the graph to show when the same job will be finished if there are less/more than five people.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a)</a:t>
            </a:r>
            <a:r>
              <a:rPr lang="en-US" sz="19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What type of proportion can you recognize here?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  b)</a:t>
            </a:r>
            <a:r>
              <a:rPr lang="en-US" sz="19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Can 10 people finish the digging within three hours? 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384565ca5d_0_25"/>
          <p:cNvSpPr txBox="1">
            <a:spLocks noGrp="1"/>
          </p:cNvSpPr>
          <p:nvPr>
            <p:ph type="body" idx="2"/>
          </p:nvPr>
        </p:nvSpPr>
        <p:spPr>
          <a:xfrm>
            <a:off x="5276100" y="1109925"/>
            <a:ext cx="3657600" cy="529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g1384565ca5d_0_25"/>
          <p:cNvSpPr txBox="1">
            <a:spLocks noGrp="1"/>
          </p:cNvSpPr>
          <p:nvPr>
            <p:ph type="body" idx="2"/>
          </p:nvPr>
        </p:nvSpPr>
        <p:spPr>
          <a:xfrm>
            <a:off x="5276200" y="1109925"/>
            <a:ext cx="3657600" cy="5293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Results: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Percentage of a task score: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Total - 31,58%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(18 out of 57)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Male - 38,46%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(10 out of 26)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Female - 25,8%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   (8 out of 31)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85" name="Google Shape;185;g1384565ca5d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419" y="669458"/>
            <a:ext cx="4687131" cy="574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384565ca5d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585" y="841203"/>
            <a:ext cx="5089898" cy="574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84565ca5d_0_31"/>
          <p:cNvSpPr txBox="1">
            <a:spLocks noGrp="1"/>
          </p:cNvSpPr>
          <p:nvPr>
            <p:ph type="title"/>
          </p:nvPr>
        </p:nvSpPr>
        <p:spPr>
          <a:xfrm>
            <a:off x="1435600" y="274325"/>
            <a:ext cx="74982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Graphs in Math - Evaluation 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g1384565ca5d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700" y="2597575"/>
            <a:ext cx="4931099" cy="38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384565ca5d_0_31"/>
          <p:cNvSpPr txBox="1">
            <a:spLocks noGrp="1"/>
          </p:cNvSpPr>
          <p:nvPr>
            <p:ph type="body" idx="1"/>
          </p:nvPr>
        </p:nvSpPr>
        <p:spPr>
          <a:xfrm>
            <a:off x="1161100" y="1226700"/>
            <a:ext cx="7772700" cy="15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Task 9: (level - beginner)</a:t>
            </a:r>
            <a:endParaRPr sz="2400"/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 dirty="0" smtClean="0"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graph shows world population growth over the last four centuries, with scientific projection in 30 years from now.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84565ca5d_0_59"/>
          <p:cNvSpPr txBox="1">
            <a:spLocks noGrp="1"/>
          </p:cNvSpPr>
          <p:nvPr>
            <p:ph type="title"/>
          </p:nvPr>
        </p:nvSpPr>
        <p:spPr>
          <a:xfrm>
            <a:off x="1435600" y="274325"/>
            <a:ext cx="74982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Graphs in Math - Evaluation 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384565ca5d_0_59"/>
          <p:cNvSpPr txBox="1">
            <a:spLocks noGrp="1"/>
          </p:cNvSpPr>
          <p:nvPr>
            <p:ph type="body" idx="1"/>
          </p:nvPr>
        </p:nvSpPr>
        <p:spPr>
          <a:xfrm>
            <a:off x="1181225" y="1109925"/>
            <a:ext cx="3784800" cy="552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Task 9: (level - beginner) 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Tahoma"/>
                <a:ea typeface="Tahoma"/>
                <a:cs typeface="Tahoma"/>
                <a:sym typeface="Tahoma"/>
              </a:rPr>
              <a:t>a)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>
                <a:latin typeface="Tahoma"/>
                <a:ea typeface="Tahoma"/>
                <a:cs typeface="Tahoma"/>
                <a:sym typeface="Tahoma"/>
              </a:rPr>
              <a:t>How many people lived on Earth during the 18</a:t>
            </a:r>
            <a:r>
              <a:rPr lang="en-US" sz="1900" baseline="30000"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1900">
                <a:latin typeface="Tahoma"/>
                <a:ea typeface="Tahoma"/>
                <a:cs typeface="Tahoma"/>
                <a:sym typeface="Tahoma"/>
              </a:rPr>
              <a:t> century?  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Tahoma"/>
                <a:ea typeface="Tahoma"/>
                <a:cs typeface="Tahoma"/>
                <a:sym typeface="Tahoma"/>
              </a:rPr>
              <a:t>b)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>
                <a:latin typeface="Tahoma"/>
                <a:ea typeface="Tahoma"/>
                <a:cs typeface="Tahoma"/>
                <a:sym typeface="Tahoma"/>
              </a:rPr>
              <a:t>When did we reach the number of six billion people?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Tahoma"/>
                <a:ea typeface="Tahoma"/>
                <a:cs typeface="Tahoma"/>
                <a:sym typeface="Tahoma"/>
              </a:rPr>
              <a:t>c)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>
                <a:latin typeface="Tahoma"/>
                <a:ea typeface="Tahoma"/>
                <a:cs typeface="Tahoma"/>
                <a:sym typeface="Tahoma"/>
              </a:rPr>
              <a:t>In which century did we have a rapid population growth?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  </a:t>
            </a:r>
            <a:endParaRPr sz="2400"/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00">
                <a:latin typeface="Tahoma"/>
                <a:ea typeface="Tahoma"/>
                <a:cs typeface="Tahoma"/>
                <a:sym typeface="Tahoma"/>
              </a:rPr>
              <a:t>   </a:t>
            </a:r>
            <a:endParaRPr sz="1900"/>
          </a:p>
        </p:txBody>
      </p:sp>
      <p:sp>
        <p:nvSpPr>
          <p:cNvPr id="200" name="Google Shape;200;g1384565ca5d_0_59"/>
          <p:cNvSpPr txBox="1">
            <a:spLocks noGrp="1"/>
          </p:cNvSpPr>
          <p:nvPr>
            <p:ph type="body" idx="2"/>
          </p:nvPr>
        </p:nvSpPr>
        <p:spPr>
          <a:xfrm>
            <a:off x="1308413" y="1785425"/>
            <a:ext cx="3657600" cy="46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1" name="Google Shape;201;g1384565ca5d_0_59"/>
          <p:cNvSpPr txBox="1">
            <a:spLocks noGrp="1"/>
          </p:cNvSpPr>
          <p:nvPr>
            <p:ph type="body" idx="2"/>
          </p:nvPr>
        </p:nvSpPr>
        <p:spPr>
          <a:xfrm>
            <a:off x="5276200" y="1109925"/>
            <a:ext cx="3657600" cy="5339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Results: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Percentage of a task score: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Total - 64,91%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(37 out of 57)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Male - 57,69%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(15 out of 26)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Female - 70,97%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   (22 out of 31)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02" name="Google Shape;202;g1384565ca5d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2202894"/>
            <a:ext cx="7625373" cy="227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384565ca5d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725" y="1976886"/>
            <a:ext cx="8063273" cy="37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84565ca5d_0_52"/>
          <p:cNvSpPr txBox="1">
            <a:spLocks noGrp="1"/>
          </p:cNvSpPr>
          <p:nvPr>
            <p:ph type="title"/>
          </p:nvPr>
        </p:nvSpPr>
        <p:spPr>
          <a:xfrm>
            <a:off x="1435600" y="274325"/>
            <a:ext cx="74982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Graphs in Math - Evaluation 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384565ca5d_0_52"/>
          <p:cNvSpPr txBox="1">
            <a:spLocks noGrp="1"/>
          </p:cNvSpPr>
          <p:nvPr>
            <p:ph type="body" idx="1"/>
          </p:nvPr>
        </p:nvSpPr>
        <p:spPr>
          <a:xfrm>
            <a:off x="1263325" y="1109925"/>
            <a:ext cx="3829800" cy="529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Task 10: (level - beginner)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 dirty="0" smtClean="0"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1900" dirty="0">
                <a:latin typeface="Tahoma"/>
                <a:ea typeface="Tahoma"/>
                <a:cs typeface="Tahoma"/>
                <a:sym typeface="Tahoma"/>
              </a:rPr>
              <a:t>average speed of a camel through the desert is 8 km/h. Use the adequate formula and graph to show the relationship between the time and distance that she can reach.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384565ca5d_0_52"/>
          <p:cNvSpPr txBox="1">
            <a:spLocks noGrp="1"/>
          </p:cNvSpPr>
          <p:nvPr>
            <p:ph type="body" idx="2"/>
          </p:nvPr>
        </p:nvSpPr>
        <p:spPr>
          <a:xfrm>
            <a:off x="5276200" y="1109925"/>
            <a:ext cx="3657600" cy="5293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Results: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Percentage of a task score: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Total - 54,38%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(31 out of 57)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Male - 50% (13 out of 26)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Female - 58,06%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   (18 out of 31)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11" name="Google Shape;211;g1384565ca5d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024" y="836463"/>
            <a:ext cx="4853951" cy="584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384565ca5d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0664" y="980150"/>
            <a:ext cx="3942674" cy="555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84565ca5d_0_7"/>
          <p:cNvSpPr txBox="1">
            <a:spLocks noGrp="1"/>
          </p:cNvSpPr>
          <p:nvPr>
            <p:ph type="title"/>
          </p:nvPr>
        </p:nvSpPr>
        <p:spPr>
          <a:xfrm>
            <a:off x="1435600" y="274324"/>
            <a:ext cx="7498200" cy="85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           What to conclude? </a:t>
            </a:r>
            <a:endParaRPr/>
          </a:p>
        </p:txBody>
      </p:sp>
      <p:sp>
        <p:nvSpPr>
          <p:cNvPr id="218" name="Google Shape;218;g1384565ca5d_0_7"/>
          <p:cNvSpPr txBox="1">
            <a:spLocks noGrp="1"/>
          </p:cNvSpPr>
          <p:nvPr>
            <p:ph type="body" idx="1"/>
          </p:nvPr>
        </p:nvSpPr>
        <p:spPr>
          <a:xfrm>
            <a:off x="1435600" y="1524000"/>
            <a:ext cx="3657600" cy="338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Physics-most common mistakes:</a:t>
            </a:r>
            <a:endParaRPr/>
          </a:p>
          <a:p>
            <a:pPr marL="457200" lvl="0" indent="-370840" algn="l" rtl="0">
              <a:spcBef>
                <a:spcPts val="600"/>
              </a:spcBef>
              <a:spcAft>
                <a:spcPts val="0"/>
              </a:spcAft>
              <a:buSzPts val="2240"/>
              <a:buChar char="-"/>
            </a:pPr>
            <a:r>
              <a:rPr lang="en-US" dirty="0"/>
              <a:t>Confused with distance-time graph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70840" algn="l" rtl="0">
              <a:spcBef>
                <a:spcPts val="600"/>
              </a:spcBef>
              <a:spcAft>
                <a:spcPts val="0"/>
              </a:spcAft>
              <a:buSzPts val="2240"/>
              <a:buChar char="-"/>
            </a:pPr>
            <a:r>
              <a:rPr lang="en-US" dirty="0"/>
              <a:t>Don’t read coordinate </a:t>
            </a:r>
            <a:r>
              <a:rPr lang="en-US" dirty="0" smtClean="0"/>
              <a:t>ax</a:t>
            </a:r>
            <a:r>
              <a:rPr lang="sr-Latn-RS" dirty="0" smtClean="0"/>
              <a:t>i</a:t>
            </a:r>
            <a:r>
              <a:rPr lang="en-US" dirty="0" smtClean="0"/>
              <a:t>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384565ca5d_0_7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Math - most common mistakes:</a:t>
            </a:r>
            <a:endParaRPr/>
          </a:p>
          <a:p>
            <a:pPr marL="457200" lvl="0" indent="-370840" algn="l" rtl="0">
              <a:spcBef>
                <a:spcPts val="600"/>
              </a:spcBef>
              <a:spcAft>
                <a:spcPts val="0"/>
              </a:spcAft>
              <a:buSzPts val="2240"/>
              <a:buChar char="-"/>
            </a:pPr>
            <a:r>
              <a:rPr lang="en-US"/>
              <a:t>Misleading graph/ No graph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70840" algn="l" rtl="0">
              <a:spcBef>
                <a:spcPts val="600"/>
              </a:spcBef>
              <a:spcAft>
                <a:spcPts val="0"/>
              </a:spcAft>
              <a:buSzPts val="2240"/>
              <a:buChar char="-"/>
            </a:pPr>
            <a:r>
              <a:rPr lang="en-US"/>
              <a:t>Distorted scale/ not accurately drawn graph  </a:t>
            </a:r>
            <a:endParaRPr/>
          </a:p>
        </p:txBody>
      </p:sp>
      <p:sp>
        <p:nvSpPr>
          <p:cNvPr id="220" name="Google Shape;220;g1384565ca5d_0_7"/>
          <p:cNvSpPr txBox="1"/>
          <p:nvPr/>
        </p:nvSpPr>
        <p:spPr>
          <a:xfrm>
            <a:off x="1551975" y="5138250"/>
            <a:ext cx="696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Gill Sans"/>
              <a:buChar char="●"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Motivation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74758ed38_1_26"/>
          <p:cNvSpPr txBox="1">
            <a:spLocks noGrp="1"/>
          </p:cNvSpPr>
          <p:nvPr>
            <p:ph type="title"/>
          </p:nvPr>
        </p:nvSpPr>
        <p:spPr>
          <a:xfrm>
            <a:off x="1435600" y="274324"/>
            <a:ext cx="7498200" cy="85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           What to conclude? </a:t>
            </a:r>
            <a:endParaRPr/>
          </a:p>
        </p:txBody>
      </p:sp>
      <p:sp>
        <p:nvSpPr>
          <p:cNvPr id="226" name="Google Shape;226;g1474758ed38_1_26"/>
          <p:cNvSpPr txBox="1"/>
          <p:nvPr/>
        </p:nvSpPr>
        <p:spPr>
          <a:xfrm>
            <a:off x="1486800" y="1299275"/>
            <a:ext cx="7340100" cy="51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Gill Sans"/>
              <a:buChar char="-"/>
            </a:pPr>
            <a:r>
              <a:rPr lang="en-US" sz="3200" dirty="0">
                <a:latin typeface="Gill Sans"/>
                <a:ea typeface="Gill Sans"/>
                <a:cs typeface="Gill Sans"/>
                <a:sym typeface="Gill Sans"/>
              </a:rPr>
              <a:t>increase simultaneous use of graphs in both subjects (do more research within the educational reforms)</a:t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Gill Sans"/>
              <a:buChar char="-"/>
            </a:pPr>
            <a:r>
              <a:rPr lang="en-US" sz="3200" dirty="0">
                <a:latin typeface="Gill Sans"/>
                <a:ea typeface="Gill Sans"/>
                <a:cs typeface="Gill Sans"/>
                <a:sym typeface="Gill Sans"/>
              </a:rPr>
              <a:t>better “translation” of ideas in order to understand each others interpretation</a:t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Char char="-"/>
            </a:pPr>
            <a:r>
              <a:rPr lang="en-US" sz="3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motivate students to include graphs more in their work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100000"/>
              <a:buFont typeface="Gill Sans"/>
              <a:buNone/>
            </a:pPr>
            <a:r>
              <a:rPr lang="en-US" sz="3900" dirty="0">
                <a:solidFill>
                  <a:srgbClr val="572314"/>
                </a:solidFill>
              </a:rPr>
              <a:t> Who are we and what we want to show in this research?</a:t>
            </a: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1435075" y="1961525"/>
            <a:ext cx="74994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working </a:t>
            </a:r>
            <a:r>
              <a:rPr lang="en-US" dirty="0"/>
              <a:t>field - primary </a:t>
            </a:r>
            <a:r>
              <a:rPr lang="en-US" dirty="0" smtClean="0"/>
              <a:t>education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idea - monitoring the primary educational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reforms through the correlation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between physics and math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the main task - the students’ achievement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             in contents implemented in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             both subjects</a:t>
            </a:r>
            <a:endParaRPr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84565ca5d_0_0"/>
          <p:cNvSpPr txBox="1">
            <a:spLocks noGrp="1"/>
          </p:cNvSpPr>
          <p:nvPr>
            <p:ph type="title"/>
          </p:nvPr>
        </p:nvSpPr>
        <p:spPr>
          <a:xfrm>
            <a:off x="1435600" y="225600"/>
            <a:ext cx="7498200" cy="782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                 Authors </a:t>
            </a:r>
            <a:endParaRPr sz="4000"/>
          </a:p>
        </p:txBody>
      </p:sp>
      <p:sp>
        <p:nvSpPr>
          <p:cNvPr id="232" name="Google Shape;232;g1384565ca5d_0_0"/>
          <p:cNvSpPr txBox="1">
            <a:spLocks noGrp="1"/>
          </p:cNvSpPr>
          <p:nvPr>
            <p:ph type="body" idx="1"/>
          </p:nvPr>
        </p:nvSpPr>
        <p:spPr>
          <a:xfrm>
            <a:off x="1203150" y="1524000"/>
            <a:ext cx="3835200" cy="46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>
                <a:latin typeface="Tahoma"/>
                <a:ea typeface="Tahoma"/>
                <a:cs typeface="Tahoma"/>
                <a:sym typeface="Tahoma"/>
              </a:rPr>
              <a:t>            </a:t>
            </a:r>
            <a:r>
              <a:rPr lang="en-US" sz="1300" b="1">
                <a:latin typeface="Tahoma"/>
                <a:ea typeface="Tahoma"/>
                <a:cs typeface="Tahoma"/>
                <a:sym typeface="Tahoma"/>
              </a:rPr>
              <a:t>Dragana Bogosavljević</a:t>
            </a:r>
            <a:endParaRPr sz="13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3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>
                <a:latin typeface="Tahoma"/>
                <a:ea typeface="Tahoma"/>
                <a:cs typeface="Tahoma"/>
                <a:sym typeface="Tahoma"/>
              </a:rPr>
              <a:t>Math teacher. Coordinator of Bilingual Team in Primary school “Jovan Jovanovic Zmaj”, Sremska Mitrovica. Passionate journalist.   In love with the sun, sea, snow and salsa. </a:t>
            </a:r>
            <a:endParaRPr sz="13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3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>
                <a:latin typeface="Tahoma"/>
                <a:ea typeface="Tahoma"/>
                <a:cs typeface="Tahoma"/>
                <a:sym typeface="Tahoma"/>
              </a:rPr>
              <a:t>Contact: dragana.bogosavljevic@zmajsm.edu.rs.</a:t>
            </a:r>
            <a:endParaRPr sz="3000"/>
          </a:p>
        </p:txBody>
      </p:sp>
      <p:sp>
        <p:nvSpPr>
          <p:cNvPr id="233" name="Google Shape;233;g1384565ca5d_0_0"/>
          <p:cNvSpPr txBox="1">
            <a:spLocks noGrp="1"/>
          </p:cNvSpPr>
          <p:nvPr>
            <p:ph type="body" idx="2"/>
          </p:nvPr>
        </p:nvSpPr>
        <p:spPr>
          <a:xfrm>
            <a:off x="5293900" y="1313450"/>
            <a:ext cx="3639900" cy="46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>
                <a:latin typeface="Tahoma"/>
                <a:ea typeface="Tahoma"/>
                <a:cs typeface="Tahoma"/>
                <a:sym typeface="Tahoma"/>
              </a:rPr>
              <a:t>          </a:t>
            </a: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>
                <a:latin typeface="Tahoma"/>
                <a:ea typeface="Tahoma"/>
                <a:cs typeface="Tahoma"/>
                <a:sym typeface="Tahoma"/>
              </a:rPr>
              <a:t>                 </a:t>
            </a:r>
            <a:endParaRPr sz="12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>
                <a:latin typeface="Tahoma"/>
                <a:ea typeface="Tahoma"/>
                <a:cs typeface="Tahoma"/>
                <a:sym typeface="Tahoma"/>
              </a:rPr>
              <a:t>                           </a:t>
            </a:r>
            <a:r>
              <a:rPr lang="en-US" sz="1300" b="1">
                <a:latin typeface="Tahoma"/>
                <a:ea typeface="Tahoma"/>
                <a:cs typeface="Tahoma"/>
                <a:sym typeface="Tahoma"/>
              </a:rPr>
              <a:t>Branislava Blajvaz</a:t>
            </a:r>
            <a:endParaRPr sz="13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3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b="1"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Physics teache</a:t>
            </a:r>
            <a:r>
              <a:rPr lang="en-US" sz="1300" b="1">
                <a:latin typeface="Tahoma"/>
                <a:ea typeface="Tahoma"/>
                <a:cs typeface="Tahoma"/>
                <a:sym typeface="Tahoma"/>
              </a:rPr>
              <a:t>r. PhD student of physics.She works with talented children. She is the winner of numerous awards, co-author and reviewer of school textbooks. She has been the president of Serbian Physical Society for the Srem district since 2011.</a:t>
            </a:r>
            <a:endParaRPr sz="13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>
                <a:latin typeface="Tahoma"/>
                <a:ea typeface="Tahoma"/>
                <a:cs typeface="Tahoma"/>
                <a:sym typeface="Tahoma"/>
              </a:rPr>
              <a:t>Contact:       branislava.blajvaz@zmajsm.edu.rs</a:t>
            </a:r>
            <a:endParaRPr sz="13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34" name="Google Shape;234;g1384565ca5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799" y="1313450"/>
            <a:ext cx="2920400" cy="286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384565ca5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974" y="1313450"/>
            <a:ext cx="2920400" cy="286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384565ca5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5775" y="1313450"/>
            <a:ext cx="2074800" cy="28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100000"/>
              <a:buFont typeface="Gill Sans"/>
              <a:buNone/>
            </a:pPr>
            <a:r>
              <a:rPr lang="en-US">
                <a:solidFill>
                  <a:srgbClr val="572314"/>
                </a:solidFill>
              </a:rPr>
              <a:t>Why are we investigating application of graphics?</a:t>
            </a:r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Graphs are a part of the Physics 7th grade Curriculum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Graphs can also be introduced in the 6th grade (uniform linear motion)</a:t>
            </a: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Graphs are part of Math </a:t>
            </a:r>
            <a:r>
              <a:rPr lang="en-US"/>
              <a:t>6th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and 7th Grade Curriculum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Direct and inverse dependence of quantities is part of </a:t>
            </a:r>
            <a:r>
              <a:rPr lang="en-US"/>
              <a:t>6</a:t>
            </a: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 grade Curriculum</a:t>
            </a:r>
            <a:endParaRPr/>
          </a:p>
        </p:txBody>
      </p:sp>
      <p:pic>
        <p:nvPicPr>
          <p:cNvPr id="84" name="Google Shape;84;p3" descr="curricul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187" y="5072062"/>
            <a:ext cx="16351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Research Sample</a:t>
            </a:r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research was conducted in </a:t>
            </a:r>
            <a:r>
              <a:rPr lang="en-US"/>
              <a:t>the Primary school “Jovan Jovanović Zmaj”  in Sremska Mitrovica.</a:t>
            </a: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Two classes of seventh grade students (13 years old) participated in the research.</a:t>
            </a:r>
            <a:endParaRPr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84565ca5d_1_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 Sample</a:t>
            </a:r>
            <a:endParaRPr/>
          </a:p>
        </p:txBody>
      </p:sp>
      <p:sp>
        <p:nvSpPr>
          <p:cNvPr id="96" name="Google Shape;96;g1384565ca5d_1_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82575" algn="l" rtl="0"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A suitable research sample was selected</a:t>
            </a:r>
            <a:endParaRPr/>
          </a:p>
        </p:txBody>
      </p:sp>
      <p:graphicFrame>
        <p:nvGraphicFramePr>
          <p:cNvPr id="97" name="Google Shape;97;g1384565ca5d_1_9"/>
          <p:cNvGraphicFramePr/>
          <p:nvPr/>
        </p:nvGraphicFramePr>
        <p:xfrm>
          <a:off x="1435100" y="2667000"/>
          <a:ext cx="7239000" cy="1584840"/>
        </p:xfrm>
        <a:graphic>
          <a:graphicData uri="http://schemas.openxmlformats.org/drawingml/2006/table">
            <a:tbl>
              <a:tblPr>
                <a:noFill/>
                <a:tableStyleId>{EBDED0F7-2623-46BC-95BE-5E982FC32C7F}</a:tableStyleId>
              </a:tblPr>
              <a:tblGrid>
                <a:gridCol w="2419800"/>
                <a:gridCol w="48192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Gender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Number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Male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26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Female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31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Total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57</a:t>
                      </a:r>
                      <a:endParaRPr b="1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747597259_0_0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graphicFrame>
        <p:nvGraphicFramePr>
          <p:cNvPr id="103" name="Google Shape;103;g14747597259_0_0"/>
          <p:cNvGraphicFramePr/>
          <p:nvPr/>
        </p:nvGraphicFramePr>
        <p:xfrm>
          <a:off x="1435600" y="1682425"/>
          <a:ext cx="7259975" cy="4384700"/>
        </p:xfrm>
        <a:graphic>
          <a:graphicData uri="http://schemas.openxmlformats.org/drawingml/2006/table">
            <a:tbl>
              <a:tblPr>
                <a:noFill/>
                <a:tableStyleId>{EBDED0F7-2623-46BC-95BE-5E982FC32C7F}</a:tableStyleId>
              </a:tblPr>
              <a:tblGrid>
                <a:gridCol w="2433975"/>
                <a:gridCol w="2413000"/>
                <a:gridCol w="2413000"/>
              </a:tblGrid>
              <a:tr h="109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Physics</a:t>
                      </a:r>
                      <a:endParaRPr sz="2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(average score)</a:t>
                      </a:r>
                      <a:endParaRPr sz="2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Mathematics</a:t>
                      </a:r>
                      <a:endParaRPr sz="2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(average score)</a:t>
                      </a:r>
                      <a:endParaRPr sz="2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</a:tr>
              <a:tr h="109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</a:t>
                      </a:r>
                      <a:endParaRPr sz="2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2,38</a:t>
                      </a:r>
                      <a:endParaRPr sz="2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2,67</a:t>
                      </a:r>
                      <a:endParaRPr sz="2900" b="1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</a:tr>
              <a:tr h="109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Boys</a:t>
                      </a:r>
                      <a:endParaRPr sz="2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2,84</a:t>
                      </a:r>
                      <a:endParaRPr sz="2900" b="1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2,65</a:t>
                      </a:r>
                      <a:endParaRPr sz="2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</a:tr>
              <a:tr h="109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Girls</a:t>
                      </a:r>
                      <a:endParaRPr sz="2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2,48</a:t>
                      </a:r>
                      <a:endParaRPr sz="2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2,74</a:t>
                      </a:r>
                      <a:endParaRPr sz="2900" b="1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Graphs in Physics</a:t>
            </a:r>
            <a:endParaRPr sz="4300">
              <a:solidFill>
                <a:srgbClr val="5622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Task 1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Which graph represents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velocity-time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graph in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  a uniformly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deceleration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motion?</a:t>
            </a:r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763" y="1523988"/>
            <a:ext cx="5534025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3858925" y="5096300"/>
            <a:ext cx="50748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Results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Percentage of a task score: 82.46%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Male: 92.30%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Female: 74.19%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067725" cy="383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8212" y="2874200"/>
            <a:ext cx="5977149" cy="39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/>
              <a:t>Graphs in Physics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Gill Sans"/>
              <a:buNone/>
            </a:pPr>
            <a:endParaRPr/>
          </a:p>
        </p:txBody>
      </p:sp>
      <p:pic>
        <p:nvPicPr>
          <p:cNvPr id="120" name="Google Shape;120;p6" descr="zadatak 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91749" y="4411800"/>
            <a:ext cx="2758500" cy="23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>
            <a:spLocks noGrp="1"/>
          </p:cNvSpPr>
          <p:nvPr>
            <p:ph type="body" idx="2"/>
          </p:nvPr>
        </p:nvSpPr>
        <p:spPr>
          <a:xfrm>
            <a:off x="1435100" y="1524000"/>
            <a:ext cx="74994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20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/>
              <a:t>Task 2</a:t>
            </a:r>
            <a:endParaRPr sz="3200"/>
          </a:p>
          <a:p>
            <a:pPr marL="57150" marR="0" lvl="0" indent="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/>
              <a:t>Which sentence describes the graph?</a:t>
            </a:r>
            <a:endParaRPr/>
          </a:p>
          <a:p>
            <a:pPr marL="57150" marR="0" lvl="0" indent="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/>
              <a:t>A)The body travels equal distances in equal time intervals</a:t>
            </a:r>
            <a:endParaRPr/>
          </a:p>
          <a:p>
            <a:pPr marL="57150" marR="0" lvl="0" indent="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/>
              <a:t>B)The body does not move</a:t>
            </a:r>
            <a:endParaRPr/>
          </a:p>
          <a:p>
            <a:pPr marL="57150" marR="0" lvl="0" indent="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/>
              <a:t>C)The body travels different distances in equal time intervals</a:t>
            </a:r>
            <a:endParaRPr/>
          </a:p>
        </p:txBody>
      </p:sp>
      <p:sp>
        <p:nvSpPr>
          <p:cNvPr id="122" name="Google Shape;122;p6"/>
          <p:cNvSpPr txBox="1"/>
          <p:nvPr/>
        </p:nvSpPr>
        <p:spPr>
          <a:xfrm>
            <a:off x="1606650" y="4870150"/>
            <a:ext cx="42573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Results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Percentage of a task score: 28,01%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Male: 26,92%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Female: 29,03%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863951" cy="42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701" y="2947678"/>
            <a:ext cx="5494799" cy="366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Graphs in Physics</a:t>
            </a:r>
            <a:endParaRPr sz="4300">
              <a:solidFill>
                <a:srgbClr val="5622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0" name="Google Shape;130;p7" descr="Zadatak 3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4375" y="1611522"/>
            <a:ext cx="3528000" cy="21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50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20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/>
              <a:t>Task 3</a:t>
            </a:r>
            <a:endParaRPr sz="3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/>
              <a:t>What is the acceleration of the body in the first and second stages of motion?</a:t>
            </a:r>
            <a:endParaRPr/>
          </a:p>
          <a:p>
            <a:pPr marL="365760" marR="0" lvl="0" indent="-120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/>
          </a:p>
          <a:p>
            <a:pPr marL="365760" marR="0" lvl="0" indent="-120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/>
          </a:p>
        </p:txBody>
      </p:sp>
      <p:pic>
        <p:nvPicPr>
          <p:cNvPr id="132" name="Google Shape;13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1568" y="4505865"/>
            <a:ext cx="2220325" cy="21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1180975" y="4422775"/>
            <a:ext cx="40959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Results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Percentage of a task score: 21.05% 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Male: 15.38%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Female: 22.58%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08887"/>
            <a:ext cx="9144003" cy="369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1116</Words>
  <PresentationFormat>On-screen Show (4:3)</PresentationFormat>
  <Paragraphs>269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Gill Sans</vt:lpstr>
      <vt:lpstr>Noto Sans Symbols</vt:lpstr>
      <vt:lpstr>Tahoma</vt:lpstr>
      <vt:lpstr>Times New Roman</vt:lpstr>
      <vt:lpstr>Verdana</vt:lpstr>
      <vt:lpstr>1_Solstice</vt:lpstr>
      <vt:lpstr>Solstice</vt:lpstr>
      <vt:lpstr>Students’ interpretation of graphs in physics and mathematics </vt:lpstr>
      <vt:lpstr> Who are we and what we want to show in this research?</vt:lpstr>
      <vt:lpstr>Why are we investigating application of graphics?</vt:lpstr>
      <vt:lpstr> Research Sample</vt:lpstr>
      <vt:lpstr>Research Sample</vt:lpstr>
      <vt:lpstr>Results</vt:lpstr>
      <vt:lpstr>Graphs in Physics</vt:lpstr>
      <vt:lpstr>Graphs in Physics </vt:lpstr>
      <vt:lpstr>Graphs in Physics</vt:lpstr>
      <vt:lpstr>Graphs in Physics</vt:lpstr>
      <vt:lpstr>Graphs in Physics</vt:lpstr>
      <vt:lpstr> Graphs in Math - Evaluation  </vt:lpstr>
      <vt:lpstr> Graphs in Math - Evaluation  </vt:lpstr>
      <vt:lpstr> Graphs in Math - Evaluation  </vt:lpstr>
      <vt:lpstr> Graphs in Math - Evaluation  </vt:lpstr>
      <vt:lpstr> Graphs in Math - Evaluation  </vt:lpstr>
      <vt:lpstr> Graphs in Math - Evaluation  </vt:lpstr>
      <vt:lpstr>           What to conclude? </vt:lpstr>
      <vt:lpstr>           What to conclude? </vt:lpstr>
      <vt:lpstr>                  Authors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Students’ interpretation of graphs in physics and mathematics</dc:title>
  <dc:creator>brana</dc:creator>
  <cp:lastModifiedBy>brana</cp:lastModifiedBy>
  <cp:revision>26</cp:revision>
  <dcterms:created xsi:type="dcterms:W3CDTF">2022-08-24T14:03:43Z</dcterms:created>
  <dcterms:modified xsi:type="dcterms:W3CDTF">2022-08-29T05:48:27Z</dcterms:modified>
</cp:coreProperties>
</file>