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6" r:id="rId9"/>
    <p:sldId id="268" r:id="rId10"/>
    <p:sldId id="262" r:id="rId11"/>
    <p:sldId id="265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AF2BE0-6068-4C08-83D4-4EEA42AFF820}">
          <p14:sldIdLst>
            <p14:sldId id="256"/>
            <p14:sldId id="257"/>
            <p14:sldId id="259"/>
            <p14:sldId id="258"/>
            <p14:sldId id="260"/>
            <p14:sldId id="264"/>
            <p14:sldId id="261"/>
            <p14:sldId id="266"/>
            <p14:sldId id="268"/>
            <p14:sldId id="262"/>
          </p14:sldIdLst>
        </p14:section>
        <p14:section name="Untitled Section" id="{0847B382-F1C4-4417-A685-8168CCEE74C5}">
          <p14:sldIdLst>
            <p14:sldId id="265"/>
            <p14:sldId id="263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71CA4-1F57-4517-A7BC-6FFEACBA3C04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B82C9-E6C3-4D74-9CBA-E53EFF40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D336-397F-4D04-812F-79DE016C5715}" type="datetime1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6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D6C0-E2F2-4A00-AC54-2AFEFBD1E4D4}" type="datetime1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1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0213-E599-449C-9712-3CB760A95571}" type="datetime1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7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03D0-EE6C-42A2-8273-C70089A5AFC9}" type="datetime1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C56C-F5CA-46F0-AF6E-ADD14CB581AD}" type="datetime1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0C98-9D18-4327-8F26-605B1C1A1932}" type="datetime1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5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95CE-9CC9-45FE-837C-049E8E40F835}" type="datetime1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9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BDF3-A40F-48CA-9AAC-7DF7C113368E}" type="datetime1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7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53B8-D9B9-4A11-BEB5-BFF5F8075260}" type="datetime1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78ED-92D8-4792-B006-89960C1ECBAA}" type="datetime1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7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0D30-6727-4284-A86E-E9A56698C37F}" type="datetime1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81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D14C-2B4B-4C8C-BCC4-DEED19314ED4}" type="datetime1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FADB-F6F9-4B16-A2D2-903AE829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20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jpg"/><Relationship Id="rId7" Type="http://schemas.openxmlformats.org/officeDocument/2006/relationships/image" Target="../media/image26.png"/><Relationship Id="rId2" Type="http://schemas.openxmlformats.org/officeDocument/2006/relationships/hyperlink" Target="https://www.nature.com/ncomm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203.083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Time dependent problems in superconductivity – some recent advances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Predrag Miranović</a:t>
            </a:r>
          </a:p>
          <a:p>
            <a:r>
              <a:rPr lang="sr-Latn-ME" dirty="0" smtClean="0"/>
              <a:t>University of Montenegro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30" y="4847252"/>
            <a:ext cx="1743581" cy="17435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08" y="4647479"/>
            <a:ext cx="2143125" cy="21431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Static and moving </a:t>
            </a:r>
            <a:r>
              <a:rPr lang="en-GB" sz="4000" dirty="0" smtClean="0"/>
              <a:t>vortices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/>
              <a:t>L. </a:t>
            </a:r>
            <a:r>
              <a:rPr lang="en-GB" sz="1600" dirty="0" err="1"/>
              <a:t>Embon</a:t>
            </a:r>
            <a:r>
              <a:rPr lang="en-GB" sz="1600" dirty="0"/>
              <a:t>, Y. </a:t>
            </a:r>
            <a:r>
              <a:rPr lang="en-GB" sz="1600" dirty="0" err="1"/>
              <a:t>Anahory</a:t>
            </a:r>
            <a:r>
              <a:rPr lang="en-GB" sz="1600" dirty="0"/>
              <a:t>, Ž.L. </a:t>
            </a:r>
            <a:r>
              <a:rPr lang="en-GB" sz="1600" dirty="0" err="1"/>
              <a:t>Jelić</a:t>
            </a:r>
            <a:r>
              <a:rPr lang="en-GB" sz="1600" dirty="0"/>
              <a:t>, E. O. Lachman, Y. </a:t>
            </a:r>
            <a:r>
              <a:rPr lang="en-GB" sz="1600" dirty="0" err="1"/>
              <a:t>Myasoedov</a:t>
            </a:r>
            <a:r>
              <a:rPr lang="en-GB" sz="1600" dirty="0"/>
              <a:t>, M. E. Huber, G. P. </a:t>
            </a:r>
            <a:r>
              <a:rPr lang="en-GB" sz="1600" dirty="0" err="1"/>
              <a:t>Mikitik</a:t>
            </a:r>
            <a:r>
              <a:rPr lang="en-GB" sz="1600" dirty="0"/>
              <a:t>, A. V. </a:t>
            </a:r>
            <a:r>
              <a:rPr lang="en-GB" sz="1600" dirty="0" err="1"/>
              <a:t>Silhanek</a:t>
            </a:r>
            <a:r>
              <a:rPr lang="en-GB" sz="1600" dirty="0"/>
              <a:t>, M. V. </a:t>
            </a:r>
            <a:r>
              <a:rPr lang="en-GB" sz="1600" dirty="0" err="1"/>
              <a:t>Milošević</a:t>
            </a:r>
            <a:r>
              <a:rPr lang="en-GB" sz="1600" dirty="0"/>
              <a:t>, A. </a:t>
            </a:r>
            <a:r>
              <a:rPr lang="en-GB" sz="1600" dirty="0" err="1"/>
              <a:t>Gurevich</a:t>
            </a:r>
            <a:r>
              <a:rPr lang="en-GB" sz="1600" dirty="0"/>
              <a:t> &amp; E. </a:t>
            </a:r>
            <a:r>
              <a:rPr lang="en-GB" sz="1600" dirty="0" err="1"/>
              <a:t>Zeldov</a:t>
            </a:r>
            <a:r>
              <a:rPr lang="en-GB" sz="1600" dirty="0"/>
              <a:t>, “</a:t>
            </a:r>
            <a:r>
              <a:rPr lang="en-GB" sz="1600" b="1" dirty="0"/>
              <a:t>Imaging of super-fast dynamics and flow instabilities of superconducting vortices”, </a:t>
            </a:r>
            <a:r>
              <a:rPr lang="fr-FR" sz="1600" i="1" dirty="0">
                <a:hlinkClick r:id="rId2"/>
              </a:rPr>
              <a:t>Nature Communications</a:t>
            </a:r>
            <a:r>
              <a:rPr lang="fr-FR" sz="1600" dirty="0"/>
              <a:t> </a:t>
            </a:r>
            <a:r>
              <a:rPr lang="fr-FR" sz="1600" b="1" dirty="0"/>
              <a:t>volume 8</a:t>
            </a:r>
            <a:r>
              <a:rPr lang="fr-FR" sz="1600" dirty="0"/>
              <a:t>, Article </a:t>
            </a:r>
            <a:r>
              <a:rPr lang="fr-FR" sz="1600" dirty="0" err="1"/>
              <a:t>number</a:t>
            </a:r>
            <a:r>
              <a:rPr lang="fr-FR" sz="1600" dirty="0"/>
              <a:t>: 85 (2017)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7" y="1578719"/>
            <a:ext cx="3388567" cy="252690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60741" y="1690688"/>
                <a:ext cx="7092839" cy="1065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𝜋𝜎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741" y="1690688"/>
                <a:ext cx="7092839" cy="1065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547" y="6211669"/>
            <a:ext cx="11911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V. G. </a:t>
            </a:r>
            <a:r>
              <a:rPr lang="en-GB" dirty="0" err="1" smtClean="0"/>
              <a:t>Kogan</a:t>
            </a:r>
            <a:r>
              <a:rPr lang="en-GB" dirty="0" smtClean="0"/>
              <a:t> and R. </a:t>
            </a:r>
            <a:r>
              <a:rPr lang="en-GB" dirty="0" err="1" smtClean="0"/>
              <a:t>Prozorov</a:t>
            </a:r>
            <a:r>
              <a:rPr lang="en-GB" dirty="0" smtClean="0"/>
              <a:t>, “</a:t>
            </a:r>
            <a:r>
              <a:rPr lang="en-GB" b="1" dirty="0"/>
              <a:t>Interaction between moving </a:t>
            </a:r>
            <a:r>
              <a:rPr lang="en-GB" b="1" dirty="0" err="1"/>
              <a:t>Abrikosov</a:t>
            </a:r>
            <a:r>
              <a:rPr lang="en-GB" b="1" dirty="0"/>
              <a:t> vortices in type-II </a:t>
            </a:r>
            <a:r>
              <a:rPr lang="en-GB" b="1" dirty="0" smtClean="0"/>
              <a:t>superconductors”, </a:t>
            </a:r>
            <a:r>
              <a:rPr lang="en-GB" dirty="0"/>
              <a:t>Phys. Rev. B 102, 024506 (2020)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4040863" y="2675316"/>
            <a:ext cx="789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Vortex-vortex potential energy as a function of inter-vortex distance r (static case)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141857" y="3116154"/>
                <a:ext cx="3191070" cy="7547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857" y="3116154"/>
                <a:ext cx="3191070" cy="75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flipH="1">
                <a:off x="7332927" y="3421512"/>
                <a:ext cx="4265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-Modified Bessel function of second kind</a:t>
                </a:r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332927" y="3421512"/>
                <a:ext cx="4265024" cy="369332"/>
              </a:xfrm>
              <a:prstGeom prst="rect">
                <a:avLst/>
              </a:prstGeom>
              <a:blipFill>
                <a:blip r:embed="rId6"/>
                <a:stretch>
                  <a:fillRect t="-8197" r="-143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547" y="5880510"/>
            <a:ext cx="1085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V. G. </a:t>
            </a:r>
            <a:r>
              <a:rPr lang="en-GB" dirty="0" err="1" smtClean="0"/>
              <a:t>Kogan</a:t>
            </a:r>
            <a:r>
              <a:rPr lang="en-GB" dirty="0" smtClean="0"/>
              <a:t> and N. Nakagawa, “</a:t>
            </a:r>
            <a:r>
              <a:rPr lang="en-GB" b="1" dirty="0"/>
              <a:t>Moving vortices in anisotropic </a:t>
            </a:r>
            <a:r>
              <a:rPr lang="en-GB" b="1" dirty="0" smtClean="0"/>
              <a:t>superconductors”, </a:t>
            </a:r>
            <a:r>
              <a:rPr lang="en-GB" dirty="0"/>
              <a:t> Phys. Rev. B 104, 094523 (2021)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22547" y="5565732"/>
            <a:ext cx="1191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V. G. </a:t>
            </a:r>
            <a:r>
              <a:rPr lang="en-GB" dirty="0" err="1"/>
              <a:t>Kogan</a:t>
            </a:r>
            <a:r>
              <a:rPr lang="en-GB" dirty="0"/>
              <a:t> and N. </a:t>
            </a:r>
            <a:r>
              <a:rPr lang="en-GB" dirty="0" smtClean="0"/>
              <a:t>Nakagawa,”</a:t>
            </a:r>
            <a:r>
              <a:rPr lang="en-GB" b="1" dirty="0"/>
              <a:t> Current distributions by moving vortices in </a:t>
            </a:r>
            <a:r>
              <a:rPr lang="en-GB" b="1" dirty="0" smtClean="0"/>
              <a:t>superconductors”, </a:t>
            </a:r>
            <a:r>
              <a:rPr lang="en-GB" dirty="0"/>
              <a:t>Phys. Rev. B 104, 094523 (2021)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864498" y="4888329"/>
                <a:ext cx="48822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𝑑𝑖𝑛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498" y="4888329"/>
                <a:ext cx="488223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316343" y="4422735"/>
                <a:ext cx="10237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Two vortices at distance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GB" dirty="0" smtClean="0"/>
                  <a:t> and moving with the same velocity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343" y="4422735"/>
                <a:ext cx="10237237" cy="369332"/>
              </a:xfrm>
              <a:prstGeom prst="rect">
                <a:avLst/>
              </a:prstGeom>
              <a:blipFill>
                <a:blip r:embed="rId8"/>
                <a:stretch>
                  <a:fillRect l="-536" t="-23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5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Static and moving vortices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11</a:t>
            </a:fld>
            <a:endParaRPr lang="en-GB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1003909" y="491885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 smtClean="0"/>
              <a:t>V</a:t>
            </a:r>
            <a:r>
              <a:rPr lang="en-GB" sz="2000" dirty="0" smtClean="0"/>
              <a:t>. G. </a:t>
            </a:r>
            <a:r>
              <a:rPr lang="en-GB" sz="2000" dirty="0" err="1" smtClean="0"/>
              <a:t>Kogan</a:t>
            </a:r>
            <a:r>
              <a:rPr lang="en-GB" sz="2000" dirty="0" smtClean="0"/>
              <a:t> and N. Nakagawa, “</a:t>
            </a:r>
            <a:r>
              <a:rPr lang="en-GB" sz="2000" b="1" dirty="0"/>
              <a:t>Moving vortices in anisotropic </a:t>
            </a:r>
            <a:r>
              <a:rPr lang="en-GB" sz="2000" b="1" dirty="0" smtClean="0"/>
              <a:t>superconductors”, </a:t>
            </a:r>
            <a:r>
              <a:rPr lang="en-GB" sz="2000" dirty="0"/>
              <a:t> Phys. Rev. B 104, 094523 (2021)</a:t>
            </a:r>
            <a:r>
              <a:rPr lang="en-GB" sz="2000" dirty="0"/>
              <a:t> </a:t>
            </a:r>
            <a:r>
              <a:rPr lang="en-GB" sz="2000" dirty="0" smtClean="0"/>
              <a:t>. Motion related part of magnetic and electric field is slowly varying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54886" y="5730934"/>
                <a:ext cx="1711046" cy="515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886" y="5730934"/>
                <a:ext cx="1711046" cy="5155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759146" y="5434366"/>
                <a:ext cx="1139286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146" y="5434366"/>
                <a:ext cx="1139286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222336" y="5419819"/>
                <a:ext cx="1131464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336" y="5419819"/>
                <a:ext cx="1131464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 flipH="1">
            <a:off x="7946088" y="6297521"/>
            <a:ext cx="2678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Moving vortex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9911" y="6246524"/>
            <a:ext cx="2444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Vortex at rest</a:t>
            </a:r>
            <a:endParaRPr lang="en-GB" sz="3200" dirty="0"/>
          </a:p>
        </p:txBody>
      </p:sp>
      <p:sp>
        <p:nvSpPr>
          <p:cNvPr id="16" name="Donut 15"/>
          <p:cNvSpPr/>
          <p:nvPr/>
        </p:nvSpPr>
        <p:spPr>
          <a:xfrm>
            <a:off x="1306288" y="1690688"/>
            <a:ext cx="497197" cy="4646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1306288" y="2778417"/>
            <a:ext cx="497197" cy="4646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31437" y="1923029"/>
            <a:ext cx="106369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31437" y="3010758"/>
            <a:ext cx="106369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123079" y="1690688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079" y="1690688"/>
                <a:ext cx="32784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123078" y="2752199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078" y="2752199"/>
                <a:ext cx="327847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onut 22"/>
          <p:cNvSpPr/>
          <p:nvPr/>
        </p:nvSpPr>
        <p:spPr>
          <a:xfrm>
            <a:off x="5965374" y="2380331"/>
            <a:ext cx="497197" cy="4646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90523" y="2612672"/>
            <a:ext cx="106369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782165" y="2380331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2165" y="2380331"/>
                <a:ext cx="32784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Donut 28"/>
          <p:cNvSpPr/>
          <p:nvPr/>
        </p:nvSpPr>
        <p:spPr>
          <a:xfrm>
            <a:off x="9664961" y="2390851"/>
            <a:ext cx="497197" cy="4646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290110" y="2623192"/>
            <a:ext cx="106369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1481752" y="2390851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1752" y="2390851"/>
                <a:ext cx="327847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387603" y="3732604"/>
                <a:ext cx="215135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603" y="3732604"/>
                <a:ext cx="215135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654213" y="3578283"/>
                <a:ext cx="215135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4213" y="3578283"/>
                <a:ext cx="2151358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Oscillating </a:t>
            </a:r>
            <a:r>
              <a:rPr lang="en-GB" dirty="0" smtClean="0"/>
              <a:t>vortex </a:t>
            </a:r>
            <a:r>
              <a:rPr lang="en-GB" dirty="0"/>
              <a:t>lattice - </a:t>
            </a:r>
            <a:r>
              <a:rPr lang="en-GB" dirty="0" smtClean="0"/>
              <a:t>work </a:t>
            </a:r>
            <a:r>
              <a:rPr lang="en-GB" dirty="0"/>
              <a:t>in progress: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83" y="1371014"/>
            <a:ext cx="2362200" cy="2381250"/>
          </a:xfrm>
        </p:spPr>
      </p:pic>
      <p:sp>
        <p:nvSpPr>
          <p:cNvPr id="5" name="TextBox 4"/>
          <p:cNvSpPr txBox="1"/>
          <p:nvPr/>
        </p:nvSpPr>
        <p:spPr>
          <a:xfrm>
            <a:off x="3462280" y="1408889"/>
            <a:ext cx="8173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Oscillation of vortex lattice (or crystal lattice) is governed by its elastic properties </a:t>
            </a:r>
            <a:r>
              <a:rPr lang="en-US" sz="2400" dirty="0" smtClean="0"/>
              <a:t>[1]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41661" y="6288833"/>
            <a:ext cx="116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P. </a:t>
            </a:r>
            <a:r>
              <a:rPr lang="en-US" dirty="0" err="1" smtClean="0"/>
              <a:t>Miranovic</a:t>
            </a:r>
            <a:r>
              <a:rPr lang="en-US" dirty="0" smtClean="0"/>
              <a:t> and V. G. </a:t>
            </a:r>
            <a:r>
              <a:rPr lang="en-US" dirty="0" err="1" smtClean="0"/>
              <a:t>Kogan</a:t>
            </a:r>
            <a:r>
              <a:rPr lang="en-US" dirty="0" smtClean="0"/>
              <a:t>, “</a:t>
            </a:r>
            <a:r>
              <a:rPr lang="en-GB" b="1" dirty="0" smtClean="0"/>
              <a:t>Elastic </a:t>
            </a:r>
            <a:r>
              <a:rPr lang="en-GB" b="1" dirty="0"/>
              <a:t>Moduli of Vortex Lattices within Nonlocal London </a:t>
            </a:r>
            <a:r>
              <a:rPr lang="en-GB" b="1" dirty="0" smtClean="0"/>
              <a:t>Model”, </a:t>
            </a:r>
            <a:r>
              <a:rPr lang="en-GB" dirty="0"/>
              <a:t>Phys. Rev. Lett. </a:t>
            </a:r>
            <a:r>
              <a:rPr lang="en-GB" b="1" dirty="0" smtClean="0"/>
              <a:t>87</a:t>
            </a:r>
            <a:r>
              <a:rPr lang="en-GB" dirty="0" smtClean="0"/>
              <a:t>, 137002</a:t>
            </a:r>
            <a:r>
              <a:rPr lang="en-GB" dirty="0"/>
              <a:t> </a:t>
            </a:r>
            <a:r>
              <a:rPr lang="en-GB" dirty="0" smtClean="0"/>
              <a:t>(2001).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5192" y="5551714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Conclusion: Elastic moduli of vortex lattice must depend on oscillation frequency!!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62280" y="2290099"/>
                <a:ext cx="789120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Four </a:t>
                </a:r>
                <a:r>
                  <a:rPr lang="en-US" sz="2400" dirty="0" smtClean="0"/>
                  <a:t>independent elastic moduli for vortex lattice: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𝑠h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dirty="0" smtClean="0"/>
                  <a:t> shear</a:t>
                </a:r>
                <a:r>
                  <a:rPr lang="en-US" sz="2400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𝑠𝑞</m:t>
                        </m:r>
                      </m:sub>
                    </m:sSub>
                  </m:oMath>
                </a14:m>
                <a:r>
                  <a:rPr lang="en-US" sz="2400" dirty="0" smtClean="0"/>
                  <a:t> squash,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/>
                  <a:t>rotation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280" y="2290099"/>
                <a:ext cx="7891209" cy="888705"/>
              </a:xfrm>
              <a:prstGeom prst="rect">
                <a:avLst/>
              </a:prstGeom>
              <a:blipFill>
                <a:blip r:embed="rId3"/>
                <a:stretch>
                  <a:fillRect l="-1236" t="-4828"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85192" y="4863857"/>
                <a:ext cx="111967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Vortex-vortex interaction actually depends on vortex velocities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2" y="4863857"/>
                <a:ext cx="11196735" cy="461665"/>
              </a:xfrm>
              <a:prstGeom prst="rect">
                <a:avLst/>
              </a:prstGeom>
              <a:blipFill>
                <a:blip r:embed="rId4"/>
                <a:stretch>
                  <a:fillRect l="-871" t="-1973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12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 flipH="1">
                <a:off x="485192" y="4176000"/>
                <a:ext cx="113553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Assumption that vortex-vortex interaction depends only on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5192" y="4176000"/>
                <a:ext cx="11355355" cy="461665"/>
              </a:xfrm>
              <a:prstGeom prst="rect">
                <a:avLst/>
              </a:prstGeom>
              <a:blipFill>
                <a:blip r:embed="rId5"/>
                <a:stretch>
                  <a:fillRect l="-859" t="-1973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6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A. </a:t>
            </a:r>
            <a:r>
              <a:rPr lang="en-US" sz="3200" dirty="0" err="1"/>
              <a:t>Gurevich</a:t>
            </a:r>
            <a:r>
              <a:rPr lang="en-US" sz="3200" dirty="0"/>
              <a:t>, T. Kubo, J.A. </a:t>
            </a:r>
            <a:r>
              <a:rPr lang="en-US" sz="3200" dirty="0" err="1"/>
              <a:t>Sauls</a:t>
            </a:r>
            <a:r>
              <a:rPr lang="en-US" sz="3200" dirty="0"/>
              <a:t>, “</a:t>
            </a:r>
            <a:r>
              <a:rPr lang="en-GB" sz="3200" b="1" dirty="0"/>
              <a:t>Challenges and opportunities of </a:t>
            </a:r>
            <a:r>
              <a:rPr lang="en-GB" sz="3200" b="1" dirty="0" smtClean="0"/>
              <a:t>superconductor radio </a:t>
            </a:r>
            <a:r>
              <a:rPr lang="en-GB" sz="3200" b="1" dirty="0" err="1" smtClean="0"/>
              <a:t>fruequency</a:t>
            </a:r>
            <a:r>
              <a:rPr lang="en-GB" sz="3200" b="1" dirty="0" smtClean="0"/>
              <a:t>  </a:t>
            </a:r>
            <a:r>
              <a:rPr lang="en-GB" sz="3200" b="1" dirty="0"/>
              <a:t>theory for next generation particle accelerators”</a:t>
            </a:r>
            <a:r>
              <a:rPr lang="en-GB" sz="3200" dirty="0"/>
              <a:t>, Snowmass </a:t>
            </a:r>
            <a:r>
              <a:rPr lang="en-GB" sz="3200" dirty="0" smtClean="0"/>
              <a:t>21, </a:t>
            </a:r>
            <a:r>
              <a:rPr lang="en-GB" sz="3200" b="1" dirty="0">
                <a:hlinkClick r:id="rId2"/>
              </a:rPr>
              <a:t>arXiv:2203.08315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/>
              <a:t>Radio frequency superconductivity is a cornerstone technology for many future HEP particle accelerators and experiments from colliders to proton drivers for neutrino facilities to searches for dark </a:t>
            </a:r>
            <a:r>
              <a:rPr lang="en-GB" sz="2400" dirty="0" smtClean="0"/>
              <a:t>matter</a:t>
            </a:r>
          </a:p>
          <a:p>
            <a:pPr algn="just"/>
            <a:r>
              <a:rPr lang="en-GB" sz="2400" dirty="0" smtClean="0"/>
              <a:t>Establishing </a:t>
            </a:r>
            <a:r>
              <a:rPr lang="en-GB" sz="2400" dirty="0"/>
              <a:t>the Q limit, mechanisms of nonlinear surface resistance and the residual resistance in a </a:t>
            </a:r>
            <a:r>
              <a:rPr lang="en-GB" sz="2400" dirty="0" err="1"/>
              <a:t>nonequilibrium</a:t>
            </a:r>
            <a:r>
              <a:rPr lang="en-GB" sz="2400" dirty="0"/>
              <a:t> superconductor under a strong RF </a:t>
            </a:r>
            <a:r>
              <a:rPr lang="en-GB" sz="2400" dirty="0" smtClean="0"/>
              <a:t>field.</a:t>
            </a:r>
          </a:p>
          <a:p>
            <a:pPr algn="just"/>
            <a:r>
              <a:rPr lang="en-GB" sz="2400" dirty="0" smtClean="0"/>
              <a:t>Establishing </a:t>
            </a:r>
            <a:r>
              <a:rPr lang="en-GB" sz="2400" dirty="0"/>
              <a:t>the </a:t>
            </a:r>
            <a:r>
              <a:rPr lang="en-GB" sz="2400" dirty="0" err="1"/>
              <a:t>srf</a:t>
            </a:r>
            <a:r>
              <a:rPr lang="en-GB" sz="2400" dirty="0"/>
              <a:t> breakdown field limit, dynamic superheating field and its dependencies on frequency, temperature and concentration of impurities</a:t>
            </a:r>
            <a:r>
              <a:rPr lang="en-GB" sz="2400" dirty="0" smtClean="0"/>
              <a:t>.</a:t>
            </a:r>
          </a:p>
          <a:p>
            <a:pPr algn="just"/>
            <a:r>
              <a:rPr lang="en-GB" sz="2400" dirty="0" smtClean="0"/>
              <a:t> Losses </a:t>
            </a:r>
            <a:r>
              <a:rPr lang="en-GB" sz="2400" dirty="0"/>
              <a:t>due to trapped vortices and extreme dynamics of ultrafast vortices driven by strong </a:t>
            </a:r>
            <a:r>
              <a:rPr lang="en-GB" sz="2400" dirty="0" err="1"/>
              <a:t>rf</a:t>
            </a:r>
            <a:r>
              <a:rPr lang="en-GB" sz="2400" dirty="0"/>
              <a:t> Meissner currents in </a:t>
            </a:r>
            <a:r>
              <a:rPr lang="en-GB" sz="2400" dirty="0" err="1"/>
              <a:t>srf</a:t>
            </a:r>
            <a:r>
              <a:rPr lang="en-GB" sz="2400" dirty="0"/>
              <a:t> cavities. </a:t>
            </a:r>
            <a:endParaRPr lang="en-GB" sz="2400" dirty="0"/>
          </a:p>
          <a:p>
            <a:pPr algn="just"/>
            <a:r>
              <a:rPr lang="en-GB" sz="2400" dirty="0" smtClean="0"/>
              <a:t>Optimization </a:t>
            </a:r>
            <a:r>
              <a:rPr lang="en-GB" sz="2400" dirty="0"/>
              <a:t>of </a:t>
            </a:r>
            <a:r>
              <a:rPr lang="en-GB" sz="2400" dirty="0" err="1"/>
              <a:t>srf</a:t>
            </a:r>
            <a:r>
              <a:rPr lang="en-GB" sz="2400" dirty="0"/>
              <a:t> performance due to surface </a:t>
            </a:r>
            <a:r>
              <a:rPr lang="en-GB" sz="2400" dirty="0" err="1"/>
              <a:t>nanostructuring</a:t>
            </a:r>
            <a:r>
              <a:rPr lang="en-GB" sz="2400" dirty="0"/>
              <a:t> of the cavity surface, multilayers and impurity management.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P</a:t>
            </a:r>
            <a:r>
              <a:rPr lang="en-GB" dirty="0" err="1" smtClean="0"/>
              <a:t>henomenological</a:t>
            </a:r>
            <a:r>
              <a:rPr lang="en-GB" dirty="0" smtClean="0"/>
              <a:t> approach</a:t>
            </a:r>
            <a:r>
              <a:rPr lang="sr-Latn-ME" dirty="0" smtClean="0"/>
              <a:t> – Time dependent </a:t>
            </a:r>
            <a:r>
              <a:rPr lang="en-US" dirty="0" smtClean="0"/>
              <a:t>Meissner effect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2335"/>
            <a:ext cx="3061996" cy="2851859"/>
          </a:xfrm>
        </p:spPr>
      </p:pic>
      <p:sp>
        <p:nvSpPr>
          <p:cNvPr id="5" name="TextBox 4"/>
          <p:cNvSpPr txBox="1"/>
          <p:nvPr/>
        </p:nvSpPr>
        <p:spPr>
          <a:xfrm flipH="1">
            <a:off x="254568" y="5402424"/>
            <a:ext cx="11682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What will happen if applied magnetic field is time dependent:</a:t>
            </a:r>
          </a:p>
          <a:p>
            <a:r>
              <a:rPr lang="sr-Latn-ME" dirty="0" smtClean="0"/>
              <a:t>Vladimir G. Kogan and Ruslan Prozorov, „</a:t>
            </a:r>
            <a:r>
              <a:rPr lang="en-GB" b="1" dirty="0" smtClean="0"/>
              <a:t>Anisotropic </a:t>
            </a:r>
            <a:r>
              <a:rPr lang="en-GB" b="1" dirty="0"/>
              <a:t>time-dependent London approach: Application to the ac response in the Meissner </a:t>
            </a:r>
            <a:r>
              <a:rPr lang="en-GB" b="1" dirty="0" smtClean="0"/>
              <a:t>state</a:t>
            </a:r>
            <a:r>
              <a:rPr lang="sr-Latn-ME" b="1" dirty="0" smtClean="0"/>
              <a:t>“, </a:t>
            </a:r>
            <a:r>
              <a:rPr lang="sr-Latn-ME" dirty="0" smtClean="0"/>
              <a:t>Phys. Rev. B 102, 184514 (2020)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473010" y="1699681"/>
                <a:ext cx="3694538" cy="14407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(0)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010" y="1699681"/>
                <a:ext cx="3694538" cy="1440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473010" y="3834132"/>
                <a:ext cx="6275179" cy="1079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𝜋𝜎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010" y="3834132"/>
                <a:ext cx="6275179" cy="1079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Bent-Up Arrow 10"/>
          <p:cNvSpPr/>
          <p:nvPr/>
        </p:nvSpPr>
        <p:spPr>
          <a:xfrm>
            <a:off x="6372807" y="5076538"/>
            <a:ext cx="3340360" cy="57849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11"/>
          <p:cNvSpPr/>
          <p:nvPr/>
        </p:nvSpPr>
        <p:spPr>
          <a:xfrm>
            <a:off x="3834882" y="2226992"/>
            <a:ext cx="1702837" cy="2519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7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Electromagnetic wave scattering on superconducting </a:t>
            </a:r>
            <a:r>
              <a:rPr lang="en-GB" dirty="0" smtClean="0"/>
              <a:t>sample –work in progress</a:t>
            </a:r>
            <a:endParaRPr lang="sr-Latn-M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400" dirty="0" smtClean="0"/>
                  <a:t>Assumption: applied magnetic 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 ( wrong!)</a:t>
                </a:r>
                <a:endParaRPr lang="en-GB" sz="2400" dirty="0" smtClean="0"/>
              </a:p>
              <a:p>
                <a:r>
                  <a:rPr lang="en-GB" sz="2400" dirty="0" smtClean="0"/>
                  <a:t>Linearly polarized electromagnetic wave scattering on superconducting sphere (Mie scattering), exactly solvable.</a:t>
                </a:r>
              </a:p>
              <a:p>
                <a:r>
                  <a:rPr lang="en-GB" sz="2400" dirty="0" smtClean="0"/>
                  <a:t>Force acting on superconducting sphere by </a:t>
                </a:r>
                <a:r>
                  <a:rPr lang="en-GB" sz="2400" dirty="0" smtClean="0"/>
                  <a:t>low frequency </a:t>
                </a:r>
              </a:p>
              <a:p>
                <a:pPr marL="0" indent="0">
                  <a:buNone/>
                </a:pPr>
                <a:r>
                  <a:rPr lang="en-GB" sz="2400" dirty="0"/>
                  <a:t> </a:t>
                </a:r>
                <a:r>
                  <a:rPr lang="en-GB" sz="2400" dirty="0" smtClean="0"/>
                  <a:t>  </a:t>
                </a:r>
                <a:r>
                  <a:rPr lang="en-GB" sz="2400" dirty="0" smtClean="0"/>
                  <a:t>EM field </a:t>
                </a:r>
                <a:endParaRPr lang="en-GB" sz="2400" dirty="0" smtClean="0"/>
              </a:p>
              <a:p>
                <a:pPr marL="0" indent="0" algn="ctr">
                  <a:buNone/>
                </a:pP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2400" dirty="0" smtClean="0"/>
              </a:p>
              <a:p>
                <a:r>
                  <a:rPr lang="en-GB" sz="2400" dirty="0" smtClean="0"/>
                  <a:t>EM field torque on </a:t>
                </a:r>
                <a:r>
                  <a:rPr lang="en-GB" sz="2400" dirty="0"/>
                  <a:t>superconducting </a:t>
                </a:r>
                <a:r>
                  <a:rPr lang="en-GB" sz="2400" dirty="0" smtClean="0"/>
                  <a:t>sphere</a:t>
                </a:r>
              </a:p>
              <a:p>
                <a:r>
                  <a:rPr lang="en-US" sz="2400" dirty="0" smtClean="0"/>
                  <a:t>Linearly polarized EM plane wave has no angular momentum, but</a:t>
                </a:r>
              </a:p>
              <a:p>
                <a:pPr marL="0" indent="0">
                  <a:buNone/>
                </a:pPr>
                <a:r>
                  <a:rPr lang="en-US" sz="2400" dirty="0"/>
                  <a:t>s</a:t>
                </a:r>
                <a:r>
                  <a:rPr lang="en-US" sz="2400" dirty="0" smtClean="0"/>
                  <a:t>uperconducting sphere is gaining momentum !?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endParaRPr lang="sr-Latn-ME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flipH="1">
            <a:off x="1781211" y="6127234"/>
            <a:ext cx="815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What happens if circulary polarized electromagnetic wave fall on superconductor?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802" y="2568052"/>
            <a:ext cx="2369198" cy="35591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Inverse </a:t>
            </a:r>
            <a:r>
              <a:rPr lang="sr-Latn-ME" dirty="0" smtClean="0"/>
              <a:t>Farad</a:t>
            </a:r>
            <a:r>
              <a:rPr lang="en-US" dirty="0" smtClean="0"/>
              <a:t>a</a:t>
            </a:r>
            <a:r>
              <a:rPr lang="sr-Latn-ME" dirty="0" smtClean="0"/>
              <a:t>y </a:t>
            </a:r>
            <a:r>
              <a:rPr lang="sr-Latn-ME" dirty="0" smtClean="0"/>
              <a:t>effect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9" y="1620335"/>
            <a:ext cx="3295955" cy="2466473"/>
          </a:xfrm>
        </p:spPr>
      </p:pic>
      <p:sp>
        <p:nvSpPr>
          <p:cNvPr id="5" name="TextBox 4"/>
          <p:cNvSpPr txBox="1"/>
          <p:nvPr/>
        </p:nvSpPr>
        <p:spPr>
          <a:xfrm>
            <a:off x="4357395" y="1506022"/>
            <a:ext cx="7507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u="sng" dirty="0" smtClean="0"/>
              <a:t>Farad</a:t>
            </a:r>
            <a:r>
              <a:rPr lang="en-US" sz="2800" u="sng" dirty="0" smtClean="0"/>
              <a:t>a</a:t>
            </a:r>
            <a:r>
              <a:rPr lang="sr-Latn-ME" sz="2800" u="sng" dirty="0" smtClean="0"/>
              <a:t>y </a:t>
            </a:r>
            <a:r>
              <a:rPr lang="sr-Latn-ME" sz="2800" u="sng" dirty="0" smtClean="0"/>
              <a:t>effect</a:t>
            </a:r>
            <a:r>
              <a:rPr lang="sr-Latn-ME" sz="2800" dirty="0" smtClean="0"/>
              <a:t>: EM wave polarization plane rotated by static magnetic </a:t>
            </a:r>
            <a:r>
              <a:rPr lang="sr-Latn-ME" sz="2800" dirty="0" smtClean="0"/>
              <a:t>field</a:t>
            </a:r>
            <a:r>
              <a:rPr lang="en-US" sz="2800" dirty="0" smtClean="0"/>
              <a:t> 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096000" y="2706351"/>
                <a:ext cx="25146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Latn-ME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ME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sr-Latn-ME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𝐵𝑑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06351"/>
                <a:ext cx="251460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11019" y="3539471"/>
                <a:ext cx="35911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sr-Latn-ME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sr-Latn-ME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Verdet</m:t>
                      </m:r>
                      <m:r>
                        <a:rPr lang="sr-Latn-ME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ME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constant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019" y="3539471"/>
                <a:ext cx="359117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flipH="1">
                <a:off x="581140" y="4335068"/>
                <a:ext cx="11029720" cy="1220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u="sng" dirty="0" smtClean="0"/>
                  <a:t>Inverse Farad</a:t>
                </a:r>
                <a:r>
                  <a:rPr lang="en-US" sz="2800" u="sng" dirty="0" smtClean="0"/>
                  <a:t>a</a:t>
                </a:r>
                <a:r>
                  <a:rPr lang="sr-Latn-ME" sz="2800" u="sng" dirty="0" smtClean="0"/>
                  <a:t>y effect</a:t>
                </a:r>
                <a:r>
                  <a:rPr lang="sr-Latn-ME" sz="2800" dirty="0" smtClean="0"/>
                  <a:t>: Static magnetization created by circulary polarized EM wave: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acc>
                      <m:accPr>
                        <m:chr m:val="⃗"/>
                        <m:ctrlPr>
                          <a:rPr lang="sr-Latn-M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sr-Latn-M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sr-Latn-ME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acc>
                  </m:oMath>
                </a14:m>
                <a:r>
                  <a:rPr lang="en-GB" sz="2800" dirty="0" smtClean="0"/>
                  <a:t> (high frequency approximation)</a:t>
                </a:r>
                <a:endParaRPr lang="en-GB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1140" y="4335068"/>
                <a:ext cx="11029720" cy="1220399"/>
              </a:xfrm>
              <a:prstGeom prst="rect">
                <a:avLst/>
              </a:prstGeom>
              <a:blipFill>
                <a:blip r:embed="rId5"/>
                <a:stretch>
                  <a:fillRect l="-1105" t="-4500" b="-6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670867" y="5950896"/>
            <a:ext cx="10755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Riccardo Hertel, </a:t>
            </a:r>
            <a:r>
              <a:rPr lang="en-GB" b="1" dirty="0"/>
              <a:t>Theory of the inverse Faraday effect in </a:t>
            </a:r>
            <a:r>
              <a:rPr lang="en-GB" b="1" dirty="0" smtClean="0"/>
              <a:t>metals</a:t>
            </a:r>
            <a:r>
              <a:rPr lang="sr-Latn-ME" dirty="0" smtClean="0"/>
              <a:t>, </a:t>
            </a:r>
            <a:r>
              <a:rPr lang="en-GB" dirty="0"/>
              <a:t>Journal of Magnetism and Magnetic Materials 303 (2006) L1–L4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Inverse </a:t>
            </a:r>
            <a:r>
              <a:rPr lang="sr-Latn-ME" dirty="0" smtClean="0"/>
              <a:t>Farad</a:t>
            </a:r>
            <a:r>
              <a:rPr lang="en-US" dirty="0" smtClean="0"/>
              <a:t>a</a:t>
            </a:r>
            <a:r>
              <a:rPr lang="sr-Latn-ME" dirty="0" smtClean="0"/>
              <a:t>y </a:t>
            </a:r>
            <a:r>
              <a:rPr lang="sr-Latn-ME" dirty="0" smtClean="0"/>
              <a:t>effect in superconductors – phenomenological </a:t>
            </a:r>
            <a:r>
              <a:rPr lang="en-US" dirty="0" smtClean="0"/>
              <a:t>GL </a:t>
            </a:r>
            <a:r>
              <a:rPr lang="sr-Latn-ME" dirty="0" smtClean="0"/>
              <a:t>approach</a:t>
            </a:r>
            <a:r>
              <a:rPr lang="en-US" dirty="0" smtClean="0"/>
              <a:t> I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Latn-ME" dirty="0" smtClean="0"/>
                  <a:t>Time dependent Ginzburg-Landau equations</a:t>
                </a:r>
                <a:endParaRPr lang="en-GB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𝜋𝛼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d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acc>
                              <m:accPr>
                                <m:chr m:val="⃗"/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</m:e>
                            </m:acc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ℏ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acc>
                              <m:accPr>
                                <m:chr m:val="⃗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Ψ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3852" y="6176963"/>
            <a:ext cx="11569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S. V. Mironov</a:t>
            </a:r>
            <a:r>
              <a:rPr lang="sr-Latn-ME" dirty="0" smtClean="0"/>
              <a:t>, </a:t>
            </a:r>
            <a:r>
              <a:rPr lang="sr-Latn-ME" dirty="0"/>
              <a:t>A. S. </a:t>
            </a:r>
            <a:r>
              <a:rPr lang="sr-Latn-ME" dirty="0" smtClean="0"/>
              <a:t>Mel’nikov, </a:t>
            </a:r>
            <a:r>
              <a:rPr lang="sr-Latn-ME" dirty="0"/>
              <a:t>I. D. Tokman</a:t>
            </a:r>
            <a:r>
              <a:rPr lang="sr-Latn-ME" dirty="0" smtClean="0"/>
              <a:t>, </a:t>
            </a:r>
            <a:r>
              <a:rPr lang="sr-Latn-ME" dirty="0"/>
              <a:t>V. </a:t>
            </a:r>
            <a:r>
              <a:rPr lang="sr-Latn-ME" dirty="0" smtClean="0"/>
              <a:t>Vadimov, </a:t>
            </a:r>
            <a:r>
              <a:rPr lang="sr-Latn-ME" dirty="0"/>
              <a:t>B. </a:t>
            </a:r>
            <a:r>
              <a:rPr lang="sr-Latn-ME" dirty="0" smtClean="0"/>
              <a:t>Lounis, </a:t>
            </a:r>
            <a:r>
              <a:rPr lang="sr-Latn-ME" dirty="0"/>
              <a:t>and A. I. </a:t>
            </a:r>
            <a:r>
              <a:rPr lang="sr-Latn-ME" dirty="0" smtClean="0"/>
              <a:t>Buzdin, „</a:t>
            </a:r>
            <a:r>
              <a:rPr lang="en-GB" b="1" dirty="0"/>
              <a:t>Inverse Faraday Effect for Superconducting </a:t>
            </a:r>
            <a:r>
              <a:rPr lang="en-GB" b="1" dirty="0" smtClean="0"/>
              <a:t>Condensates </a:t>
            </a:r>
            <a:r>
              <a:rPr lang="sr-Latn-ME" b="1" dirty="0" smtClean="0"/>
              <a:t>“, </a:t>
            </a:r>
            <a:r>
              <a:rPr lang="sr-Latn-ME" dirty="0"/>
              <a:t>Phys. Rev. </a:t>
            </a:r>
            <a:r>
              <a:rPr lang="en-GB" dirty="0" smtClean="0"/>
              <a:t>Lett.</a:t>
            </a:r>
            <a:r>
              <a:rPr lang="sr-Latn-ME" dirty="0" smtClean="0"/>
              <a:t> 12</a:t>
            </a:r>
            <a:r>
              <a:rPr lang="en-GB" dirty="0" smtClean="0"/>
              <a:t>6</a:t>
            </a:r>
            <a:r>
              <a:rPr lang="sr-Latn-ME" dirty="0" smtClean="0"/>
              <a:t>, 1</a:t>
            </a:r>
            <a:r>
              <a:rPr lang="en-GB" dirty="0" smtClean="0"/>
              <a:t>37002</a:t>
            </a:r>
            <a:r>
              <a:rPr lang="sr-Latn-ME" dirty="0" smtClean="0"/>
              <a:t> </a:t>
            </a:r>
            <a:r>
              <a:rPr lang="sr-Latn-ME" dirty="0"/>
              <a:t>(</a:t>
            </a:r>
            <a:r>
              <a:rPr lang="sr-Latn-ME" dirty="0" smtClean="0"/>
              <a:t>202</a:t>
            </a:r>
            <a:r>
              <a:rPr lang="en-GB" dirty="0" smtClean="0"/>
              <a:t>1</a:t>
            </a:r>
            <a:r>
              <a:rPr lang="sr-Latn-ME" dirty="0" smtClean="0"/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5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19511" y="3249064"/>
                <a:ext cx="6005555" cy="843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𝜋𝛼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</m:acc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  <m:acc>
                            <m:accPr>
                              <m:chr m:val="⃗"/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</m:acc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11" y="3249064"/>
                <a:ext cx="6005555" cy="8431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19511" y="4345583"/>
                <a:ext cx="5201937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11" y="4345583"/>
                <a:ext cx="5201937" cy="4165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Up Arrow 10"/>
          <p:cNvSpPr/>
          <p:nvPr/>
        </p:nvSpPr>
        <p:spPr>
          <a:xfrm>
            <a:off x="5085184" y="4773520"/>
            <a:ext cx="2472612" cy="29657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6497024" y="4103593"/>
            <a:ext cx="5038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in field correction that originates from the nonlinear EM field correction of order parameter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019511" y="5190318"/>
                <a:ext cx="3211264" cy="8517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Sup>
                                <m:sSub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11" y="5190318"/>
                <a:ext cx="3211264" cy="8517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4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/>
              <a:t>Inverse Farad</a:t>
            </a:r>
            <a:r>
              <a:rPr lang="en-US" dirty="0"/>
              <a:t>a</a:t>
            </a:r>
            <a:r>
              <a:rPr lang="sr-Latn-ME" dirty="0"/>
              <a:t>y effect in superconductors – phenomenological </a:t>
            </a:r>
            <a:r>
              <a:rPr lang="en-US" dirty="0" smtClean="0"/>
              <a:t>GL </a:t>
            </a:r>
            <a:r>
              <a:rPr lang="sr-Latn-ME" dirty="0" smtClean="0"/>
              <a:t>approach</a:t>
            </a:r>
            <a:r>
              <a:rPr lang="en-US" dirty="0" smtClean="0"/>
              <a:t> II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3555" y="173593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Disc volume V, radius R, thickness L. EM wave intensity I.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</a:t>
                </a:r>
                <a:r>
                  <a:rPr lang="en-US" sz="2400" dirty="0" smtClean="0"/>
                  <a:t>High </a:t>
                </a:r>
                <a:r>
                  <a:rPr lang="en-US" sz="2400" dirty="0"/>
                  <a:t>frequency approximation</a:t>
                </a:r>
                <a:endParaRPr lang="en-GB" sz="2400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3555" y="1735932"/>
                <a:ext cx="10515600" cy="4351338"/>
              </a:xfrm>
              <a:blipFill>
                <a:blip r:embed="rId2"/>
                <a:stretch>
                  <a:fillRect l="-1159" t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6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76807" y="6176963"/>
            <a:ext cx="117690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dirty="0"/>
              <a:t>S. V. Mironov, A. S. Mel’nikov, I. D. Tokman, V. Vadimov, B. Lounis, and A. I. Buzdin, „</a:t>
            </a:r>
            <a:r>
              <a:rPr lang="en-GB" b="1" dirty="0"/>
              <a:t>Inverse Faraday Effect for Superconducting Condensates </a:t>
            </a:r>
            <a:r>
              <a:rPr lang="sr-Latn-ME" b="1" dirty="0"/>
              <a:t>“, </a:t>
            </a:r>
            <a:r>
              <a:rPr lang="sr-Latn-ME" dirty="0"/>
              <a:t>Phys. Rev. </a:t>
            </a:r>
            <a:r>
              <a:rPr lang="en-GB" dirty="0"/>
              <a:t>Lett.</a:t>
            </a:r>
            <a:r>
              <a:rPr lang="sr-Latn-ME" dirty="0"/>
              <a:t> 12</a:t>
            </a:r>
            <a:r>
              <a:rPr lang="en-GB" dirty="0"/>
              <a:t>6</a:t>
            </a:r>
            <a:r>
              <a:rPr lang="sr-Latn-ME" dirty="0"/>
              <a:t>, 1</a:t>
            </a:r>
            <a:r>
              <a:rPr lang="en-GB" dirty="0"/>
              <a:t>37002</a:t>
            </a:r>
            <a:r>
              <a:rPr lang="sr-Latn-ME" dirty="0"/>
              <a:t> (202</a:t>
            </a:r>
            <a:r>
              <a:rPr lang="en-GB" dirty="0"/>
              <a:t>1</a:t>
            </a:r>
            <a:r>
              <a:rPr lang="sr-Latn-ME" dirty="0"/>
              <a:t>)</a:t>
            </a:r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625637" y="4493398"/>
                <a:ext cx="4031296" cy="15233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GB" sz="280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~10</m:t>
                      </m:r>
                      <m:sSub>
                        <m:sSub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Sup>
                            <m:sSub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37" y="4493398"/>
                <a:ext cx="4031296" cy="15233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97044" y="4808804"/>
            <a:ext cx="4024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Low </a:t>
            </a:r>
            <a:r>
              <a:rPr lang="en-US" sz="2400" dirty="0"/>
              <a:t>frequency approximation</a:t>
            </a:r>
            <a:endParaRPr lang="en-GB" sz="2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4659" y="2295331"/>
            <a:ext cx="2469953" cy="18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Microscopic approach to time dependent phenomena in superconductors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Main task is to find kernel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3000" dirty="0" smtClean="0"/>
                  <a:t> </a:t>
                </a:r>
                <a:r>
                  <a:rPr lang="en-GB" dirty="0" smtClean="0"/>
                  <a:t>beyond the linear response theory</a:t>
                </a:r>
              </a:p>
              <a:p>
                <a:r>
                  <a:rPr lang="en-US" dirty="0" err="1" smtClean="0"/>
                  <a:t>Keldysh</a:t>
                </a:r>
                <a:r>
                  <a:rPr lang="en-US" dirty="0"/>
                  <a:t> </a:t>
                </a:r>
                <a:r>
                  <a:rPr lang="en-US" dirty="0" smtClean="0"/>
                  <a:t>Green’s function technique for </a:t>
                </a:r>
                <a:r>
                  <a:rPr lang="en-US" b="1" dirty="0" err="1" smtClean="0"/>
                  <a:t>nonequilibrium</a:t>
                </a:r>
                <a:r>
                  <a:rPr lang="en-US" b="1" dirty="0" smtClean="0"/>
                  <a:t> superconductivity</a:t>
                </a:r>
              </a:p>
              <a:p>
                <a:r>
                  <a:rPr lang="en-US" dirty="0" smtClean="0"/>
                  <a:t>Retarded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</m:oMath>
                </a14:m>
                <a:r>
                  <a:rPr lang="en-US" dirty="0" smtClean="0"/>
                  <a:t>, Advanced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 smtClean="0"/>
                  <a:t>, and </a:t>
                </a:r>
                <a:r>
                  <a:rPr lang="en-US" dirty="0" err="1" smtClean="0"/>
                  <a:t>Keldysh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US" dirty="0" smtClean="0"/>
                  <a:t>Green functions, elements of </a:t>
                </a:r>
                <a:r>
                  <a:rPr lang="en-US" dirty="0" err="1" smtClean="0"/>
                  <a:t>Nambu-Keldysh</a:t>
                </a:r>
                <a:r>
                  <a:rPr lang="en-US" dirty="0" smtClean="0"/>
                  <a:t> 8x8 propagator </a:t>
                </a:r>
                <a14:m>
                  <m:oMath xmlns:m="http://schemas.openxmlformats.org/officeDocument/2006/math">
                    <m:acc>
                      <m:accPr>
                        <m:chr m:val="̌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sz="19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̆"/>
                          <m:ctrlPr>
                            <a:rPr lang="en-GB" sz="19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bar>
                                      <m:barPr>
                                        <m:ctrlP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</m:bar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bar>
                                      <m:barPr>
                                        <m:ctrlP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1900" b="0" i="1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</m:bar>
                                  </m:e>
                                  <m:sup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GB" sz="1900" dirty="0"/>
              </a:p>
              <a:p>
                <a:pPr marL="0" indent="0">
                  <a:buNone/>
                </a:pPr>
                <a:endParaRPr lang="en-GB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num>
                                    <m:den>
                                      <m: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9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9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sub>
                                  </m:sSub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⋅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acc>
                                </m:e>
                              </m:d>
                              <m:sSub>
                                <m:sSubPr>
                                  <m:ctrlPr>
                                    <a:rPr lang="en-US" sz="1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̆"/>
                                      <m:ctrlPr>
                                        <a:rPr lang="en-US" sz="19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9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𝑒𝑍</m:t>
                              </m:r>
                              <m:r>
                                <m:rPr>
                                  <m:sty m:val="p"/>
                                </m:rPr>
                                <a:rPr lang="el-GR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  <m:r>
                                <a:rPr lang="el-GR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acc>
                                <m:accPr>
                                  <m:chr m:val="̆"/>
                                  <m:ctrlPr>
                                    <a:rPr lang="el-GR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̌"/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acc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̌"/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acc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̌"/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⊗</m:t>
                          </m:r>
                        </m:sub>
                      </m:sSub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acc>
                        <m:accPr>
                          <m:chr m:val="̌"/>
                          <m:ctrlPr>
                            <a:rPr lang="en-US" sz="19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̌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US" sz="19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d>
                        <m:dPr>
                          <m:ctrlPr>
                            <a:rPr lang="en-US" sz="1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acc>
                        <m:accPr>
                          <m:chr m:val="̌"/>
                          <m:ctrlPr>
                            <a:rPr lang="en-US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d>
                        <m:dPr>
                          <m:ctrlPr>
                            <a:rPr lang="en-US" sz="1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sub>
                                <m:sup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bSup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19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sub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bSup>
                            </m:e>
                          </m:d>
                        </m:sup>
                      </m:sSup>
                      <m:acc>
                        <m:accPr>
                          <m:chr m:val="̌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̌"/>
                          <m:ctrlPr>
                            <a:rPr lang="en-US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GB" sz="19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 flipH="1">
            <a:off x="0" y="6176963"/>
            <a:ext cx="1209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D. Rainer and J. A. </a:t>
            </a:r>
            <a:r>
              <a:rPr lang="en-GB" dirty="0" err="1"/>
              <a:t>Sauls</a:t>
            </a:r>
            <a:r>
              <a:rPr lang="en-GB" dirty="0"/>
              <a:t>, </a:t>
            </a:r>
            <a:r>
              <a:rPr lang="en-GB" b="1" dirty="0"/>
              <a:t>Strong-Coupling Theory of Superconductivity</a:t>
            </a:r>
            <a:r>
              <a:rPr lang="en-GB" dirty="0"/>
              <a:t>, Superconductivity: From Basic Physics to New Developments, </a:t>
            </a:r>
            <a:r>
              <a:rPr lang="en-GB" dirty="0" err="1"/>
              <a:t>arXiv</a:t>
            </a:r>
            <a:r>
              <a:rPr lang="en-GB" dirty="0"/>
              <a:t>: 1809.05264.</a:t>
            </a:r>
          </a:p>
        </p:txBody>
      </p:sp>
    </p:spTree>
    <p:extLst>
      <p:ext uri="{BB962C8B-B14F-4D97-AF65-F5344CB8AC3E}">
        <p14:creationId xmlns:p14="http://schemas.microsoft.com/office/powerpoint/2010/main" val="1599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approximation current-field relationship microscopic theory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endParaRPr lang="en-US" sz="1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9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9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US" sz="29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9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US" sz="29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9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2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9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9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9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2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sSup>
                                <m:sSupPr>
                                  <m:ctrlPr>
                                    <a:rPr lang="en-US" sz="2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</m:t>
                          </m:r>
                          <m:acc>
                            <m:accPr>
                              <m:chr m:val="̂"/>
                              <m:ctrlP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  <m:r>
                            <a:rPr lang="en-US" sz="2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⃗"/>
                              <m:ctrlPr>
                                <a:rPr lang="en-US" sz="2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900" dirty="0" smtClean="0"/>
              </a:p>
              <a:p>
                <a:r>
                  <a:rPr lang="en-US" sz="2900" dirty="0" smtClean="0"/>
                  <a:t>In the linear approximation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</m:oMath>
                </a14:m>
                <a:r>
                  <a:rPr lang="en-GB" sz="2900" dirty="0" smtClean="0"/>
                  <a:t> does not depend on field, and is cumbersome a function of temperature and frequency.</a:t>
                </a:r>
              </a:p>
              <a:p>
                <a:endParaRPr lang="en-US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d>
                            <m:dPr>
                              <m:begChr m:val="{"/>
                              <m:endChr m:val="}"/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num>
                                        <m:den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f>
                                <m:f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e>
                                  </m:d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e>
                                  </m:d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+1/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type m:val="skw"/>
                                          <m:ctrlP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num>
                                        <m:den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f>
                                <m:f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e>
                                  </m:d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e>
                                  </m:d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+1/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type m:val="skw"/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600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𝜖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/2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𝑇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600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𝜖</m:t>
                                              </m:r>
                                              <m:r>
                                                <a:rPr lang="en-US" sz="26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/2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𝑇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f>
                                <m:f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e>
                                  </m:d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/2</m:t>
                                      </m:r>
                                    </m:e>
                                  </m:d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+1/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type m:val="skw"/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/2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sz="2600" dirty="0" smtClean="0"/>
              </a:p>
              <a:p>
                <a:endParaRPr lang="en-GB" sz="1800" dirty="0" smtClean="0"/>
              </a:p>
              <a:p>
                <a:endParaRPr lang="en-US" sz="1800" dirty="0" smtClean="0"/>
              </a:p>
              <a:p>
                <a:endParaRPr lang="en-GB" sz="1800" dirty="0"/>
              </a:p>
              <a:p>
                <a:pPr marL="0" indent="0">
                  <a:buNone/>
                </a:pPr>
                <a:r>
                  <a:rPr lang="en-GB" sz="1800" dirty="0"/>
                  <a:t> </a:t>
                </a:r>
                <a:endParaRPr lang="en-GB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 smtClean="0"/>
                  <a:t>How to calculate next order approximation of kernel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  <m:r>
                      <a:rPr lang="sr-Latn-ME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4286" r="-1971" b="-22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1600" dirty="0" smtClean="0"/>
              </a:p>
              <a:p>
                <a:r>
                  <a:rPr lang="sr-Latn-ME" sz="1600" dirty="0" smtClean="0"/>
                  <a:t>Numerical calculation</a:t>
                </a:r>
              </a:p>
              <a:p>
                <a:r>
                  <a:rPr lang="en-US" sz="1600" dirty="0" smtClean="0"/>
                  <a:t>Take the limit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600" dirty="0" smtClean="0"/>
              </a:p>
              <a:p>
                <a:r>
                  <a:rPr lang="en-US" sz="1600" dirty="0" smtClean="0"/>
                  <a:t>Low frequency approximation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600" dirty="0" smtClean="0"/>
              </a:p>
              <a:p>
                <a:r>
                  <a:rPr lang="en-US" sz="1600" dirty="0" smtClean="0"/>
                  <a:t>Dirty limit approximation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600" dirty="0" smtClean="0"/>
              </a:p>
              <a:p>
                <a:r>
                  <a:rPr lang="en-US" sz="1600" dirty="0" smtClean="0"/>
                  <a:t>Clean limit approximation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1600" dirty="0" smtClean="0"/>
              </a:p>
              <a:p>
                <a:r>
                  <a:rPr lang="en-US" sz="1600" dirty="0" smtClean="0"/>
                  <a:t>Stationary </a:t>
                </a:r>
                <a:r>
                  <a:rPr lang="en-US" sz="1600" dirty="0"/>
                  <a:t>case: Microscopic equation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neglect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momentum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derivatives</m:t>
                        </m:r>
                      </m:e>
                    </m:groupChr>
                  </m:oMath>
                </a14:m>
                <a:r>
                  <a:rPr lang="en-GB" sz="1600" dirty="0"/>
                  <a:t>  </a:t>
                </a:r>
                <a:r>
                  <a:rPr lang="en-GB" sz="1600" dirty="0" err="1"/>
                  <a:t>Quasiclassical</a:t>
                </a:r>
                <a:r>
                  <a:rPr lang="en-GB" sz="1600" dirty="0"/>
                  <a:t> </a:t>
                </a:r>
                <a:r>
                  <a:rPr lang="en-GB" sz="1600" dirty="0" err="1"/>
                  <a:t>Eilenberger</a:t>
                </a:r>
                <a:r>
                  <a:rPr lang="en-GB" sz="1600" dirty="0"/>
                  <a:t> equations, 									gauge </a:t>
                </a:r>
                <a:r>
                  <a:rPr lang="en-GB" sz="1600" dirty="0" smtClean="0"/>
                  <a:t>invariant</a:t>
                </a:r>
              </a:p>
              <a:p>
                <a:r>
                  <a:rPr lang="en-US" sz="1600" dirty="0"/>
                  <a:t>Nonstationary case: </a:t>
                </a:r>
                <a:r>
                  <a:rPr lang="en-US" sz="1600" dirty="0"/>
                  <a:t>Microscopic equation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neglect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momentum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derivatives</m:t>
                        </m:r>
                      </m:e>
                    </m:groupChr>
                  </m:oMath>
                </a14:m>
                <a:r>
                  <a:rPr lang="en-GB" sz="1600" dirty="0"/>
                  <a:t>  </a:t>
                </a:r>
                <a:r>
                  <a:rPr lang="en-GB" sz="1600" dirty="0"/>
                  <a:t>Equations are not gauge invariant!</a:t>
                </a:r>
              </a:p>
              <a:p>
                <a:endParaRPr lang="en-GB" sz="1600" dirty="0" smtClean="0"/>
              </a:p>
              <a:p>
                <a:endParaRPr lang="en-GB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FADB-F6F9-4B16-A2D2-903AE829070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12246</TotalTime>
  <Words>791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Time dependent problems in superconductivity – some recent advances</vt:lpstr>
      <vt:lpstr>Phenomenological approach – Time dependent Meissner effect</vt:lpstr>
      <vt:lpstr>Electromagnetic wave scattering on superconducting sample –work in progress</vt:lpstr>
      <vt:lpstr>Inverse Faraday effect</vt:lpstr>
      <vt:lpstr>Inverse Faraday effect in superconductors – phenomenological GL approach I</vt:lpstr>
      <vt:lpstr>Inverse Faraday effect in superconductors – phenomenological GL approach II</vt:lpstr>
      <vt:lpstr>Microscopic approach to time dependent phenomena in superconductors</vt:lpstr>
      <vt:lpstr>First approximation current-field relationship microscopic theory</vt:lpstr>
      <vt:lpstr>How to calculate next order approximation of kernel Q ̂?</vt:lpstr>
      <vt:lpstr>Static and moving vortices L. Embon, Y. Anahory, Ž.L. Jelić, E. O. Lachman, Y. Myasoedov, M. E. Huber, G. P. Mikitik, A. V. Silhanek, M. V. Milošević, A. Gurevich &amp; E. Zeldov, “Imaging of super-fast dynamics and flow instabilities of superconducting vortices”, Nature Communications volume 8, Article number: 85 (2017) </vt:lpstr>
      <vt:lpstr>Static and moving vortices</vt:lpstr>
      <vt:lpstr>Oscillating vortex lattice - work in progress: </vt:lpstr>
      <vt:lpstr>A. Gurevich, T. Kubo, J.A. Sauls, “Challenges and opportunities of superconductor radio fruequency  theory for next generation particle accelerators”, Snowmass 21, arXiv:2203.08315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dependent superconductivity – recent advances</dc:title>
  <dc:creator>Predrag</dc:creator>
  <cp:lastModifiedBy>Predrag</cp:lastModifiedBy>
  <cp:revision>126</cp:revision>
  <dcterms:created xsi:type="dcterms:W3CDTF">2022-08-08T18:55:51Z</dcterms:created>
  <dcterms:modified xsi:type="dcterms:W3CDTF">2022-08-31T11:44:04Z</dcterms:modified>
</cp:coreProperties>
</file>