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8" r:id="rId3"/>
    <p:sldId id="270" r:id="rId4"/>
    <p:sldId id="267" r:id="rId5"/>
    <p:sldId id="271" r:id="rId6"/>
    <p:sldId id="272" r:id="rId7"/>
    <p:sldId id="273" r:id="rId8"/>
    <p:sldId id="274" r:id="rId9"/>
    <p:sldId id="275" r:id="rId10"/>
    <p:sldId id="276" r:id="rId11"/>
    <p:sldId id="286" r:id="rId12"/>
    <p:sldId id="257" r:id="rId13"/>
    <p:sldId id="283" r:id="rId14"/>
    <p:sldId id="258" r:id="rId15"/>
    <p:sldId id="259" r:id="rId16"/>
    <p:sldId id="282" r:id="rId17"/>
    <p:sldId id="277" r:id="rId18"/>
    <p:sldId id="278" r:id="rId19"/>
    <p:sldId id="279" r:id="rId20"/>
    <p:sldId id="285" r:id="rId21"/>
    <p:sldId id="280" r:id="rId22"/>
    <p:sldId id="281" r:id="rId23"/>
  </p:sldIdLst>
  <p:sldSz cx="12192000" cy="6858000"/>
  <p:notesSz cx="6858000" cy="9144000"/>
  <p:defaultTextStyle>
    <a:defPPr>
      <a:defRPr lang="en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746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B2510-A184-C8F0-907B-E4E7E02F1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0C4893-3232-9CFD-D030-8587646C7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40428-25F4-BCF4-678D-56AD3280D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76B74-0C92-A742-923A-9EBC746DE006}" type="datetimeFigureOut">
              <a:rPr lang="en-ES" smtClean="0"/>
              <a:t>08/30/2022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219C7-FC94-C930-D1CC-119431DC4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A85BA-8AA6-0D90-BABF-366016A44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C933-A253-3540-AE67-967AA69FD92C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93295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7C626-6438-8EAD-D80B-C9E95CCD9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BD1C82-ACED-BA20-7921-CA5CFA4474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B1A66-0FC7-B6D3-5797-F74875326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76B74-0C92-A742-923A-9EBC746DE006}" type="datetimeFigureOut">
              <a:rPr lang="en-ES" smtClean="0"/>
              <a:t>08/30/2022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C5EA1-B84A-7F85-60B1-89EEB593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16C6A-F7AE-F6A9-C6AD-74501B94E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C933-A253-3540-AE67-967AA69FD92C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50640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FF8FB7-616C-68EB-88DD-B9AF9F1980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0CE5D4-93E4-4177-1678-82CC5C486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58420-2905-1A10-6AE1-A8A072C3B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76B74-0C92-A742-923A-9EBC746DE006}" type="datetimeFigureOut">
              <a:rPr lang="en-ES" smtClean="0"/>
              <a:t>08/30/2022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377C2-34EA-2724-9502-9C4DF913D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DF401-8B51-610E-2642-620662F90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C933-A253-3540-AE67-967AA69FD92C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461921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DA964-AE13-B520-B274-4B153E89F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C1CA2-47A2-ED4F-18E5-1046F2AE3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BC1F4-E25F-BE19-73B7-095B9A62E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76B74-0C92-A742-923A-9EBC746DE006}" type="datetimeFigureOut">
              <a:rPr lang="en-ES" smtClean="0"/>
              <a:t>08/30/2022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C129B-2118-6326-14C9-55F2A9B45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7F9DC-9CC3-3FC2-DDA7-452001289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C933-A253-3540-AE67-967AA69FD92C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48062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509B-126A-327D-6BD3-E3BCF2648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73161-3FC7-2C8D-A0BA-931BD47E1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1F4A2-0B1F-B849-716B-B3BBA7A73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76B74-0C92-A742-923A-9EBC746DE006}" type="datetimeFigureOut">
              <a:rPr lang="en-ES" smtClean="0"/>
              <a:t>08/30/2022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917F2-45C5-342B-E914-2A10AA148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86D7E-4730-3C9B-C83A-884F511CC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C933-A253-3540-AE67-967AA69FD92C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53164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47CD9-8B7A-334E-B738-1D154A2B4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5D160-943C-DBE8-A4E3-98365BAB82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49CEEA-8CA0-6AC2-B3D8-D1E8202D4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3A8E7D-4916-6F6A-9538-0299C934E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76B74-0C92-A742-923A-9EBC746DE006}" type="datetimeFigureOut">
              <a:rPr lang="en-ES" smtClean="0"/>
              <a:t>08/30/2022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F639E3-26C3-F8D5-DBEB-CCD9ACF47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A10576-1BD6-1C16-212A-57AEDA13D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C933-A253-3540-AE67-967AA69FD92C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567469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3F901-EE20-7573-5CE8-A68BC6652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87269-AD64-0C4A-AAD2-6CF2583E0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3E7A2E-DEE7-6E5D-1889-A799EA68F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EFC868-5FAB-8FB5-5961-1AE5C11929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2FB965-5D26-6849-4B6C-CFD221E2C1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D838D8-9BAE-01F9-C0C2-2DC795D36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76B74-0C92-A742-923A-9EBC746DE006}" type="datetimeFigureOut">
              <a:rPr lang="en-ES" smtClean="0"/>
              <a:t>08/30/2022</a:t>
            </a:fld>
            <a:endParaRPr lang="en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27A13-A1BB-8359-25DF-21B296558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632444-9ADF-6D95-D57E-621D87013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C933-A253-3540-AE67-967AA69FD92C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85995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92057-C9E1-A913-7524-6810E7C68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175B19-89DA-0DF4-8859-55BB8D9D3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76B74-0C92-A742-923A-9EBC746DE006}" type="datetimeFigureOut">
              <a:rPr lang="en-ES" smtClean="0"/>
              <a:t>08/30/2022</a:t>
            </a:fld>
            <a:endParaRPr lang="en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C73F1-D9C4-84C5-3512-5A235739F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E8CA9-E61A-D1D3-3D67-4048041EB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C933-A253-3540-AE67-967AA69FD92C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69466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F512E8-F9FB-8474-2FF2-85355974E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76B74-0C92-A742-923A-9EBC746DE006}" type="datetimeFigureOut">
              <a:rPr lang="en-ES" smtClean="0"/>
              <a:t>08/30/2022</a:t>
            </a:fld>
            <a:endParaRPr lang="en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756798-F40C-5C74-8721-75E203830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C300E3-653A-DB8E-E9AB-25975A58A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C933-A253-3540-AE67-967AA69FD92C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188753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2F9FA-F22F-2164-146E-419C1A1CB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63CD5-D47E-D951-825C-B7086C3AF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45CE4F-EE7B-FCAB-071E-834EEC2C2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04BD7F-9068-02A5-05EC-4833F4532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76B74-0C92-A742-923A-9EBC746DE006}" type="datetimeFigureOut">
              <a:rPr lang="en-ES" smtClean="0"/>
              <a:t>08/30/2022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87880F-E11D-B095-A158-4047F076A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F8EFA2-4737-B357-C33A-3E65B4F49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C933-A253-3540-AE67-967AA69FD92C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48487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B9648-9BBA-A4BA-D18C-DCEE039CD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B9A282-A07B-F8E4-D559-7EA84A7EA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AA259D-22B3-3ABA-ADB2-A1E2666F3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991ED3-C7EF-F40C-3AC2-62394A59A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76B74-0C92-A742-923A-9EBC746DE006}" type="datetimeFigureOut">
              <a:rPr lang="en-ES" smtClean="0"/>
              <a:t>08/30/2022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10D537-9D5F-BE47-B285-9CA4D08BB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39C9DC-6BA1-E78E-43F2-D1271D870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C933-A253-3540-AE67-967AA69FD92C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987968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F1A5FC-BAE1-1E48-1ACF-81D1EA109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14A98-2C56-D1AD-AF5D-5B0E8E30C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627A3-D25B-85D8-87FE-D6E5FD47F0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76B74-0C92-A742-923A-9EBC746DE006}" type="datetimeFigureOut">
              <a:rPr lang="en-ES" smtClean="0"/>
              <a:t>08/30/2022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E08C3-B00F-F37A-D509-184A71FB5F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86915-1D00-6AB7-3432-662F0B31F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FC933-A253-3540-AE67-967AA69FD92C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402137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epso.europa.eu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Enrique.sanchez@eps.org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DA7C33AC-1E23-8886-FF9A-5EACA9AC50C0}"/>
              </a:ext>
            </a:extLst>
          </p:cNvPr>
          <p:cNvCxnSpPr>
            <a:cxnSpLocks/>
          </p:cNvCxnSpPr>
          <p:nvPr/>
        </p:nvCxnSpPr>
        <p:spPr>
          <a:xfrm flipH="1">
            <a:off x="976945" y="2025141"/>
            <a:ext cx="10305491" cy="0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Balkan Physical Union (BPU) | BPU11 CONGRESS">
            <a:extLst>
              <a:ext uri="{FF2B5EF4-FFF2-40B4-BE49-F238E27FC236}">
                <a16:creationId xmlns:a16="http://schemas.microsoft.com/office/drawing/2014/main" id="{A1CF4EAC-E507-6B90-06F7-7ED3B7FA2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395" y="4922474"/>
            <a:ext cx="1503998" cy="150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8">
            <a:extLst>
              <a:ext uri="{FF2B5EF4-FFF2-40B4-BE49-F238E27FC236}">
                <a16:creationId xmlns:a16="http://schemas.microsoft.com/office/drawing/2014/main" id="{BE920506-B114-700B-DC5E-5566DF04EC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216" y="4980532"/>
            <a:ext cx="4156453" cy="12678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499826-A17C-D8E9-5DE0-559B26C247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547" t="16579" r="37698" b="59082"/>
          <a:stretch/>
        </p:blipFill>
        <p:spPr>
          <a:xfrm>
            <a:off x="4535659" y="394120"/>
            <a:ext cx="3284020" cy="125747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75BE3E9-7C38-FACB-9A42-D9E2574B0D8B}"/>
              </a:ext>
            </a:extLst>
          </p:cNvPr>
          <p:cNvSpPr txBox="1">
            <a:spLocks/>
          </p:cNvSpPr>
          <p:nvPr/>
        </p:nvSpPr>
        <p:spPr>
          <a:xfrm>
            <a:off x="871890" y="2347918"/>
            <a:ext cx="10515600" cy="2484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i="1" dirty="0"/>
              <a:t>From Science to Science Policy</a:t>
            </a:r>
          </a:p>
          <a:p>
            <a:endParaRPr lang="en-US" dirty="0"/>
          </a:p>
          <a:p>
            <a:r>
              <a:rPr lang="en-US" b="1" dirty="0"/>
              <a:t>Dr. Enrique Sánchez Bautista</a:t>
            </a:r>
          </a:p>
          <a:p>
            <a:r>
              <a:rPr lang="en-US" dirty="0"/>
              <a:t>Policy Officer of the European Physical Society</a:t>
            </a:r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3787898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5B90C-AC27-9EE8-9602-D659058A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305" y="127322"/>
            <a:ext cx="6712873" cy="6782764"/>
          </a:xfrm>
        </p:spPr>
        <p:txBody>
          <a:bodyPr>
            <a:normAutofit/>
          </a:bodyPr>
          <a:lstStyle/>
          <a:p>
            <a:r>
              <a:rPr lang="es-ES" sz="5400" b="1" dirty="0" err="1"/>
              <a:t>Finding</a:t>
            </a:r>
            <a:r>
              <a:rPr lang="es-ES" sz="5400" b="1" dirty="0"/>
              <a:t> </a:t>
            </a:r>
            <a:r>
              <a:rPr lang="es-ES" sz="5400" b="1" dirty="0" err="1"/>
              <a:t>answers</a:t>
            </a:r>
            <a:r>
              <a:rPr lang="es-ES" sz="5400" b="1" dirty="0"/>
              <a:t> </a:t>
            </a:r>
            <a:r>
              <a:rPr lang="es-ES" sz="5400" b="1" dirty="0" err="1"/>
              <a:t>to</a:t>
            </a:r>
            <a:r>
              <a:rPr lang="es-ES" sz="5400" b="1" dirty="0"/>
              <a:t> </a:t>
            </a:r>
            <a:r>
              <a:rPr lang="es-ES" sz="5400" b="1" dirty="0" err="1"/>
              <a:t>my</a:t>
            </a:r>
            <a:r>
              <a:rPr lang="es-ES" sz="5400" b="1" dirty="0"/>
              <a:t> </a:t>
            </a:r>
            <a:r>
              <a:rPr lang="es-ES" sz="5400" b="1" dirty="0" err="1"/>
              <a:t>question</a:t>
            </a:r>
            <a:r>
              <a:rPr lang="es-ES" sz="5400" b="1" dirty="0"/>
              <a:t>… </a:t>
            </a:r>
            <a:br>
              <a:rPr lang="es-ES" sz="5400" b="1" dirty="0"/>
            </a:br>
            <a:br>
              <a:rPr lang="es-ES" sz="5400" b="1" dirty="0"/>
            </a:br>
            <a:r>
              <a:rPr lang="es-ES" sz="5400" b="1" dirty="0"/>
              <a:t>…</a:t>
            </a:r>
            <a:r>
              <a:rPr lang="es-ES" sz="5400" b="1" dirty="0" err="1"/>
              <a:t>working</a:t>
            </a:r>
            <a:r>
              <a:rPr lang="es-ES" sz="5400" b="1" dirty="0"/>
              <a:t> in </a:t>
            </a:r>
            <a:r>
              <a:rPr lang="es-ES" sz="5400" b="1" dirty="0" err="1"/>
              <a:t>Science</a:t>
            </a:r>
            <a:r>
              <a:rPr lang="es-ES" sz="5400" b="1" dirty="0"/>
              <a:t> </a:t>
            </a:r>
            <a:r>
              <a:rPr lang="es-ES" sz="5400" b="1" dirty="0" err="1"/>
              <a:t>Policy</a:t>
            </a:r>
            <a:r>
              <a:rPr lang="es-ES" sz="5400" b="1" dirty="0"/>
              <a:t> </a:t>
            </a:r>
            <a:r>
              <a:rPr lang="es-ES" sz="5400" b="1" dirty="0" err="1"/>
              <a:t>for</a:t>
            </a:r>
            <a:r>
              <a:rPr lang="es-ES" sz="5400" b="1" dirty="0"/>
              <a:t> EPS</a:t>
            </a:r>
            <a:endParaRPr lang="en-US" sz="5400" b="1" dirty="0"/>
          </a:p>
        </p:txBody>
      </p:sp>
      <p:pic>
        <p:nvPicPr>
          <p:cNvPr id="3" name="Picture 2" descr="Resultado de imagen de european physical society logo">
            <a:extLst>
              <a:ext uri="{FF2B5EF4-FFF2-40B4-BE49-F238E27FC236}">
                <a16:creationId xmlns:a16="http://schemas.microsoft.com/office/drawing/2014/main" id="{FA1A8613-FAA0-67BB-ACDC-5EBBCA336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856" y="2456892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04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453E8-E327-B99E-C82E-DFB766DA2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>
                <a:latin typeface="+mn-lt"/>
              </a:rPr>
              <a:t>What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is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Science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Policy</a:t>
            </a:r>
            <a:r>
              <a:rPr lang="es-ES" b="1" dirty="0">
                <a:latin typeface="+mn-lt"/>
              </a:rPr>
              <a:t>?</a:t>
            </a:r>
            <a:endParaRPr lang="en-ES" b="1" dirty="0"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B87D99-3634-836E-ABAB-7E007813A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89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453E8-E327-B99E-C82E-DFB766DA2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>
                <a:latin typeface="+mn-lt"/>
              </a:rPr>
              <a:t>What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is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Science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Policy</a:t>
            </a:r>
            <a:r>
              <a:rPr lang="es-ES" b="1" dirty="0">
                <a:latin typeface="+mn-lt"/>
              </a:rPr>
              <a:t>?</a:t>
            </a:r>
            <a:endParaRPr lang="en-E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3652B-58A6-7D0E-DD0A-B280EDFA1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77937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b="1" i="0" u="none" strike="noStrike" dirty="0">
                <a:effectLst/>
              </a:rPr>
              <a:t>Science policy</a:t>
            </a:r>
            <a:r>
              <a:rPr lang="en-GB" b="0" i="0" u="none" strike="noStrike" dirty="0">
                <a:effectLst/>
              </a:rPr>
              <a:t> is concerned with the allocation of resources for the conduct of science towards the goal of best serving the public interest. </a:t>
            </a:r>
          </a:p>
          <a:p>
            <a:pPr marL="0" indent="0" algn="ctr">
              <a:buNone/>
            </a:pPr>
            <a:endParaRPr lang="en-GB" b="0" i="0" u="none" strike="noStrik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62183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453E8-E327-B99E-C82E-DFB766DA2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>
                <a:latin typeface="+mn-lt"/>
              </a:rPr>
              <a:t>What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is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Science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Policy</a:t>
            </a:r>
            <a:r>
              <a:rPr lang="es-ES" b="1" dirty="0">
                <a:latin typeface="+mn-lt"/>
              </a:rPr>
              <a:t>?</a:t>
            </a:r>
            <a:endParaRPr lang="en-E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3652B-58A6-7D0E-DD0A-B280EDFA1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77937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b="1" i="0" u="none" strike="noStrike" dirty="0">
                <a:effectLst/>
              </a:rPr>
              <a:t>Science policy</a:t>
            </a:r>
            <a:r>
              <a:rPr lang="en-GB" b="0" i="0" u="none" strike="noStrike" dirty="0">
                <a:effectLst/>
              </a:rPr>
              <a:t> is concerned with the allocation of resources for the conduct of science towards the goal of best serving the public interest. </a:t>
            </a:r>
          </a:p>
          <a:p>
            <a:pPr marL="0" indent="0" algn="ctr">
              <a:buNone/>
            </a:pPr>
            <a:endParaRPr lang="en-GB" b="0" i="0" u="none" strike="noStrike" dirty="0">
              <a:effectLst/>
            </a:endParaRPr>
          </a:p>
          <a:p>
            <a:pPr marL="0" indent="0">
              <a:buNone/>
            </a:pPr>
            <a:r>
              <a:rPr lang="en-GB" b="1" i="0" u="none" strike="noStrike" dirty="0">
                <a:effectLst/>
              </a:rPr>
              <a:t>Topics include:</a:t>
            </a:r>
          </a:p>
          <a:p>
            <a:pPr lvl="1"/>
            <a:r>
              <a:rPr lang="en-GB" dirty="0"/>
              <a:t>F</a:t>
            </a:r>
            <a:r>
              <a:rPr lang="en-GB" b="0" i="0" u="none" strike="noStrike" dirty="0">
                <a:effectLst/>
              </a:rPr>
              <a:t>unding of science</a:t>
            </a:r>
            <a:endParaRPr lang="en-GB" dirty="0"/>
          </a:p>
          <a:p>
            <a:pPr lvl="1"/>
            <a:r>
              <a:rPr lang="en-GB" dirty="0"/>
              <a:t>C</a:t>
            </a:r>
            <a:r>
              <a:rPr lang="en-GB" b="0" i="0" u="none" strike="noStrike" dirty="0">
                <a:effectLst/>
              </a:rPr>
              <a:t>areers </a:t>
            </a:r>
            <a:r>
              <a:rPr lang="en-GB" dirty="0"/>
              <a:t>development for </a:t>
            </a:r>
            <a:r>
              <a:rPr lang="en-GB" b="0" i="0" u="none" strike="noStrike" dirty="0">
                <a:effectLst/>
              </a:rPr>
              <a:t>scientists</a:t>
            </a:r>
          </a:p>
          <a:p>
            <a:pPr lvl="1"/>
            <a:r>
              <a:rPr lang="en-GB" dirty="0"/>
              <a:t>An efficient </a:t>
            </a:r>
            <a:r>
              <a:rPr lang="en-GB" b="0" i="0" u="none" strike="noStrike" dirty="0">
                <a:effectLst/>
              </a:rPr>
              <a:t>translation of scientific discoveries into technological innovation </a:t>
            </a:r>
          </a:p>
          <a:p>
            <a:pPr lvl="1"/>
            <a:r>
              <a:rPr lang="en-GB" dirty="0"/>
              <a:t>C</a:t>
            </a:r>
            <a:r>
              <a:rPr lang="en-GB" b="0" i="0" u="none" strike="noStrike" dirty="0">
                <a:effectLst/>
              </a:rPr>
              <a:t>ompetitiveness, economic growth, economic development, etc. </a:t>
            </a:r>
          </a:p>
          <a:p>
            <a:pPr lvl="1"/>
            <a:r>
              <a:rPr lang="en-GB" dirty="0"/>
              <a:t>Transmit the position of scientific community to public administrators</a:t>
            </a:r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1079861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0E105-F541-FBC3-FA12-86D19043B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>
                <a:latin typeface="+mn-lt"/>
              </a:rPr>
              <a:t>What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is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required</a:t>
            </a:r>
            <a:r>
              <a:rPr lang="es-ES" b="1" dirty="0">
                <a:latin typeface="+mn-lt"/>
              </a:rPr>
              <a:t> in </a:t>
            </a:r>
            <a:r>
              <a:rPr lang="es-ES" b="1" dirty="0" err="1">
                <a:latin typeface="+mn-lt"/>
              </a:rPr>
              <a:t>Science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Policy</a:t>
            </a:r>
            <a:r>
              <a:rPr lang="es-ES" b="1" dirty="0">
                <a:latin typeface="+mn-lt"/>
              </a:rPr>
              <a:t>?</a:t>
            </a:r>
            <a:endParaRPr lang="en-E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C749A-13B1-D157-1608-AD6874331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Understanding of…</a:t>
            </a:r>
          </a:p>
          <a:p>
            <a:r>
              <a:rPr lang="en-GB" dirty="0">
                <a:solidFill>
                  <a:srgbClr val="202122"/>
                </a:solidFill>
                <a:latin typeface="Arial" panose="020B0604020202020204" pitchFamily="34" charset="0"/>
              </a:rPr>
              <a:t>S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cience, and how is produced</a:t>
            </a:r>
          </a:p>
          <a:p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How to generate innovation and knowledge</a:t>
            </a:r>
          </a:p>
          <a:p>
            <a:r>
              <a:rPr lang="en-GB" dirty="0">
                <a:solidFill>
                  <a:srgbClr val="202122"/>
                </a:solidFill>
                <a:latin typeface="Arial" panose="020B0604020202020204" pitchFamily="34" charset="0"/>
              </a:rPr>
              <a:t>A bit of Public Administration</a:t>
            </a:r>
            <a:endParaRPr lang="en-GB" b="0" i="0" u="none" strike="noStrike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202122"/>
                </a:solidFill>
                <a:latin typeface="Arial" panose="020B0604020202020204" pitchFamily="34" charset="0"/>
              </a:rPr>
              <a:t>H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ow the legislative process works</a:t>
            </a:r>
          </a:p>
          <a:p>
            <a:r>
              <a:rPr lang="en-GB" dirty="0">
                <a:solidFill>
                  <a:srgbClr val="202122"/>
                </a:solidFill>
                <a:latin typeface="Arial" panose="020B0604020202020204" pitchFamily="34" charset="0"/>
              </a:rPr>
              <a:t>Know relation between basic and applied science</a:t>
            </a:r>
          </a:p>
          <a:p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…and a large etc.</a:t>
            </a:r>
          </a:p>
        </p:txBody>
      </p:sp>
    </p:spTree>
    <p:extLst>
      <p:ext uri="{BB962C8B-B14F-4D97-AF65-F5344CB8AC3E}">
        <p14:creationId xmlns:p14="http://schemas.microsoft.com/office/powerpoint/2010/main" val="3301670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4B324-628F-DC6F-924E-9D565AF3E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dirty="0" err="1">
                <a:latin typeface="+mn-lt"/>
              </a:rPr>
              <a:t>Some</a:t>
            </a:r>
            <a:r>
              <a:rPr lang="es-ES" sz="4800" b="1" dirty="0">
                <a:latin typeface="+mn-lt"/>
              </a:rPr>
              <a:t> </a:t>
            </a:r>
            <a:r>
              <a:rPr lang="es-ES" sz="4800" b="1" dirty="0" err="1">
                <a:latin typeface="+mn-lt"/>
              </a:rPr>
              <a:t>examples</a:t>
            </a:r>
            <a:r>
              <a:rPr lang="es-ES" sz="4800" b="1" dirty="0">
                <a:latin typeface="+mn-lt"/>
              </a:rPr>
              <a:t> (</a:t>
            </a:r>
            <a:r>
              <a:rPr lang="es-ES" sz="4800" b="1" dirty="0" err="1">
                <a:latin typeface="+mn-lt"/>
              </a:rPr>
              <a:t>that</a:t>
            </a:r>
            <a:r>
              <a:rPr lang="es-ES" sz="4800" b="1" dirty="0">
                <a:latin typeface="+mn-lt"/>
              </a:rPr>
              <a:t> </a:t>
            </a:r>
            <a:r>
              <a:rPr lang="es-ES" sz="4800" b="1" dirty="0" err="1">
                <a:latin typeface="+mn-lt"/>
              </a:rPr>
              <a:t>we</a:t>
            </a:r>
            <a:r>
              <a:rPr lang="es-ES" sz="4800" b="1" dirty="0">
                <a:latin typeface="+mn-lt"/>
              </a:rPr>
              <a:t> </a:t>
            </a:r>
            <a:r>
              <a:rPr lang="es-ES" sz="4800" b="1" dirty="0" err="1">
                <a:latin typeface="+mn-lt"/>
              </a:rPr>
              <a:t>all</a:t>
            </a:r>
            <a:r>
              <a:rPr lang="es-ES" sz="4800" b="1" dirty="0">
                <a:latin typeface="+mn-lt"/>
              </a:rPr>
              <a:t> </a:t>
            </a:r>
            <a:r>
              <a:rPr lang="es-ES" sz="4800" b="1" dirty="0" err="1">
                <a:latin typeface="+mn-lt"/>
              </a:rPr>
              <a:t>know</a:t>
            </a:r>
            <a:r>
              <a:rPr lang="es-ES" sz="4800" b="1" dirty="0">
                <a:latin typeface="+mn-lt"/>
              </a:rPr>
              <a:t>)</a:t>
            </a:r>
            <a:endParaRPr lang="en-ES" sz="4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8313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4B324-628F-DC6F-924E-9D565AF3E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dirty="0" err="1">
                <a:latin typeface="+mn-lt"/>
              </a:rPr>
              <a:t>Some</a:t>
            </a:r>
            <a:r>
              <a:rPr lang="es-ES" sz="4800" b="1" dirty="0">
                <a:latin typeface="+mn-lt"/>
              </a:rPr>
              <a:t> </a:t>
            </a:r>
            <a:r>
              <a:rPr lang="es-ES" sz="4800" b="1" dirty="0" err="1">
                <a:latin typeface="+mn-lt"/>
              </a:rPr>
              <a:t>examples</a:t>
            </a:r>
            <a:r>
              <a:rPr lang="es-ES" sz="4800" b="1" dirty="0">
                <a:latin typeface="+mn-lt"/>
              </a:rPr>
              <a:t> (</a:t>
            </a:r>
            <a:r>
              <a:rPr lang="es-ES" sz="4800" b="1" dirty="0" err="1">
                <a:latin typeface="+mn-lt"/>
              </a:rPr>
              <a:t>that</a:t>
            </a:r>
            <a:r>
              <a:rPr lang="es-ES" sz="4800" b="1" dirty="0">
                <a:latin typeface="+mn-lt"/>
              </a:rPr>
              <a:t> </a:t>
            </a:r>
            <a:r>
              <a:rPr lang="es-ES" sz="4800" b="1" dirty="0" err="1">
                <a:latin typeface="+mn-lt"/>
              </a:rPr>
              <a:t>we</a:t>
            </a:r>
            <a:r>
              <a:rPr lang="es-ES" sz="4800" b="1" dirty="0">
                <a:latin typeface="+mn-lt"/>
              </a:rPr>
              <a:t> </a:t>
            </a:r>
            <a:r>
              <a:rPr lang="es-ES" sz="4800" b="1" dirty="0" err="1">
                <a:latin typeface="+mn-lt"/>
              </a:rPr>
              <a:t>all</a:t>
            </a:r>
            <a:r>
              <a:rPr lang="es-ES" sz="4800" b="1" dirty="0">
                <a:latin typeface="+mn-lt"/>
              </a:rPr>
              <a:t> </a:t>
            </a:r>
            <a:r>
              <a:rPr lang="es-ES" sz="4800" b="1" dirty="0" err="1">
                <a:latin typeface="+mn-lt"/>
              </a:rPr>
              <a:t>know</a:t>
            </a:r>
            <a:r>
              <a:rPr lang="es-ES" sz="4800" b="1" dirty="0">
                <a:latin typeface="+mn-lt"/>
              </a:rPr>
              <a:t>)</a:t>
            </a:r>
            <a:endParaRPr lang="en-ES" sz="4800" b="1" dirty="0">
              <a:latin typeface="+mn-lt"/>
            </a:endParaRPr>
          </a:p>
        </p:txBody>
      </p:sp>
      <p:pic>
        <p:nvPicPr>
          <p:cNvPr id="4098" name="Picture 2" descr="Apollo program - Wikipedia">
            <a:extLst>
              <a:ext uri="{FF2B5EF4-FFF2-40B4-BE49-F238E27FC236}">
                <a16:creationId xmlns:a16="http://schemas.microsoft.com/office/drawing/2014/main" id="{E418FFC3-9245-75BE-C74D-C06C11EF5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451" y="1637115"/>
            <a:ext cx="4364620" cy="43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82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4B324-628F-DC6F-924E-9D565AF3E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dirty="0" err="1">
                <a:latin typeface="+mn-lt"/>
              </a:rPr>
              <a:t>Current</a:t>
            </a:r>
            <a:r>
              <a:rPr lang="es-ES" sz="4800" b="1" dirty="0">
                <a:latin typeface="+mn-lt"/>
              </a:rPr>
              <a:t> </a:t>
            </a:r>
            <a:r>
              <a:rPr lang="es-ES" sz="4800" b="1" dirty="0" err="1">
                <a:latin typeface="+mn-lt"/>
              </a:rPr>
              <a:t>examples</a:t>
            </a:r>
            <a:endParaRPr lang="en-ES" sz="4800" b="1" dirty="0">
              <a:latin typeface="+mn-lt"/>
            </a:endParaRPr>
          </a:p>
        </p:txBody>
      </p:sp>
      <p:pic>
        <p:nvPicPr>
          <p:cNvPr id="4" name="Picture 3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6E12995A-AE52-17A5-FE7C-101CA6A09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229" y="265092"/>
            <a:ext cx="4745862" cy="632781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E6EF337-0DA7-D4C9-F9EE-622A3F9E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8427" y="2963792"/>
            <a:ext cx="3635415" cy="117800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sz="3600" dirty="0">
                <a:solidFill>
                  <a:srgbClr val="202122"/>
                </a:solidFill>
                <a:latin typeface="Arial" panose="020B0604020202020204" pitchFamily="34" charset="0"/>
              </a:rPr>
              <a:t>Regulation </a:t>
            </a:r>
            <a:r>
              <a:rPr lang="en-GB" sz="36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of the </a:t>
            </a:r>
          </a:p>
          <a:p>
            <a:pPr marL="0" indent="0" algn="ctr">
              <a:buNone/>
            </a:pPr>
            <a:r>
              <a:rPr lang="en-GB" sz="36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EU Chips Act</a:t>
            </a:r>
          </a:p>
        </p:txBody>
      </p:sp>
    </p:spTree>
    <p:extLst>
      <p:ext uri="{BB962C8B-B14F-4D97-AF65-F5344CB8AC3E}">
        <p14:creationId xmlns:p14="http://schemas.microsoft.com/office/powerpoint/2010/main" val="3332490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D8D27-D0EE-3A16-CC1B-11BE6B7FE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05F1E-FB56-8D6B-2D47-7C342BD89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icture containing text, indoor, box, office&#10;&#10;Description automatically generated">
            <a:extLst>
              <a:ext uri="{FF2B5EF4-FFF2-40B4-BE49-F238E27FC236}">
                <a16:creationId xmlns:a16="http://schemas.microsoft.com/office/drawing/2014/main" id="{34014681-37A6-6826-C39E-A4A57DABC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7092"/>
            <a:ext cx="12635696" cy="947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62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4B324-628F-DC6F-924E-9D565AF3E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dirty="0" err="1">
                <a:latin typeface="+mn-lt"/>
              </a:rPr>
              <a:t>Current</a:t>
            </a:r>
            <a:r>
              <a:rPr lang="es-ES" sz="4800" b="1" dirty="0">
                <a:latin typeface="+mn-lt"/>
              </a:rPr>
              <a:t> </a:t>
            </a:r>
            <a:r>
              <a:rPr lang="es-ES" sz="4800" b="1" dirty="0" err="1">
                <a:latin typeface="+mn-lt"/>
              </a:rPr>
              <a:t>examples</a:t>
            </a:r>
            <a:endParaRPr lang="en-ES" sz="4800" b="1" dirty="0">
              <a:latin typeface="+mn-lt"/>
            </a:endParaRPr>
          </a:p>
        </p:txBody>
      </p:sp>
      <p:pic>
        <p:nvPicPr>
          <p:cNvPr id="4" name="Picture 3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6E12995A-AE52-17A5-FE7C-101CA6A09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229" y="265092"/>
            <a:ext cx="4745862" cy="6327816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4D65EAA-5345-3BE2-0CB5-7F1AC3888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723" y="1790721"/>
            <a:ext cx="8092634" cy="455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27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5B90C-AC27-9EE8-9602-D659058A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504" y="2527753"/>
            <a:ext cx="10515600" cy="1325563"/>
          </a:xfrm>
        </p:spPr>
        <p:txBody>
          <a:bodyPr>
            <a:normAutofit/>
          </a:bodyPr>
          <a:lstStyle/>
          <a:p>
            <a:r>
              <a:rPr lang="es-ES" sz="6600" b="1" dirty="0" err="1"/>
              <a:t>The</a:t>
            </a:r>
            <a:r>
              <a:rPr lang="es-ES" sz="6600" b="1" dirty="0"/>
              <a:t> </a:t>
            </a:r>
            <a:r>
              <a:rPr lang="es-ES" sz="6600" b="1" dirty="0" err="1"/>
              <a:t>question</a:t>
            </a:r>
            <a:endParaRPr lang="en-US" sz="6600" b="1" dirty="0"/>
          </a:p>
        </p:txBody>
      </p:sp>
      <p:pic>
        <p:nvPicPr>
          <p:cNvPr id="1030" name="Picture 6" descr="The history/origin of the question mark - Where did it come from?">
            <a:extLst>
              <a:ext uri="{FF2B5EF4-FFF2-40B4-BE49-F238E27FC236}">
                <a16:creationId xmlns:a16="http://schemas.microsoft.com/office/drawing/2014/main" id="{D6C4CD24-855E-5888-923D-65C38333E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822" y="1030513"/>
            <a:ext cx="4012494" cy="439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145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846EB-4C60-EE67-5241-D9D249638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>
                <a:latin typeface="+mn-lt"/>
              </a:rPr>
              <a:t>How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to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work</a:t>
            </a:r>
            <a:r>
              <a:rPr lang="es-ES" b="1" dirty="0">
                <a:latin typeface="+mn-lt"/>
              </a:rPr>
              <a:t> in </a:t>
            </a:r>
            <a:r>
              <a:rPr lang="es-ES" b="1" dirty="0" err="1">
                <a:latin typeface="+mn-lt"/>
              </a:rPr>
              <a:t>Science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Policy</a:t>
            </a:r>
            <a:r>
              <a:rPr lang="es-ES" b="1" dirty="0">
                <a:latin typeface="+mn-lt"/>
              </a:rPr>
              <a:t>?</a:t>
            </a:r>
            <a:endParaRPr lang="en-E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508F3-37D6-23ED-2D89-0ECB57E3D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European Union</a:t>
            </a:r>
            <a:endParaRPr lang="en-GB" dirty="0">
              <a:solidFill>
                <a:srgbClr val="54595D"/>
              </a:solidFill>
            </a:endParaRPr>
          </a:p>
          <a:p>
            <a:pPr lvl="1"/>
            <a:r>
              <a:rPr lang="en-GB" b="0" i="0" u="none" strike="noStrike" dirty="0">
                <a:effectLst/>
              </a:rPr>
              <a:t>Directorate-General for Research</a:t>
            </a:r>
          </a:p>
          <a:p>
            <a:pPr lvl="1"/>
            <a:r>
              <a:rPr lang="en-GB" b="0" i="0" u="none" strike="noStrike" dirty="0">
                <a:effectLst/>
              </a:rPr>
              <a:t>Joint Research Centre </a:t>
            </a:r>
          </a:p>
          <a:p>
            <a:pPr lvl="1"/>
            <a:r>
              <a:rPr lang="en-GB" b="0" i="0" u="none" strike="noStrike" dirty="0">
                <a:effectLst/>
              </a:rPr>
              <a:t>European Research Council</a:t>
            </a:r>
          </a:p>
          <a:p>
            <a:r>
              <a:rPr lang="en-GB" b="1" dirty="0"/>
              <a:t>Learned Societies (EPS, </a:t>
            </a:r>
            <a:r>
              <a:rPr lang="en-GB" b="1" dirty="0" err="1"/>
              <a:t>EuChems</a:t>
            </a:r>
            <a:r>
              <a:rPr lang="en-GB" b="1" dirty="0"/>
              <a:t>, EMBO, etc.)</a:t>
            </a:r>
          </a:p>
          <a:p>
            <a:pPr lvl="1"/>
            <a:r>
              <a:rPr lang="en-GB" dirty="0"/>
              <a:t>National, European and International</a:t>
            </a:r>
          </a:p>
          <a:p>
            <a:r>
              <a:rPr lang="en-GB" b="1" dirty="0"/>
              <a:t>National governments</a:t>
            </a:r>
          </a:p>
          <a:p>
            <a:r>
              <a:rPr lang="en-GB" b="1" i="0" u="none" strike="noStrike" dirty="0">
                <a:effectLst/>
              </a:rPr>
              <a:t>Regional Administration</a:t>
            </a:r>
          </a:p>
          <a:p>
            <a:r>
              <a:rPr lang="en-GB" b="1" dirty="0"/>
              <a:t>Private sector</a:t>
            </a:r>
          </a:p>
          <a:p>
            <a:r>
              <a:rPr lang="en-GB" b="1" dirty="0"/>
              <a:t>Etc. </a:t>
            </a:r>
          </a:p>
          <a:p>
            <a:endParaRPr lang="en-GB" b="0" i="0" u="none" strike="noStrike" dirty="0">
              <a:effectLst/>
            </a:endParaRPr>
          </a:p>
          <a:p>
            <a:endParaRPr lang="en-GB" b="0" i="0" u="none" strike="noStrik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3013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B3F5B-AE06-AD4D-576F-6FA507BD6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>
                <a:latin typeface="+mn-lt"/>
              </a:rPr>
              <a:t>How</a:t>
            </a:r>
            <a:r>
              <a:rPr lang="es-ES" b="1" dirty="0">
                <a:latin typeface="+mn-lt"/>
              </a:rPr>
              <a:t> can I </a:t>
            </a:r>
            <a:r>
              <a:rPr lang="es-ES" b="1" dirty="0" err="1">
                <a:latin typeface="+mn-lt"/>
              </a:rPr>
              <a:t>start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working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on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Science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Policy</a:t>
            </a:r>
            <a:r>
              <a:rPr lang="es-ES" b="1" dirty="0">
                <a:latin typeface="+mn-lt"/>
              </a:rPr>
              <a:t>?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FC1F2-48C2-E10F-D94F-B26572BCE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European Union</a:t>
            </a:r>
            <a:endParaRPr lang="en-GB" dirty="0">
              <a:solidFill>
                <a:srgbClr val="54595D"/>
              </a:solidFill>
            </a:endParaRPr>
          </a:p>
          <a:p>
            <a:pPr lvl="1"/>
            <a:r>
              <a:rPr lang="en-GB" b="0" i="0" u="none" strike="noStrike" dirty="0">
                <a:effectLst/>
              </a:rPr>
              <a:t>EPSO Portal</a:t>
            </a:r>
          </a:p>
          <a:p>
            <a:pPr lvl="1"/>
            <a:r>
              <a:rPr lang="en-GB" b="0" i="0" u="none" strike="noStrike" dirty="0">
                <a:effectLst/>
                <a:hlinkClick r:id="rId2"/>
              </a:rPr>
              <a:t>https://epso.europa.eu/</a:t>
            </a:r>
            <a:r>
              <a:rPr lang="en-GB" dirty="0"/>
              <a:t> </a:t>
            </a:r>
            <a:endParaRPr lang="en-GB" b="0" i="0" u="none" strike="noStrike" dirty="0">
              <a:effectLst/>
            </a:endParaRP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b="0" i="0" u="none" strike="noStrike" dirty="0">
              <a:effectLst/>
            </a:endParaRPr>
          </a:p>
          <a:p>
            <a:r>
              <a:rPr lang="en-GB" b="1" dirty="0"/>
              <a:t>Learned societies</a:t>
            </a:r>
          </a:p>
          <a:p>
            <a:endParaRPr lang="en-GB" b="1" dirty="0"/>
          </a:p>
          <a:p>
            <a:r>
              <a:rPr lang="en-GB" b="1" dirty="0"/>
              <a:t>National governments</a:t>
            </a:r>
          </a:p>
          <a:p>
            <a:endParaRPr lang="en-GB" b="1" dirty="0"/>
          </a:p>
          <a:p>
            <a:r>
              <a:rPr lang="en-GB" b="1" i="0" u="none" strike="noStrike" dirty="0">
                <a:effectLst/>
              </a:rPr>
              <a:t>Regional Administration</a:t>
            </a:r>
          </a:p>
          <a:p>
            <a:endParaRPr lang="en-US" dirty="0"/>
          </a:p>
        </p:txBody>
      </p:sp>
      <p:pic>
        <p:nvPicPr>
          <p:cNvPr id="11266" name="Picture 2" descr="Logotipo de la Comisión Europea">
            <a:extLst>
              <a:ext uri="{FF2B5EF4-FFF2-40B4-BE49-F238E27FC236}">
                <a16:creationId xmlns:a16="http://schemas.microsoft.com/office/drawing/2014/main" id="{9A30D8C5-852B-FBE1-7EA4-7D9EAE5A6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440" y="1690688"/>
            <a:ext cx="5731397" cy="191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944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DA7C33AC-1E23-8886-FF9A-5EACA9AC50C0}"/>
              </a:ext>
            </a:extLst>
          </p:cNvPr>
          <p:cNvCxnSpPr>
            <a:cxnSpLocks/>
          </p:cNvCxnSpPr>
          <p:nvPr/>
        </p:nvCxnSpPr>
        <p:spPr>
          <a:xfrm flipH="1">
            <a:off x="976945" y="2025141"/>
            <a:ext cx="10305491" cy="0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Balkan Physical Union (BPU) | BPU11 CONGRESS">
            <a:extLst>
              <a:ext uri="{FF2B5EF4-FFF2-40B4-BE49-F238E27FC236}">
                <a16:creationId xmlns:a16="http://schemas.microsoft.com/office/drawing/2014/main" id="{A1CF4EAC-E507-6B90-06F7-7ED3B7FA2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395" y="4922474"/>
            <a:ext cx="1503998" cy="150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8">
            <a:extLst>
              <a:ext uri="{FF2B5EF4-FFF2-40B4-BE49-F238E27FC236}">
                <a16:creationId xmlns:a16="http://schemas.microsoft.com/office/drawing/2014/main" id="{BE920506-B114-700B-DC5E-5566DF04EC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216" y="4980532"/>
            <a:ext cx="4156453" cy="12678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499826-A17C-D8E9-5DE0-559B26C247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547" t="16579" r="37698" b="59082"/>
          <a:stretch/>
        </p:blipFill>
        <p:spPr>
          <a:xfrm>
            <a:off x="4535659" y="394120"/>
            <a:ext cx="3284020" cy="125747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75BE3E9-7C38-FACB-9A42-D9E2574B0D8B}"/>
              </a:ext>
            </a:extLst>
          </p:cNvPr>
          <p:cNvSpPr txBox="1">
            <a:spLocks/>
          </p:cNvSpPr>
          <p:nvPr/>
        </p:nvSpPr>
        <p:spPr>
          <a:xfrm>
            <a:off x="871890" y="2347918"/>
            <a:ext cx="10515600" cy="2484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i="1" dirty="0"/>
              <a:t>From Science to Science Policy</a:t>
            </a:r>
          </a:p>
          <a:p>
            <a:endParaRPr lang="en-US" dirty="0"/>
          </a:p>
          <a:p>
            <a:r>
              <a:rPr lang="en-US" sz="3600" b="1" dirty="0"/>
              <a:t>Feel free to contact me!</a:t>
            </a:r>
          </a:p>
          <a:p>
            <a:r>
              <a:rPr lang="en-US" sz="3600" b="1" dirty="0">
                <a:hlinkClick r:id="rId5"/>
              </a:rPr>
              <a:t>Enrique.sanchez@eps.org</a:t>
            </a:r>
            <a:r>
              <a:rPr lang="en-US" sz="3600" b="1" dirty="0"/>
              <a:t> </a:t>
            </a:r>
            <a:endParaRPr lang="en-ES" sz="3600" dirty="0"/>
          </a:p>
        </p:txBody>
      </p:sp>
    </p:spTree>
    <p:extLst>
      <p:ext uri="{BB962C8B-B14F-4D97-AF65-F5344CB8AC3E}">
        <p14:creationId xmlns:p14="http://schemas.microsoft.com/office/powerpoint/2010/main" val="3667091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5B90C-AC27-9EE8-9602-D659058A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504" y="2527753"/>
            <a:ext cx="10515600" cy="1325563"/>
          </a:xfrm>
        </p:spPr>
        <p:txBody>
          <a:bodyPr>
            <a:normAutofit/>
          </a:bodyPr>
          <a:lstStyle/>
          <a:p>
            <a:r>
              <a:rPr lang="es-ES" sz="6600" b="1" dirty="0" err="1"/>
              <a:t>The</a:t>
            </a:r>
            <a:r>
              <a:rPr lang="es-ES" sz="6600" b="1" dirty="0"/>
              <a:t> </a:t>
            </a:r>
            <a:r>
              <a:rPr lang="es-ES" sz="6600" b="1" dirty="0" err="1"/>
              <a:t>question</a:t>
            </a:r>
            <a:endParaRPr lang="en-US" sz="6600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BA157A3-6220-2FED-3AC3-D5BCD27D7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953" y="1793798"/>
            <a:ext cx="5702247" cy="4351338"/>
          </a:xfrm>
        </p:spPr>
        <p:txBody>
          <a:bodyPr>
            <a:normAutofit/>
          </a:bodyPr>
          <a:lstStyle/>
          <a:p>
            <a:r>
              <a:rPr lang="en-US" sz="4400" dirty="0"/>
              <a:t>PhD?</a:t>
            </a:r>
          </a:p>
          <a:p>
            <a:r>
              <a:rPr lang="en-US" sz="4400" dirty="0"/>
              <a:t>Private sector?</a:t>
            </a:r>
          </a:p>
          <a:p>
            <a:r>
              <a:rPr lang="en-US" sz="4400" dirty="0"/>
              <a:t>Public sector? </a:t>
            </a:r>
          </a:p>
          <a:p>
            <a:r>
              <a:rPr lang="en-US" sz="4400" dirty="0"/>
              <a:t>Entrepreneur?</a:t>
            </a:r>
            <a:endParaRPr lang="en-ES" sz="4400" dirty="0"/>
          </a:p>
        </p:txBody>
      </p:sp>
    </p:spTree>
    <p:extLst>
      <p:ext uri="{BB962C8B-B14F-4D97-AF65-F5344CB8AC3E}">
        <p14:creationId xmlns:p14="http://schemas.microsoft.com/office/powerpoint/2010/main" val="728624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n relacionada">
            <a:extLst>
              <a:ext uri="{FF2B5EF4-FFF2-40B4-BE49-F238E27FC236}">
                <a16:creationId xmlns:a16="http://schemas.microsoft.com/office/drawing/2014/main" id="{D6CE709C-ACF7-A5BA-5F3D-BB3D4F9724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2" b="28054"/>
          <a:stretch/>
        </p:blipFill>
        <p:spPr bwMode="auto">
          <a:xfrm>
            <a:off x="923326" y="761189"/>
            <a:ext cx="3977249" cy="256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Resultado de imagen de esa  logo png">
            <a:extLst>
              <a:ext uri="{FF2B5EF4-FFF2-40B4-BE49-F238E27FC236}">
                <a16:creationId xmlns:a16="http://schemas.microsoft.com/office/drawing/2014/main" id="{E411E8BD-E041-69EF-1862-7B86A6307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10" y="761189"/>
            <a:ext cx="1689750" cy="83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ewlett-Packard - Wikipedia">
            <a:extLst>
              <a:ext uri="{FF2B5EF4-FFF2-40B4-BE49-F238E27FC236}">
                <a16:creationId xmlns:a16="http://schemas.microsoft.com/office/drawing/2014/main" id="{043450DB-8623-3568-9755-C1FE9A558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142" y="2314443"/>
            <a:ext cx="2229114" cy="222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Tlf - 639854809\Desktop\Presentacion\072edificinestICFO.jpg">
            <a:extLst>
              <a:ext uri="{FF2B5EF4-FFF2-40B4-BE49-F238E27FC236}">
                <a16:creationId xmlns:a16="http://schemas.microsoft.com/office/drawing/2014/main" id="{C49E798E-ACC1-F166-488A-065EED636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9218" y="805397"/>
            <a:ext cx="4966347" cy="1966674"/>
          </a:xfrm>
          <a:prstGeom prst="rect">
            <a:avLst/>
          </a:prstGeom>
          <a:noFill/>
        </p:spPr>
      </p:pic>
      <p:pic>
        <p:nvPicPr>
          <p:cNvPr id="7" name="Picture 6" descr="C:\Users\Tlf - 639854809\Desktop\Presentacion\logo_4-04.png">
            <a:extLst>
              <a:ext uri="{FF2B5EF4-FFF2-40B4-BE49-F238E27FC236}">
                <a16:creationId xmlns:a16="http://schemas.microsoft.com/office/drawing/2014/main" id="{E0F68D49-DEF1-FCE4-54C7-FDD792288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68866" y="912868"/>
            <a:ext cx="674098" cy="674098"/>
          </a:xfrm>
          <a:prstGeom prst="rect">
            <a:avLst/>
          </a:prstGeom>
          <a:noFill/>
        </p:spPr>
      </p:pic>
      <p:pic>
        <p:nvPicPr>
          <p:cNvPr id="2052" name="Picture 4" descr="El Comecocos' no saca a flote la Tarde de Cuatro">
            <a:extLst>
              <a:ext uri="{FF2B5EF4-FFF2-40B4-BE49-F238E27FC236}">
                <a16:creationId xmlns:a16="http://schemas.microsoft.com/office/drawing/2014/main" id="{553BCEA6-F659-1BAA-1208-E45011F47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222" y="2567194"/>
            <a:ext cx="3517456" cy="197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apco Office Photos | Glassdoor">
            <a:extLst>
              <a:ext uri="{FF2B5EF4-FFF2-40B4-BE49-F238E27FC236}">
                <a16:creationId xmlns:a16="http://schemas.microsoft.com/office/drawing/2014/main" id="{D67FD9C4-C897-74FC-4493-B6AEEADC1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63" y="3980926"/>
            <a:ext cx="3170709" cy="237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n de european commission">
            <a:extLst>
              <a:ext uri="{FF2B5EF4-FFF2-40B4-BE49-F238E27FC236}">
                <a16:creationId xmlns:a16="http://schemas.microsoft.com/office/drawing/2014/main" id="{4D6B28C7-F306-1BE7-552D-3E86C6BDF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698" y="4328991"/>
            <a:ext cx="2849524" cy="197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17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5B90C-AC27-9EE8-9602-D659058A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504" y="2527753"/>
            <a:ext cx="10515600" cy="1325563"/>
          </a:xfrm>
        </p:spPr>
        <p:txBody>
          <a:bodyPr>
            <a:normAutofit/>
          </a:bodyPr>
          <a:lstStyle/>
          <a:p>
            <a:r>
              <a:rPr lang="es-ES" sz="6600" b="1" dirty="0" err="1"/>
              <a:t>The</a:t>
            </a:r>
            <a:r>
              <a:rPr lang="es-ES" sz="6600" b="1" dirty="0"/>
              <a:t> </a:t>
            </a:r>
            <a:r>
              <a:rPr lang="es-ES" sz="6600" b="1" dirty="0" err="1"/>
              <a:t>question</a:t>
            </a:r>
            <a:endParaRPr lang="en-US" sz="6600" b="1" dirty="0"/>
          </a:p>
        </p:txBody>
      </p:sp>
      <p:pic>
        <p:nvPicPr>
          <p:cNvPr id="1030" name="Picture 6" descr="The history/origin of the question mark - Where did it come from?">
            <a:extLst>
              <a:ext uri="{FF2B5EF4-FFF2-40B4-BE49-F238E27FC236}">
                <a16:creationId xmlns:a16="http://schemas.microsoft.com/office/drawing/2014/main" id="{D6C4CD24-855E-5888-923D-65C38333E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822" y="1030513"/>
            <a:ext cx="4012494" cy="439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126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5B90C-AC27-9EE8-9602-D659058A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504" y="2527753"/>
            <a:ext cx="10515600" cy="1325563"/>
          </a:xfrm>
        </p:spPr>
        <p:txBody>
          <a:bodyPr>
            <a:normAutofit/>
          </a:bodyPr>
          <a:lstStyle/>
          <a:p>
            <a:r>
              <a:rPr lang="es-ES" sz="6600" b="1" dirty="0" err="1"/>
              <a:t>The</a:t>
            </a:r>
            <a:r>
              <a:rPr lang="es-ES" sz="6600" b="1" dirty="0"/>
              <a:t> </a:t>
            </a:r>
            <a:r>
              <a:rPr lang="es-ES" sz="6600" b="1" dirty="0" err="1"/>
              <a:t>question</a:t>
            </a:r>
            <a:endParaRPr lang="en-US" sz="6600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BA157A3-6220-2FED-3AC3-D5BCD27D7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2090" y="1344012"/>
            <a:ext cx="667052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What I liked?</a:t>
            </a:r>
          </a:p>
          <a:p>
            <a:r>
              <a:rPr lang="en-US" sz="4000" dirty="0"/>
              <a:t>Science</a:t>
            </a:r>
          </a:p>
          <a:p>
            <a:r>
              <a:rPr lang="en-US" sz="4000" dirty="0"/>
              <a:t>Politics</a:t>
            </a:r>
          </a:p>
          <a:p>
            <a:r>
              <a:rPr lang="en-US" sz="4000" dirty="0"/>
              <a:t>Physics</a:t>
            </a:r>
          </a:p>
          <a:p>
            <a:r>
              <a:rPr lang="en-US" sz="4000" dirty="0"/>
              <a:t>Community service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3C3CF2E2-E1E0-4C9A-FD80-C1176FB220A4}"/>
              </a:ext>
            </a:extLst>
          </p:cNvPr>
          <p:cNvSpPr/>
          <p:nvPr/>
        </p:nvSpPr>
        <p:spPr>
          <a:xfrm>
            <a:off x="5754914" y="2779296"/>
            <a:ext cx="682171" cy="822476"/>
          </a:xfrm>
          <a:prstGeom prst="rightArrow">
            <a:avLst/>
          </a:prstGeom>
          <a:noFill/>
          <a:ln w="730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4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5B90C-AC27-9EE8-9602-D659058A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504" y="2527753"/>
            <a:ext cx="10515600" cy="1325563"/>
          </a:xfrm>
        </p:spPr>
        <p:txBody>
          <a:bodyPr>
            <a:normAutofit/>
          </a:bodyPr>
          <a:lstStyle/>
          <a:p>
            <a:r>
              <a:rPr lang="es-ES" sz="6600" b="1" dirty="0" err="1"/>
              <a:t>The</a:t>
            </a:r>
            <a:r>
              <a:rPr lang="es-ES" sz="6600" b="1" dirty="0"/>
              <a:t> </a:t>
            </a:r>
            <a:r>
              <a:rPr lang="es-ES" sz="6600" b="1" dirty="0" err="1"/>
              <a:t>question</a:t>
            </a:r>
            <a:endParaRPr lang="en-US" sz="6600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BA157A3-6220-2FED-3AC3-D5BCD27D7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2303" y="1796242"/>
            <a:ext cx="667052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Willing to do?</a:t>
            </a:r>
          </a:p>
          <a:p>
            <a:r>
              <a:rPr lang="en-US" sz="4000" dirty="0"/>
              <a:t>Work many hours</a:t>
            </a:r>
          </a:p>
          <a:p>
            <a:r>
              <a:rPr lang="en-US" sz="4000" dirty="0"/>
              <a:t>Move to another city</a:t>
            </a:r>
          </a:p>
          <a:p>
            <a:r>
              <a:rPr lang="en-US" sz="4000" dirty="0"/>
              <a:t>Go out of the box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3C3CF2E2-E1E0-4C9A-FD80-C1176FB220A4}"/>
              </a:ext>
            </a:extLst>
          </p:cNvPr>
          <p:cNvSpPr/>
          <p:nvPr/>
        </p:nvSpPr>
        <p:spPr>
          <a:xfrm>
            <a:off x="5754914" y="2779296"/>
            <a:ext cx="682171" cy="822476"/>
          </a:xfrm>
          <a:prstGeom prst="rightArrow">
            <a:avLst/>
          </a:prstGeom>
          <a:noFill/>
          <a:ln w="730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4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5B90C-AC27-9EE8-9602-D659058A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504" y="2527753"/>
            <a:ext cx="10515600" cy="1325563"/>
          </a:xfrm>
        </p:spPr>
        <p:txBody>
          <a:bodyPr>
            <a:normAutofit/>
          </a:bodyPr>
          <a:lstStyle/>
          <a:p>
            <a:r>
              <a:rPr lang="es-ES" sz="6600" b="1" dirty="0" err="1"/>
              <a:t>The</a:t>
            </a:r>
            <a:r>
              <a:rPr lang="es-ES" sz="6600" b="1" dirty="0"/>
              <a:t> </a:t>
            </a:r>
            <a:r>
              <a:rPr lang="es-ES" sz="6600" b="1" dirty="0" err="1"/>
              <a:t>question</a:t>
            </a:r>
            <a:endParaRPr lang="en-US" sz="6600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BA157A3-6220-2FED-3AC3-D5BCD27D7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7680" y="1189823"/>
            <a:ext cx="52259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What I knew?</a:t>
            </a:r>
          </a:p>
          <a:p>
            <a:r>
              <a:rPr lang="en-US" sz="4000" dirty="0"/>
              <a:t>Science to benefit society</a:t>
            </a:r>
          </a:p>
          <a:p>
            <a:r>
              <a:rPr lang="en-US" sz="4000" dirty="0"/>
              <a:t>Politics need inputs from society…</a:t>
            </a:r>
          </a:p>
          <a:p>
            <a:pPr marL="0" indent="0">
              <a:buNone/>
            </a:pPr>
            <a:r>
              <a:rPr lang="en-US" sz="4000" dirty="0"/>
              <a:t>  …specially in complex 	topics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3C3CF2E2-E1E0-4C9A-FD80-C1176FB220A4}"/>
              </a:ext>
            </a:extLst>
          </p:cNvPr>
          <p:cNvSpPr/>
          <p:nvPr/>
        </p:nvSpPr>
        <p:spPr>
          <a:xfrm>
            <a:off x="5754914" y="2779296"/>
            <a:ext cx="682171" cy="822476"/>
          </a:xfrm>
          <a:prstGeom prst="rightArrow">
            <a:avLst/>
          </a:prstGeom>
          <a:noFill/>
          <a:ln w="730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8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he history/origin of the question mark - Where did it come from?">
            <a:extLst>
              <a:ext uri="{FF2B5EF4-FFF2-40B4-BE49-F238E27FC236}">
                <a16:creationId xmlns:a16="http://schemas.microsoft.com/office/drawing/2014/main" id="{D6C4CD24-855E-5888-923D-65C38333E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206" y="2029252"/>
            <a:ext cx="2722386" cy="297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386E592-FBF9-1A66-53D2-67839F141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EF2E661-BB30-6AC2-3365-19FB5B6B3223}"/>
              </a:ext>
            </a:extLst>
          </p:cNvPr>
          <p:cNvSpPr txBox="1">
            <a:spLocks/>
          </p:cNvSpPr>
          <p:nvPr/>
        </p:nvSpPr>
        <p:spPr>
          <a:xfrm>
            <a:off x="610305" y="127322"/>
            <a:ext cx="6712873" cy="6782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b="1" dirty="0" err="1"/>
              <a:t>Finding</a:t>
            </a:r>
            <a:r>
              <a:rPr lang="es-ES" sz="5400" b="1" dirty="0"/>
              <a:t> </a:t>
            </a:r>
            <a:r>
              <a:rPr lang="es-ES" sz="5400" b="1" dirty="0" err="1"/>
              <a:t>answers</a:t>
            </a:r>
            <a:r>
              <a:rPr lang="es-ES" sz="5400" b="1" dirty="0"/>
              <a:t> </a:t>
            </a:r>
            <a:r>
              <a:rPr lang="es-ES" sz="5400" b="1" dirty="0" err="1"/>
              <a:t>to</a:t>
            </a:r>
            <a:r>
              <a:rPr lang="es-ES" sz="5400" b="1" dirty="0"/>
              <a:t> </a:t>
            </a:r>
            <a:r>
              <a:rPr lang="es-ES" sz="5400" b="1" dirty="0" err="1"/>
              <a:t>my</a:t>
            </a:r>
            <a:r>
              <a:rPr lang="es-ES" sz="5400" b="1" dirty="0"/>
              <a:t> </a:t>
            </a:r>
            <a:r>
              <a:rPr lang="es-ES" sz="5400" b="1" dirty="0" err="1"/>
              <a:t>question</a:t>
            </a:r>
            <a:r>
              <a:rPr lang="es-ES" sz="5400" b="1" dirty="0"/>
              <a:t>… </a:t>
            </a:r>
            <a:br>
              <a:rPr lang="es-ES" sz="5400" b="1" dirty="0"/>
            </a:br>
            <a:br>
              <a:rPr lang="es-ES" sz="5400" b="1" dirty="0"/>
            </a:br>
            <a:endParaRPr lang="es-ES" sz="5400" b="1" dirty="0"/>
          </a:p>
          <a:p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17286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</Words>
  <Application>Microsoft Office PowerPoint</Application>
  <PresentationFormat>Widescreen</PresentationFormat>
  <Paragraphs>81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The question</vt:lpstr>
      <vt:lpstr>The question</vt:lpstr>
      <vt:lpstr>PowerPoint Presentation</vt:lpstr>
      <vt:lpstr>The question</vt:lpstr>
      <vt:lpstr>The question</vt:lpstr>
      <vt:lpstr>The question</vt:lpstr>
      <vt:lpstr>The question</vt:lpstr>
      <vt:lpstr>PowerPoint Presentation</vt:lpstr>
      <vt:lpstr>Finding answers to my question…   …working in Science Policy for EPS</vt:lpstr>
      <vt:lpstr>What is Science Policy?</vt:lpstr>
      <vt:lpstr>What is Science Policy?</vt:lpstr>
      <vt:lpstr>What is Science Policy?</vt:lpstr>
      <vt:lpstr>What is required in Science Policy?</vt:lpstr>
      <vt:lpstr>Some examples (that we all know)</vt:lpstr>
      <vt:lpstr>Some examples (that we all know)</vt:lpstr>
      <vt:lpstr>Current examples</vt:lpstr>
      <vt:lpstr>PowerPoint Presentation</vt:lpstr>
      <vt:lpstr>Current examples</vt:lpstr>
      <vt:lpstr>How to work in Science Policy?</vt:lpstr>
      <vt:lpstr>How can I start working on Science Policy?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Enrique Sánchez Bautista</dc:creator>
  <cp:lastModifiedBy>Enrique Sánchez Bautista</cp:lastModifiedBy>
  <cp:revision>8</cp:revision>
  <dcterms:created xsi:type="dcterms:W3CDTF">2022-08-28T17:18:08Z</dcterms:created>
  <dcterms:modified xsi:type="dcterms:W3CDTF">2022-08-30T12:47:32Z</dcterms:modified>
</cp:coreProperties>
</file>