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294" r:id="rId2"/>
    <p:sldId id="3201" r:id="rId3"/>
    <p:sldId id="831" r:id="rId4"/>
    <p:sldId id="3627" r:id="rId5"/>
    <p:sldId id="3295" r:id="rId6"/>
    <p:sldId id="3662" r:id="rId7"/>
    <p:sldId id="3639" r:id="rId8"/>
    <p:sldId id="3637" r:id="rId9"/>
    <p:sldId id="3263" r:id="rId10"/>
    <p:sldId id="3643" r:id="rId11"/>
    <p:sldId id="3264" r:id="rId12"/>
    <p:sldId id="3250" r:id="rId13"/>
    <p:sldId id="272" r:id="rId14"/>
    <p:sldId id="3274" r:id="rId15"/>
    <p:sldId id="3652" r:id="rId16"/>
    <p:sldId id="1229" r:id="rId17"/>
    <p:sldId id="3197" r:id="rId18"/>
    <p:sldId id="3280" r:id="rId19"/>
    <p:sldId id="3196" r:id="rId20"/>
    <p:sldId id="3648" r:id="rId21"/>
    <p:sldId id="3647" r:id="rId22"/>
    <p:sldId id="1719" r:id="rId23"/>
    <p:sldId id="657" r:id="rId24"/>
    <p:sldId id="3646" r:id="rId25"/>
    <p:sldId id="3657" r:id="rId26"/>
    <p:sldId id="36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A8"/>
    <a:srgbClr val="2F2F2F"/>
    <a:srgbClr val="CC0000"/>
    <a:srgbClr val="080808"/>
    <a:srgbClr val="303030"/>
    <a:srgbClr val="00467A"/>
    <a:srgbClr val="72B9DC"/>
    <a:srgbClr val="3094C6"/>
    <a:srgbClr val="120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8507" autoAdjust="0"/>
  </p:normalViewPr>
  <p:slideViewPr>
    <p:cSldViewPr snapToObjects="1">
      <p:cViewPr varScale="1">
        <p:scale>
          <a:sx n="52" d="100"/>
          <a:sy n="52" d="100"/>
        </p:scale>
        <p:origin x="132" y="404"/>
      </p:cViewPr>
      <p:guideLst/>
    </p:cSldViewPr>
  </p:slideViewPr>
  <p:outlineViewPr>
    <p:cViewPr>
      <p:scale>
        <a:sx n="33" d="100"/>
        <a:sy n="33" d="100"/>
      </p:scale>
      <p:origin x="0" y="-189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99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Key messages: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the Large Hadron Collider (LHC) is the flagship of CERN’s accelerator complex and the results of the LHC experiments are often in the limelight, CERN has a very diverse research programme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programme covers a wide range of physics topics, from the Standard Model to supersymmetry, from dark matter to cosmic rays.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Experiments at other accelerators and facilities both on-site and off are an equally important part of the Laboratory’s activities.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Supporting all the experiments is a very strong theory programme, which carries out cutting-edge research in theoretical particle physics.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The speaker should avoid describing each of the experiments shown on the slide but rather focus on the messages above.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9E03-5E61-9344-9F2B-A7AC2BD1FB6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344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708025"/>
            <a:ext cx="6300787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72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45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BBBAF-4F5D-47D2-827F-4031C4F91ED7}" type="slidenum">
              <a:rPr lang="en-GB"/>
              <a:pPr/>
              <a:t>3</a:t>
            </a:fld>
            <a:endParaRPr lang="en-GB"/>
          </a:p>
        </p:txBody>
      </p:sp>
      <p:sp>
        <p:nvSpPr>
          <p:cNvPr id="116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B_i</a:t>
            </a:r>
            <a:r>
              <a:rPr lang="en-US" dirty="0"/>
              <a:t> and </a:t>
            </a:r>
            <a:r>
              <a:rPr lang="en-US" dirty="0" err="1"/>
              <a:t>B_u</a:t>
            </a:r>
            <a:r>
              <a:rPr lang="en-US" dirty="0"/>
              <a:t>: invisible and undetected Branching fractions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42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SciFi</a:t>
            </a:r>
            <a:r>
              <a:rPr lang="en-US" dirty="0"/>
              <a:t>: 11,000 km of </a:t>
            </a:r>
            <a:r>
              <a:rPr lang="en-US" dirty="0" err="1"/>
              <a:t>fibres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92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CERN Yellow Report CERN-2019-007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56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7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59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211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0" dirty="0">
              <a:solidFill>
                <a:srgbClr val="2F2F2F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200" b="0" dirty="0">
                <a:solidFill>
                  <a:srgbClr val="2F2F2F"/>
                </a:solidFill>
              </a:rPr>
              <a:t>Nobody from PSI in the study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39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150" smtClean="0"/>
            </a:lvl1pPr>
          </a:lstStyle>
          <a:p>
            <a:r>
              <a:rPr lang="en-US"/>
              <a:t>29.08.2022</a:t>
            </a:r>
            <a:endParaRPr lang="fr-FR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72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695999" y="2690036"/>
            <a:ext cx="107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6500441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29.08.2022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Mnich | Balkan Physical Union 11th Congress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8065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J. Mnich | Balkan Physical Union 11th Congress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J. Mnich | Balkan Physical Union 11th Congress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55" r:id="rId22"/>
    <p:sldLayoutId id="2147483680" r:id="rId23"/>
    <p:sldLayoutId id="2147483681" r:id="rId24"/>
    <p:sldLayoutId id="2147483683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283187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s://cds.cern.ch/record/229364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ds.cern.ch/record/2283193" TargetMode="External"/><Relationship Id="rId11" Type="http://schemas.openxmlformats.org/officeDocument/2006/relationships/hyperlink" Target="https://cds.cern.ch/record/2283189" TargetMode="External"/><Relationship Id="rId5" Type="http://schemas.openxmlformats.org/officeDocument/2006/relationships/hyperlink" Target="https://cds.cern.ch/record/2714892" TargetMode="External"/><Relationship Id="rId10" Type="http://schemas.openxmlformats.org/officeDocument/2006/relationships/hyperlink" Target="https://cds.cern.ch/record/2667167" TargetMode="External"/><Relationship Id="rId4" Type="http://schemas.openxmlformats.org/officeDocument/2006/relationships/hyperlink" Target="https://cds.cern.ch/record/2272264/files/CMS-TDR-014.pdf" TargetMode="External"/><Relationship Id="rId9" Type="http://schemas.openxmlformats.org/officeDocument/2006/relationships/hyperlink" Target="http://cds.cern.ch/record/002706512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png"/><Relationship Id="rId4" Type="http://schemas.openxmlformats.org/officeDocument/2006/relationships/image" Target="../media/image41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57057/program" TargetMode="External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bc.web.cern.ch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hyperlink" Target="https://indico.cern.ch/event/1002356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52.png"/><Relationship Id="rId21" Type="http://schemas.openxmlformats.org/officeDocument/2006/relationships/image" Target="../media/image69.pn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4.png"/><Relationship Id="rId20" Type="http://schemas.openxmlformats.org/officeDocument/2006/relationships/image" Target="../media/image6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5" Type="http://schemas.openxmlformats.org/officeDocument/2006/relationships/image" Target="../media/image53.png"/><Relationship Id="rId15" Type="http://schemas.openxmlformats.org/officeDocument/2006/relationships/image" Target="../media/image63.jpeg"/><Relationship Id="rId23" Type="http://schemas.openxmlformats.org/officeDocument/2006/relationships/image" Target="../media/image71.gif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microsoft.com/office/2007/relationships/hdphoto" Target="../media/hdphoto2.wdp"/><Relationship Id="rId9" Type="http://schemas.openxmlformats.org/officeDocument/2006/relationships/image" Target="../media/image57.jpeg"/><Relationship Id="rId14" Type="http://schemas.openxmlformats.org/officeDocument/2006/relationships/image" Target="../media/image62.png"/><Relationship Id="rId22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wmf"/><Relationship Id="rId4" Type="http://schemas.openxmlformats.org/officeDocument/2006/relationships/image" Target="../media/image8.png"/><Relationship Id="rId9" Type="http://schemas.openxmlformats.org/officeDocument/2006/relationships/image" Target="../media/image1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B97E5F-641B-4A86-8EFD-60A645ADC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77E2A7-E0B6-4D6F-8C1D-C4010F7EC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8BD3B-3D4A-4C88-AC48-E7E38E55A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D342-5403-4CF8-BD31-AAFE2671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6D694-744C-469E-AD7B-07D360D5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1C66C-7928-413D-904A-27D08590D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9512"/>
            <a:ext cx="12192000" cy="82953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30BC7CD-E2E7-46F9-84E8-E535D6753C15}"/>
              </a:ext>
            </a:extLst>
          </p:cNvPr>
          <p:cNvSpPr txBox="1">
            <a:spLocks/>
          </p:cNvSpPr>
          <p:nvPr/>
        </p:nvSpPr>
        <p:spPr>
          <a:xfrm>
            <a:off x="407989" y="94805"/>
            <a:ext cx="11809312" cy="15121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The Future of Particle Physics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CERN view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21E9-AA61-41D8-9EEE-6C19503605EA}"/>
              </a:ext>
            </a:extLst>
          </p:cNvPr>
          <p:cNvSpPr txBox="1">
            <a:spLocks/>
          </p:cNvSpPr>
          <p:nvPr/>
        </p:nvSpPr>
        <p:spPr>
          <a:xfrm>
            <a:off x="6312024" y="4509120"/>
            <a:ext cx="5879976" cy="1512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Balkan Physical Union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11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Congress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Joachim </a:t>
            </a:r>
            <a:r>
              <a:rPr lang="en-US" sz="1800" dirty="0" err="1">
                <a:solidFill>
                  <a:schemeClr val="bg1"/>
                </a:solidFill>
              </a:rPr>
              <a:t>Mnich</a:t>
            </a:r>
            <a:r>
              <a:rPr lang="en-US" sz="1800" dirty="0">
                <a:solidFill>
                  <a:schemeClr val="bg1"/>
                </a:solidFill>
              </a:rPr>
              <a:t> - CERN</a:t>
            </a:r>
          </a:p>
          <a:p>
            <a:r>
              <a:rPr lang="de-DE" sz="1800" dirty="0">
                <a:solidFill>
                  <a:schemeClr val="bg1"/>
                </a:solidFill>
              </a:rPr>
              <a:t>August</a:t>
            </a:r>
            <a:r>
              <a:rPr lang="en-US" sz="1800" dirty="0">
                <a:solidFill>
                  <a:schemeClr val="bg1"/>
                </a:solidFill>
              </a:rPr>
              <a:t> 29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436011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3D4571-F1DB-4F98-836A-DB3F7AAF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124744"/>
            <a:ext cx="5039939" cy="917163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0" dirty="0">
                <a:solidFill>
                  <a:srgbClr val="080808"/>
                </a:solidFill>
              </a:rPr>
              <a:t>Example: event pile-up</a:t>
            </a:r>
            <a:br>
              <a:rPr lang="en-US" sz="1800" b="0" dirty="0">
                <a:solidFill>
                  <a:srgbClr val="080808"/>
                </a:solidFill>
              </a:rPr>
            </a:br>
            <a:r>
              <a:rPr lang="en-US" sz="1800" b="0" dirty="0">
                <a:solidFill>
                  <a:srgbClr val="080808"/>
                </a:solidFill>
              </a:rPr>
              <a:t>in 2018 typically 20 - 40 pp collisions per bunch crossing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A44B87-0C24-408B-8CB3-B5F3AA053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2441"/>
            <a:ext cx="11376025" cy="607135"/>
          </a:xfrm>
        </p:spPr>
        <p:txBody>
          <a:bodyPr/>
          <a:lstStyle/>
          <a:p>
            <a:r>
              <a:rPr lang="en-US" dirty="0"/>
              <a:t>Challenges for the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15E9D-A764-401E-A319-5F3F503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93A46-162E-4C59-AD8A-49CF8F274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D1346-28B8-4A85-9097-75791A4BD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B7C89-BDE9-45F4-A1AE-7F8E965E1E79}"/>
              </a:ext>
            </a:extLst>
          </p:cNvPr>
          <p:cNvGrpSpPr/>
          <p:nvPr/>
        </p:nvGrpSpPr>
        <p:grpSpPr>
          <a:xfrm>
            <a:off x="376516" y="2041908"/>
            <a:ext cx="5442333" cy="4158867"/>
            <a:chOff x="376516" y="2041908"/>
            <a:chExt cx="5442333" cy="41588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FF9FAD1-166A-47EE-9930-0C1947510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516" y="2041908"/>
              <a:ext cx="5442333" cy="415886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087884-87E3-4D40-92F7-3A4FB09FE1AD}"/>
                </a:ext>
              </a:extLst>
            </p:cNvPr>
            <p:cNvSpPr/>
            <p:nvPr/>
          </p:nvSpPr>
          <p:spPr>
            <a:xfrm>
              <a:off x="437228" y="2065225"/>
              <a:ext cx="382203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Need to identify the right vertex at which the Higgs was produced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BCAA5BC-A455-4F30-8294-19D2FC0E6FED}"/>
                </a:ext>
              </a:extLst>
            </p:cNvPr>
            <p:cNvCxnSpPr>
              <a:cxnSpLocks/>
            </p:cNvCxnSpPr>
            <p:nvPr/>
          </p:nvCxnSpPr>
          <p:spPr>
            <a:xfrm>
              <a:off x="2632241" y="2708920"/>
              <a:ext cx="1296144" cy="144016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79D3CEE-0685-49D8-8DB0-0719628DB001}"/>
              </a:ext>
            </a:extLst>
          </p:cNvPr>
          <p:cNvSpPr txBox="1">
            <a:spLocks/>
          </p:cNvSpPr>
          <p:nvPr/>
        </p:nvSpPr>
        <p:spPr>
          <a:xfrm>
            <a:off x="6384032" y="1143684"/>
            <a:ext cx="5112568" cy="9171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0" dirty="0">
                <a:solidFill>
                  <a:srgbClr val="080808"/>
                </a:solidFill>
              </a:rPr>
              <a:t>At the HL-LHC: 150 - 200 pp collisions per bunch crossing expected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D61E2F-7367-4317-BFCB-B7870D189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41907"/>
            <a:ext cx="6032642" cy="415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65CFA1F-FBB6-4462-86C2-7C49A9F20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32" y="235257"/>
            <a:ext cx="11376025" cy="601455"/>
          </a:xfrm>
        </p:spPr>
        <p:txBody>
          <a:bodyPr/>
          <a:lstStyle/>
          <a:p>
            <a:pPr algn="ctr"/>
            <a:r>
              <a:rPr lang="de-DE" dirty="0"/>
              <a:t>ATLAS Phase II Upgrades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511070-C6C7-44D5-91C8-143200E8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A87850-FDF3-472C-84AC-79EED9BA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DCDC3E-0A24-4CD3-B724-6ADF0E922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6E1F33C-05FA-4098-AB7F-5169CC4E540C}"/>
              </a:ext>
            </a:extLst>
          </p:cNvPr>
          <p:cNvGrpSpPr/>
          <p:nvPr/>
        </p:nvGrpSpPr>
        <p:grpSpPr>
          <a:xfrm>
            <a:off x="2491797" y="908720"/>
            <a:ext cx="9868899" cy="5399700"/>
            <a:chOff x="2639616" y="833200"/>
            <a:chExt cx="9868899" cy="5399700"/>
          </a:xfrm>
        </p:grpSpPr>
        <p:pic>
          <p:nvPicPr>
            <p:cNvPr id="15" name="Picture 18">
              <a:extLst>
                <a:ext uri="{FF2B5EF4-FFF2-40B4-BE49-F238E27FC236}">
                  <a16:creationId xmlns:a16="http://schemas.microsoft.com/office/drawing/2014/main" id="{C4971FCA-1558-49D4-93DC-597F15618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1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39616" y="833200"/>
              <a:ext cx="6409623" cy="3762355"/>
            </a:xfrm>
            <a:prstGeom prst="rect">
              <a:avLst/>
            </a:prstGeom>
          </p:spPr>
        </p:pic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D63D4178-8B16-433A-868B-295556DDD12F}"/>
                </a:ext>
              </a:extLst>
            </p:cNvPr>
            <p:cNvSpPr txBox="1"/>
            <p:nvPr/>
          </p:nvSpPr>
          <p:spPr>
            <a:xfrm>
              <a:off x="5584454" y="5371126"/>
              <a:ext cx="3448380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0"/>
                </a:spcBef>
              </a:pPr>
              <a:r>
                <a:rPr lang="en-CH" sz="1600" b="1" dirty="0">
                  <a:solidFill>
                    <a:prstClr val="black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New Inner Tracking Detector (ITk)</a:t>
              </a:r>
            </a:p>
            <a:p>
              <a:pPr>
                <a:spcBef>
                  <a:spcPts val="600"/>
                </a:spcBef>
              </a:pPr>
              <a:r>
                <a:rPr lang="en-CH" sz="1200" dirty="0">
                  <a:solidFill>
                    <a:prstClr val="black"/>
                  </a:solidFill>
                  <a:latin typeface="Helvetica Light" charset="0"/>
                  <a:ea typeface="Helvetica Light" charset="0"/>
                  <a:cs typeface="Helvetica Light" charset="0"/>
                  <a:sym typeface="Wingdings" pitchFamily="2" charset="2"/>
                </a:rPr>
                <a:t>Pixel and Strip detectors </a:t>
              </a:r>
            </a:p>
            <a:p>
              <a:pPr>
                <a:spcBef>
                  <a:spcPts val="600"/>
                </a:spcBef>
              </a:pPr>
              <a:r>
                <a:rPr lang="en-CH" sz="1200" dirty="0">
                  <a:solidFill>
                    <a:prstClr val="black"/>
                  </a:solidFill>
                  <a:latin typeface="Helvetica Light" charset="0"/>
                  <a:ea typeface="Helvetica Light" charset="0"/>
                  <a:cs typeface="Helvetica Light" charset="0"/>
                  <a:sym typeface="Wingdings" pitchFamily="2" charset="2"/>
                </a:rPr>
                <a:t>All silicon, up to |η| = 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7D5C03C-44FD-4503-987F-545267D67745}"/>
                </a:ext>
              </a:extLst>
            </p:cNvPr>
            <p:cNvSpPr txBox="1"/>
            <p:nvPr/>
          </p:nvSpPr>
          <p:spPr>
            <a:xfrm>
              <a:off x="2639616" y="5371126"/>
              <a:ext cx="2270173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0"/>
                </a:spcBef>
              </a:pPr>
              <a:r>
                <a:rPr lang="en-CH" sz="1600" b="1" dirty="0">
                  <a:solidFill>
                    <a:prstClr val="black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New Muon Chambers</a:t>
              </a:r>
            </a:p>
            <a:p>
              <a:pPr>
                <a:spcBef>
                  <a:spcPts val="600"/>
                </a:spcBef>
              </a:pPr>
              <a:r>
                <a:rPr lang="en-CH" sz="1200" dirty="0">
                  <a:solidFill>
                    <a:prstClr val="black"/>
                  </a:solidFill>
                  <a:latin typeface="Helvetica Light" charset="0"/>
                  <a:ea typeface="Helvetica Light" charset="0"/>
                  <a:cs typeface="Helvetica Light" charset="0"/>
                  <a:sym typeface="Wingdings" pitchFamily="2" charset="2"/>
                </a:rPr>
                <a:t>Inner barrel region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6070D6-3A69-49A5-BCFB-E6F6413050D6}"/>
                </a:ext>
              </a:extLst>
            </p:cNvPr>
            <p:cNvSpPr txBox="1"/>
            <p:nvPr/>
          </p:nvSpPr>
          <p:spPr>
            <a:xfrm>
              <a:off x="9456324" y="957554"/>
              <a:ext cx="2559669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0"/>
                </a:spcBef>
              </a:pPr>
              <a:r>
                <a:rPr lang="en-CH" sz="1600" b="1" dirty="0">
                  <a:solidFill>
                    <a:prstClr val="black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Upgraded Trigger and Data Acquisition system</a:t>
              </a:r>
            </a:p>
            <a:p>
              <a:pPr>
                <a:spcBef>
                  <a:spcPts val="600"/>
                </a:spcBef>
              </a:pPr>
              <a:r>
                <a:rPr lang="en-CH" sz="1200" dirty="0">
                  <a:solidFill>
                    <a:prstClr val="black"/>
                  </a:solidFill>
                  <a:latin typeface="Helvetica Light" charset="0"/>
                  <a:ea typeface="Helvetica Light" charset="0"/>
                  <a:cs typeface="Helvetica Light" charset="0"/>
                  <a:sym typeface="Wingdings" pitchFamily="2" charset="2"/>
                </a:rPr>
                <a:t>L0 at 1 MHz</a:t>
              </a:r>
            </a:p>
            <a:p>
              <a:pPr>
                <a:spcBef>
                  <a:spcPts val="600"/>
                </a:spcBef>
              </a:pPr>
              <a:r>
                <a:rPr lang="en-CH" sz="1200" dirty="0">
                  <a:solidFill>
                    <a:prstClr val="black"/>
                  </a:solidFill>
                  <a:latin typeface="Helvetica Light" charset="0"/>
                  <a:ea typeface="Helvetica Light" charset="0"/>
                  <a:cs typeface="Helvetica Light" charset="0"/>
                  <a:sym typeface="Wingdings" pitchFamily="2" charset="2"/>
                </a:rPr>
                <a:t>Improved High-Level Trigger                   (100 kHz full-scan tracking)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E74861-2206-4523-B836-4101220D1083}"/>
                </a:ext>
              </a:extLst>
            </p:cNvPr>
            <p:cNvSpPr txBox="1"/>
            <p:nvPr/>
          </p:nvSpPr>
          <p:spPr>
            <a:xfrm>
              <a:off x="9456324" y="2509780"/>
              <a:ext cx="2559669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0"/>
                </a:spcBef>
              </a:pPr>
              <a:r>
                <a:rPr lang="en-CH" sz="1600" b="1" dirty="0">
                  <a:solidFill>
                    <a:prstClr val="black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Electronics Upgrades</a:t>
              </a:r>
            </a:p>
            <a:p>
              <a:pPr>
                <a:spcBef>
                  <a:spcPts val="600"/>
                </a:spcBef>
              </a:pPr>
              <a:r>
                <a:rPr lang="en-CH" sz="1200" dirty="0">
                  <a:solidFill>
                    <a:prstClr val="black"/>
                  </a:solidFill>
                  <a:latin typeface="Helvetica Light" charset="0"/>
                  <a:ea typeface="Helvetica Light" charset="0"/>
                  <a:cs typeface="Helvetica Light" charset="0"/>
                  <a:sym typeface="Wingdings" pitchFamily="2" charset="2"/>
                </a:rPr>
                <a:t>LAr Calorimeter</a:t>
              </a:r>
            </a:p>
            <a:p>
              <a:pPr>
                <a:spcBef>
                  <a:spcPts val="600"/>
                </a:spcBef>
              </a:pPr>
              <a:r>
                <a:rPr lang="en-CH" sz="1200" dirty="0">
                  <a:solidFill>
                    <a:prstClr val="black"/>
                  </a:solidFill>
                  <a:latin typeface="Helvetica Light" charset="0"/>
                  <a:ea typeface="Helvetica Light" charset="0"/>
                  <a:cs typeface="Helvetica Light" charset="0"/>
                  <a:sym typeface="Wingdings" pitchFamily="2" charset="2"/>
                </a:rPr>
                <a:t>Tile Calorimeter</a:t>
              </a:r>
            </a:p>
            <a:p>
              <a:pPr>
                <a:spcBef>
                  <a:spcPts val="600"/>
                </a:spcBef>
              </a:pPr>
              <a:r>
                <a:rPr lang="en-CH" sz="1200" dirty="0">
                  <a:solidFill>
                    <a:prstClr val="black"/>
                  </a:solidFill>
                  <a:latin typeface="Helvetica Light" charset="0"/>
                  <a:ea typeface="Helvetica Light" charset="0"/>
                  <a:cs typeface="Helvetica Light" charset="0"/>
                  <a:sym typeface="Wingdings" pitchFamily="2" charset="2"/>
                </a:rPr>
                <a:t>Muon system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803C0E-4E51-4D0B-B086-064952ADAA40}"/>
                </a:ext>
              </a:extLst>
            </p:cNvPr>
            <p:cNvSpPr txBox="1"/>
            <p:nvPr/>
          </p:nvSpPr>
          <p:spPr>
            <a:xfrm>
              <a:off x="9456324" y="3845228"/>
              <a:ext cx="305219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0"/>
                </a:spcBef>
              </a:pPr>
              <a:r>
                <a:rPr lang="en-CH" sz="1600" b="1" dirty="0">
                  <a:solidFill>
                    <a:prstClr val="black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High Granularity Timing Detector (HGTD)</a:t>
              </a:r>
              <a:endParaRPr lang="en-CH" sz="1600" b="1" dirty="0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endParaRPr>
            </a:p>
            <a:p>
              <a:pPr>
                <a:spcBef>
                  <a:spcPts val="600"/>
                </a:spcBef>
              </a:pPr>
              <a:r>
                <a:rPr lang="en-CH" sz="1200" dirty="0">
                  <a:solidFill>
                    <a:prstClr val="black"/>
                  </a:solidFill>
                  <a:latin typeface="Helvetica Light" charset="0"/>
                  <a:ea typeface="Helvetica Light" charset="0"/>
                  <a:cs typeface="Helvetica Light" charset="0"/>
                  <a:sym typeface="Wingdings" pitchFamily="2" charset="2"/>
                </a:rPr>
                <a:t>Forward region</a:t>
              </a:r>
            </a:p>
            <a:p>
              <a:pPr>
                <a:spcBef>
                  <a:spcPts val="600"/>
                </a:spcBef>
              </a:pPr>
              <a:r>
                <a:rPr lang="en-GB" sz="1200" dirty="0">
                  <a:solidFill>
                    <a:prstClr val="black"/>
                  </a:solidFill>
                  <a:latin typeface="Helvetica Light" charset="0"/>
                  <a:ea typeface="Helvetica Light" charset="0"/>
                  <a:cs typeface="Helvetica Light" charset="0"/>
                  <a:sym typeface="Wingdings" pitchFamily="2" charset="2"/>
                </a:rPr>
                <a:t>Low-Gain Avalanche Detectors (LGAD)</a:t>
              </a:r>
              <a:endParaRPr lang="en-CH" sz="1200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  <a:sym typeface="Wingdings" pitchFamily="2" charset="2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C1DF32C-C7B2-42B7-9F1E-E1211F84AC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43799" y="2298407"/>
              <a:ext cx="2873430" cy="1899828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DDD5799-3904-4926-81C4-438BE207208E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H="1" flipV="1">
              <a:off x="6149843" y="2319331"/>
              <a:ext cx="1158801" cy="305179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DD9EE1E-9343-4AA4-88E4-0707214A3E10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3774703" y="2857950"/>
              <a:ext cx="2099568" cy="251317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</p:grpSp>
      <p:pic>
        <p:nvPicPr>
          <p:cNvPr id="35" name="Picture 19">
            <a:extLst>
              <a:ext uri="{FF2B5EF4-FFF2-40B4-BE49-F238E27FC236}">
                <a16:creationId xmlns:a16="http://schemas.microsoft.com/office/drawing/2014/main" id="{D0C8263B-EA41-4578-BF2A-0ACEB311E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2179" y="270442"/>
            <a:ext cx="1490734" cy="78513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E9B332DF-AB89-4EAE-9F4F-BEF98BAA30BA}"/>
              </a:ext>
            </a:extLst>
          </p:cNvPr>
          <p:cNvSpPr/>
          <p:nvPr/>
        </p:nvSpPr>
        <p:spPr>
          <a:xfrm>
            <a:off x="125384" y="1297879"/>
            <a:ext cx="2514232" cy="383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dirty="0">
                <a:solidFill>
                  <a:srgbClr val="2F2F2F"/>
                </a:solidFill>
              </a:rPr>
              <a:t>The </a:t>
            </a:r>
            <a:r>
              <a:rPr lang="de-DE" dirty="0" err="1">
                <a:solidFill>
                  <a:srgbClr val="2F2F2F"/>
                </a:solidFill>
              </a:rPr>
              <a:t>full</a:t>
            </a:r>
            <a:r>
              <a:rPr lang="de-DE" dirty="0">
                <a:solidFill>
                  <a:srgbClr val="2F2F2F"/>
                </a:solidFill>
              </a:rPr>
              <a:t> </a:t>
            </a:r>
            <a:r>
              <a:rPr lang="de-DE" dirty="0" err="1">
                <a:solidFill>
                  <a:srgbClr val="2F2F2F"/>
                </a:solidFill>
              </a:rPr>
              <a:t>scientific</a:t>
            </a:r>
            <a:r>
              <a:rPr lang="de-DE" dirty="0">
                <a:solidFill>
                  <a:srgbClr val="2F2F2F"/>
                </a:solidFill>
              </a:rPr>
              <a:t> </a:t>
            </a:r>
            <a:r>
              <a:rPr lang="de-DE" dirty="0" err="1">
                <a:solidFill>
                  <a:srgbClr val="2F2F2F"/>
                </a:solidFill>
              </a:rPr>
              <a:t>exploitation</a:t>
            </a:r>
            <a:r>
              <a:rPr lang="de-DE" dirty="0">
                <a:solidFill>
                  <a:srgbClr val="2F2F2F"/>
                </a:solidFill>
              </a:rPr>
              <a:t> </a:t>
            </a:r>
            <a:r>
              <a:rPr lang="de-DE" dirty="0" err="1">
                <a:solidFill>
                  <a:srgbClr val="2F2F2F"/>
                </a:solidFill>
              </a:rPr>
              <a:t>of</a:t>
            </a:r>
            <a:r>
              <a:rPr lang="de-DE" dirty="0">
                <a:solidFill>
                  <a:srgbClr val="2F2F2F"/>
                </a:solidFill>
              </a:rPr>
              <a:t> </a:t>
            </a:r>
            <a:r>
              <a:rPr lang="de-DE" dirty="0" err="1">
                <a:solidFill>
                  <a:srgbClr val="2F2F2F"/>
                </a:solidFill>
              </a:rPr>
              <a:t>the</a:t>
            </a:r>
            <a:r>
              <a:rPr lang="de-DE" dirty="0">
                <a:solidFill>
                  <a:srgbClr val="2F2F2F"/>
                </a:solidFill>
              </a:rPr>
              <a:t> </a:t>
            </a:r>
            <a:br>
              <a:rPr lang="de-DE" dirty="0">
                <a:solidFill>
                  <a:srgbClr val="2F2F2F"/>
                </a:solidFill>
              </a:rPr>
            </a:br>
            <a:r>
              <a:rPr lang="de-DE" dirty="0">
                <a:solidFill>
                  <a:srgbClr val="2F2F2F"/>
                </a:solidFill>
              </a:rPr>
              <a:t>HL-LHC </a:t>
            </a:r>
            <a:r>
              <a:rPr lang="de-DE" dirty="0" err="1">
                <a:solidFill>
                  <a:srgbClr val="2F2F2F"/>
                </a:solidFill>
              </a:rPr>
              <a:t>requires</a:t>
            </a:r>
            <a:r>
              <a:rPr lang="de-DE" dirty="0">
                <a:solidFill>
                  <a:srgbClr val="2F2F2F"/>
                </a:solidFill>
              </a:rPr>
              <a:t> </a:t>
            </a:r>
            <a:r>
              <a:rPr lang="de-DE" dirty="0" err="1">
                <a:solidFill>
                  <a:srgbClr val="2F2F2F"/>
                </a:solidFill>
              </a:rPr>
              <a:t>major</a:t>
            </a:r>
            <a:r>
              <a:rPr lang="de-DE" dirty="0">
                <a:solidFill>
                  <a:srgbClr val="2F2F2F"/>
                </a:solidFill>
              </a:rPr>
              <a:t> </a:t>
            </a:r>
            <a:r>
              <a:rPr lang="de-DE" dirty="0" err="1">
                <a:solidFill>
                  <a:srgbClr val="2F2F2F"/>
                </a:solidFill>
              </a:rPr>
              <a:t>upgrades</a:t>
            </a:r>
            <a:r>
              <a:rPr lang="de-DE" dirty="0">
                <a:solidFill>
                  <a:srgbClr val="2F2F2F"/>
                </a:solidFill>
              </a:rPr>
              <a:t> </a:t>
            </a:r>
            <a:r>
              <a:rPr lang="de-DE" dirty="0" err="1">
                <a:solidFill>
                  <a:srgbClr val="2F2F2F"/>
                </a:solidFill>
              </a:rPr>
              <a:t>of</a:t>
            </a:r>
            <a:r>
              <a:rPr lang="de-DE" dirty="0">
                <a:solidFill>
                  <a:srgbClr val="2F2F2F"/>
                </a:solidFill>
              </a:rPr>
              <a:t> </a:t>
            </a:r>
            <a:r>
              <a:rPr lang="de-DE" dirty="0" err="1">
                <a:solidFill>
                  <a:srgbClr val="2F2F2F"/>
                </a:solidFill>
              </a:rPr>
              <a:t>the</a:t>
            </a:r>
            <a:r>
              <a:rPr lang="de-DE" dirty="0">
                <a:solidFill>
                  <a:srgbClr val="2F2F2F"/>
                </a:solidFill>
              </a:rPr>
              <a:t> </a:t>
            </a:r>
            <a:r>
              <a:rPr lang="de-DE" dirty="0" err="1">
                <a:solidFill>
                  <a:srgbClr val="2F2F2F"/>
                </a:solidFill>
              </a:rPr>
              <a:t>detectors</a:t>
            </a:r>
            <a:r>
              <a:rPr lang="de-DE" dirty="0">
                <a:solidFill>
                  <a:srgbClr val="2F2F2F"/>
                </a:solidFill>
              </a:rPr>
              <a:t>, </a:t>
            </a:r>
            <a:r>
              <a:rPr lang="de-DE" dirty="0" err="1">
                <a:solidFill>
                  <a:srgbClr val="2F2F2F"/>
                </a:solidFill>
              </a:rPr>
              <a:t>mainly</a:t>
            </a:r>
            <a:r>
              <a:rPr lang="de-DE" dirty="0">
                <a:solidFill>
                  <a:srgbClr val="2F2F2F"/>
                </a:solidFill>
              </a:rPr>
              <a:t> </a:t>
            </a:r>
            <a:r>
              <a:rPr lang="de-DE" dirty="0" err="1">
                <a:solidFill>
                  <a:srgbClr val="2F2F2F"/>
                </a:solidFill>
              </a:rPr>
              <a:t>for</a:t>
            </a:r>
            <a:r>
              <a:rPr lang="de-DE" dirty="0">
                <a:solidFill>
                  <a:srgbClr val="2F2F2F"/>
                </a:solidFill>
              </a:rPr>
              <a:t> ATLAS and CMS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endParaRPr lang="de-DE" dirty="0">
              <a:solidFill>
                <a:srgbClr val="2F2F2F"/>
              </a:solidFill>
            </a:endParaRPr>
          </a:p>
          <a:p>
            <a:pPr marL="285750" indent="-28575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de-DE" dirty="0">
                <a:solidFill>
                  <a:srgbClr val="2F2F2F"/>
                </a:solidFill>
              </a:rPr>
              <a:t>Higher </a:t>
            </a:r>
            <a:r>
              <a:rPr lang="de-DE" dirty="0" err="1">
                <a:solidFill>
                  <a:srgbClr val="2F2F2F"/>
                </a:solidFill>
              </a:rPr>
              <a:t>granularity</a:t>
            </a:r>
            <a:endParaRPr lang="de-DE" dirty="0">
              <a:solidFill>
                <a:srgbClr val="2F2F2F"/>
              </a:solidFill>
            </a:endParaRPr>
          </a:p>
          <a:p>
            <a:pPr marL="285750" indent="-28575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de-DE" dirty="0" err="1">
                <a:solidFill>
                  <a:srgbClr val="2F2F2F"/>
                </a:solidFill>
              </a:rPr>
              <a:t>Better</a:t>
            </a:r>
            <a:r>
              <a:rPr lang="de-DE" dirty="0">
                <a:solidFill>
                  <a:srgbClr val="2F2F2F"/>
                </a:solidFill>
              </a:rPr>
              <a:t> </a:t>
            </a:r>
            <a:r>
              <a:rPr lang="de-DE" dirty="0" err="1">
                <a:solidFill>
                  <a:srgbClr val="2F2F2F"/>
                </a:solidFill>
              </a:rPr>
              <a:t>resolution</a:t>
            </a:r>
            <a:r>
              <a:rPr lang="de-DE" dirty="0">
                <a:solidFill>
                  <a:srgbClr val="2F2F2F"/>
                </a:solidFill>
              </a:rPr>
              <a:t> in </a:t>
            </a:r>
            <a:r>
              <a:rPr lang="de-DE" dirty="0" err="1">
                <a:solidFill>
                  <a:srgbClr val="2F2F2F"/>
                </a:solidFill>
              </a:rPr>
              <a:t>space</a:t>
            </a:r>
            <a:r>
              <a:rPr lang="de-DE" dirty="0">
                <a:solidFill>
                  <a:srgbClr val="2F2F2F"/>
                </a:solidFill>
              </a:rPr>
              <a:t> and time</a:t>
            </a:r>
          </a:p>
          <a:p>
            <a:pPr>
              <a:lnSpc>
                <a:spcPts val="32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dirty="0">
                <a:solidFill>
                  <a:srgbClr val="FF0000"/>
                </a:solidFill>
                <a:sym typeface="Wingdings" panose="05000000000000000000" pitchFamily="2" charset="2"/>
              </a:rPr>
              <a:t> Phase II </a:t>
            </a:r>
            <a:r>
              <a:rPr lang="de-DE" dirty="0" err="1">
                <a:solidFill>
                  <a:srgbClr val="FF0000"/>
                </a:solidFill>
                <a:sym typeface="Wingdings" panose="05000000000000000000" pitchFamily="2" charset="2"/>
              </a:rPr>
              <a:t>upgrades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89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65CFA1F-FBB6-4462-86C2-7C49A9F20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67122"/>
            <a:ext cx="6768752" cy="601455"/>
          </a:xfrm>
        </p:spPr>
        <p:txBody>
          <a:bodyPr/>
          <a:lstStyle/>
          <a:p>
            <a:pPr algn="ctr"/>
            <a:r>
              <a:rPr lang="de-DE" dirty="0"/>
              <a:t>CMS Phase II Upgrades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511070-C6C7-44D5-91C8-143200E8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A87850-FDF3-472C-84AC-79EED9BA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DCDC3E-0A24-4CD3-B724-6ADF0E922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89A62DE-5B6A-437E-BB44-523800A2CDD5}"/>
              </a:ext>
            </a:extLst>
          </p:cNvPr>
          <p:cNvGrpSpPr/>
          <p:nvPr/>
        </p:nvGrpSpPr>
        <p:grpSpPr>
          <a:xfrm>
            <a:off x="767408" y="332656"/>
            <a:ext cx="10729192" cy="5926125"/>
            <a:chOff x="1166355" y="1814062"/>
            <a:chExt cx="7039425" cy="3222696"/>
          </a:xfrm>
        </p:grpSpPr>
        <p:pic>
          <p:nvPicPr>
            <p:cNvPr id="14" name="Picture 18" descr="Picture 18">
              <a:extLst>
                <a:ext uri="{FF2B5EF4-FFF2-40B4-BE49-F238E27FC236}">
                  <a16:creationId xmlns:a16="http://schemas.microsoft.com/office/drawing/2014/main" id="{0D2F031D-A7F3-468C-A832-F17367A65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4063" y="2581128"/>
              <a:ext cx="3336354" cy="196961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28E2FD20-F17A-42C8-A73A-F4E3197411E1}"/>
                </a:ext>
              </a:extLst>
            </p:cNvPr>
            <p:cNvSpPr txBox="1"/>
            <p:nvPr/>
          </p:nvSpPr>
          <p:spPr>
            <a:xfrm>
              <a:off x="1191250" y="4399704"/>
              <a:ext cx="2845311" cy="4902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717" tIns="25717" rIns="25717" bIns="25717">
              <a:spAutoFit/>
            </a:bodyPr>
            <a:lstStyle/>
            <a:p>
              <a:pPr defTabSz="342888">
                <a:defRPr sz="3200" b="1">
                  <a:solidFill>
                    <a:srgbClr val="000090"/>
                  </a:solidFill>
                </a:defRPr>
              </a:pPr>
              <a:r>
                <a:rPr sz="1400" dirty="0"/>
                <a:t>Tracker </a:t>
              </a:r>
              <a:br>
                <a:rPr lang="de-DE" sz="1400" dirty="0"/>
              </a:br>
              <a:r>
                <a:rPr sz="1100" u="sng" dirty="0">
                  <a:solidFill>
                    <a:srgbClr val="0563C1"/>
                  </a:solidFill>
                  <a:uFill>
                    <a:solidFill>
                      <a:srgbClr val="0563C1"/>
                    </a:solidFill>
                  </a:uFill>
                  <a:hlinkClick r:id="rId4"/>
                </a:rPr>
                <a:t>https://cds.cern.ch/record/2272264</a:t>
              </a:r>
              <a:endParaRPr sz="1100" dirty="0"/>
            </a:p>
            <a:p>
              <a:pPr marL="135595" indent="-117596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Si-Strip and Pixels increased granularity</a:t>
              </a:r>
              <a:endParaRPr sz="1000" dirty="0"/>
            </a:p>
            <a:p>
              <a:pPr marL="135595" indent="-117596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Design for tracking in L1-Trigger</a:t>
              </a:r>
              <a:endParaRPr sz="1000" dirty="0"/>
            </a:p>
            <a:p>
              <a:pPr marL="135595" indent="-117596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Extended coverage to η ≃ 3.8</a:t>
              </a:r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AEC4549C-729D-4839-B53F-F82814F491F0}"/>
                </a:ext>
              </a:extLst>
            </p:cNvPr>
            <p:cNvSpPr txBox="1"/>
            <p:nvPr/>
          </p:nvSpPr>
          <p:spPr>
            <a:xfrm>
              <a:off x="1181989" y="1814062"/>
              <a:ext cx="2234645" cy="6659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717" tIns="25717" rIns="25717" bIns="25717">
              <a:spAutoFit/>
            </a:bodyPr>
            <a:lstStyle/>
            <a:p>
              <a:pPr defTabSz="342888">
                <a:defRPr sz="3200" b="1">
                  <a:solidFill>
                    <a:srgbClr val="000090"/>
                  </a:solidFill>
                </a:defRPr>
              </a:pPr>
              <a:r>
                <a:rPr sz="1400" dirty="0"/>
                <a:t>L1-Trigger    HLT/DAQ </a:t>
              </a:r>
              <a:endParaRPr sz="1100" dirty="0"/>
            </a:p>
            <a:p>
              <a:pPr defTabSz="342888">
                <a:defRPr sz="2600" b="1"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</a:defRPr>
              </a:pPr>
              <a:r>
                <a:rPr sz="1100" dirty="0">
                  <a:solidFill>
                    <a:srgbClr val="0563C1"/>
                  </a:solidFill>
                  <a:uFill>
                    <a:solidFill>
                      <a:srgbClr val="0563C1"/>
                    </a:solidFill>
                  </a:uFill>
                  <a:hlinkClick r:id="rId5"/>
                </a:rPr>
                <a:t>https://cds.cern.ch/record/2714892</a:t>
              </a:r>
            </a:p>
            <a:p>
              <a:pPr defTabSz="342888">
                <a:defRPr sz="2600" b="1"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</a:defRPr>
              </a:pPr>
              <a:r>
                <a:rPr sz="1100" dirty="0">
                  <a:solidFill>
                    <a:srgbClr val="0563C1"/>
                  </a:solidFill>
                  <a:uFill>
                    <a:solidFill>
                      <a:srgbClr val="0563C1"/>
                    </a:solidFill>
                  </a:uFill>
                  <a:hlinkClick r:id="rId6"/>
                </a:rPr>
                <a:t>https://cds.cern.ch/record/2283193</a:t>
              </a:r>
            </a:p>
            <a:p>
              <a:pPr marL="135595" indent="-117596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Tracks in L1-Trigger at 40 MHz </a:t>
              </a:r>
              <a:endParaRPr sz="1000" dirty="0"/>
            </a:p>
            <a:p>
              <a:pPr marL="135595" indent="-117596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 err="1"/>
                <a:t>PFlow</a:t>
              </a:r>
              <a:r>
                <a:rPr sz="1100" dirty="0"/>
                <a:t> selection 750 kHz L1 output </a:t>
              </a:r>
              <a:endParaRPr sz="1000" dirty="0"/>
            </a:p>
            <a:p>
              <a:pPr marL="135595" indent="-117596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HLT output 7.5 kHz</a:t>
              </a:r>
            </a:p>
            <a:p>
              <a:pPr marL="135595" indent="-117596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40 MHz data scouting</a:t>
              </a:r>
            </a:p>
          </p:txBody>
        </p:sp>
        <p:sp>
          <p:nvSpPr>
            <p:cNvPr id="21" name="TextBox 27">
              <a:extLst>
                <a:ext uri="{FF2B5EF4-FFF2-40B4-BE49-F238E27FC236}">
                  <a16:creationId xmlns:a16="http://schemas.microsoft.com/office/drawing/2014/main" id="{2A4A8E05-83B1-40BA-A362-89F2CBFD7D74}"/>
                </a:ext>
              </a:extLst>
            </p:cNvPr>
            <p:cNvSpPr txBox="1"/>
            <p:nvPr/>
          </p:nvSpPr>
          <p:spPr>
            <a:xfrm>
              <a:off x="1166355" y="3447969"/>
              <a:ext cx="2367296" cy="402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717" tIns="25717" rIns="25717" bIns="25717">
              <a:spAutoFit/>
            </a:bodyPr>
            <a:lstStyle/>
            <a:p>
              <a:pPr defTabSz="342888">
                <a:defRPr sz="3200" b="1">
                  <a:solidFill>
                    <a:srgbClr val="000090"/>
                  </a:solidFill>
                </a:defRPr>
              </a:pPr>
              <a:r>
                <a:rPr sz="1400" dirty="0"/>
                <a:t>Calorimeter Endcap</a:t>
              </a:r>
              <a:endParaRPr sz="1000" dirty="0"/>
            </a:p>
            <a:p>
              <a:pPr defTabSz="342888">
                <a:defRPr sz="2600" b="1"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</a:defRPr>
              </a:pPr>
              <a:r>
                <a:rPr sz="1100" dirty="0">
                  <a:solidFill>
                    <a:srgbClr val="0563C1"/>
                  </a:solidFill>
                  <a:uFill>
                    <a:solidFill>
                      <a:srgbClr val="0563C1"/>
                    </a:solidFill>
                  </a:uFill>
                  <a:hlinkClick r:id="rId7"/>
                </a:rPr>
                <a:t>https://cds.cern.ch/record/2293646</a:t>
              </a:r>
              <a:r>
                <a:rPr sz="1100" dirty="0">
                  <a:solidFill>
                    <a:srgbClr val="000090"/>
                  </a:solidFill>
                </a:rPr>
                <a:t> </a:t>
              </a:r>
              <a:endParaRPr sz="1000" dirty="0">
                <a:solidFill>
                  <a:srgbClr val="000090"/>
                </a:solidFill>
              </a:endParaRPr>
            </a:p>
            <a:p>
              <a:pPr marL="135595" indent="-117596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3D showers and precise timing</a:t>
              </a:r>
              <a:endParaRPr sz="1000" dirty="0"/>
            </a:p>
            <a:p>
              <a:pPr marL="135595" indent="-117596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Si, </a:t>
              </a:r>
              <a:r>
                <a:rPr sz="1100" dirty="0" err="1"/>
                <a:t>Scint+SiPM</a:t>
              </a:r>
              <a:r>
                <a:rPr sz="1100" dirty="0"/>
                <a:t> in Pb/W-SS</a:t>
              </a:r>
            </a:p>
          </p:txBody>
        </p:sp>
        <p:sp>
          <p:nvSpPr>
            <p:cNvPr id="22" name="Straight Arrow Connector 23">
              <a:extLst>
                <a:ext uri="{FF2B5EF4-FFF2-40B4-BE49-F238E27FC236}">
                  <a16:creationId xmlns:a16="http://schemas.microsoft.com/office/drawing/2014/main" id="{B986F0DB-4E82-40C2-92E5-6316E38D15AF}"/>
                </a:ext>
              </a:extLst>
            </p:cNvPr>
            <p:cNvSpPr/>
            <p:nvPr/>
          </p:nvSpPr>
          <p:spPr>
            <a:xfrm flipV="1">
              <a:off x="3008356" y="3547775"/>
              <a:ext cx="1101110" cy="801678"/>
            </a:xfrm>
            <a:prstGeom prst="line">
              <a:avLst/>
            </a:prstGeom>
            <a:ln w="3175">
              <a:solidFill>
                <a:srgbClr val="BF0000"/>
              </a:solidFill>
              <a:tailEnd type="triangle"/>
            </a:ln>
            <a:effectLst>
              <a:outerShdw blurRad="25400" dir="5400000" rotWithShape="0">
                <a:srgbClr val="000000">
                  <a:alpha val="38000"/>
                </a:srgbClr>
              </a:outerShdw>
            </a:effectLst>
          </p:spPr>
          <p:txBody>
            <a:bodyPr tIns="34290" bIns="34290"/>
            <a:lstStyle/>
            <a:p>
              <a:pPr defTabSz="685800">
                <a:defRPr sz="3600">
                  <a:solidFill>
                    <a:srgbClr val="000000"/>
                  </a:solidFill>
                </a:defRPr>
              </a:pPr>
              <a:endParaRPr sz="1350"/>
            </a:p>
          </p:txBody>
        </p:sp>
        <p:sp>
          <p:nvSpPr>
            <p:cNvPr id="23" name="Straight Arrow Connector 3">
              <a:extLst>
                <a:ext uri="{FF2B5EF4-FFF2-40B4-BE49-F238E27FC236}">
                  <a16:creationId xmlns:a16="http://schemas.microsoft.com/office/drawing/2014/main" id="{24E2C56B-AC31-4774-A365-D89FA4936E0C}"/>
                </a:ext>
              </a:extLst>
            </p:cNvPr>
            <p:cNvSpPr/>
            <p:nvPr/>
          </p:nvSpPr>
          <p:spPr>
            <a:xfrm flipH="1">
              <a:off x="4238120" y="2240751"/>
              <a:ext cx="399741" cy="1037163"/>
            </a:xfrm>
            <a:prstGeom prst="line">
              <a:avLst/>
            </a:prstGeom>
            <a:ln w="3175">
              <a:solidFill>
                <a:srgbClr val="BF0000"/>
              </a:solidFill>
              <a:tailEnd type="triangle"/>
            </a:ln>
            <a:effectLst>
              <a:outerShdw blurRad="25400" dir="5400000" rotWithShape="0">
                <a:srgbClr val="000000">
                  <a:alpha val="38000"/>
                </a:srgbClr>
              </a:outerShdw>
            </a:effectLst>
          </p:spPr>
          <p:txBody>
            <a:bodyPr tIns="34290" bIns="34290"/>
            <a:lstStyle/>
            <a:p>
              <a:pPr defTabSz="685800">
                <a:defRPr sz="3600">
                  <a:solidFill>
                    <a:srgbClr val="000000"/>
                  </a:solidFill>
                </a:defRPr>
              </a:pPr>
              <a:endParaRPr sz="1350"/>
            </a:p>
          </p:txBody>
        </p:sp>
        <p:sp>
          <p:nvSpPr>
            <p:cNvPr id="24" name="TextBox 37">
              <a:extLst>
                <a:ext uri="{FF2B5EF4-FFF2-40B4-BE49-F238E27FC236}">
                  <a16:creationId xmlns:a16="http://schemas.microsoft.com/office/drawing/2014/main" id="{FC28A2E5-1989-4A44-9DC8-381781AD2634}"/>
                </a:ext>
              </a:extLst>
            </p:cNvPr>
            <p:cNvSpPr txBox="1"/>
            <p:nvPr/>
          </p:nvSpPr>
          <p:spPr>
            <a:xfrm>
              <a:off x="4618511" y="1925237"/>
              <a:ext cx="2965998" cy="4862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717" tIns="25717" rIns="25717" bIns="25717">
              <a:spAutoFit/>
            </a:bodyPr>
            <a:lstStyle/>
            <a:p>
              <a:pPr defTabSz="342888">
                <a:defRPr sz="3200" b="1">
                  <a:solidFill>
                    <a:srgbClr val="000090"/>
                  </a:solidFill>
                </a:defRPr>
              </a:pPr>
              <a:r>
                <a:rPr sz="1400" dirty="0"/>
                <a:t>Barrel Calorimeters </a:t>
              </a:r>
              <a:endParaRPr sz="1000" dirty="0"/>
            </a:p>
            <a:p>
              <a:pPr defTabSz="342888">
                <a:defRPr sz="2600" b="1"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</a:defRPr>
              </a:pPr>
              <a:r>
                <a:rPr sz="1100" dirty="0">
                  <a:solidFill>
                    <a:srgbClr val="0563C1"/>
                  </a:solidFill>
                  <a:uFill>
                    <a:solidFill>
                      <a:srgbClr val="0563C1"/>
                    </a:solidFill>
                  </a:uFill>
                  <a:hlinkClick r:id="rId8"/>
                </a:rPr>
                <a:t>https://cds.cern.ch/record/2283187</a:t>
              </a:r>
              <a:endParaRPr sz="1100" dirty="0">
                <a:solidFill>
                  <a:srgbClr val="000090"/>
                </a:solidFill>
              </a:endParaRPr>
            </a:p>
            <a:p>
              <a:pPr marL="135595" indent="-117596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ECAL crystal granularity readout at 40 MHz with precise timing for e/γ at 30 GeV</a:t>
              </a:r>
              <a:endParaRPr sz="1000" dirty="0"/>
            </a:p>
            <a:p>
              <a:pPr marL="135595" indent="-117596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ECAL and HCAL new Back-End boards </a:t>
              </a:r>
            </a:p>
          </p:txBody>
        </p:sp>
        <p:sp>
          <p:nvSpPr>
            <p:cNvPr id="25" name="Straight Arrow Connector 41">
              <a:extLst>
                <a:ext uri="{FF2B5EF4-FFF2-40B4-BE49-F238E27FC236}">
                  <a16:creationId xmlns:a16="http://schemas.microsoft.com/office/drawing/2014/main" id="{FB9A7A3F-3E6F-432E-8CEB-C4D1B2C52608}"/>
                </a:ext>
              </a:extLst>
            </p:cNvPr>
            <p:cNvSpPr/>
            <p:nvPr/>
          </p:nvSpPr>
          <p:spPr>
            <a:xfrm flipV="1">
              <a:off x="2705632" y="3455913"/>
              <a:ext cx="1178450" cy="117194"/>
            </a:xfrm>
            <a:prstGeom prst="line">
              <a:avLst/>
            </a:prstGeom>
            <a:ln w="3175">
              <a:solidFill>
                <a:srgbClr val="BF0000"/>
              </a:solidFill>
              <a:tailEnd type="triangle"/>
            </a:ln>
            <a:effectLst>
              <a:outerShdw blurRad="25400" dir="5400000" rotWithShape="0">
                <a:srgbClr val="000000">
                  <a:alpha val="38000"/>
                </a:srgbClr>
              </a:outerShdw>
            </a:effectLst>
          </p:spPr>
          <p:txBody>
            <a:bodyPr tIns="34290" bIns="34290"/>
            <a:lstStyle/>
            <a:p>
              <a:pPr defTabSz="685800">
                <a:defRPr sz="3600">
                  <a:solidFill>
                    <a:srgbClr val="000000"/>
                  </a:solidFill>
                </a:defRPr>
              </a:pPr>
              <a:endParaRPr sz="1350"/>
            </a:p>
          </p:txBody>
        </p:sp>
        <p:sp>
          <p:nvSpPr>
            <p:cNvPr id="26" name="Straight Arrow Connector 51">
              <a:extLst>
                <a:ext uri="{FF2B5EF4-FFF2-40B4-BE49-F238E27FC236}">
                  <a16:creationId xmlns:a16="http://schemas.microsoft.com/office/drawing/2014/main" id="{390DE2DC-CF4D-480D-93AD-ED06B088315C}"/>
                </a:ext>
              </a:extLst>
            </p:cNvPr>
            <p:cNvSpPr/>
            <p:nvPr/>
          </p:nvSpPr>
          <p:spPr>
            <a:xfrm flipH="1">
              <a:off x="4817305" y="2872601"/>
              <a:ext cx="884766" cy="177453"/>
            </a:xfrm>
            <a:prstGeom prst="line">
              <a:avLst/>
            </a:prstGeom>
            <a:ln w="3175">
              <a:solidFill>
                <a:srgbClr val="BF0000"/>
              </a:solidFill>
              <a:tailEnd type="triangle"/>
            </a:ln>
            <a:effectLst>
              <a:outerShdw blurRad="25400" dir="5400000" rotWithShape="0">
                <a:srgbClr val="000000">
                  <a:alpha val="38000"/>
                </a:srgbClr>
              </a:outerShdw>
            </a:effectLst>
          </p:spPr>
          <p:txBody>
            <a:bodyPr tIns="34290" bIns="34290"/>
            <a:lstStyle/>
            <a:p>
              <a:pPr defTabSz="685800">
                <a:defRPr sz="3600">
                  <a:solidFill>
                    <a:srgbClr val="000000"/>
                  </a:solidFill>
                </a:defRPr>
              </a:pPr>
              <a:endParaRPr sz="1350"/>
            </a:p>
          </p:txBody>
        </p:sp>
        <p:sp>
          <p:nvSpPr>
            <p:cNvPr id="27" name="Straight Arrow Connector 54">
              <a:extLst>
                <a:ext uri="{FF2B5EF4-FFF2-40B4-BE49-F238E27FC236}">
                  <a16:creationId xmlns:a16="http://schemas.microsoft.com/office/drawing/2014/main" id="{5B3C5950-48D1-4F8C-A6B1-C2B5A1B04172}"/>
                </a:ext>
              </a:extLst>
            </p:cNvPr>
            <p:cNvSpPr/>
            <p:nvPr/>
          </p:nvSpPr>
          <p:spPr>
            <a:xfrm flipH="1">
              <a:off x="4890819" y="2872600"/>
              <a:ext cx="811252" cy="618613"/>
            </a:xfrm>
            <a:prstGeom prst="line">
              <a:avLst/>
            </a:prstGeom>
            <a:ln w="3175">
              <a:solidFill>
                <a:srgbClr val="BF0000"/>
              </a:solidFill>
              <a:tailEnd type="triangle"/>
            </a:ln>
            <a:effectLst>
              <a:outerShdw blurRad="25400" dir="5400000" rotWithShape="0">
                <a:srgbClr val="000000">
                  <a:alpha val="38000"/>
                </a:srgbClr>
              </a:outerShdw>
            </a:effectLst>
          </p:spPr>
          <p:txBody>
            <a:bodyPr tIns="34290" bIns="34290"/>
            <a:lstStyle/>
            <a:p>
              <a:pPr defTabSz="685800">
                <a:defRPr sz="3600">
                  <a:solidFill>
                    <a:srgbClr val="000000"/>
                  </a:solidFill>
                </a:defRPr>
              </a:pPr>
              <a:endParaRPr sz="1350"/>
            </a:p>
          </p:txBody>
        </p:sp>
        <p:sp>
          <p:nvSpPr>
            <p:cNvPr id="28" name="TextBox 7">
              <a:extLst>
                <a:ext uri="{FF2B5EF4-FFF2-40B4-BE49-F238E27FC236}">
                  <a16:creationId xmlns:a16="http://schemas.microsoft.com/office/drawing/2014/main" id="{354589D0-C31A-4E9E-8B9F-C4ABE698B412}"/>
                </a:ext>
              </a:extLst>
            </p:cNvPr>
            <p:cNvSpPr txBox="1"/>
            <p:nvPr/>
          </p:nvSpPr>
          <p:spPr>
            <a:xfrm>
              <a:off x="6153257" y="3721374"/>
              <a:ext cx="2052523" cy="3863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717" tIns="25717" rIns="25717" bIns="25717">
              <a:spAutoFit/>
            </a:bodyPr>
            <a:lstStyle/>
            <a:p>
              <a:pPr defTabSz="342888">
                <a:defRPr sz="2600" b="1">
                  <a:solidFill>
                    <a:srgbClr val="000090"/>
                  </a:solidFill>
                </a:defRPr>
              </a:pPr>
              <a:r>
                <a:rPr sz="1200" dirty="0"/>
                <a:t>Beam Radiation Instr. and Luminosity</a:t>
              </a:r>
            </a:p>
            <a:p>
              <a:pPr defTabSz="342888">
                <a:defRPr sz="2600" b="1"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</a:defRPr>
              </a:pPr>
              <a:r>
                <a:rPr sz="1100" dirty="0">
                  <a:solidFill>
                    <a:srgbClr val="0563C1"/>
                  </a:solidFill>
                  <a:uFill>
                    <a:solidFill>
                      <a:srgbClr val="0563C1"/>
                    </a:solidFill>
                  </a:uFill>
                  <a:hlinkClick r:id="rId9"/>
                </a:rPr>
                <a:t>http://cds.cern.ch/record/002706512</a:t>
              </a:r>
            </a:p>
            <a:p>
              <a:pPr marL="135595" indent="-117596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Bunch-by-bunch luminosity measurement: 1% offline, 2% online</a:t>
              </a:r>
            </a:p>
          </p:txBody>
        </p:sp>
        <p:sp>
          <p:nvSpPr>
            <p:cNvPr id="29" name="TextBox 19">
              <a:extLst>
                <a:ext uri="{FF2B5EF4-FFF2-40B4-BE49-F238E27FC236}">
                  <a16:creationId xmlns:a16="http://schemas.microsoft.com/office/drawing/2014/main" id="{AB38E8B6-7BA6-4D11-86D3-60A3F7E2F335}"/>
                </a:ext>
              </a:extLst>
            </p:cNvPr>
            <p:cNvSpPr txBox="1"/>
            <p:nvPr/>
          </p:nvSpPr>
          <p:spPr>
            <a:xfrm>
              <a:off x="3910238" y="4562510"/>
              <a:ext cx="3149537" cy="4742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717" tIns="25717" rIns="25717" bIns="25717">
              <a:spAutoFit/>
            </a:bodyPr>
            <a:lstStyle/>
            <a:p>
              <a:pPr defTabSz="342888">
                <a:defRPr sz="3200" b="1">
                  <a:solidFill>
                    <a:srgbClr val="000090"/>
                  </a:solidFill>
                </a:defRPr>
              </a:pPr>
              <a:r>
                <a:rPr sz="1200" dirty="0"/>
                <a:t>MIP Timing Detector </a:t>
              </a:r>
              <a:endParaRPr sz="1050" dirty="0"/>
            </a:p>
            <a:p>
              <a:pPr defTabSz="342888">
                <a:defRPr sz="2600" b="1">
                  <a:solidFill>
                    <a:srgbClr val="000090"/>
                  </a:solidFill>
                </a:defRPr>
              </a:pPr>
              <a:r>
                <a:rPr sz="1100" u="sng" dirty="0">
                  <a:solidFill>
                    <a:srgbClr val="0563C1"/>
                  </a:solidFill>
                  <a:uFill>
                    <a:solidFill>
                      <a:srgbClr val="0563C1"/>
                    </a:solidFill>
                  </a:uFill>
                  <a:hlinkClick r:id="rId10"/>
                </a:rPr>
                <a:t>https://cds.cern.ch/record/2667167</a:t>
              </a:r>
            </a:p>
            <a:p>
              <a:pPr indent="35999" defTabSz="342888"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Precision timing with:</a:t>
              </a:r>
              <a:endParaRPr sz="1000" dirty="0"/>
            </a:p>
            <a:p>
              <a:pPr marL="364187" lvl="1" indent="-117594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Barrel layer: Crystals + </a:t>
              </a:r>
              <a:r>
                <a:rPr sz="1100" dirty="0" err="1"/>
                <a:t>SiPMs</a:t>
              </a:r>
              <a:endParaRPr sz="1100" dirty="0"/>
            </a:p>
            <a:p>
              <a:pPr marL="364187" lvl="1" indent="-117594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Endcap layer: Low Gain Avalanche Diodes</a:t>
              </a:r>
            </a:p>
          </p:txBody>
        </p:sp>
        <p:sp>
          <p:nvSpPr>
            <p:cNvPr id="30" name="Straight Arrow Connector 23">
              <a:extLst>
                <a:ext uri="{FF2B5EF4-FFF2-40B4-BE49-F238E27FC236}">
                  <a16:creationId xmlns:a16="http://schemas.microsoft.com/office/drawing/2014/main" id="{C29D2A45-5F61-4C71-BB2A-767072AE8DD3}"/>
                </a:ext>
              </a:extLst>
            </p:cNvPr>
            <p:cNvSpPr/>
            <p:nvPr/>
          </p:nvSpPr>
          <p:spPr>
            <a:xfrm flipH="1" flipV="1">
              <a:off x="4267206" y="3415785"/>
              <a:ext cx="405129" cy="1107870"/>
            </a:xfrm>
            <a:prstGeom prst="line">
              <a:avLst/>
            </a:prstGeom>
            <a:ln w="3175">
              <a:solidFill>
                <a:srgbClr val="BF0000"/>
              </a:solidFill>
              <a:tailEnd type="triangle"/>
            </a:ln>
            <a:effectLst>
              <a:outerShdw blurRad="25400" dir="5400000" rotWithShape="0">
                <a:srgbClr val="000000">
                  <a:alpha val="38000"/>
                </a:srgbClr>
              </a:outerShdw>
            </a:effectLst>
          </p:spPr>
          <p:txBody>
            <a:bodyPr tIns="34290" bIns="34290"/>
            <a:lstStyle/>
            <a:p>
              <a:pPr defTabSz="685800">
                <a:defRPr sz="3600">
                  <a:solidFill>
                    <a:srgbClr val="000000"/>
                  </a:solidFill>
                </a:defRPr>
              </a:pPr>
              <a:endParaRPr sz="1350"/>
            </a:p>
          </p:txBody>
        </p:sp>
        <p:sp>
          <p:nvSpPr>
            <p:cNvPr id="31" name="Straight Arrow Connector 23">
              <a:extLst>
                <a:ext uri="{FF2B5EF4-FFF2-40B4-BE49-F238E27FC236}">
                  <a16:creationId xmlns:a16="http://schemas.microsoft.com/office/drawing/2014/main" id="{5FBFA59A-F76A-4E03-9DAA-6C3424B3A59C}"/>
                </a:ext>
              </a:extLst>
            </p:cNvPr>
            <p:cNvSpPr/>
            <p:nvPr/>
          </p:nvSpPr>
          <p:spPr>
            <a:xfrm flipH="1" flipV="1">
              <a:off x="4398931" y="3528795"/>
              <a:ext cx="273403" cy="1010051"/>
            </a:xfrm>
            <a:prstGeom prst="line">
              <a:avLst/>
            </a:prstGeom>
            <a:ln w="3175">
              <a:solidFill>
                <a:srgbClr val="BF0000"/>
              </a:solidFill>
              <a:tailEnd type="triangle"/>
            </a:ln>
            <a:effectLst>
              <a:outerShdw blurRad="25400" dir="5400000" rotWithShape="0">
                <a:srgbClr val="000000">
                  <a:alpha val="38000"/>
                </a:srgbClr>
              </a:outerShdw>
            </a:effectLst>
          </p:spPr>
          <p:txBody>
            <a:bodyPr tIns="34290" bIns="34290"/>
            <a:lstStyle/>
            <a:p>
              <a:pPr defTabSz="685800">
                <a:defRPr sz="3600">
                  <a:solidFill>
                    <a:srgbClr val="000000"/>
                  </a:solidFill>
                </a:defRPr>
              </a:pPr>
              <a:endParaRPr sz="1350"/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3A26A4B1-BE5D-43C6-B6E9-0584ACE6FB4D}"/>
                </a:ext>
              </a:extLst>
            </p:cNvPr>
            <p:cNvSpPr txBox="1"/>
            <p:nvPr/>
          </p:nvSpPr>
          <p:spPr>
            <a:xfrm>
              <a:off x="5674064" y="2705501"/>
              <a:ext cx="2213328" cy="5740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717" tIns="25717" rIns="25717" bIns="25717">
              <a:spAutoFit/>
            </a:bodyPr>
            <a:lstStyle/>
            <a:p>
              <a:pPr defTabSz="342888">
                <a:defRPr sz="3200" b="1">
                  <a:solidFill>
                    <a:srgbClr val="000090"/>
                  </a:solidFill>
                </a:defRPr>
              </a:pPr>
              <a:r>
                <a:rPr sz="1400" dirty="0"/>
                <a:t>Muon systems</a:t>
              </a:r>
              <a:endParaRPr sz="1000" dirty="0"/>
            </a:p>
            <a:p>
              <a:pPr defTabSz="342888">
                <a:defRPr sz="2600" b="1"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</a:defRPr>
              </a:pPr>
              <a:r>
                <a:rPr sz="1100" dirty="0">
                  <a:solidFill>
                    <a:srgbClr val="0563C1"/>
                  </a:solidFill>
                  <a:uFill>
                    <a:solidFill>
                      <a:srgbClr val="0563C1"/>
                    </a:solidFill>
                  </a:uFill>
                  <a:hlinkClick r:id="rId11"/>
                </a:rPr>
                <a:t>https://cds.cern.ch/record/2283189</a:t>
              </a:r>
              <a:endParaRPr sz="1100" dirty="0">
                <a:solidFill>
                  <a:srgbClr val="000090"/>
                </a:solidFill>
              </a:endParaRPr>
            </a:p>
            <a:p>
              <a:pPr marL="135595" indent="-117596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DT &amp; CSC new FE/BE readout </a:t>
              </a:r>
              <a:endParaRPr sz="1000" dirty="0"/>
            </a:p>
            <a:p>
              <a:pPr marL="135595" indent="-117596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RPC back-end electronics</a:t>
              </a:r>
              <a:endParaRPr sz="1000" dirty="0"/>
            </a:p>
            <a:p>
              <a:pPr marL="135595" indent="-117596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New GEM/RPC 1.6 &lt; η &lt; 2.4</a:t>
              </a:r>
              <a:endParaRPr sz="1000" dirty="0"/>
            </a:p>
            <a:p>
              <a:pPr marL="135595" indent="-117596" defTabSz="342888">
                <a:buSzPct val="100000"/>
                <a:buFont typeface="Arial"/>
                <a:buChar char="•"/>
                <a:defRPr sz="2400" b="1">
                  <a:solidFill>
                    <a:srgbClr val="000000"/>
                  </a:solidFill>
                </a:defRPr>
              </a:pPr>
              <a:r>
                <a:rPr sz="1100" dirty="0"/>
                <a:t>Extended coverage  to η ≃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7552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4" descr="100km_schema_b.pdf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492475" y="3077"/>
            <a:ext cx="9421360" cy="694745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6489F-80B0-4969-806E-68A14D6561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59113" y="6362379"/>
            <a:ext cx="1344799" cy="359098"/>
          </a:xfrm>
        </p:spPr>
        <p:txBody>
          <a:bodyPr/>
          <a:lstStyle/>
          <a:p>
            <a:r>
              <a:rPr lang="en-US"/>
              <a:t>29.08.2022</a:t>
            </a:r>
            <a:endParaRPr lang="fr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2F4B8C-6DCF-4825-8CAA-61B0E8AEB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79976" y="6362535"/>
            <a:ext cx="3860800" cy="365125"/>
          </a:xfrm>
        </p:spPr>
        <p:txBody>
          <a:bodyPr/>
          <a:lstStyle/>
          <a:p>
            <a:r>
              <a:rPr lang="en-US" sz="1200">
                <a:solidFill>
                  <a:schemeClr val="tx1"/>
                </a:solidFill>
              </a:rPr>
              <a:t>J. Mnich | Balkan Physical Union 11th Congress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A8D3D-2C52-4974-9B71-675DF29D2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z="1000" smtClean="0">
                <a:solidFill>
                  <a:schemeClr val="tx1"/>
                </a:solidFill>
              </a:rPr>
              <a:pPr/>
              <a:t>13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3A264AF-DB71-4C36-8A1E-A96AA66A9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Future Circular Collider (FCC)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6DC7F14-4519-4B51-86EB-BE0A77F41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Circular Collider (FCC): Feasibility Study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C7996C-FE93-4162-AD64-2D45047AC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2027EA-64A1-47EC-8FD6-EF53C60AF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84D266-11F8-4678-9B4A-CA3A29DC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AFE3CDEE-0454-4C2F-9AB1-F91737CF99E5}"/>
              </a:ext>
            </a:extLst>
          </p:cNvPr>
          <p:cNvSpPr txBox="1">
            <a:spLocks/>
          </p:cNvSpPr>
          <p:nvPr/>
        </p:nvSpPr>
        <p:spPr>
          <a:xfrm>
            <a:off x="391812" y="955579"/>
            <a:ext cx="7216356" cy="52817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0" dirty="0">
                <a:solidFill>
                  <a:srgbClr val="2F2F2F"/>
                </a:solidFill>
              </a:rPr>
              <a:t>European Strategy for Particle Physics: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1" dirty="0">
                <a:solidFill>
                  <a:srgbClr val="2F2F2F"/>
                </a:solidFill>
              </a:rPr>
              <a:t>An </a:t>
            </a:r>
            <a:r>
              <a:rPr lang="en-US" sz="2000" b="0" i="1" dirty="0">
                <a:solidFill>
                  <a:srgbClr val="FF0000"/>
                </a:solidFill>
              </a:rPr>
              <a:t>electron-positron Higgs factory </a:t>
            </a:r>
            <a:r>
              <a:rPr lang="en-US" sz="2000" b="0" i="1" dirty="0">
                <a:solidFill>
                  <a:srgbClr val="2F2F2F"/>
                </a:solidFill>
              </a:rPr>
              <a:t>is the </a:t>
            </a:r>
            <a:r>
              <a:rPr lang="en-US" sz="2000" b="0" i="1" dirty="0">
                <a:solidFill>
                  <a:srgbClr val="FF0000"/>
                </a:solidFill>
              </a:rPr>
              <a:t>highest-priority</a:t>
            </a:r>
            <a:r>
              <a:rPr lang="en-US" sz="2000" b="0" i="1" dirty="0">
                <a:solidFill>
                  <a:srgbClr val="2F2F2F"/>
                </a:solidFill>
              </a:rPr>
              <a:t> next collider. For the longer term, the European particle physics community has the </a:t>
            </a:r>
            <a:r>
              <a:rPr lang="en-US" sz="2000" b="0" i="1" dirty="0">
                <a:solidFill>
                  <a:srgbClr val="FF0000"/>
                </a:solidFill>
              </a:rPr>
              <a:t>ambition to operate a proton-proton collider at the highest achievable energy.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0" i="1" dirty="0">
                <a:solidFill>
                  <a:srgbClr val="2F2F2F"/>
                </a:solidFill>
              </a:rPr>
              <a:t>“Europe, together with its international partners, should investigate the technical and financial feasibility of a future hadron collider at CERN with a centre-of-mass energy of at least 100 </a:t>
            </a:r>
            <a:r>
              <a:rPr lang="en-GB" sz="2000" b="0" i="1" dirty="0" err="1">
                <a:solidFill>
                  <a:srgbClr val="2F2F2F"/>
                </a:solidFill>
              </a:rPr>
              <a:t>TeV</a:t>
            </a:r>
            <a:r>
              <a:rPr lang="en-GB" sz="2000" b="0" i="1" dirty="0">
                <a:solidFill>
                  <a:srgbClr val="2F2F2F"/>
                </a:solidFill>
              </a:rPr>
              <a:t> and with an electron-positron Higgs and electroweak factory as a possible first stage.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0" i="1" dirty="0">
                <a:solidFill>
                  <a:srgbClr val="2F2F2F"/>
                </a:solidFill>
              </a:rPr>
              <a:t>Such a feasibility study of the colliders and related infrastructure should be established as a </a:t>
            </a:r>
            <a:r>
              <a:rPr lang="en-GB" sz="2000" b="0" i="1" dirty="0">
                <a:solidFill>
                  <a:srgbClr val="FF0000"/>
                </a:solidFill>
              </a:rPr>
              <a:t>global endeavour </a:t>
            </a:r>
            <a:r>
              <a:rPr lang="en-GB" sz="2000" b="0" i="1" dirty="0">
                <a:solidFill>
                  <a:srgbClr val="2F2F2F"/>
                </a:solidFill>
              </a:rPr>
              <a:t>and be completed on the timescale of the </a:t>
            </a:r>
            <a:r>
              <a:rPr lang="en-GB" sz="2000" b="0" i="1" dirty="0">
                <a:solidFill>
                  <a:srgbClr val="FF0000"/>
                </a:solidFill>
              </a:rPr>
              <a:t>next Strategy update</a:t>
            </a:r>
            <a:r>
              <a:rPr lang="en-GB" sz="2000" b="0" i="1" dirty="0">
                <a:solidFill>
                  <a:srgbClr val="2F2F2F"/>
                </a:solidFill>
              </a:rPr>
              <a:t>.”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0" dirty="0">
                <a:solidFill>
                  <a:srgbClr val="0034A8"/>
                </a:solidFill>
              </a:rPr>
              <a:t>CERN has launched the FCC feasibility study to address these recommendations</a:t>
            </a:r>
            <a:br>
              <a:rPr lang="en-US" sz="2000" b="0" dirty="0">
                <a:solidFill>
                  <a:srgbClr val="2F2F2F"/>
                </a:solidFill>
              </a:rPr>
            </a:br>
            <a:endParaRPr lang="en-US" sz="2000" b="0" dirty="0">
              <a:solidFill>
                <a:srgbClr val="2F2F2F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8CFC9F3-1DDE-490A-919C-E781DB4AD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150" y="1052736"/>
            <a:ext cx="3448425" cy="506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04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493FD-1B7A-4B52-A8B2-7F227F440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0E986-FEEF-4D96-B7F1-7C7E69423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E817C-F967-4856-9CDB-15EBAB29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 descr="Diagram, radar chart&#10;&#10;Description automatically generated">
            <a:extLst>
              <a:ext uri="{FF2B5EF4-FFF2-40B4-BE49-F238E27FC236}">
                <a16:creationId xmlns:a16="http://schemas.microsoft.com/office/drawing/2014/main" id="{E219D529-749C-4A8A-9838-A25425E865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055" y="2777714"/>
            <a:ext cx="3867190" cy="302755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49874FFE-F264-4807-B74C-149401DBB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74" y="2704347"/>
            <a:ext cx="2823067" cy="314481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333B8D-2751-4D3D-95F8-71052FF45560}"/>
              </a:ext>
            </a:extLst>
          </p:cNvPr>
          <p:cNvSpPr txBox="1">
            <a:spLocks/>
          </p:cNvSpPr>
          <p:nvPr/>
        </p:nvSpPr>
        <p:spPr>
          <a:xfrm>
            <a:off x="5614566" y="3483093"/>
            <a:ext cx="1512168" cy="751571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indent="0" defTabSz="914377">
              <a:spcBef>
                <a:spcPts val="1000"/>
              </a:spcBef>
              <a:buClr>
                <a:srgbClr val="0C377B"/>
              </a:buClr>
              <a:buNone/>
              <a:defRPr/>
            </a:pPr>
            <a:r>
              <a:rPr lang="fr" sz="2000" b="1" dirty="0">
                <a:solidFill>
                  <a:srgbClr val="FF0000"/>
                </a:solidFill>
                <a:latin typeface="Arial"/>
              </a:rPr>
              <a:t>FCC-ee</a:t>
            </a:r>
            <a:endParaRPr lang="fr" sz="2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98DEEA-10C7-4C1D-9267-91331D3FD20E}"/>
              </a:ext>
            </a:extLst>
          </p:cNvPr>
          <p:cNvSpPr txBox="1">
            <a:spLocks/>
          </p:cNvSpPr>
          <p:nvPr/>
        </p:nvSpPr>
        <p:spPr>
          <a:xfrm>
            <a:off x="-28930" y="0"/>
            <a:ext cx="1222093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The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integrated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inspired by successful LEP – LHC programs at CERN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27281B-5477-45E8-B73F-25077553A563}"/>
              </a:ext>
            </a:extLst>
          </p:cNvPr>
          <p:cNvSpPr/>
          <p:nvPr/>
        </p:nvSpPr>
        <p:spPr>
          <a:xfrm>
            <a:off x="335360" y="5871057"/>
            <a:ext cx="4320480" cy="288032"/>
          </a:xfrm>
          <a:prstGeom prst="rect">
            <a:avLst/>
          </a:prstGeom>
          <a:gradFill flip="none" rotWithShape="1">
            <a:gsLst>
              <a:gs pos="0">
                <a:srgbClr val="0000FF">
                  <a:lumMod val="5000"/>
                  <a:lumOff val="95000"/>
                </a:srgbClr>
              </a:gs>
              <a:gs pos="50000">
                <a:srgbClr val="0000FF">
                  <a:lumMod val="45000"/>
                  <a:lumOff val="55000"/>
                </a:srgbClr>
              </a:gs>
              <a:gs pos="93000">
                <a:srgbClr val="0000FF">
                  <a:lumMod val="45000"/>
                  <a:lumOff val="55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A79899-CC06-4256-AA79-CDAC9317EA05}"/>
              </a:ext>
            </a:extLst>
          </p:cNvPr>
          <p:cNvSpPr/>
          <p:nvPr/>
        </p:nvSpPr>
        <p:spPr>
          <a:xfrm>
            <a:off x="4655840" y="5871057"/>
            <a:ext cx="2784309" cy="288032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27000">
                <a:srgbClr val="FF9900"/>
              </a:gs>
              <a:gs pos="85000">
                <a:srgbClr val="FF9900"/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23E35F-B762-42F3-9A35-CEA6681DE643}"/>
              </a:ext>
            </a:extLst>
          </p:cNvPr>
          <p:cNvSpPr/>
          <p:nvPr/>
        </p:nvSpPr>
        <p:spPr>
          <a:xfrm>
            <a:off x="7440149" y="5871057"/>
            <a:ext cx="4320480" cy="288032"/>
          </a:xfrm>
          <a:prstGeom prst="rect">
            <a:avLst/>
          </a:prstGeom>
          <a:gradFill flip="none" rotWithShape="1">
            <a:gsLst>
              <a:gs pos="6000">
                <a:srgbClr val="0000FF">
                  <a:lumMod val="5000"/>
                  <a:lumOff val="95000"/>
                </a:srgbClr>
              </a:gs>
              <a:gs pos="37000">
                <a:srgbClr val="40C245">
                  <a:lumMod val="75000"/>
                </a:srgbClr>
              </a:gs>
              <a:gs pos="86000">
                <a:srgbClr val="40C245">
                  <a:lumMod val="75000"/>
                </a:srgbClr>
              </a:gs>
              <a:gs pos="100000">
                <a:srgbClr val="40C245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7DA010-22EF-45BF-B217-FF00E2FBD582}"/>
              </a:ext>
            </a:extLst>
          </p:cNvPr>
          <p:cNvSpPr txBox="1"/>
          <p:nvPr/>
        </p:nvSpPr>
        <p:spPr>
          <a:xfrm>
            <a:off x="1679509" y="5785648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2020 - 2040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1FE329-D0FD-4C77-804E-0E3F647D543E}"/>
              </a:ext>
            </a:extLst>
          </p:cNvPr>
          <p:cNvSpPr txBox="1"/>
          <p:nvPr/>
        </p:nvSpPr>
        <p:spPr>
          <a:xfrm>
            <a:off x="5377213" y="5785648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2045 - 2060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C1C764-F97C-43BA-9038-BEF31A816346}"/>
              </a:ext>
            </a:extLst>
          </p:cNvPr>
          <p:cNvSpPr txBox="1"/>
          <p:nvPr/>
        </p:nvSpPr>
        <p:spPr>
          <a:xfrm>
            <a:off x="9168341" y="5775047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2065 - 2090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A1C2F005-A747-4D9E-AB3B-C218209C2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0" y="188640"/>
            <a:ext cx="1935386" cy="654292"/>
          </a:xfrm>
          <a:prstGeom prst="rect">
            <a:avLst/>
          </a:prstGeom>
        </p:spPr>
      </p:pic>
      <p:pic>
        <p:nvPicPr>
          <p:cNvPr id="20" name="Picture 19" descr="Diagram, radar chart&#10;&#10;Description automatically generated">
            <a:extLst>
              <a:ext uri="{FF2B5EF4-FFF2-40B4-BE49-F238E27FC236}">
                <a16:creationId xmlns:a16="http://schemas.microsoft.com/office/drawing/2014/main" id="{78BF1BFF-353A-4800-B312-462E772C6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473" y="2728084"/>
            <a:ext cx="3795188" cy="307718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FE78009-91C9-4AC7-9B59-5A87D946890D}"/>
              </a:ext>
            </a:extLst>
          </p:cNvPr>
          <p:cNvSpPr txBox="1">
            <a:spLocks/>
          </p:cNvSpPr>
          <p:nvPr/>
        </p:nvSpPr>
        <p:spPr>
          <a:xfrm>
            <a:off x="9582873" y="3392822"/>
            <a:ext cx="1512168" cy="728146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indent="0" defTabSz="914377">
              <a:spcBef>
                <a:spcPts val="1000"/>
              </a:spcBef>
              <a:buClr>
                <a:srgbClr val="0C377B"/>
              </a:buClr>
              <a:buNone/>
              <a:defRPr/>
            </a:pPr>
            <a:r>
              <a:rPr lang="fr" sz="2000" b="1" dirty="0">
                <a:solidFill>
                  <a:srgbClr val="FF0000"/>
                </a:solidFill>
                <a:latin typeface="Arial"/>
              </a:rPr>
              <a:t>FCC-hh</a:t>
            </a:r>
            <a:endParaRPr lang="fr" sz="2000" dirty="0">
              <a:solidFill>
                <a:srgbClr val="FF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CA3EB2-7648-47FF-9EF2-86C80A29F9AC}"/>
                  </a:ext>
                </a:extLst>
              </p:cNvPr>
              <p:cNvSpPr txBox="1"/>
              <p:nvPr/>
            </p:nvSpPr>
            <p:spPr>
              <a:xfrm>
                <a:off x="129275" y="937037"/>
                <a:ext cx="11953328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  <a:r>
                  <a:rPr kumimoji="0" lang="en-GB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omprehensive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long-term program maximizing physics opportunities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1: FCC-ee (Z, W, H,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acc>
                      <m:accPr>
                        <m:chr m:val="̅"/>
                        <m:ctrlPr>
                          <a:rPr kumimoji="0" lang="en-US" sz="1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1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</m:e>
                    </m:acc>
                  </m:oMath>
                </a14:m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Higgs factory, electroweak &amp; top factory at highest luminosities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2: FCC-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hh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(~100 </a:t>
                </a:r>
                <a:r>
                  <a:rPr kumimoji="0" lang="en-GB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TeV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natural continuation at energy frontier, with ion and eh options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omplementary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physics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ommon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civil engineering and technical infrastructures,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uilding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on and reusing CERN’s existing infrastructure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FCC integrated project allows seamless continuation of HEP after completion of the HL-LHC program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CA3EB2-7648-47FF-9EF2-86C80A29F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75" y="937037"/>
                <a:ext cx="11953328" cy="1785104"/>
              </a:xfrm>
              <a:prstGeom prst="rect">
                <a:avLst/>
              </a:prstGeom>
              <a:blipFill>
                <a:blip r:embed="rId6"/>
                <a:stretch>
                  <a:fillRect l="-510" t="-1706" b="-4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D42A5D49-F0D1-4C87-A361-72C80497D3E8}"/>
              </a:ext>
            </a:extLst>
          </p:cNvPr>
          <p:cNvSpPr txBox="1"/>
          <p:nvPr/>
        </p:nvSpPr>
        <p:spPr>
          <a:xfrm>
            <a:off x="10973718" y="1022442"/>
            <a:ext cx="1218282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rgbClr val="080808"/>
                </a:solidFill>
              </a:rPr>
              <a:t>M. </a:t>
            </a:r>
            <a:r>
              <a:rPr lang="en-US" dirty="0" err="1">
                <a:solidFill>
                  <a:srgbClr val="080808"/>
                </a:solidFill>
              </a:rPr>
              <a:t>Benedikt</a:t>
            </a:r>
            <a:endParaRPr lang="en-US" dirty="0">
              <a:solidFill>
                <a:srgbClr val="080808"/>
              </a:solidFill>
            </a:endParaRPr>
          </a:p>
          <a:p>
            <a:pPr algn="l"/>
            <a:r>
              <a:rPr lang="en-US" dirty="0">
                <a:solidFill>
                  <a:srgbClr val="080808"/>
                </a:solidFill>
              </a:rPr>
              <a:t>April 2022</a:t>
            </a:r>
          </a:p>
        </p:txBody>
      </p:sp>
    </p:spTree>
    <p:extLst>
      <p:ext uri="{BB962C8B-B14F-4D97-AF65-F5344CB8AC3E}">
        <p14:creationId xmlns:p14="http://schemas.microsoft.com/office/powerpoint/2010/main" val="2206378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3"/>
          <a:srcRect t="7782" b="26122"/>
          <a:stretch/>
        </p:blipFill>
        <p:spPr>
          <a:xfrm>
            <a:off x="-9312" y="997269"/>
            <a:ext cx="12201097" cy="63201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12192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Status of Global FCC Collaboration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847607" y="5011728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15880" y="5011728"/>
            <a:ext cx="1440000" cy="144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Countries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1780" y="5011728"/>
            <a:ext cx="1495977" cy="144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33790" y="5011728"/>
            <a:ext cx="1446586" cy="1441608"/>
            <a:chOff x="5729374" y="5011728"/>
            <a:chExt cx="1446586" cy="14416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9374" y="5027801"/>
              <a:ext cx="1440001" cy="1425535"/>
            </a:xfrm>
            <a:prstGeom prst="roundRect">
              <a:avLst>
                <a:gd name="adj" fmla="val 3715"/>
              </a:avLst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735960" y="5011728"/>
              <a:ext cx="1440000" cy="1440000"/>
            </a:xfrm>
            <a:prstGeom prst="roundRect">
              <a:avLst>
                <a:gd name="adj" fmla="val 4512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H2020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10935904" y="6186314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39616" y="3284984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071664" y="4242098"/>
            <a:ext cx="144016" cy="123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541" y="1116215"/>
            <a:ext cx="117844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Increasing international collaboration as a prerequisite for success: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links with science, research &amp; development 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high-tech industry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will be essential to further advance and prepare the implementation of FCC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3A273FD8-74B7-4014-95AF-E082FBA06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0" y="251461"/>
            <a:ext cx="1935386" cy="65429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858D24-F669-4141-AE11-B75F511E1C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04DDFD-185F-4E61-81B2-BA73DEBBE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A72B7-C44D-4169-A692-CA612E7B2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24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945CD5E-C88B-4B09-825E-E1607B46F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3" y="1074778"/>
            <a:ext cx="6840759" cy="3074301"/>
          </a:xfrm>
        </p:spPr>
        <p:txBody>
          <a:bodyPr/>
          <a:lstStyle/>
          <a:p>
            <a:r>
              <a:rPr lang="en-GB" sz="1800" b="0" dirty="0"/>
              <a:t>CERN and the national laboratories in Europe (LDG) are charged by CERN Council to define a Roadmap for Accelerator R&amp;D </a:t>
            </a:r>
          </a:p>
          <a:p>
            <a:r>
              <a:rPr lang="en-GB" sz="1800" b="0" dirty="0">
                <a:solidFill>
                  <a:schemeClr val="tx1"/>
                </a:solidFill>
              </a:rPr>
              <a:t>Topics: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</a:rPr>
              <a:t>High-field magnets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</a:rPr>
              <a:t>High-gradient accelerations </a:t>
            </a:r>
            <a:br>
              <a:rPr lang="en-GB" sz="1800" b="0" dirty="0">
                <a:solidFill>
                  <a:schemeClr val="tx1"/>
                </a:solidFill>
              </a:rPr>
            </a:br>
            <a:r>
              <a:rPr lang="en-GB" sz="1800" b="0" dirty="0">
                <a:solidFill>
                  <a:schemeClr val="tx1"/>
                </a:solidFill>
              </a:rPr>
              <a:t>(plasma, SCRF)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</a:rPr>
              <a:t>Muon beams/collider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</a:rPr>
              <a:t>Energy recovery </a:t>
            </a:r>
            <a:r>
              <a:rPr lang="en-GB" sz="1800" b="0" dirty="0" err="1">
                <a:solidFill>
                  <a:schemeClr val="tx1"/>
                </a:solidFill>
              </a:rPr>
              <a:t>linacs</a:t>
            </a:r>
            <a:endParaRPr lang="en-GB" sz="1800" b="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</a:rPr>
              <a:t>Education and training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b="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GB" sz="1800" b="0" dirty="0">
              <a:solidFill>
                <a:schemeClr val="tx1"/>
              </a:solidFill>
            </a:endParaRPr>
          </a:p>
          <a:p>
            <a:endParaRPr lang="en-US" sz="1800" b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</a:t>
            </a:r>
            <a:r>
              <a:rPr lang="de-DE" dirty="0"/>
              <a:t> Roadmap</a:t>
            </a:r>
            <a:br>
              <a:rPr lang="de-DE" dirty="0"/>
            </a:b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0193838E-4AFB-40FE-8024-ED68310967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184" y="216861"/>
            <a:ext cx="3886200" cy="2882900"/>
          </a:xfrm>
          <a:prstGeom prst="rect">
            <a:avLst/>
          </a:prstGeom>
        </p:spPr>
      </p:pic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F725DBE4-9266-4AE3-8013-85D3E8F37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461154"/>
              </p:ext>
            </p:extLst>
          </p:nvPr>
        </p:nvGraphicFramePr>
        <p:xfrm>
          <a:off x="4124967" y="3280468"/>
          <a:ext cx="7023467" cy="17372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0321">
                  <a:extLst>
                    <a:ext uri="{9D8B030D-6E8A-4147-A177-3AD203B41FA5}">
                      <a16:colId xmlns:a16="http://schemas.microsoft.com/office/drawing/2014/main" val="1432496244"/>
                    </a:ext>
                  </a:extLst>
                </a:gridCol>
                <a:gridCol w="1482732">
                  <a:extLst>
                    <a:ext uri="{9D8B030D-6E8A-4147-A177-3AD203B41FA5}">
                      <a16:colId xmlns:a16="http://schemas.microsoft.com/office/drawing/2014/main" val="3102419890"/>
                    </a:ext>
                  </a:extLst>
                </a:gridCol>
                <a:gridCol w="1352668">
                  <a:extLst>
                    <a:ext uri="{9D8B030D-6E8A-4147-A177-3AD203B41FA5}">
                      <a16:colId xmlns:a16="http://schemas.microsoft.com/office/drawing/2014/main" val="782554395"/>
                    </a:ext>
                  </a:extLst>
                </a:gridCol>
                <a:gridCol w="1183584">
                  <a:extLst>
                    <a:ext uri="{9D8B030D-6E8A-4147-A177-3AD203B41FA5}">
                      <a16:colId xmlns:a16="http://schemas.microsoft.com/office/drawing/2014/main" val="2223242540"/>
                    </a:ext>
                  </a:extLst>
                </a:gridCol>
                <a:gridCol w="986011">
                  <a:extLst>
                    <a:ext uri="{9D8B030D-6E8A-4147-A177-3AD203B41FA5}">
                      <a16:colId xmlns:a16="http://schemas.microsoft.com/office/drawing/2014/main" val="1716723256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val="1434082229"/>
                    </a:ext>
                  </a:extLst>
                </a:gridCol>
              </a:tblGrid>
              <a:tr h="743244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High Field Magnets Low Temp &amp; HTS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High Gradient Acceleration (plasma)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Muon Collider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ERL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High Gradient Accelerating Structures (</a:t>
                      </a:r>
                      <a:r>
                        <a:rPr lang="en-US" sz="1200" u="none" strike="noStrike" dirty="0" err="1">
                          <a:effectLst/>
                        </a:rPr>
                        <a:t>sc</a:t>
                      </a:r>
                      <a:r>
                        <a:rPr lang="en-US" sz="1200" u="none" strike="noStrike" dirty="0">
                          <a:effectLst/>
                        </a:rPr>
                        <a:t> &amp; </a:t>
                      </a:r>
                      <a:r>
                        <a:rPr lang="en-US" sz="1200" u="none" strike="noStrike" dirty="0" err="1">
                          <a:effectLst/>
                        </a:rPr>
                        <a:t>nc</a:t>
                      </a:r>
                      <a:r>
                        <a:rPr lang="en-US" sz="1200" u="none" strike="noStrike" dirty="0">
                          <a:effectLst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343657"/>
                  </a:ext>
                </a:extLst>
              </a:tr>
              <a:tr h="4349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chair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Pierre Vedrine, IRFU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Ralph </a:t>
                      </a:r>
                      <a:r>
                        <a:rPr lang="en-US" sz="1200" u="none" strike="noStrike" dirty="0" err="1">
                          <a:effectLst/>
                        </a:rPr>
                        <a:t>Assmann</a:t>
                      </a:r>
                      <a:r>
                        <a:rPr lang="en-US" sz="1200" u="none" strike="noStrike" dirty="0">
                          <a:effectLst/>
                        </a:rPr>
                        <a:t>, DESY &amp; INFN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Daniel Schulte, CERN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Max Klein, Liverpool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Sebastien Bousson, IJCLab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538148"/>
                  </a:ext>
                </a:extLst>
              </a:tr>
              <a:tr h="5590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co-chair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Luis Garcia-Tabares Rodriguez, CIEMAT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Edda Gschwendtner, CERN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Nadia Pastrone, INFN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Andrew Hutton, JLAB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Hans Weise, DESY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957038"/>
                  </a:ext>
                </a:extLst>
              </a:tr>
            </a:tbl>
          </a:graphicData>
        </a:graphic>
      </p:graphicFrame>
      <p:sp>
        <p:nvSpPr>
          <p:cNvPr id="11" name="TextBox 7">
            <a:extLst>
              <a:ext uri="{FF2B5EF4-FFF2-40B4-BE49-F238E27FC236}">
                <a16:creationId xmlns:a16="http://schemas.microsoft.com/office/drawing/2014/main" id="{F0BFC30E-2699-4784-9F2C-8ED18170452B}"/>
              </a:ext>
            </a:extLst>
          </p:cNvPr>
          <p:cNvSpPr txBox="1"/>
          <p:nvPr/>
        </p:nvSpPr>
        <p:spPr>
          <a:xfrm>
            <a:off x="3775086" y="2105599"/>
            <a:ext cx="3061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Goal: be able at the next strategy update to identify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viable options which deserve to be pursued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94A71B3-CBD8-4FED-AE9D-12424411F445}"/>
              </a:ext>
            </a:extLst>
          </p:cNvPr>
          <p:cNvSpPr/>
          <p:nvPr/>
        </p:nvSpPr>
        <p:spPr>
          <a:xfrm>
            <a:off x="2567608" y="5269228"/>
            <a:ext cx="6840759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GB" dirty="0">
                <a:solidFill>
                  <a:srgbClr val="FF0000"/>
                </a:solidFill>
              </a:rPr>
              <a:t>Roadmap to be presented to Council end of 2021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Key importance for a successful execution of the roadmap: collaboration between labs and universities in Europe and beyond</a:t>
            </a:r>
          </a:p>
        </p:txBody>
      </p:sp>
    </p:spTree>
    <p:extLst>
      <p:ext uri="{BB962C8B-B14F-4D97-AF65-F5344CB8AC3E}">
        <p14:creationId xmlns:p14="http://schemas.microsoft.com/office/powerpoint/2010/main" val="1693046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771A18A-604A-432D-B9AC-A9FC6D78F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113" y="1037399"/>
            <a:ext cx="4626767" cy="524379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0" dirty="0">
                <a:solidFill>
                  <a:srgbClr val="2F2F2F"/>
                </a:solidFill>
              </a:rPr>
              <a:t>In addition to the high-field magnet </a:t>
            </a:r>
            <a:r>
              <a:rPr lang="en-US" sz="1800" b="0" dirty="0" err="1">
                <a:solidFill>
                  <a:srgbClr val="2F2F2F"/>
                </a:solidFill>
              </a:rPr>
              <a:t>programme</a:t>
            </a:r>
            <a:r>
              <a:rPr lang="en-US" sz="1800" b="0" dirty="0">
                <a:solidFill>
                  <a:srgbClr val="2F2F2F"/>
                </a:solidFill>
              </a:rPr>
              <a:t> (part of FFC study</a:t>
            </a:r>
            <a:r>
              <a:rPr lang="en-US" sz="1800" b="0" dirty="0"/>
              <a:t>)</a:t>
            </a:r>
            <a:br>
              <a:rPr lang="en-US" sz="1800" b="0" dirty="0"/>
            </a:br>
            <a:endParaRPr lang="en-US" sz="1800" b="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b="0" dirty="0">
                <a:solidFill>
                  <a:srgbClr val="2F2F2F"/>
                </a:solidFill>
              </a:rPr>
              <a:t>Continue CLIC study to prepare for next strategy update</a:t>
            </a:r>
          </a:p>
          <a:p>
            <a:pPr marL="609750" lvl="1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F2F2F"/>
                </a:solidFill>
              </a:rPr>
              <a:t>f</a:t>
            </a:r>
            <a:r>
              <a:rPr lang="en-US" b="0" dirty="0">
                <a:solidFill>
                  <a:srgbClr val="2F2F2F"/>
                </a:solidFill>
              </a:rPr>
              <a:t>inalize X-band technology towards construction readiness</a:t>
            </a:r>
          </a:p>
          <a:p>
            <a:pPr marL="609750" lvl="1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F2F2F"/>
                </a:solidFill>
              </a:rPr>
              <a:t>i</a:t>
            </a:r>
            <a:r>
              <a:rPr lang="en-US" b="0" dirty="0">
                <a:solidFill>
                  <a:srgbClr val="2F2F2F"/>
                </a:solidFill>
              </a:rPr>
              <a:t>mprove power efficiency (klystrons)</a:t>
            </a:r>
          </a:p>
          <a:p>
            <a:pPr marL="609750" lvl="1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F2F2F"/>
                </a:solidFill>
              </a:rPr>
              <a:t>p</a:t>
            </a:r>
            <a:r>
              <a:rPr lang="en-US" b="0" dirty="0">
                <a:solidFill>
                  <a:srgbClr val="2F2F2F"/>
                </a:solidFill>
              </a:rPr>
              <a:t>roject readiness report by end 2025</a:t>
            </a:r>
            <a:endParaRPr lang="en-US" sz="1500" b="0" dirty="0">
              <a:solidFill>
                <a:srgbClr val="2F2F2F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0" dirty="0"/>
              <a:t>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b="0" dirty="0">
                <a:solidFill>
                  <a:srgbClr val="2F2F2F"/>
                </a:solidFill>
              </a:rPr>
              <a:t>Muon collider</a:t>
            </a:r>
          </a:p>
          <a:p>
            <a:pPr marL="609750" lvl="1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F2F2F"/>
                </a:solidFill>
              </a:rPr>
              <a:t>w</a:t>
            </a:r>
            <a:r>
              <a:rPr lang="en-US" b="0" dirty="0">
                <a:solidFill>
                  <a:srgbClr val="2F2F2F"/>
                </a:solidFill>
              </a:rPr>
              <a:t>ork on main challenges:</a:t>
            </a:r>
            <a:br>
              <a:rPr lang="en-US" b="0" dirty="0">
                <a:solidFill>
                  <a:srgbClr val="2F2F2F"/>
                </a:solidFill>
              </a:rPr>
            </a:br>
            <a:r>
              <a:rPr lang="en-US" b="0" dirty="0">
                <a:solidFill>
                  <a:srgbClr val="2F2F2F"/>
                </a:solidFill>
              </a:rPr>
              <a:t>muon source, cooling, fast ramping magnets, accelerator, collider ring, neutrino </a:t>
            </a:r>
            <a:r>
              <a:rPr lang="en-US" b="0" dirty="0" err="1">
                <a:solidFill>
                  <a:srgbClr val="2F2F2F"/>
                </a:solidFill>
              </a:rPr>
              <a:t>bkgd</a:t>
            </a:r>
            <a:r>
              <a:rPr lang="en-US" b="0" dirty="0">
                <a:solidFill>
                  <a:srgbClr val="2F2F2F"/>
                </a:solidFill>
              </a:rPr>
              <a:t>, civil engineering</a:t>
            </a:r>
          </a:p>
          <a:p>
            <a:pPr marL="609750" lvl="1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F2F2F"/>
                </a:solidFill>
              </a:rPr>
              <a:t>f</a:t>
            </a:r>
            <a:r>
              <a:rPr lang="en-US" b="0" dirty="0">
                <a:solidFill>
                  <a:srgbClr val="2F2F2F"/>
                </a:solidFill>
              </a:rPr>
              <a:t>or next strategy: is investment into µ-collider test facility justified?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325482D-BFEB-4B75-9127-935F002BA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2442"/>
            <a:ext cx="11376025" cy="674958"/>
          </a:xfrm>
        </p:spPr>
        <p:txBody>
          <a:bodyPr/>
          <a:lstStyle/>
          <a:p>
            <a:r>
              <a:rPr lang="en-US" dirty="0"/>
              <a:t>Accelerator R&amp;D at CERN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8474C6-6CD5-4B05-9251-D2056050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689147-BFAC-4CA7-B5FB-C095C7A0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C3D61A-909E-420B-B829-C0F65CE9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EECBE8A-F773-4A2E-81A9-FE3A24EFD75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264" y="353442"/>
            <a:ext cx="41783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4">
            <a:extLst>
              <a:ext uri="{FF2B5EF4-FFF2-40B4-BE49-F238E27FC236}">
                <a16:creationId xmlns:a16="http://schemas.microsoft.com/office/drawing/2014/main" id="{4309134F-C2A3-4120-B4BB-4DDD7D035EE1}"/>
              </a:ext>
            </a:extLst>
          </p:cNvPr>
          <p:cNvGrpSpPr>
            <a:grpSpLocks/>
          </p:cNvGrpSpPr>
          <p:nvPr/>
        </p:nvGrpSpPr>
        <p:grpSpPr bwMode="auto">
          <a:xfrm>
            <a:off x="6240016" y="3496805"/>
            <a:ext cx="4539934" cy="2679160"/>
            <a:chOff x="4484202" y="783278"/>
            <a:chExt cx="4696310" cy="2923882"/>
          </a:xfrm>
        </p:grpSpPr>
        <p:pic>
          <p:nvPicPr>
            <p:cNvPr id="10" name="Picture 15" descr="Table&#10;&#10;Description automatically generated">
              <a:extLst>
                <a:ext uri="{FF2B5EF4-FFF2-40B4-BE49-F238E27FC236}">
                  <a16:creationId xmlns:a16="http://schemas.microsoft.com/office/drawing/2014/main" id="{4E7C918A-30E1-4E3C-9908-0C7D1D22C35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4202" y="783278"/>
              <a:ext cx="4696310" cy="2923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6">
              <a:extLst>
                <a:ext uri="{FF2B5EF4-FFF2-40B4-BE49-F238E27FC236}">
                  <a16:creationId xmlns:a16="http://schemas.microsoft.com/office/drawing/2014/main" id="{21897268-DAD2-4F26-BBA9-76D26F7671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41719" y="1269024"/>
              <a:ext cx="0" cy="21600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15FB7880-5363-423B-AA01-7449111B8A1A}"/>
                </a:ext>
              </a:extLst>
            </p:cNvPr>
            <p:cNvSpPr txBox="1"/>
            <p:nvPr/>
          </p:nvSpPr>
          <p:spPr>
            <a:xfrm>
              <a:off x="4731794" y="3213228"/>
              <a:ext cx="396782" cy="23029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H" sz="900" dirty="0"/>
                <a:t>now</a:t>
              </a: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D83CC5CF-DFDF-415E-B31F-E113112DFDB7}"/>
              </a:ext>
            </a:extLst>
          </p:cNvPr>
          <p:cNvSpPr/>
          <p:nvPr/>
        </p:nvSpPr>
        <p:spPr>
          <a:xfrm>
            <a:off x="6687257" y="53352"/>
            <a:ext cx="708848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F2F2F"/>
                </a:solidFill>
              </a:rPr>
              <a:t>CLIC </a:t>
            </a:r>
            <a:endParaRPr lang="en-US" sz="1600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40FABE-FE79-43A6-82A7-A74DE53D3B29}"/>
              </a:ext>
            </a:extLst>
          </p:cNvPr>
          <p:cNvSpPr/>
          <p:nvPr/>
        </p:nvSpPr>
        <p:spPr>
          <a:xfrm>
            <a:off x="7801135" y="3541347"/>
            <a:ext cx="1019831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F2F2F"/>
                </a:solidFill>
              </a:rPr>
              <a:t>µ-collider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8827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945CD5E-C88B-4B09-825E-E1607B46F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133074"/>
            <a:ext cx="7848253" cy="711750"/>
          </a:xfrm>
        </p:spPr>
        <p:txBody>
          <a:bodyPr/>
          <a:lstStyle/>
          <a:p>
            <a:r>
              <a:rPr lang="de-DE" sz="1800" b="0" dirty="0"/>
              <a:t>CERN Council </a:t>
            </a:r>
            <a:r>
              <a:rPr lang="de-DE" sz="1800" b="0" dirty="0" err="1"/>
              <a:t>has</a:t>
            </a:r>
            <a:r>
              <a:rPr lang="de-DE" sz="1800" b="0" dirty="0"/>
              <a:t> </a:t>
            </a:r>
            <a:r>
              <a:rPr lang="de-DE" sz="1800" b="0" dirty="0" err="1"/>
              <a:t>charged</a:t>
            </a:r>
            <a:r>
              <a:rPr lang="de-DE" sz="1800" b="0" dirty="0"/>
              <a:t> European Committee </a:t>
            </a:r>
            <a:r>
              <a:rPr lang="de-DE" sz="1800" b="0" dirty="0" err="1"/>
              <a:t>for</a:t>
            </a:r>
            <a:r>
              <a:rPr lang="de-DE" sz="1800" b="0" dirty="0"/>
              <a:t> Future </a:t>
            </a:r>
            <a:r>
              <a:rPr lang="de-DE" sz="1800" b="0" dirty="0" err="1"/>
              <a:t>Accelerators</a:t>
            </a:r>
            <a:r>
              <a:rPr lang="de-DE" sz="1800" b="0" dirty="0"/>
              <a:t> </a:t>
            </a:r>
            <a:br>
              <a:rPr lang="de-DE" sz="1800" b="0" dirty="0"/>
            </a:br>
            <a:r>
              <a:rPr lang="de-DE" sz="1800" b="0" dirty="0"/>
              <a:t>(ECFA) </a:t>
            </a:r>
            <a:r>
              <a:rPr lang="de-DE" sz="1800" b="0" dirty="0" err="1"/>
              <a:t>to</a:t>
            </a:r>
            <a:r>
              <a:rPr lang="de-DE" sz="1800" b="0" dirty="0"/>
              <a:t> </a:t>
            </a:r>
            <a:r>
              <a:rPr lang="de-DE" sz="1800" b="0" dirty="0" err="1"/>
              <a:t>define</a:t>
            </a:r>
            <a:r>
              <a:rPr lang="de-DE" sz="1800" b="0" dirty="0"/>
              <a:t> a </a:t>
            </a:r>
            <a:r>
              <a:rPr lang="de-DE" sz="1800" b="0" dirty="0" err="1"/>
              <a:t>detector</a:t>
            </a:r>
            <a:r>
              <a:rPr lang="de-DE" sz="1800" b="0" dirty="0"/>
              <a:t> R&amp;D Roadmap</a:t>
            </a:r>
          </a:p>
          <a:p>
            <a:endParaRPr lang="en-US" sz="1800" dirty="0">
              <a:solidFill>
                <a:schemeClr val="accent6"/>
              </a:solidFill>
            </a:endParaRPr>
          </a:p>
          <a:p>
            <a:endParaRPr lang="en-US" sz="1800" b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ECFA </a:t>
            </a:r>
            <a:r>
              <a:rPr lang="de-DE" dirty="0" err="1"/>
              <a:t>Detector</a:t>
            </a:r>
            <a:r>
              <a:rPr lang="de-DE" dirty="0"/>
              <a:t> R&amp;D Roadmap Panel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0E67EA2-A27D-404D-B339-054E0E3D4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9" y="1913614"/>
            <a:ext cx="8136904" cy="3473606"/>
          </a:xfrm>
          <a:prstGeom prst="rect">
            <a:avLst/>
          </a:prstGeom>
        </p:spPr>
      </p:pic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C57DB69D-F77A-47F0-BFE4-4B8EA6AC0889}"/>
              </a:ext>
            </a:extLst>
          </p:cNvPr>
          <p:cNvSpPr txBox="1">
            <a:spLocks/>
          </p:cNvSpPr>
          <p:nvPr/>
        </p:nvSpPr>
        <p:spPr>
          <a:xfrm>
            <a:off x="8256240" y="1340768"/>
            <a:ext cx="3888432" cy="3816424"/>
          </a:xfrm>
          <a:prstGeom prst="rect">
            <a:avLst/>
          </a:prstGeom>
          <a:solidFill>
            <a:srgbClr val="72B9DC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1800" b="0" dirty="0">
                <a:solidFill>
                  <a:srgbClr val="2F2F2F"/>
                </a:solidFill>
              </a:rPr>
              <a:t>Involvement </a:t>
            </a:r>
            <a:r>
              <a:rPr lang="de-DE" sz="1800" b="0" dirty="0" err="1">
                <a:solidFill>
                  <a:srgbClr val="2F2F2F"/>
                </a:solidFill>
              </a:rPr>
              <a:t>of</a:t>
            </a:r>
            <a:r>
              <a:rPr lang="de-DE" sz="1800" b="0" dirty="0">
                <a:solidFill>
                  <a:srgbClr val="2F2F2F"/>
                </a:solidFill>
              </a:rPr>
              <a:t> </a:t>
            </a:r>
            <a:r>
              <a:rPr lang="de-DE" sz="1800" b="0" dirty="0" err="1">
                <a:solidFill>
                  <a:srgbClr val="2F2F2F"/>
                </a:solidFill>
              </a:rPr>
              <a:t>the</a:t>
            </a:r>
            <a:r>
              <a:rPr lang="de-DE" sz="1800" b="0" dirty="0">
                <a:solidFill>
                  <a:srgbClr val="2F2F2F"/>
                </a:solidFill>
              </a:rPr>
              <a:t> </a:t>
            </a:r>
            <a:r>
              <a:rPr lang="de-DE" sz="1800" b="0" dirty="0" err="1">
                <a:solidFill>
                  <a:srgbClr val="2F2F2F"/>
                </a:solidFill>
              </a:rPr>
              <a:t>community</a:t>
            </a:r>
            <a:r>
              <a:rPr lang="de-DE" sz="1800" b="0" dirty="0">
                <a:solidFill>
                  <a:srgbClr val="2F2F2F"/>
                </a:solidFill>
              </a:rPr>
              <a:t>:</a:t>
            </a:r>
          </a:p>
          <a:p>
            <a:pPr marL="285750" indent="-28575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2F2F2F"/>
                </a:solidFill>
              </a:rPr>
              <a:t>open Symposia took place between March 27</a:t>
            </a:r>
            <a:r>
              <a:rPr lang="en-US" sz="1800" b="0" baseline="30000" dirty="0">
                <a:solidFill>
                  <a:srgbClr val="2F2F2F"/>
                </a:solidFill>
              </a:rPr>
              <a:t>th</a:t>
            </a:r>
            <a:r>
              <a:rPr lang="en-US" sz="1800" b="0" dirty="0">
                <a:solidFill>
                  <a:srgbClr val="2F2F2F"/>
                </a:solidFill>
              </a:rPr>
              <a:t> and May 7</a:t>
            </a:r>
            <a:r>
              <a:rPr lang="en-US" sz="1800" b="0" baseline="30000" dirty="0">
                <a:solidFill>
                  <a:srgbClr val="2F2F2F"/>
                </a:solidFill>
              </a:rPr>
              <a:t>th</a:t>
            </a:r>
            <a:br>
              <a:rPr lang="en-US" sz="1800" b="0" dirty="0">
                <a:solidFill>
                  <a:srgbClr val="2F2F2F"/>
                </a:solidFill>
              </a:rPr>
            </a:br>
            <a:r>
              <a:rPr lang="en-US" sz="1800" b="0" dirty="0">
                <a:hlinkClick r:id="rId3"/>
              </a:rPr>
              <a:t>https://indico.cern.ch/event/957057/program</a:t>
            </a:r>
            <a:endParaRPr lang="en-US" sz="1800" b="0" dirty="0"/>
          </a:p>
          <a:p>
            <a:pPr marL="285750" indent="-28575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2F2F2F"/>
                </a:solidFill>
              </a:rPr>
              <a:t>presentation on July 30</a:t>
            </a:r>
            <a:r>
              <a:rPr lang="en-US" sz="1800" b="0" baseline="30000" dirty="0">
                <a:solidFill>
                  <a:srgbClr val="2F2F2F"/>
                </a:solidFill>
              </a:rPr>
              <a:t>th</a:t>
            </a:r>
            <a:r>
              <a:rPr lang="en-US" sz="1800" b="0" dirty="0">
                <a:solidFill>
                  <a:srgbClr val="2F2F2F"/>
                </a:solidFill>
              </a:rPr>
              <a:t> at EPS for further feedback </a:t>
            </a:r>
          </a:p>
          <a:p>
            <a:pPr marL="285750" indent="-28575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ECFA endorsement of final document in November 2021</a:t>
            </a:r>
          </a:p>
          <a:p>
            <a:endParaRPr lang="en-US" sz="1800" b="0" dirty="0"/>
          </a:p>
          <a:p>
            <a:pPr marL="285750" indent="-28575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0" dirty="0">
              <a:solidFill>
                <a:srgbClr val="2F2F2F"/>
              </a:solidFill>
            </a:endParaRPr>
          </a:p>
          <a:p>
            <a:pPr marL="285750" indent="-28575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 marL="285750" indent="-28575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 marL="285750" indent="-285750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0" dirty="0"/>
          </a:p>
          <a:p>
            <a:endParaRPr lang="de-DE" sz="1800" b="0" dirty="0"/>
          </a:p>
        </p:txBody>
      </p:sp>
    </p:spTree>
    <p:extLst>
      <p:ext uri="{BB962C8B-B14F-4D97-AF65-F5344CB8AC3E}">
        <p14:creationId xmlns:p14="http://schemas.microsoft.com/office/powerpoint/2010/main" val="1004425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945CD5E-C88B-4B09-825E-E1607B46F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7" y="1131913"/>
            <a:ext cx="5328592" cy="4385319"/>
          </a:xfrm>
        </p:spPr>
        <p:txBody>
          <a:bodyPr/>
          <a:lstStyle/>
          <a:p>
            <a:r>
              <a:rPr lang="de-DE" sz="1800" b="0" dirty="0"/>
              <a:t>CERN Council </a:t>
            </a:r>
            <a:r>
              <a:rPr lang="de-DE" sz="1800" b="0" dirty="0" err="1"/>
              <a:t>updated</a:t>
            </a:r>
            <a:r>
              <a:rPr lang="de-DE" sz="1800" b="0" dirty="0"/>
              <a:t> </a:t>
            </a:r>
            <a:r>
              <a:rPr lang="de-DE" sz="1800" b="0" dirty="0" err="1"/>
              <a:t>the</a:t>
            </a:r>
            <a:r>
              <a:rPr lang="de-DE" sz="1800" b="0" dirty="0"/>
              <a:t> European </a:t>
            </a:r>
            <a:r>
              <a:rPr lang="de-DE" sz="1800" b="0" dirty="0" err="1"/>
              <a:t>Strategy</a:t>
            </a:r>
            <a:r>
              <a:rPr lang="de-DE" sz="1800" b="0" dirty="0"/>
              <a:t> </a:t>
            </a:r>
            <a:r>
              <a:rPr lang="de-DE" sz="1800" b="0" dirty="0" err="1"/>
              <a:t>for</a:t>
            </a:r>
            <a:r>
              <a:rPr lang="de-DE" sz="1800" b="0" dirty="0"/>
              <a:t> </a:t>
            </a:r>
            <a:r>
              <a:rPr lang="de-DE" sz="1800" b="0" dirty="0" err="1"/>
              <a:t>Particle</a:t>
            </a:r>
            <a:r>
              <a:rPr lang="de-DE" sz="1800" b="0" dirty="0"/>
              <a:t> Physics in June 2020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de-DE" sz="1800" b="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800" b="0" dirty="0"/>
              <a:t>Scientific </a:t>
            </a:r>
            <a:r>
              <a:rPr lang="de-DE" sz="1800" b="0" dirty="0" err="1"/>
              <a:t>recommendations</a:t>
            </a:r>
            <a:endParaRPr lang="de-DE" sz="1800" b="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sz="1800" b="0" dirty="0" err="1"/>
              <a:t>Full</a:t>
            </a:r>
            <a:r>
              <a:rPr lang="de-DE" sz="1800" b="0" dirty="0"/>
              <a:t> </a:t>
            </a:r>
            <a:r>
              <a:rPr lang="de-DE" sz="1800" b="0" dirty="0" err="1"/>
              <a:t>exploitation</a:t>
            </a:r>
            <a:r>
              <a:rPr lang="de-DE" sz="1800" b="0" dirty="0"/>
              <a:t> </a:t>
            </a:r>
            <a:r>
              <a:rPr lang="de-DE" sz="1800" b="0" dirty="0" err="1"/>
              <a:t>of</a:t>
            </a:r>
            <a:r>
              <a:rPr lang="de-DE" sz="1800" b="0" dirty="0"/>
              <a:t> </a:t>
            </a:r>
            <a:r>
              <a:rPr lang="de-DE" sz="1800" b="0" dirty="0" err="1"/>
              <a:t>the</a:t>
            </a:r>
            <a:r>
              <a:rPr lang="de-DE" sz="1800" b="0" dirty="0"/>
              <a:t> LHC and HL-LHC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H" altLang="en-CH" sz="1800" b="0" dirty="0"/>
              <a:t>Highest-priority next collider: e+e- Higgs factory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H" altLang="en-CH" sz="1800" b="0" dirty="0"/>
              <a:t>Increased R&amp;D on accelerator</a:t>
            </a:r>
            <a:r>
              <a:rPr lang="de-DE" altLang="en-CH" sz="1800" b="0" dirty="0"/>
              <a:t> </a:t>
            </a:r>
            <a:r>
              <a:rPr lang="en-CH" altLang="en-CH" sz="1800" b="0" dirty="0"/>
              <a:t>technologies</a:t>
            </a:r>
            <a:endParaRPr lang="de-DE" altLang="en-CH" sz="1800" b="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GB" altLang="en-CH" sz="1800" b="0" dirty="0"/>
              <a:t>I</a:t>
            </a:r>
            <a:r>
              <a:rPr lang="en-CH" altLang="en-CH" sz="1800" b="0" dirty="0"/>
              <a:t>nvestigation of the technical and financial feasibility of a future ≥ 100 TeV hadron collider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GB" altLang="en-CH" sz="1800" b="0" dirty="0"/>
              <a:t>L</a:t>
            </a:r>
            <a:r>
              <a:rPr lang="en-CH" altLang="en-CH" sz="1800" b="0" dirty="0"/>
              <a:t>ong-baseline neutrino projects in US and Japan</a:t>
            </a:r>
            <a:r>
              <a:rPr lang="en-CH" altLang="en-CH" sz="1800" b="0" dirty="0">
                <a:sym typeface="Wingdings" pitchFamily="2" charset="2"/>
              </a:rPr>
              <a:t>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altLang="en-CH" sz="1800" b="0" dirty="0"/>
              <a:t>H</a:t>
            </a:r>
            <a:r>
              <a:rPr lang="en-CH" altLang="en-CH" sz="1800" b="0" dirty="0"/>
              <a:t>igh-impact scientific diversity programme complementary to high-</a:t>
            </a:r>
            <a:r>
              <a:rPr lang="de-DE" altLang="en-CH" sz="1800" b="0" dirty="0" err="1"/>
              <a:t>energy</a:t>
            </a:r>
            <a:r>
              <a:rPr lang="en-CH" altLang="en-CH" sz="1800" b="0" dirty="0"/>
              <a:t> colliders</a:t>
            </a:r>
            <a:endParaRPr lang="en-CH" altLang="en-CH" sz="1800" b="0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H" altLang="en-CH" sz="1800" b="0" dirty="0"/>
              <a:t>R&amp;D on detector</a:t>
            </a:r>
            <a:r>
              <a:rPr lang="de-DE" altLang="en-CH" sz="1800" b="0" dirty="0"/>
              <a:t> </a:t>
            </a:r>
            <a:r>
              <a:rPr lang="en-CH" altLang="en-CH" sz="1800" b="0" dirty="0"/>
              <a:t>and computing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de-DE" altLang="en-CH" sz="1800" b="0" dirty="0"/>
              <a:t>T</a:t>
            </a:r>
            <a:r>
              <a:rPr lang="en-CH" altLang="en-CH" sz="1800" b="0" dirty="0"/>
              <a:t>heory 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B4C0B9-A37C-4A64-AE09-95013946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23897"/>
            <a:ext cx="11376025" cy="1065742"/>
          </a:xfrm>
        </p:spPr>
        <p:txBody>
          <a:bodyPr/>
          <a:lstStyle/>
          <a:p>
            <a:r>
              <a:rPr lang="de-DE" sz="3200" dirty="0" err="1"/>
              <a:t>Reminder</a:t>
            </a:r>
            <a:r>
              <a:rPr lang="de-DE" sz="3200" dirty="0"/>
              <a:t> Update European </a:t>
            </a:r>
            <a:r>
              <a:rPr lang="de-DE" sz="3200" dirty="0" err="1"/>
              <a:t>Strategy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Particle</a:t>
            </a:r>
            <a:r>
              <a:rPr lang="de-DE" sz="3200" dirty="0"/>
              <a:t> Physics</a:t>
            </a:r>
            <a:endParaRPr lang="en-US" sz="32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8ADA66-C1E6-4385-94B2-D4FDC00C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954588" cy="370624"/>
          </a:xfrm>
        </p:spPr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79299E-BB8C-4E82-B0C1-46117A51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E854D-334E-4FA1-A5BD-8DE02F39A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973C6DF-8518-40E8-8477-D1F2DE1B5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968" y="1010583"/>
            <a:ext cx="2437279" cy="358034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1CDB72B-6FF5-41CA-916D-9F1AB5993BFC}"/>
              </a:ext>
            </a:extLst>
          </p:cNvPr>
          <p:cNvSpPr/>
          <p:nvPr/>
        </p:nvSpPr>
        <p:spPr>
          <a:xfrm>
            <a:off x="8043287" y="1126695"/>
            <a:ext cx="4245401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>
                <a:solidFill>
                  <a:srgbClr val="2F2F2F"/>
                </a:solidFill>
              </a:rPr>
              <a:t>Other high </a:t>
            </a:r>
            <a:r>
              <a:rPr lang="de-DE" dirty="0" err="1">
                <a:solidFill>
                  <a:srgbClr val="2F2F2F"/>
                </a:solidFill>
              </a:rPr>
              <a:t>priority</a:t>
            </a:r>
            <a:r>
              <a:rPr lang="de-DE" dirty="0">
                <a:solidFill>
                  <a:srgbClr val="2F2F2F"/>
                </a:solidFill>
              </a:rPr>
              <a:t> </a:t>
            </a:r>
            <a:r>
              <a:rPr lang="de-DE" dirty="0" err="1">
                <a:solidFill>
                  <a:srgbClr val="2F2F2F"/>
                </a:solidFill>
              </a:rPr>
              <a:t>items</a:t>
            </a:r>
            <a:r>
              <a:rPr lang="de-DE" dirty="0">
                <a:solidFill>
                  <a:srgbClr val="2F2F2F"/>
                </a:solidFill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2F2F2F"/>
                </a:solidFill>
              </a:rPr>
              <a:t>Exploit s</a:t>
            </a:r>
            <a:r>
              <a:rPr lang="en-US" dirty="0" err="1">
                <a:solidFill>
                  <a:srgbClr val="2F2F2F"/>
                </a:solidFill>
              </a:rPr>
              <a:t>ynergies</a:t>
            </a:r>
            <a:r>
              <a:rPr lang="en-US" dirty="0">
                <a:solidFill>
                  <a:srgbClr val="2F2F2F"/>
                </a:solidFill>
              </a:rPr>
              <a:t> with neighboring field, in particular nuclear and </a:t>
            </a:r>
            <a:r>
              <a:rPr lang="en-US" dirty="0" err="1">
                <a:solidFill>
                  <a:srgbClr val="2F2F2F"/>
                </a:solidFill>
              </a:rPr>
              <a:t>astroparticle</a:t>
            </a:r>
            <a:r>
              <a:rPr lang="en-US" dirty="0">
                <a:solidFill>
                  <a:srgbClr val="2F2F2F"/>
                </a:solidFill>
              </a:rPr>
              <a:t> physics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F2F"/>
                </a:solidFill>
              </a:rPr>
              <a:t>Mitigate environmental impact of particle physics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F2F"/>
                </a:solidFill>
              </a:rPr>
              <a:t>Invest in next generation of researchers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F2F"/>
                </a:solidFill>
              </a:rPr>
              <a:t>Support knowledge and technology transfer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2F2F"/>
                </a:solidFill>
              </a:rPr>
              <a:t>Public engagement, education and communication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096F88E-0F2B-4B1E-8823-7DBB9CD7BD9B}"/>
              </a:ext>
            </a:extLst>
          </p:cNvPr>
          <p:cNvSpPr/>
          <p:nvPr/>
        </p:nvSpPr>
        <p:spPr>
          <a:xfrm>
            <a:off x="407988" y="5703639"/>
            <a:ext cx="11520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2400" dirty="0">
                <a:solidFill>
                  <a:srgbClr val="FF0000"/>
                </a:solidFill>
              </a:rPr>
              <a:t>This </a:t>
            </a:r>
            <a:r>
              <a:rPr lang="de-DE" sz="2400" dirty="0" err="1">
                <a:solidFill>
                  <a:srgbClr val="FF0000"/>
                </a:solidFill>
              </a:rPr>
              <a:t>strategy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provides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guidelines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to</a:t>
            </a:r>
            <a:r>
              <a:rPr lang="de-DE" sz="2400" dirty="0">
                <a:solidFill>
                  <a:srgbClr val="FF0000"/>
                </a:solidFill>
              </a:rPr>
              <a:t> CERN and </a:t>
            </a:r>
            <a:r>
              <a:rPr lang="de-DE" sz="2400" dirty="0" err="1">
                <a:solidFill>
                  <a:srgbClr val="FF0000"/>
                </a:solidFill>
              </a:rPr>
              <a:t>the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entire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field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for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the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coming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years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401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4DDF8AF-C545-46E1-A57D-F9E464509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124744"/>
            <a:ext cx="4967932" cy="460851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0" dirty="0">
                <a:solidFill>
                  <a:srgbClr val="2F2F2F"/>
                </a:solidFill>
              </a:rPr>
              <a:t>PBC is an exploratory study launched in 2016 aimed at exploiting the full scientific potential of CERN's accelerator complex and its scientific infrastructure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0" dirty="0">
                <a:hlinkClick r:id="rId3"/>
              </a:rPr>
              <a:t>http://pbc.web.cern.ch/</a:t>
            </a:r>
            <a:endParaRPr lang="en-US" sz="1800" b="0" dirty="0">
              <a:solidFill>
                <a:srgbClr val="2F2F2F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2F2F2F"/>
                </a:solidFill>
              </a:rPr>
              <a:t>complementary to LHC and other high-energy colliders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2F2F2F"/>
                </a:solidFill>
              </a:rPr>
              <a:t>target fundamental physics questions that are similar in spirit to those addressed by high-energy colliders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0" dirty="0">
              <a:solidFill>
                <a:srgbClr val="2F2F2F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0" dirty="0">
                <a:solidFill>
                  <a:srgbClr val="2F2F2F"/>
                </a:solidFill>
              </a:rPr>
              <a:t>Provided in put to the ESPP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2F2F2F"/>
                </a:solidFill>
              </a:rPr>
              <a:t>PBC Summary Report: arXiv:1902.00260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0" dirty="0">
                <a:solidFill>
                  <a:srgbClr val="2F2F2F"/>
                </a:solidFill>
              </a:rPr>
              <a:t>Study will continue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2F2F2F"/>
                </a:solidFill>
              </a:rPr>
              <a:t>workshop March 2021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2F2F2F"/>
                </a:solidFill>
                <a:hlinkClick r:id="rId4"/>
              </a:rPr>
              <a:t>https://indico.cern.ch/event/1002356/</a:t>
            </a:r>
            <a:endParaRPr lang="en-US" sz="1800" b="0" dirty="0">
              <a:solidFill>
                <a:srgbClr val="2F2F2F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0" dirty="0">
              <a:solidFill>
                <a:srgbClr val="2F2F2F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AA7B17F-8DFD-4BED-91A1-33AE475C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07135"/>
          </a:xfrm>
        </p:spPr>
        <p:txBody>
          <a:bodyPr/>
          <a:lstStyle/>
          <a:p>
            <a:r>
              <a:rPr lang="en-US" dirty="0"/>
              <a:t>Physics Beyond Collider Study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9ACB0C-AE94-4CD1-AB5C-7251C3DFA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B52CDD-B48C-4A3E-A56A-6E91F66B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937832-231F-4A3E-B0D6-6440B324D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3" name="Inhaltsplatzhalter 1">
            <a:extLst>
              <a:ext uri="{FF2B5EF4-FFF2-40B4-BE49-F238E27FC236}">
                <a16:creationId xmlns:a16="http://schemas.microsoft.com/office/drawing/2014/main" id="{FF1ED7B5-357C-4803-BAE1-6942CC4B23B2}"/>
              </a:ext>
            </a:extLst>
          </p:cNvPr>
          <p:cNvSpPr txBox="1">
            <a:spLocks/>
          </p:cNvSpPr>
          <p:nvPr/>
        </p:nvSpPr>
        <p:spPr>
          <a:xfrm>
            <a:off x="5892924" y="1340691"/>
            <a:ext cx="4807491" cy="33220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0" dirty="0">
                <a:solidFill>
                  <a:srgbClr val="2F2F2F"/>
                </a:solidFill>
              </a:rPr>
              <a:t>Topics include: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b="0" dirty="0">
                <a:solidFill>
                  <a:srgbClr val="2F2F2F"/>
                </a:solidFill>
              </a:rPr>
              <a:t>LHC injectors: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b="0" dirty="0">
                <a:solidFill>
                  <a:srgbClr val="2F2F2F"/>
                </a:solidFill>
              </a:rPr>
              <a:t>Low energy facilities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b="0" dirty="0">
                <a:solidFill>
                  <a:srgbClr val="2F2F2F"/>
                </a:solidFill>
              </a:rPr>
              <a:t>High energy fixed target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b="0" dirty="0">
                <a:solidFill>
                  <a:srgbClr val="2F2F2F"/>
                </a:solidFill>
              </a:rPr>
              <a:t>Other opportunities gamma-factory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b="0" dirty="0" err="1">
                <a:solidFill>
                  <a:srgbClr val="2F2F2F"/>
                </a:solidFill>
              </a:rPr>
              <a:t>nuSTORM</a:t>
            </a:r>
            <a:r>
              <a:rPr lang="en-US" sz="1800" b="0" dirty="0">
                <a:solidFill>
                  <a:srgbClr val="2F2F2F"/>
                </a:solidFill>
              </a:rPr>
              <a:t> @CERN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b="0" dirty="0">
                <a:solidFill>
                  <a:srgbClr val="2F2F2F"/>
                </a:solidFill>
              </a:rPr>
              <a:t>Precision measurement and rare decays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b="0" dirty="0">
                <a:solidFill>
                  <a:srgbClr val="2F2F2F"/>
                </a:solidFill>
              </a:rPr>
              <a:t>High energy beam dumps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b="0" dirty="0">
                <a:solidFill>
                  <a:srgbClr val="2F2F2F"/>
                </a:solidFill>
              </a:rPr>
              <a:t>Low energy hidden sector  (axions, EDM)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b="0" dirty="0">
                <a:solidFill>
                  <a:srgbClr val="2F2F2F"/>
                </a:solidFill>
              </a:rPr>
              <a:t>QCD and HI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b="0" dirty="0">
              <a:solidFill>
                <a:srgbClr val="2F2F2F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b="0" dirty="0">
              <a:solidFill>
                <a:srgbClr val="2F2F2F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0CFE655-9CC5-4F79-BF63-BEE0C7B60A70}"/>
              </a:ext>
            </a:extLst>
          </p:cNvPr>
          <p:cNvSpPr/>
          <p:nvPr/>
        </p:nvSpPr>
        <p:spPr>
          <a:xfrm>
            <a:off x="5906162" y="4820959"/>
            <a:ext cx="43990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Study leaders:</a:t>
            </a:r>
            <a:br>
              <a:rPr lang="en-US" altLang="en-US" dirty="0"/>
            </a:br>
            <a:r>
              <a:rPr lang="en-US" altLang="en-US" dirty="0"/>
              <a:t>Joerg </a:t>
            </a:r>
            <a:r>
              <a:rPr lang="en-US" altLang="en-US" dirty="0" err="1"/>
              <a:t>Jaeckel</a:t>
            </a:r>
            <a:r>
              <a:rPr lang="en-US" altLang="en-US" dirty="0"/>
              <a:t> (Heidelberg)</a:t>
            </a:r>
          </a:p>
          <a:p>
            <a:r>
              <a:rPr lang="en-US" dirty="0"/>
              <a:t>Mike Lamont (CERN)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altLang="en-US" dirty="0"/>
              <a:t>Gianluigi </a:t>
            </a:r>
            <a:r>
              <a:rPr lang="en-US" altLang="en-US" dirty="0" err="1"/>
              <a:t>Arduini</a:t>
            </a:r>
            <a:endParaRPr lang="en-US" altLang="en-US" dirty="0"/>
          </a:p>
          <a:p>
            <a:r>
              <a:rPr lang="en-US" altLang="en-US" dirty="0"/>
              <a:t>Claude Vallee (Marseille)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744EA6E-15ED-454E-9501-0DEBC97A0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951" y="433805"/>
            <a:ext cx="3703564" cy="161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00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85228" y="6378349"/>
            <a:ext cx="810572" cy="365125"/>
          </a:xfrm>
        </p:spPr>
        <p:txBody>
          <a:bodyPr/>
          <a:lstStyle/>
          <a:p>
            <a:r>
              <a:rPr lang="en-US" sz="1200"/>
              <a:t>29.08.2022</a:t>
            </a:r>
            <a:endParaRPr lang="fr-FR" sz="1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54567" y="6440400"/>
            <a:ext cx="4114800" cy="246511"/>
          </a:xfrm>
        </p:spPr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z="1200" smtClean="0"/>
              <a:t>21</a:t>
            </a:fld>
            <a:endParaRPr lang="fr-FR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8173" y="161852"/>
            <a:ext cx="10800000" cy="1116849"/>
          </a:xfrm>
        </p:spPr>
        <p:txBody>
          <a:bodyPr/>
          <a:lstStyle/>
          <a:p>
            <a:r>
              <a:rPr lang="en-US" dirty="0"/>
              <a:t>CERN Diversity </a:t>
            </a:r>
            <a:r>
              <a:rPr lang="en-US" dirty="0" err="1"/>
              <a:t>Programme</a:t>
            </a:r>
            <a:br>
              <a:rPr lang="en-US" dirty="0"/>
            </a:br>
            <a:endParaRPr lang="en-US" dirty="0"/>
          </a:p>
        </p:txBody>
      </p:sp>
      <p:pic>
        <p:nvPicPr>
          <p:cNvPr id="15" name="Picture 5" descr="Picture 5">
            <a:extLst>
              <a:ext uri="{FF2B5EF4-FFF2-40B4-BE49-F238E27FC236}">
                <a16:creationId xmlns:a16="http://schemas.microsoft.com/office/drawing/2014/main" id="{B4BEDE28-95B7-423B-BCAF-F72C1E2E9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3432" y="684213"/>
            <a:ext cx="6205538" cy="457358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81CE2006-8D72-4F57-8FE6-7B7C76947265}"/>
              </a:ext>
            </a:extLst>
          </p:cNvPr>
          <p:cNvSpPr txBox="1"/>
          <p:nvPr/>
        </p:nvSpPr>
        <p:spPr>
          <a:xfrm>
            <a:off x="7391401" y="352683"/>
            <a:ext cx="4738924" cy="5524589"/>
          </a:xfrm>
          <a:prstGeom prst="rect">
            <a:avLst/>
          </a:prstGeom>
          <a:solidFill>
            <a:srgbClr val="07426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defRPr sz="1600" b="1"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AD: Antiproton Decelerator for antimatter studies </a:t>
            </a:r>
          </a:p>
          <a:p>
            <a:pPr>
              <a:spcBef>
                <a:spcPts val="600"/>
              </a:spcBef>
              <a:defRPr sz="1600" b="1"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AWAKE: proton-induced plasma </a:t>
            </a:r>
            <a:r>
              <a:rPr sz="1600" dirty="0" err="1">
                <a:solidFill>
                  <a:schemeClr val="bg1"/>
                </a:solidFill>
              </a:rPr>
              <a:t>wakefield</a:t>
            </a:r>
            <a:r>
              <a:rPr sz="1600" dirty="0">
                <a:solidFill>
                  <a:schemeClr val="bg1"/>
                </a:solidFill>
              </a:rPr>
              <a:t> acceleration</a:t>
            </a:r>
          </a:p>
          <a:p>
            <a:pPr>
              <a:spcBef>
                <a:spcPts val="600"/>
              </a:spcBef>
              <a:defRPr sz="1600" b="1"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CAST, OSQAR: axions</a:t>
            </a:r>
          </a:p>
          <a:p>
            <a:pPr>
              <a:spcBef>
                <a:spcPts val="600"/>
              </a:spcBef>
              <a:defRPr sz="1600" b="1"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CLOUD: impact of cosmic rays on </a:t>
            </a:r>
            <a:r>
              <a:rPr sz="1600" dirty="0" err="1">
                <a:solidFill>
                  <a:schemeClr val="bg1"/>
                </a:solidFill>
              </a:rPr>
              <a:t>aeorosols</a:t>
            </a:r>
            <a:r>
              <a:rPr sz="1600" dirty="0">
                <a:solidFill>
                  <a:schemeClr val="bg1"/>
                </a:solidFill>
              </a:rPr>
              <a:t> and clouds </a:t>
            </a:r>
            <a:r>
              <a:rPr sz="1600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sz="1600" dirty="0">
                <a:solidFill>
                  <a:schemeClr val="bg1"/>
                </a:solidFill>
              </a:rPr>
              <a:t>implications on climate</a:t>
            </a:r>
          </a:p>
          <a:p>
            <a:pPr>
              <a:spcBef>
                <a:spcPts val="600"/>
              </a:spcBef>
              <a:defRPr sz="1600" b="1"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COMPASS: hadron structure and spectroscopy  </a:t>
            </a:r>
          </a:p>
          <a:p>
            <a:pPr>
              <a:spcBef>
                <a:spcPts val="600"/>
              </a:spcBef>
              <a:defRPr sz="1600" b="1"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ISOLDE:</a:t>
            </a:r>
            <a:r>
              <a:rPr sz="1500" dirty="0">
                <a:solidFill>
                  <a:schemeClr val="bg1"/>
                </a:solidFill>
              </a:rPr>
              <a:t> </a:t>
            </a:r>
            <a:r>
              <a:rPr sz="1600" dirty="0">
                <a:solidFill>
                  <a:schemeClr val="bg1"/>
                </a:solidFill>
              </a:rPr>
              <a:t>radioactive nuclei facility</a:t>
            </a:r>
          </a:p>
          <a:p>
            <a:pPr>
              <a:spcBef>
                <a:spcPts val="600"/>
              </a:spcBef>
              <a:defRPr sz="1600" b="1"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LHC</a:t>
            </a:r>
          </a:p>
          <a:p>
            <a:pPr>
              <a:spcBef>
                <a:spcPts val="600"/>
              </a:spcBef>
              <a:defRPr sz="1600" b="1"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NA61/Shine: ions and neutrino targets</a:t>
            </a:r>
          </a:p>
          <a:p>
            <a:pPr>
              <a:spcBef>
                <a:spcPts val="600"/>
              </a:spcBef>
              <a:defRPr sz="1600" b="1"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NA62: rare kaon decays</a:t>
            </a:r>
          </a:p>
          <a:p>
            <a:pPr>
              <a:spcBef>
                <a:spcPts val="600"/>
              </a:spcBef>
              <a:defRPr sz="1600" b="1"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NA63: radiation processes in strong EM fields</a:t>
            </a:r>
          </a:p>
          <a:p>
            <a:pPr>
              <a:spcBef>
                <a:spcPts val="600"/>
              </a:spcBef>
              <a:defRPr sz="1600" b="1"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NA64: search for dark photons</a:t>
            </a:r>
          </a:p>
          <a:p>
            <a:pPr>
              <a:spcBef>
                <a:spcPts val="600"/>
              </a:spcBef>
              <a:defRPr sz="1600" b="1"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Neutrino Platform: ν detector R&amp;D for experiments in US,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sz="1600" dirty="0">
                <a:solidFill>
                  <a:schemeClr val="bg1"/>
                </a:solidFill>
              </a:rPr>
              <a:t>Japan</a:t>
            </a:r>
          </a:p>
          <a:p>
            <a:pPr>
              <a:spcBef>
                <a:spcPts val="600"/>
              </a:spcBef>
              <a:defRPr sz="1600" b="1"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n-TOF</a:t>
            </a:r>
            <a:r>
              <a:rPr sz="1500" dirty="0">
                <a:solidFill>
                  <a:schemeClr val="bg1"/>
                </a:solidFill>
              </a:rPr>
              <a:t>: </a:t>
            </a:r>
            <a:r>
              <a:rPr sz="1600" dirty="0">
                <a:solidFill>
                  <a:schemeClr val="bg1"/>
                </a:solidFill>
              </a:rPr>
              <a:t>n-induced cross-sections</a:t>
            </a:r>
          </a:p>
          <a:p>
            <a:pPr>
              <a:spcBef>
                <a:spcPts val="600"/>
              </a:spcBef>
              <a:defRPr sz="1600" b="1">
                <a:latin typeface="+mn-lt"/>
                <a:ea typeface="+mn-ea"/>
                <a:cs typeface="+mn-cs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UA9:</a:t>
            </a:r>
            <a:r>
              <a:rPr sz="1500" dirty="0">
                <a:solidFill>
                  <a:schemeClr val="bg1"/>
                </a:solidFill>
              </a:rPr>
              <a:t> </a:t>
            </a:r>
            <a:r>
              <a:rPr sz="1600" dirty="0">
                <a:solidFill>
                  <a:schemeClr val="bg1"/>
                </a:solidFill>
              </a:rPr>
              <a:t>crystal collimation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3ECBB215-4C21-4DCC-BA71-EE46F9F728AB}"/>
              </a:ext>
            </a:extLst>
          </p:cNvPr>
          <p:cNvSpPr txBox="1"/>
          <p:nvPr/>
        </p:nvSpPr>
        <p:spPr>
          <a:xfrm>
            <a:off x="1415480" y="5470243"/>
            <a:ext cx="4781114" cy="338554"/>
          </a:xfrm>
          <a:prstGeom prst="rect">
            <a:avLst/>
          </a:prstGeom>
          <a:solidFill>
            <a:schemeClr val="accent3">
              <a:lumOff val="4017"/>
            </a:schemeClr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16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~20 projects other than LHC with &gt; 1200 physicists </a:t>
            </a:r>
          </a:p>
        </p:txBody>
      </p:sp>
    </p:spTree>
    <p:extLst>
      <p:ext uri="{BB962C8B-B14F-4D97-AF65-F5344CB8AC3E}">
        <p14:creationId xmlns:p14="http://schemas.microsoft.com/office/powerpoint/2010/main" val="375377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4B1D6-6FC3-4E31-B7FF-4A16FB7A3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52" y="147976"/>
            <a:ext cx="11834647" cy="697074"/>
          </a:xfrm>
        </p:spPr>
        <p:txBody>
          <a:bodyPr/>
          <a:lstStyle/>
          <a:p>
            <a:pPr algn="ctr"/>
            <a:r>
              <a:rPr lang="en-US" dirty="0"/>
              <a:t>The Long-Baseline Neutrino Facility (LBNF) supporting the international </a:t>
            </a:r>
            <a:br>
              <a:rPr lang="en-US" dirty="0"/>
            </a:br>
            <a:r>
              <a:rPr lang="en-US" dirty="0"/>
              <a:t>Deep Underground Neutrino Experiment (DUNE)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72932B-C3D6-49D4-88F7-BFB2971BBB1C}"/>
              </a:ext>
            </a:extLst>
          </p:cNvPr>
          <p:cNvSpPr txBox="1"/>
          <p:nvPr/>
        </p:nvSpPr>
        <p:spPr>
          <a:xfrm>
            <a:off x="312848" y="4144320"/>
            <a:ext cx="11057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“The LBNF/DUNE project will be the first internationally conceived, constructed, and operated mega-science project hosted by the Department of Energy in the United States” - DOE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312152-48EE-4BB4-A45A-716890134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29.08.2022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14B9A9-4555-45D8-95AA-B3971D3B7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Mnich | Balkan Physical Union 11th Congress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D17AC0-5AA7-47C1-A176-D0265326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BD6BB0-395C-CE45-A11D-D6FDEACD519D}"/>
              </a:ext>
            </a:extLst>
          </p:cNvPr>
          <p:cNvGrpSpPr/>
          <p:nvPr/>
        </p:nvGrpSpPr>
        <p:grpSpPr>
          <a:xfrm>
            <a:off x="1305984" y="899145"/>
            <a:ext cx="9225381" cy="3268216"/>
            <a:chOff x="0" y="3394037"/>
            <a:chExt cx="9143999" cy="3040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BEF037-B1A7-9244-B281-2FDD66901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94037"/>
              <a:ext cx="9143999" cy="30401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AE0FDD-3BF3-4B42-8747-771CA2599A52}"/>
                </a:ext>
              </a:extLst>
            </p:cNvPr>
            <p:cNvSpPr txBox="1"/>
            <p:nvPr/>
          </p:nvSpPr>
          <p:spPr>
            <a:xfrm>
              <a:off x="2848974" y="5374007"/>
              <a:ext cx="43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37C23"/>
                  </a:solidFill>
                </a:rPr>
                <a:t>FD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BE8669-6B73-D346-BBF5-99BBCC352E57}"/>
                </a:ext>
              </a:extLst>
            </p:cNvPr>
            <p:cNvSpPr txBox="1"/>
            <p:nvPr/>
          </p:nvSpPr>
          <p:spPr>
            <a:xfrm>
              <a:off x="4881953" y="5617962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37C23"/>
                  </a:solidFill>
                </a:rPr>
                <a:t>ND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C468AF-10E7-DE49-BBD6-8055936FE739}"/>
                </a:ext>
              </a:extLst>
            </p:cNvPr>
            <p:cNvSpPr txBox="1"/>
            <p:nvPr/>
          </p:nvSpPr>
          <p:spPr>
            <a:xfrm>
              <a:off x="4862596" y="4823980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FF00"/>
                  </a:solidFill>
                  <a:latin typeface="Symbol" charset="2"/>
                  <a:cs typeface="Symbol" charset="2"/>
                </a:rPr>
                <a:t>ν</a:t>
              </a:r>
              <a:r>
                <a:rPr lang="en-US" b="1" baseline="-25000" dirty="0" err="1">
                  <a:solidFill>
                    <a:srgbClr val="FFFF00"/>
                  </a:solidFill>
                  <a:latin typeface="Symbol" charset="2"/>
                  <a:cs typeface="Symbol" charset="2"/>
                </a:rPr>
                <a:t>μ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2DADE7-7B23-034C-801B-B743DDF8A767}"/>
                </a:ext>
              </a:extLst>
            </p:cNvPr>
            <p:cNvSpPr txBox="1"/>
            <p:nvPr/>
          </p:nvSpPr>
          <p:spPr>
            <a:xfrm>
              <a:off x="1833101" y="5039916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FF00"/>
                  </a:solidFill>
                  <a:latin typeface="Symbol" charset="2"/>
                  <a:cs typeface="Symbol" charset="2"/>
                </a:rPr>
                <a:t>ν</a:t>
              </a:r>
              <a:r>
                <a:rPr lang="en-US" b="1" baseline="-25000" dirty="0" err="1">
                  <a:solidFill>
                    <a:srgbClr val="FFFF00"/>
                  </a:solidFill>
                  <a:latin typeface="Symbol" charset="2"/>
                  <a:cs typeface="Symbol" charset="2"/>
                </a:rPr>
                <a:t>μ</a:t>
              </a:r>
              <a:r>
                <a:rPr lang="en-US" b="1" baseline="-25000" dirty="0">
                  <a:solidFill>
                    <a:srgbClr val="FFFF00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b="1" dirty="0">
                  <a:solidFill>
                    <a:srgbClr val="FFFF00"/>
                  </a:solidFill>
                  <a:latin typeface="Symbol" charset="2"/>
                  <a:cs typeface="Symbol" charset="2"/>
                </a:rPr>
                <a:t>&amp;</a:t>
              </a:r>
              <a:r>
                <a:rPr lang="en-US" b="1" baseline="-25000" dirty="0">
                  <a:solidFill>
                    <a:srgbClr val="FFFF00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Symbol" charset="2"/>
                  <a:cs typeface="Symbol" charset="2"/>
                </a:rPr>
                <a:t>ν</a:t>
              </a:r>
              <a:r>
                <a:rPr lang="en-US" baseline="-25000" dirty="0" err="1">
                  <a:solidFill>
                    <a:srgbClr val="FFFF00"/>
                  </a:solidFill>
                  <a:cs typeface="Symbol" charset="2"/>
                </a:rPr>
                <a:t>e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4FA5B0E-B912-EC42-B4DB-7826D42719A6}"/>
                </a:ext>
              </a:extLst>
            </p:cNvPr>
            <p:cNvCxnSpPr/>
            <p:nvPr/>
          </p:nvCxnSpPr>
          <p:spPr>
            <a:xfrm>
              <a:off x="1219200" y="4041264"/>
              <a:ext cx="6553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026728-F608-4C41-89A1-ACCB849306D7}"/>
                </a:ext>
              </a:extLst>
            </p:cNvPr>
            <p:cNvSpPr txBox="1"/>
            <p:nvPr/>
          </p:nvSpPr>
          <p:spPr>
            <a:xfrm>
              <a:off x="8132109" y="4664366"/>
              <a:ext cx="920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4F81BD"/>
                  </a:solidFill>
                </a:rPr>
                <a:t>Chicago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12C83B-B2C8-C845-8B5E-667BEF2432F7}"/>
                </a:ext>
              </a:extLst>
            </p:cNvPr>
            <p:cNvSpPr txBox="1"/>
            <p:nvPr/>
          </p:nvSpPr>
          <p:spPr>
            <a:xfrm>
              <a:off x="75615" y="4677283"/>
              <a:ext cx="8409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4F81BD"/>
                  </a:solidFill>
                </a:rPr>
                <a:t>South </a:t>
              </a:r>
            </a:p>
            <a:p>
              <a:r>
                <a:rPr lang="en-US" dirty="0">
                  <a:solidFill>
                    <a:srgbClr val="4F81BD"/>
                  </a:solidFill>
                </a:rPr>
                <a:t>Dakota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192A2F-676E-0D47-901B-FBD55BDD2B90}"/>
                </a:ext>
              </a:extLst>
            </p:cNvPr>
            <p:cNvSpPr txBox="1"/>
            <p:nvPr/>
          </p:nvSpPr>
          <p:spPr>
            <a:xfrm>
              <a:off x="4038600" y="3671932"/>
              <a:ext cx="994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1300 km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078A894-F71D-1F42-B53C-44B28AD8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27114" y="5255383"/>
              <a:ext cx="797220" cy="362579"/>
            </a:xfrm>
            <a:prstGeom prst="rect">
              <a:avLst/>
            </a:prstGeom>
            <a:noFill/>
            <a:ln w="28575">
              <a:solidFill>
                <a:srgbClr val="F37C23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8846975-7101-CF43-9F8F-B57A4E6DF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27396" y="5672697"/>
              <a:ext cx="1348969" cy="673021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9A6FC63-F37E-CE49-89E2-6461BDDBEB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9" y="4816334"/>
            <a:ext cx="12106681" cy="200683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47F4986-BA1A-FF44-AE9D-505659EB1198}"/>
              </a:ext>
            </a:extLst>
          </p:cNvPr>
          <p:cNvSpPr txBox="1"/>
          <p:nvPr/>
        </p:nvSpPr>
        <p:spPr>
          <a:xfrm>
            <a:off x="265928" y="6430575"/>
            <a:ext cx="158565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pPr algn="ctr"/>
            <a:r>
              <a:rPr lang="en-US" sz="1200" dirty="0"/>
              <a:t>Ross shaft headframe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423FFF-DA18-CE4F-B38A-06CE0C32ED27}"/>
              </a:ext>
            </a:extLst>
          </p:cNvPr>
          <p:cNvSpPr txBox="1"/>
          <p:nvPr/>
        </p:nvSpPr>
        <p:spPr>
          <a:xfrm>
            <a:off x="10435798" y="6401436"/>
            <a:ext cx="1645920" cy="2743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/>
            </a:lvl1pPr>
          </a:lstStyle>
          <a:p>
            <a:r>
              <a:rPr lang="en-US" sz="1200" dirty="0"/>
              <a:t>Yates shaft headframe</a:t>
            </a:r>
          </a:p>
        </p:txBody>
      </p:sp>
    </p:spTree>
    <p:extLst>
      <p:ext uri="{BB962C8B-B14F-4D97-AF65-F5344CB8AC3E}">
        <p14:creationId xmlns:p14="http://schemas.microsoft.com/office/powerpoint/2010/main" val="1743222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A5750-E775-474A-B299-68125E35B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09F56-F8FF-4442-AD6E-C79432A8A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81485-9945-4AF6-936D-639839285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74" y="17415"/>
            <a:ext cx="10969139" cy="45925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</a:t>
            </a:r>
            <a:r>
              <a:rPr lang="en-150" sz="3600" dirty="0"/>
              <a:t>ERN Q</a:t>
            </a:r>
            <a:r>
              <a:rPr lang="de-DE" sz="3600" dirty="0" err="1"/>
              <a:t>uantum</a:t>
            </a:r>
            <a:r>
              <a:rPr lang="de-DE" sz="3600" dirty="0"/>
              <a:t> </a:t>
            </a:r>
            <a:r>
              <a:rPr lang="en-150" sz="3600" dirty="0"/>
              <a:t>T</a:t>
            </a:r>
            <a:r>
              <a:rPr lang="de-DE" sz="3600" dirty="0" err="1"/>
              <a:t>echnology</a:t>
            </a:r>
            <a:r>
              <a:rPr lang="de-DE" sz="3600" dirty="0"/>
              <a:t> </a:t>
            </a:r>
            <a:r>
              <a:rPr lang="en-150" sz="3600" dirty="0"/>
              <a:t>I</a:t>
            </a:r>
            <a:r>
              <a:rPr lang="de-DE" sz="3600" dirty="0" err="1"/>
              <a:t>nitiative</a:t>
            </a:r>
            <a:endParaRPr lang="en-GB" sz="3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361D31-3197-4B33-B08D-865232EB6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57" y="11844"/>
            <a:ext cx="5834743" cy="590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ienna University of Technology in Austria Reviews &amp; Rankings | EDUopinions">
            <a:extLst>
              <a:ext uri="{FF2B5EF4-FFF2-40B4-BE49-F238E27FC236}">
                <a16:creationId xmlns:a16="http://schemas.microsoft.com/office/drawing/2014/main" id="{AE875043-5115-40D2-9D9A-933FE1A3B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r="15076"/>
          <a:stretch/>
        </p:blipFill>
        <p:spPr bwMode="auto">
          <a:xfrm>
            <a:off x="9231084" y="3475906"/>
            <a:ext cx="255779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ienvenue à l'ULB">
            <a:extLst>
              <a:ext uri="{FF2B5EF4-FFF2-40B4-BE49-F238E27FC236}">
                <a16:creationId xmlns:a16="http://schemas.microsoft.com/office/drawing/2014/main" id="{128B65B7-9585-4293-B729-8E706C8C6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902" y="3044549"/>
            <a:ext cx="238832" cy="2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hilosophy, M.A. | Online (optional) | Sofia University St.Kliment Ohridski  | Sofia, Bulgaria">
            <a:extLst>
              <a:ext uri="{FF2B5EF4-FFF2-40B4-BE49-F238E27FC236}">
                <a16:creationId xmlns:a16="http://schemas.microsoft.com/office/drawing/2014/main" id="{6CF0CA42-D098-4A22-8824-266D032E0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596" y="4101310"/>
            <a:ext cx="274399" cy="27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alacky University in Olomouc">
            <a:extLst>
              <a:ext uri="{FF2B5EF4-FFF2-40B4-BE49-F238E27FC236}">
                <a16:creationId xmlns:a16="http://schemas.microsoft.com/office/drawing/2014/main" id="{DD5E694B-18F8-4882-94F9-F8237AD27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599" y="3173455"/>
            <a:ext cx="226831" cy="2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University of Helsinki (UH) | fund┋it">
            <a:extLst>
              <a:ext uri="{FF2B5EF4-FFF2-40B4-BE49-F238E27FC236}">
                <a16:creationId xmlns:a16="http://schemas.microsoft.com/office/drawing/2014/main" id="{4D0B3CF5-D6F6-43E3-9769-5B49841D8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6" t="810" r="29799" b="17439"/>
          <a:stretch/>
        </p:blipFill>
        <p:spPr bwMode="auto">
          <a:xfrm>
            <a:off x="9721372" y="1294106"/>
            <a:ext cx="322412" cy="34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ommissariat à l'énergie atomique et aux énergies alternatives — Wikipédia">
            <a:extLst>
              <a:ext uri="{FF2B5EF4-FFF2-40B4-BE49-F238E27FC236}">
                <a16:creationId xmlns:a16="http://schemas.microsoft.com/office/drawing/2014/main" id="{FF0A2B36-F062-4296-BF61-1B8842AD4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74" y="3410111"/>
            <a:ext cx="284117" cy="2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eutsches Elektronen-Synchrotron DESY - academics.com">
            <a:extLst>
              <a:ext uri="{FF2B5EF4-FFF2-40B4-BE49-F238E27FC236}">
                <a16:creationId xmlns:a16="http://schemas.microsoft.com/office/drawing/2014/main" id="{62324BA1-DE09-46DB-8FF7-C26AB4CB1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 r="23820"/>
          <a:stretch/>
        </p:blipFill>
        <p:spPr bwMode="auto">
          <a:xfrm>
            <a:off x="8840741" y="2715692"/>
            <a:ext cx="292732" cy="2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University of Ioannina | Ioánnina, Greece | UOI">
            <a:extLst>
              <a:ext uri="{FF2B5EF4-FFF2-40B4-BE49-F238E27FC236}">
                <a16:creationId xmlns:a16="http://schemas.microsoft.com/office/drawing/2014/main" id="{F3D1B08A-E24C-4589-95DC-7E05EF410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784" y="4524638"/>
            <a:ext cx="204107" cy="29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ESA - Wigner Research Centre for Physics">
            <a:extLst>
              <a:ext uri="{FF2B5EF4-FFF2-40B4-BE49-F238E27FC236}">
                <a16:creationId xmlns:a16="http://schemas.microsoft.com/office/drawing/2014/main" id="{A1195972-65A0-491C-8D21-6BEE23C85F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t="15256" r="4595" b="22027"/>
          <a:stretch/>
        </p:blipFill>
        <p:spPr bwMode="auto">
          <a:xfrm>
            <a:off x="9482464" y="3542944"/>
            <a:ext cx="553575" cy="21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5E3264-BAE6-45EF-ACA8-3D88BACAB0E9}"/>
              </a:ext>
            </a:extLst>
          </p:cNvPr>
          <p:cNvSpPr txBox="1"/>
          <p:nvPr/>
        </p:nvSpPr>
        <p:spPr>
          <a:xfrm>
            <a:off x="11430693" y="5304548"/>
            <a:ext cx="548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1400" b="1" dirty="0">
                <a:solidFill>
                  <a:srgbClr val="00B0F0"/>
                </a:solidFill>
              </a:rPr>
              <a:t>INQI</a:t>
            </a:r>
          </a:p>
        </p:txBody>
      </p:sp>
      <p:pic>
        <p:nvPicPr>
          <p:cNvPr id="11266" name="Picture 2" descr="Istituto nazionale di fisica nucleare — Wikipédia">
            <a:extLst>
              <a:ext uri="{FF2B5EF4-FFF2-40B4-BE49-F238E27FC236}">
                <a16:creationId xmlns:a16="http://schemas.microsoft.com/office/drawing/2014/main" id="{9FFA0707-5671-45DF-BB44-B74563DDD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163" y="4296453"/>
            <a:ext cx="434258" cy="21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logo Qusoft - QuSoft">
            <a:extLst>
              <a:ext uri="{FF2B5EF4-FFF2-40B4-BE49-F238E27FC236}">
                <a16:creationId xmlns:a16="http://schemas.microsoft.com/office/drawing/2014/main" id="{A6153234-713E-469D-9276-9007EBE91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902" y="2819863"/>
            <a:ext cx="470263" cy="12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st Logos">
            <a:extLst>
              <a:ext uri="{FF2B5EF4-FFF2-40B4-BE49-F238E27FC236}">
                <a16:creationId xmlns:a16="http://schemas.microsoft.com/office/drawing/2014/main" id="{885DC86D-A403-40F8-A4B8-FC3067DA0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91" y="4546546"/>
            <a:ext cx="309665" cy="37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University of Belgrade - Wikipedia">
            <a:extLst>
              <a:ext uri="{FF2B5EF4-FFF2-40B4-BE49-F238E27FC236}">
                <a16:creationId xmlns:a16="http://schemas.microsoft.com/office/drawing/2014/main" id="{2C2512D3-2154-4EC2-B277-866123911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621" y="3898591"/>
            <a:ext cx="27401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Universidad de Oviedo, Ajedrez - Photos | Facebook">
            <a:extLst>
              <a:ext uri="{FF2B5EF4-FFF2-40B4-BE49-F238E27FC236}">
                <a16:creationId xmlns:a16="http://schemas.microsoft.com/office/drawing/2014/main" id="{63BC6705-C190-45E2-8E7A-73361A462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182" y="3984665"/>
            <a:ext cx="333211" cy="33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halmers University of Technology - Wikipedia">
            <a:extLst>
              <a:ext uri="{FF2B5EF4-FFF2-40B4-BE49-F238E27FC236}">
                <a16:creationId xmlns:a16="http://schemas.microsoft.com/office/drawing/2014/main" id="{310B31C9-29C5-4619-A958-CAD3BC26B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720" y="1884188"/>
            <a:ext cx="410879" cy="38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ETH Zurich - Swiss Federal Institute of Technology : Rankings, Fees &amp;  Courses Details | Top Universities">
            <a:extLst>
              <a:ext uri="{FF2B5EF4-FFF2-40B4-BE49-F238E27FC236}">
                <a16:creationId xmlns:a16="http://schemas.microsoft.com/office/drawing/2014/main" id="{C54D2F71-987D-41E4-9FD1-A23121934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571" y="3524800"/>
            <a:ext cx="292732" cy="29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UK Quantum Technology Hub Sensors and Timing (@Sensors_QTHub) | Twitter">
            <a:extLst>
              <a:ext uri="{FF2B5EF4-FFF2-40B4-BE49-F238E27FC236}">
                <a16:creationId xmlns:a16="http://schemas.microsoft.com/office/drawing/2014/main" id="{8DE60E7D-37CA-40BD-AC68-E90712E51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375" y="2681614"/>
            <a:ext cx="276497" cy="27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arhus University - International Sustainable Campus Network - ISCN">
            <a:extLst>
              <a:ext uri="{FF2B5EF4-FFF2-40B4-BE49-F238E27FC236}">
                <a16:creationId xmlns:a16="http://schemas.microsoft.com/office/drawing/2014/main" id="{9156F73A-41ED-4DFC-A648-6D1699045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547" y="2342209"/>
            <a:ext cx="481219" cy="28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lovak Academy of Sciences - Wikipedia">
            <a:extLst>
              <a:ext uri="{FF2B5EF4-FFF2-40B4-BE49-F238E27FC236}">
                <a16:creationId xmlns:a16="http://schemas.microsoft.com/office/drawing/2014/main" id="{EAF94026-8CD8-49F9-B65C-3563ACA7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428" y="3247815"/>
            <a:ext cx="258090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ome">
            <a:extLst>
              <a:ext uri="{FF2B5EF4-FFF2-40B4-BE49-F238E27FC236}">
                <a16:creationId xmlns:a16="http://schemas.microsoft.com/office/drawing/2014/main" id="{97E8ADB2-BB90-4472-BE7B-5A769F1D0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37"/>
          <a:stretch/>
        </p:blipFill>
        <p:spPr bwMode="auto">
          <a:xfrm>
            <a:off x="9528034" y="2703229"/>
            <a:ext cx="298940" cy="24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entre national de la recherche scientifique — Wikipédia">
            <a:extLst>
              <a:ext uri="{FF2B5EF4-FFF2-40B4-BE49-F238E27FC236}">
                <a16:creationId xmlns:a16="http://schemas.microsoft.com/office/drawing/2014/main" id="{2C77BB5A-ADA8-4F00-83F2-E2F26BF83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07" y="3788422"/>
            <a:ext cx="292732" cy="29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Inhaltsplatzhalter 1">
            <a:extLst>
              <a:ext uri="{FF2B5EF4-FFF2-40B4-BE49-F238E27FC236}">
                <a16:creationId xmlns:a16="http://schemas.microsoft.com/office/drawing/2014/main" id="{8D53A164-8D8C-4AB8-9B69-3727C3D1E06A}"/>
              </a:ext>
            </a:extLst>
          </p:cNvPr>
          <p:cNvSpPr txBox="1">
            <a:spLocks/>
          </p:cNvSpPr>
          <p:nvPr/>
        </p:nvSpPr>
        <p:spPr>
          <a:xfrm>
            <a:off x="155731" y="949108"/>
            <a:ext cx="4356093" cy="47841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QTI established in 2020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Four technical areas: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/>
              <a:t>Quantum Computing And Algorithms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/>
              <a:t>Quantum Theory and Simulation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/>
              <a:t>Quantum Sensing, Metrology and Materials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/>
              <a:t>Quantum Communication and Networks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8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</a:t>
            </a:r>
            <a:r>
              <a:rPr lang="en-150" dirty="0"/>
              <a:t>ollaborations being established in the Member States, US (Fermilab, Oak Ridge) and Japan (Tokyo – ICEPP)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150" dirty="0"/>
              <a:t>Signed Quantum Hub Agreement with IBM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800" dirty="0"/>
          </a:p>
          <a:p>
            <a:pPr lvl="2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9DD54849-78F0-4B3F-9834-B1CC3CFC12A8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658" y="776938"/>
            <a:ext cx="2278613" cy="3208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4177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7772D4-60A3-4AE7-A7EF-D189009B1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1C1554-1A77-447D-A49C-407CDB8F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D9ED1-4597-43AA-82F9-2C2FD7F2B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0224D-2A52-4728-AD0A-997C932D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BBBAB-B3A1-47AE-AF57-32001759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37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620C15-0695-4C15-9473-C085EF0AE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5" y="27905"/>
            <a:ext cx="11376025" cy="1065742"/>
          </a:xfrm>
        </p:spPr>
        <p:txBody>
          <a:bodyPr/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6000" kern="0" dirty="0">
                <a:solidFill>
                  <a:srgbClr val="FFFF00"/>
                </a:solidFill>
              </a:rPr>
              <a:t> </a:t>
            </a:r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Design Concept</a:t>
            </a:r>
            <a:br>
              <a:rPr 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885DB-C2F1-4B55-BDC5-A3CFFB465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B89F9-7316-41DF-BC6D-7370F462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37AD0-2D2E-4736-B154-1DA08851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8A1BAE-3839-4528-BD0F-02DEE1D4BD09}"/>
              </a:ext>
            </a:extLst>
          </p:cNvPr>
          <p:cNvSpPr/>
          <p:nvPr/>
        </p:nvSpPr>
        <p:spPr>
          <a:xfrm>
            <a:off x="2283518" y="4640084"/>
            <a:ext cx="1146468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Marica Biagini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F8ECD5-BEA4-44F3-8A69-590F6B2A74C3}"/>
              </a:ext>
            </a:extLst>
          </p:cNvPr>
          <p:cNvSpPr txBox="1"/>
          <p:nvPr/>
        </p:nvSpPr>
        <p:spPr>
          <a:xfrm>
            <a:off x="7024586" y="1087260"/>
            <a:ext cx="5391439" cy="385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90000"/>
              </a:lnSpc>
              <a:spcAft>
                <a:spcPts val="600"/>
              </a:spcAft>
              <a:buClr>
                <a:srgbClr val="0C377B"/>
              </a:buClr>
              <a:buSzPct val="80000"/>
              <a:defRPr/>
            </a:pPr>
            <a:r>
              <a:rPr lang="en-U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lessons and techniques from past colliders (last 40 years)</a:t>
            </a:r>
            <a:endParaRPr lang="de-AT" dirty="0">
              <a:solidFill>
                <a:srgbClr val="080808"/>
              </a:solidFill>
            </a:endParaRPr>
          </a:p>
          <a:p>
            <a:pPr marL="285750" marR="0" lvl="1" indent="-285750" fontAlgn="auto">
              <a:lnSpc>
                <a:spcPct val="90000"/>
              </a:lnSpc>
              <a:spcAft>
                <a:spcPts val="600"/>
              </a:spcAft>
              <a:buClr>
                <a:srgbClr val="0C377B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de-AT" dirty="0">
                <a:solidFill>
                  <a:srgbClr val="080808"/>
                </a:solidFill>
              </a:rPr>
              <a:t>B-</a:t>
            </a:r>
            <a:r>
              <a:rPr lang="de-AT" dirty="0" err="1">
                <a:solidFill>
                  <a:srgbClr val="080808"/>
                </a:solidFill>
              </a:rPr>
              <a:t>factories</a:t>
            </a:r>
            <a:r>
              <a:rPr lang="de-AT" dirty="0">
                <a:solidFill>
                  <a:srgbClr val="080808"/>
                </a:solidFill>
              </a:rPr>
              <a:t>:</a:t>
            </a:r>
            <a:r>
              <a:rPr lang="en-GB" dirty="0">
                <a:solidFill>
                  <a:srgbClr val="080808"/>
                </a:solidFill>
              </a:rPr>
              <a:t> KEKB &amp; PEP-II:</a:t>
            </a:r>
          </a:p>
          <a:p>
            <a:pPr marL="742950" lvl="2" indent="-285750">
              <a:lnSpc>
                <a:spcPct val="90000"/>
              </a:lnSpc>
              <a:spcAft>
                <a:spcPts val="600"/>
              </a:spcAft>
              <a:buClr>
                <a:srgbClr val="0C377B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GB" dirty="0">
                <a:solidFill>
                  <a:srgbClr val="0034A8"/>
                </a:solidFill>
              </a:rPr>
              <a:t>double-ring lepton colliders, </a:t>
            </a:r>
          </a:p>
          <a:p>
            <a:pPr marL="742950" lvl="2" indent="-285750">
              <a:lnSpc>
                <a:spcPct val="90000"/>
              </a:lnSpc>
              <a:spcAft>
                <a:spcPts val="600"/>
              </a:spcAft>
              <a:buClr>
                <a:srgbClr val="0C377B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GB" dirty="0">
                <a:solidFill>
                  <a:srgbClr val="0034A8"/>
                </a:solidFill>
              </a:rPr>
              <a:t>high beam currents, </a:t>
            </a:r>
          </a:p>
          <a:p>
            <a:pPr marL="742950" lvl="2" indent="-285750">
              <a:lnSpc>
                <a:spcPct val="90000"/>
              </a:lnSpc>
              <a:spcAft>
                <a:spcPts val="600"/>
              </a:spcAft>
              <a:buClr>
                <a:srgbClr val="0C377B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GB" dirty="0">
                <a:solidFill>
                  <a:srgbClr val="0034A8"/>
                </a:solidFill>
              </a:rPr>
              <a:t>top-up injection</a:t>
            </a:r>
          </a:p>
          <a:p>
            <a:pPr marL="285750" marR="0" lvl="1" indent="-285750" fontAlgn="auto">
              <a:lnSpc>
                <a:spcPct val="90000"/>
              </a:lnSpc>
              <a:spcAft>
                <a:spcPts val="600"/>
              </a:spcAft>
              <a:buClr>
                <a:srgbClr val="0C377B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GB" dirty="0">
                <a:solidFill>
                  <a:srgbClr val="080808"/>
                </a:solidFill>
              </a:rPr>
              <a:t>DAFNE: </a:t>
            </a:r>
            <a:r>
              <a:rPr lang="en-GB" dirty="0">
                <a:solidFill>
                  <a:srgbClr val="0034A8"/>
                </a:solidFill>
              </a:rPr>
              <a:t>crab waist, double ring</a:t>
            </a:r>
            <a:endParaRPr lang="de-AT" dirty="0">
              <a:solidFill>
                <a:srgbClr val="0034A8"/>
              </a:solidFill>
            </a:endParaRPr>
          </a:p>
          <a:p>
            <a:pPr marL="285750" marR="0" lvl="1" indent="-285750" fontAlgn="auto">
              <a:lnSpc>
                <a:spcPct val="90000"/>
              </a:lnSpc>
              <a:spcAft>
                <a:spcPts val="600"/>
              </a:spcAft>
              <a:buClr>
                <a:srgbClr val="0C377B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GB" dirty="0">
                <a:solidFill>
                  <a:srgbClr val="080808"/>
                </a:solidFill>
              </a:rPr>
              <a:t>S-KEKB: </a:t>
            </a:r>
            <a:r>
              <a:rPr lang="en-GB" dirty="0">
                <a:solidFill>
                  <a:srgbClr val="0034A8"/>
                </a:solidFill>
              </a:rPr>
              <a:t>low by*, crab waist</a:t>
            </a:r>
            <a:endParaRPr lang="de-AT" dirty="0">
              <a:solidFill>
                <a:srgbClr val="0034A8"/>
              </a:solidFill>
            </a:endParaRPr>
          </a:p>
          <a:p>
            <a:pPr marL="285750" marR="0" lvl="1" indent="-285750" fontAlgn="auto">
              <a:lnSpc>
                <a:spcPct val="90000"/>
              </a:lnSpc>
              <a:spcAft>
                <a:spcPts val="600"/>
              </a:spcAft>
              <a:buClr>
                <a:srgbClr val="0C377B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GB" dirty="0">
                <a:solidFill>
                  <a:srgbClr val="080808"/>
                </a:solidFill>
              </a:rPr>
              <a:t>LEP:  </a:t>
            </a:r>
            <a:r>
              <a:rPr lang="en-GB" dirty="0">
                <a:solidFill>
                  <a:srgbClr val="0034A8"/>
                </a:solidFill>
              </a:rPr>
              <a:t>high energy, SR effects</a:t>
            </a:r>
          </a:p>
          <a:p>
            <a:pPr marL="285750" marR="0" lvl="1" indent="-285750" fontAlgn="auto">
              <a:lnSpc>
                <a:spcPct val="90000"/>
              </a:lnSpc>
              <a:spcAft>
                <a:spcPts val="600"/>
              </a:spcAft>
              <a:buClr>
                <a:srgbClr val="0C377B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GB" dirty="0">
                <a:solidFill>
                  <a:srgbClr val="2F2F2F"/>
                </a:solidFill>
              </a:rPr>
              <a:t>VEPP-4M, LEP: </a:t>
            </a:r>
            <a:r>
              <a:rPr lang="en-GB" dirty="0">
                <a:solidFill>
                  <a:srgbClr val="0034A8"/>
                </a:solidFill>
              </a:rPr>
              <a:t>precision E calibration </a:t>
            </a:r>
          </a:p>
          <a:p>
            <a:pPr marL="285750" marR="0" lvl="1" indent="-285750" fontAlgn="auto">
              <a:lnSpc>
                <a:spcPct val="90000"/>
              </a:lnSpc>
              <a:spcAft>
                <a:spcPts val="600"/>
              </a:spcAft>
              <a:buClr>
                <a:srgbClr val="0C377B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GB" dirty="0">
                <a:solidFill>
                  <a:srgbClr val="080808"/>
                </a:solidFill>
              </a:rPr>
              <a:t>KEKB: </a:t>
            </a:r>
            <a:r>
              <a:rPr lang="en-GB" dirty="0">
                <a:solidFill>
                  <a:srgbClr val="0034A8"/>
                </a:solidFill>
              </a:rPr>
              <a:t>e</a:t>
            </a:r>
            <a:r>
              <a:rPr lang="en-GB" baseline="30000" dirty="0">
                <a:solidFill>
                  <a:srgbClr val="0034A8"/>
                </a:solidFill>
              </a:rPr>
              <a:t>+</a:t>
            </a:r>
            <a:r>
              <a:rPr lang="en-GB" dirty="0">
                <a:solidFill>
                  <a:srgbClr val="0034A8"/>
                </a:solidFill>
              </a:rPr>
              <a:t> source </a:t>
            </a:r>
          </a:p>
          <a:p>
            <a:pPr marL="285750" marR="0" lvl="1" indent="-285750" fontAlgn="auto">
              <a:lnSpc>
                <a:spcPct val="90000"/>
              </a:lnSpc>
              <a:spcAft>
                <a:spcPts val="600"/>
              </a:spcAft>
              <a:buClr>
                <a:srgbClr val="0C377B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en-GB" dirty="0">
                <a:solidFill>
                  <a:srgbClr val="080808"/>
                </a:solidFill>
              </a:rPr>
              <a:t>HERA, LEP, RHIC:</a:t>
            </a:r>
            <a:r>
              <a:rPr lang="en-GB" dirty="0">
                <a:solidFill>
                  <a:srgbClr val="0034A8"/>
                </a:solidFill>
              </a:rPr>
              <a:t> spin gymnastics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3B0E9C-D373-4C6D-99EF-3E5CF11530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/>
          <a:stretch/>
        </p:blipFill>
        <p:spPr>
          <a:xfrm>
            <a:off x="32433" y="1052736"/>
            <a:ext cx="6786103" cy="486981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162341-ADC7-4997-A68F-29452EEDDF68}"/>
              </a:ext>
            </a:extLst>
          </p:cNvPr>
          <p:cNvCxnSpPr>
            <a:cxnSpLocks/>
          </p:cNvCxnSpPr>
          <p:nvPr/>
        </p:nvCxnSpPr>
        <p:spPr>
          <a:xfrm flipV="1">
            <a:off x="2408708" y="1992796"/>
            <a:ext cx="2934202" cy="802255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A306FC-6468-4F08-B16E-2D2473982D8E}"/>
              </a:ext>
            </a:extLst>
          </p:cNvPr>
          <p:cNvCxnSpPr/>
          <p:nvPr/>
        </p:nvCxnSpPr>
        <p:spPr>
          <a:xfrm flipV="1">
            <a:off x="5548960" y="2277987"/>
            <a:ext cx="144016" cy="549855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55FAA9D-2B9F-45C4-AEA3-E9C6D1460FE0}"/>
              </a:ext>
            </a:extLst>
          </p:cNvPr>
          <p:cNvSpPr/>
          <p:nvPr/>
        </p:nvSpPr>
        <p:spPr>
          <a:xfrm>
            <a:off x="4901601" y="4942118"/>
            <a:ext cx="14702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Marica Biagini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FB9FEC-28D2-4862-A8EA-10D9228041A1}"/>
              </a:ext>
            </a:extLst>
          </p:cNvPr>
          <p:cNvCxnSpPr>
            <a:cxnSpLocks/>
          </p:cNvCxnSpPr>
          <p:nvPr/>
        </p:nvCxnSpPr>
        <p:spPr>
          <a:xfrm flipV="1">
            <a:off x="4019143" y="1381586"/>
            <a:ext cx="852721" cy="608417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12E9BE-235B-4BCE-BB21-97749B5F2316}"/>
              </a:ext>
            </a:extLst>
          </p:cNvPr>
          <p:cNvCxnSpPr>
            <a:cxnSpLocks/>
          </p:cNvCxnSpPr>
          <p:nvPr/>
        </p:nvCxnSpPr>
        <p:spPr>
          <a:xfrm flipV="1">
            <a:off x="3928184" y="1304329"/>
            <a:ext cx="871672" cy="13957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97865D7-C09F-4602-8FA5-C6F30952E5E5}"/>
              </a:ext>
            </a:extLst>
          </p:cNvPr>
          <p:cNvCxnSpPr>
            <a:cxnSpLocks/>
          </p:cNvCxnSpPr>
          <p:nvPr/>
        </p:nvCxnSpPr>
        <p:spPr>
          <a:xfrm flipV="1">
            <a:off x="3761215" y="2277987"/>
            <a:ext cx="1787745" cy="126284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46008A4-2DFB-4B64-BDAE-6605152F3DDA}"/>
              </a:ext>
            </a:extLst>
          </p:cNvPr>
          <p:cNvSpPr txBox="1"/>
          <p:nvPr/>
        </p:nvSpPr>
        <p:spPr>
          <a:xfrm>
            <a:off x="1559496" y="5877272"/>
            <a:ext cx="9914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0000"/>
                </a:solidFill>
                <a:latin typeface="Calibri"/>
              </a:rPr>
              <a:t>C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ombining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successful ingredients of several recent colliders → highest luminosities &amp; energies</a:t>
            </a:r>
          </a:p>
        </p:txBody>
      </p:sp>
    </p:spTree>
    <p:extLst>
      <p:ext uri="{BB962C8B-B14F-4D97-AF65-F5344CB8AC3E}">
        <p14:creationId xmlns:p14="http://schemas.microsoft.com/office/powerpoint/2010/main" val="792351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444BDD-8862-4722-82E5-5F911E95A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FCC-</a:t>
            </a:r>
            <a:r>
              <a:rPr lang="en-US" dirty="0" err="1"/>
              <a:t>hh</a:t>
            </a:r>
            <a:r>
              <a:rPr lang="en-US" dirty="0"/>
              <a:t>: Highest Collision Energies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2A3AF-C85C-4B41-AB37-055EB56C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C6347-95C7-4AD2-B831-0DAC9097C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B47CA-D805-40FA-900A-247E8FCA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608AB6-0221-4321-9E7D-AACC7542FA5F}"/>
              </a:ext>
            </a:extLst>
          </p:cNvPr>
          <p:cNvGrpSpPr/>
          <p:nvPr/>
        </p:nvGrpSpPr>
        <p:grpSpPr>
          <a:xfrm>
            <a:off x="191344" y="1196752"/>
            <a:ext cx="7049978" cy="4248472"/>
            <a:chOff x="342166" y="1124744"/>
            <a:chExt cx="5934147" cy="31464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60B0A8-1DB3-4344-B68E-C62CF1D6C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166" y="1124744"/>
              <a:ext cx="5934147" cy="3146493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FBBA385-F170-4545-A848-EECC4E025C90}"/>
                </a:ext>
              </a:extLst>
            </p:cNvPr>
            <p:cNvCxnSpPr/>
            <p:nvPr/>
          </p:nvCxnSpPr>
          <p:spPr>
            <a:xfrm flipV="1">
              <a:off x="3604509" y="2080671"/>
              <a:ext cx="576064" cy="39329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B39DA27-1671-4A59-88C3-B5F9BD3F2D6F}"/>
                </a:ext>
              </a:extLst>
            </p:cNvPr>
            <p:cNvCxnSpPr/>
            <p:nvPr/>
          </p:nvCxnSpPr>
          <p:spPr>
            <a:xfrm flipV="1">
              <a:off x="4410012" y="1524482"/>
              <a:ext cx="576064" cy="39329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FAD2D-4D96-40D9-8795-6DD4DE9354F4}"/>
              </a:ext>
            </a:extLst>
          </p:cNvPr>
          <p:cNvSpPr/>
          <p:nvPr/>
        </p:nvSpPr>
        <p:spPr>
          <a:xfrm>
            <a:off x="7272217" y="1268760"/>
            <a:ext cx="491978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dirty="0">
                <a:solidFill>
                  <a:srgbClr val="2F2F2F"/>
                </a:solidFill>
              </a:rPr>
              <a:t>Key challenges:</a:t>
            </a:r>
          </a:p>
          <a:p>
            <a:pPr marL="285750" indent="-28575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F2F2F"/>
                </a:solidFill>
              </a:rPr>
              <a:t>Order of magnitude performance increase          in both energy &amp; luminosity </a:t>
            </a:r>
          </a:p>
          <a:p>
            <a:pPr marL="285750" indent="-28575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F2F2F"/>
                </a:solidFill>
              </a:rPr>
              <a:t>100 </a:t>
            </a:r>
            <a:r>
              <a:rPr lang="en-US" dirty="0" err="1">
                <a:solidFill>
                  <a:srgbClr val="2F2F2F"/>
                </a:solidFill>
              </a:rPr>
              <a:t>TeV</a:t>
            </a:r>
            <a:r>
              <a:rPr lang="en-US" dirty="0">
                <a:solidFill>
                  <a:srgbClr val="2F2F2F"/>
                </a:solidFill>
              </a:rPr>
              <a:t> cm collision energy                                   (vs 14 </a:t>
            </a:r>
            <a:r>
              <a:rPr lang="en-US" dirty="0" err="1">
                <a:solidFill>
                  <a:srgbClr val="2F2F2F"/>
                </a:solidFill>
              </a:rPr>
              <a:t>TeV</a:t>
            </a:r>
            <a:r>
              <a:rPr lang="en-US" dirty="0">
                <a:solidFill>
                  <a:srgbClr val="2F2F2F"/>
                </a:solidFill>
              </a:rPr>
              <a:t> for LHC)</a:t>
            </a:r>
            <a:r>
              <a:rPr lang="en-US" dirty="0">
                <a:solidFill>
                  <a:srgbClr val="2F2F2F"/>
                </a:solidFill>
                <a:sym typeface="Wingdings" panose="05000000000000000000" pitchFamily="2" charset="2"/>
              </a:rPr>
              <a:t> </a:t>
            </a:r>
            <a:endParaRPr lang="en-US" dirty="0">
              <a:solidFill>
                <a:srgbClr val="2F2F2F"/>
              </a:solidFill>
            </a:endParaRPr>
          </a:p>
          <a:p>
            <a:pPr marL="285750" indent="-28575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F2F2F"/>
                </a:solidFill>
              </a:rPr>
              <a:t>20 ab</a:t>
            </a:r>
            <a:r>
              <a:rPr lang="en-US" baseline="30000" dirty="0">
                <a:solidFill>
                  <a:srgbClr val="2F2F2F"/>
                </a:solidFill>
              </a:rPr>
              <a:t>-1</a:t>
            </a:r>
            <a:r>
              <a:rPr lang="en-US" dirty="0">
                <a:solidFill>
                  <a:srgbClr val="2F2F2F"/>
                </a:solidFill>
              </a:rPr>
              <a:t> per experiment collected over 25 years of operation (vs 3 ab</a:t>
            </a:r>
            <a:r>
              <a:rPr lang="en-US" baseline="30000" dirty="0">
                <a:solidFill>
                  <a:srgbClr val="2F2F2F"/>
                </a:solidFill>
              </a:rPr>
              <a:t>-1</a:t>
            </a:r>
            <a:r>
              <a:rPr lang="en-US" dirty="0">
                <a:solidFill>
                  <a:srgbClr val="2F2F2F"/>
                </a:solidFill>
              </a:rPr>
              <a:t> for LHC)</a:t>
            </a:r>
          </a:p>
          <a:p>
            <a:pPr marL="285750" indent="-28575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F2F2F"/>
                </a:solidFill>
              </a:rPr>
              <a:t>Similar performance increase as from </a:t>
            </a:r>
            <a:r>
              <a:rPr lang="en-US" dirty="0" err="1">
                <a:solidFill>
                  <a:srgbClr val="2F2F2F"/>
                </a:solidFill>
              </a:rPr>
              <a:t>Tevatron</a:t>
            </a:r>
            <a:r>
              <a:rPr lang="en-US" dirty="0">
                <a:solidFill>
                  <a:srgbClr val="2F2F2F"/>
                </a:solidFill>
              </a:rPr>
              <a:t> to LHC</a:t>
            </a:r>
          </a:p>
          <a:p>
            <a:pPr marL="285750" indent="-285750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F2F2F"/>
                </a:solidFill>
              </a:rPr>
              <a:t>Key technology: high-field magnets</a:t>
            </a:r>
          </a:p>
        </p:txBody>
      </p:sp>
    </p:spTree>
    <p:extLst>
      <p:ext uri="{BB962C8B-B14F-4D97-AF65-F5344CB8AC3E}">
        <p14:creationId xmlns:p14="http://schemas.microsoft.com/office/powerpoint/2010/main" val="551486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266" name="Picture 2" descr="LEPaerial2-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5496"/>
            <a:ext cx="12192000" cy="819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3267" name="Line 3"/>
          <p:cNvSpPr>
            <a:spLocks noChangeShapeType="1"/>
          </p:cNvSpPr>
          <p:nvPr/>
        </p:nvSpPr>
        <p:spPr bwMode="auto">
          <a:xfrm rot="-506531">
            <a:off x="5272578" y="5233690"/>
            <a:ext cx="909832" cy="13503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63268" name="Line 4"/>
          <p:cNvSpPr>
            <a:spLocks noChangeShapeType="1"/>
          </p:cNvSpPr>
          <p:nvPr/>
        </p:nvSpPr>
        <p:spPr bwMode="auto">
          <a:xfrm rot="10667574" flipV="1">
            <a:off x="7804991" y="4883560"/>
            <a:ext cx="751114" cy="17297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63269" name="Text Box 5"/>
          <p:cNvSpPr txBox="1">
            <a:spLocks noChangeArrowheads="1"/>
          </p:cNvSpPr>
          <p:nvPr/>
        </p:nvSpPr>
        <p:spPr bwMode="auto">
          <a:xfrm rot="21097087">
            <a:off x="7797388" y="4828270"/>
            <a:ext cx="11256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400" dirty="0">
                <a:solidFill>
                  <a:srgbClr val="FFFF00"/>
                </a:solidFill>
                <a:latin typeface="Times New Roman" pitchFamily="18" charset="0"/>
              </a:rPr>
              <a:t>Protons</a:t>
            </a:r>
            <a:br>
              <a:rPr lang="de-DE" sz="2400" dirty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de-DE" sz="2400" dirty="0">
                <a:solidFill>
                  <a:srgbClr val="FFFF00"/>
                </a:solidFill>
                <a:latin typeface="Times New Roman" pitchFamily="18" charset="0"/>
              </a:rPr>
              <a:t>(</a:t>
            </a:r>
            <a:r>
              <a:rPr lang="de-DE" sz="2400" dirty="0" err="1">
                <a:solidFill>
                  <a:srgbClr val="FFFF00"/>
                </a:solidFill>
                <a:latin typeface="Times New Roman" pitchFamily="18" charset="0"/>
              </a:rPr>
              <a:t>ions</a:t>
            </a:r>
            <a:r>
              <a:rPr lang="de-DE" sz="2400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163270" name="Rectangle 6"/>
          <p:cNvSpPr>
            <a:spLocks noChangeArrowheads="1"/>
          </p:cNvSpPr>
          <p:nvPr/>
        </p:nvSpPr>
        <p:spPr bwMode="auto">
          <a:xfrm>
            <a:off x="5159896" y="5373216"/>
            <a:ext cx="11256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400" dirty="0">
                <a:solidFill>
                  <a:srgbClr val="FFFF00"/>
                </a:solidFill>
                <a:latin typeface="Times New Roman" pitchFamily="18" charset="0"/>
              </a:rPr>
              <a:t>Protons</a:t>
            </a:r>
            <a:br>
              <a:rPr lang="de-DE" sz="2400" dirty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de-DE" sz="2400" dirty="0">
                <a:solidFill>
                  <a:srgbClr val="FFFF00"/>
                </a:solidFill>
                <a:latin typeface="Times New Roman" pitchFamily="18" charset="0"/>
              </a:rPr>
              <a:t>(</a:t>
            </a:r>
            <a:r>
              <a:rPr lang="de-DE" sz="2400" dirty="0" err="1">
                <a:solidFill>
                  <a:srgbClr val="FFFF00"/>
                </a:solidFill>
                <a:latin typeface="Times New Roman" pitchFamily="18" charset="0"/>
              </a:rPr>
              <a:t>ions</a:t>
            </a:r>
            <a:r>
              <a:rPr lang="de-DE" sz="2400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  <a:endParaRPr lang="de-DE" sz="2400" baseline="30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63271" name="Picture 7" descr="cms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938" y="1042218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3272" name="Picture 8" descr="lhcb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858" y="3060789"/>
            <a:ext cx="923925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3273" name="Group 9"/>
          <p:cNvGrpSpPr>
            <a:grpSpLocks/>
          </p:cNvGrpSpPr>
          <p:nvPr/>
        </p:nvGrpSpPr>
        <p:grpSpPr bwMode="auto">
          <a:xfrm>
            <a:off x="6553201" y="4572000"/>
            <a:ext cx="823913" cy="1219200"/>
            <a:chOff x="3360" y="3072"/>
            <a:chExt cx="519" cy="768"/>
          </a:xfrm>
        </p:grpSpPr>
        <p:sp>
          <p:nvSpPr>
            <p:cNvPr id="1163274" name="Rectangle 10"/>
            <p:cNvSpPr>
              <a:spLocks noChangeArrowheads="1"/>
            </p:cNvSpPr>
            <p:nvPr/>
          </p:nvSpPr>
          <p:spPr bwMode="auto">
            <a:xfrm>
              <a:off x="3360" y="3072"/>
              <a:ext cx="480" cy="76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163275" name="Picture 11" descr="atlas-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120"/>
              <a:ext cx="463" cy="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3276" name="Text Box 12"/>
            <p:cNvSpPr txBox="1">
              <a:spLocks noChangeArrowheads="1"/>
            </p:cNvSpPr>
            <p:nvPr/>
          </p:nvSpPr>
          <p:spPr bwMode="auto">
            <a:xfrm rot="-5353840">
              <a:off x="3404" y="3364"/>
              <a:ext cx="7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8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de-DE"/>
                <a:t>Atlas</a:t>
              </a:r>
            </a:p>
          </p:txBody>
        </p:sp>
      </p:grpSp>
      <p:pic>
        <p:nvPicPr>
          <p:cNvPr id="1163277" name="Picture 13" descr="alice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62" y="4724400"/>
            <a:ext cx="9080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3285" name="Rectangle 21"/>
          <p:cNvSpPr>
            <a:spLocks noChangeArrowheads="1"/>
          </p:cNvSpPr>
          <p:nvPr/>
        </p:nvSpPr>
        <p:spPr bwMode="auto">
          <a:xfrm>
            <a:off x="1524000" y="117475"/>
            <a:ext cx="91440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eaLnBrk="1" hangingPunct="1">
              <a:lnSpc>
                <a:spcPct val="90000"/>
              </a:lnSpc>
            </a:pPr>
            <a:r>
              <a:rPr lang="en-GB" sz="2800" dirty="0">
                <a:solidFill>
                  <a:schemeClr val="bg1"/>
                </a:solidFill>
              </a:rPr>
              <a:t>Large Hadron Collider (LHC)</a:t>
            </a:r>
          </a:p>
        </p:txBody>
      </p:sp>
      <p:pic>
        <p:nvPicPr>
          <p:cNvPr id="1163286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00" y="749946"/>
            <a:ext cx="3014663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3287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2640659"/>
            <a:ext cx="254635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3288" name="Picture 2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91" y="4298430"/>
            <a:ext cx="2330450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3289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359" y="4298430"/>
            <a:ext cx="3051175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80B1487-43A6-4DD2-A029-B2777223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CA9773A-0508-4249-9DF4-3AD0B6C0E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B6515E-B2BE-4B79-A889-5BC8FE568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08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63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3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63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3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3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63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3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63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63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63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3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6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33278A0-249D-4E4F-AE51-CD804A363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748" y="-27383"/>
            <a:ext cx="1503932" cy="792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7F67B-52BC-4C57-978B-6266482BD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08" y="1378049"/>
            <a:ext cx="5345287" cy="466668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A06AE-B05B-40B2-BED5-37D518948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76" y="1120507"/>
            <a:ext cx="5755232" cy="374865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0" dirty="0"/>
              <a:t>Example: measurement of the Higgs couplings to fundamental particles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0" dirty="0"/>
              <a:t>ATLAS result based on the full data set (Run 2)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b="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0" dirty="0"/>
              <a:t>Key prediction of the Standard Model: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0" dirty="0">
                <a:solidFill>
                  <a:srgbClr val="0034A8"/>
                </a:solidFill>
              </a:rPr>
              <a:t>Higgs coupling to particles is proportional to their mass 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b="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0" dirty="0">
                <a:solidFill>
                  <a:srgbClr val="FF0000"/>
                </a:solidFill>
              </a:rPr>
              <a:t>Impressive verification with an accuracy often better than 10%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b="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4A2FEA-17BC-4481-942A-DFFD7BB56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Achievements since the Higgs Boson Discovery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2E9BC-A47E-40B2-A74D-410F2529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C4F7F-B3C7-4260-80C4-D4CCCA911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7D491-A214-499A-8758-759F7A478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9E6F67-C100-41A5-8125-22BDD3C6E916}"/>
              </a:ext>
            </a:extLst>
          </p:cNvPr>
          <p:cNvSpPr txBox="1"/>
          <p:nvPr/>
        </p:nvSpPr>
        <p:spPr>
          <a:xfrm>
            <a:off x="7507009" y="980728"/>
            <a:ext cx="3028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0"/>
              </a:spcBef>
            </a:pPr>
            <a:r>
              <a:rPr lang="en-CH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  <a:sym typeface="Wingdings" pitchFamily="2" charset="2"/>
              </a:rPr>
              <a:t>Coupling measurements (B</a:t>
            </a:r>
            <a:r>
              <a:rPr lang="en-CH" sz="14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  <a:sym typeface="Wingdings" pitchFamily="2" charset="2"/>
              </a:rPr>
              <a:t>i</a:t>
            </a:r>
            <a:r>
              <a:rPr lang="en-CH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  <a:sym typeface="Wingdings" pitchFamily="2" charset="2"/>
              </a:rPr>
              <a:t> = B</a:t>
            </a:r>
            <a:r>
              <a:rPr lang="en-CH" sz="14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  <a:sym typeface="Wingdings" pitchFamily="2" charset="2"/>
              </a:rPr>
              <a:t>u</a:t>
            </a:r>
            <a:r>
              <a:rPr lang="en-CH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  <a:sym typeface="Wingdings" pitchFamily="2" charset="2"/>
              </a:rPr>
              <a:t> = 0)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E2CA8C-2B7C-4DC0-807E-6FE7A6D5E239}"/>
              </a:ext>
            </a:extLst>
          </p:cNvPr>
          <p:cNvSpPr txBox="1"/>
          <p:nvPr/>
        </p:nvSpPr>
        <p:spPr>
          <a:xfrm>
            <a:off x="7516583" y="5645371"/>
            <a:ext cx="846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0"/>
              </a:spcBef>
            </a:pPr>
            <a:r>
              <a:rPr lang="en-GB" sz="1200" dirty="0" err="1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rPr>
              <a:t>κ</a:t>
            </a:r>
            <a:r>
              <a:rPr lang="en-CH" sz="1200" baseline="-25000" dirty="0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rPr>
              <a:t>µ</a:t>
            </a:r>
            <a:r>
              <a:rPr lang="en-CH" sz="1200" dirty="0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rPr>
              <a:t> &lt; 30%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D4FE2A1-4B2B-470D-B8AD-B253A35004E8}"/>
              </a:ext>
            </a:extLst>
          </p:cNvPr>
          <p:cNvGrpSpPr/>
          <p:nvPr/>
        </p:nvGrpSpPr>
        <p:grpSpPr>
          <a:xfrm>
            <a:off x="7500473" y="5877272"/>
            <a:ext cx="3708095" cy="317788"/>
            <a:chOff x="7341367" y="5514593"/>
            <a:chExt cx="3708095" cy="31778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600228-5F96-4C9B-A575-B0FA01899037}"/>
                </a:ext>
              </a:extLst>
            </p:cNvPr>
            <p:cNvSpPr txBox="1"/>
            <p:nvPr/>
          </p:nvSpPr>
          <p:spPr>
            <a:xfrm>
              <a:off x="7341367" y="5524604"/>
              <a:ext cx="841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0"/>
                </a:spcBef>
              </a:pPr>
              <a:r>
                <a:rPr lang="en-GB" sz="1400" dirty="0" err="1">
                  <a:solidFill>
                    <a:srgbClr val="0D7FBF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κ</a:t>
              </a:r>
              <a:r>
                <a:rPr lang="en-CH" sz="1400" baseline="-25000" dirty="0">
                  <a:solidFill>
                    <a:srgbClr val="0D7FBF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𝜏</a:t>
              </a:r>
              <a:r>
                <a:rPr lang="en-CH" sz="1400" dirty="0">
                  <a:solidFill>
                    <a:srgbClr val="0D7FBF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 = 7%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1D3DCB-1650-42A2-B3F4-44C48DC61F91}"/>
                </a:ext>
              </a:extLst>
            </p:cNvPr>
            <p:cNvSpPr txBox="1"/>
            <p:nvPr/>
          </p:nvSpPr>
          <p:spPr>
            <a:xfrm>
              <a:off x="8184093" y="5521451"/>
              <a:ext cx="9407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0"/>
                </a:spcBef>
              </a:pPr>
              <a:r>
                <a:rPr lang="en-GB" sz="1400" dirty="0" err="1">
                  <a:solidFill>
                    <a:srgbClr val="0D7FBF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κ</a:t>
              </a:r>
              <a:r>
                <a:rPr lang="en-CH" sz="1400" baseline="-25000" dirty="0">
                  <a:solidFill>
                    <a:srgbClr val="0D7FBF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b</a:t>
              </a:r>
              <a:r>
                <a:rPr lang="en-CH" sz="1400" dirty="0">
                  <a:solidFill>
                    <a:srgbClr val="0D7FBF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 = 11%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E24305B-D49B-4355-A2AB-F4F5C0F03E8E}"/>
                </a:ext>
              </a:extLst>
            </p:cNvPr>
            <p:cNvSpPr txBox="1"/>
            <p:nvPr/>
          </p:nvSpPr>
          <p:spPr>
            <a:xfrm>
              <a:off x="10049060" y="5524604"/>
              <a:ext cx="10004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3000"/>
                </a:spcBef>
              </a:pPr>
              <a:r>
                <a:rPr lang="en-GB" sz="1400" dirty="0" err="1">
                  <a:solidFill>
                    <a:srgbClr val="0D7FBF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κ</a:t>
              </a:r>
              <a:r>
                <a:rPr lang="en-CH" sz="1400" baseline="-25000" dirty="0">
                  <a:solidFill>
                    <a:srgbClr val="0D7FBF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W,Z</a:t>
              </a:r>
              <a:r>
                <a:rPr lang="en-CH" sz="1400" dirty="0">
                  <a:solidFill>
                    <a:srgbClr val="0D7FBF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 = 6%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9974DF5-2385-471F-AF68-8675AAB42DF6}"/>
                </a:ext>
              </a:extLst>
            </p:cNvPr>
            <p:cNvSpPr txBox="1"/>
            <p:nvPr/>
          </p:nvSpPr>
          <p:spPr>
            <a:xfrm>
              <a:off x="9155754" y="5514593"/>
              <a:ext cx="9204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0"/>
                </a:spcBef>
              </a:pPr>
              <a:r>
                <a:rPr lang="en-GB" sz="1400" dirty="0" err="1">
                  <a:solidFill>
                    <a:srgbClr val="0D7FBF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κ</a:t>
              </a:r>
              <a:r>
                <a:rPr lang="en-CH" sz="1400" baseline="-25000" dirty="0">
                  <a:solidFill>
                    <a:srgbClr val="0D7FBF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t</a:t>
              </a:r>
              <a:r>
                <a:rPr lang="en-CH" sz="1400" dirty="0">
                  <a:solidFill>
                    <a:srgbClr val="0D7FBF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 = </a:t>
              </a:r>
              <a:r>
                <a:rPr lang="de-DE" sz="1400" dirty="0">
                  <a:solidFill>
                    <a:srgbClr val="0D7FBF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6</a:t>
              </a:r>
              <a:r>
                <a:rPr lang="en-CH" sz="1400" dirty="0">
                  <a:solidFill>
                    <a:srgbClr val="0D7FBF"/>
                  </a:solidFill>
                  <a:latin typeface="Helvetica" pitchFamily="2" charset="0"/>
                  <a:ea typeface="Helvetica Light" charset="0"/>
                  <a:cs typeface="Helvetica Light" charset="0"/>
                  <a:sym typeface="Wingdings" pitchFamily="2" charset="2"/>
                </a:rPr>
                <a:t>% 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86524EE-3D1F-4026-A657-C4DB5B02401A}"/>
              </a:ext>
            </a:extLst>
          </p:cNvPr>
          <p:cNvSpPr txBox="1"/>
          <p:nvPr/>
        </p:nvSpPr>
        <p:spPr>
          <a:xfrm>
            <a:off x="7516583" y="1351468"/>
            <a:ext cx="4484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0"/>
              </a:spcBef>
            </a:pPr>
            <a:r>
              <a:rPr lang="en-GB" sz="1200" dirty="0" err="1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rPr>
              <a:t>κ</a:t>
            </a:r>
            <a:r>
              <a:rPr lang="en-CH" sz="1200" baseline="-25000" dirty="0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rPr>
              <a:t>𝛾</a:t>
            </a:r>
            <a:r>
              <a:rPr lang="en-CH" sz="1200" dirty="0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rPr>
              <a:t> = 1.04 ± 0.06, </a:t>
            </a:r>
            <a:r>
              <a:rPr lang="en-GB" sz="1200" dirty="0" err="1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rPr>
              <a:t>κ</a:t>
            </a:r>
            <a:r>
              <a:rPr lang="en-GB" sz="1200" baseline="-25000" dirty="0" err="1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rPr>
              <a:t>g</a:t>
            </a:r>
            <a:r>
              <a:rPr lang="en-CH" sz="1200" dirty="0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rPr>
              <a:t> = 0.92        , </a:t>
            </a:r>
            <a:r>
              <a:rPr lang="en-GB" sz="1200" dirty="0" err="1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rPr>
              <a:t>κ</a:t>
            </a:r>
            <a:r>
              <a:rPr lang="en-GB" sz="1200" baseline="-25000" dirty="0" err="1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rPr>
              <a:t>Z</a:t>
            </a:r>
            <a:r>
              <a:rPr lang="en-CH" sz="1200" baseline="-25000" dirty="0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rPr>
              <a:t>𝛾</a:t>
            </a:r>
            <a:r>
              <a:rPr lang="en-CH" sz="1200" dirty="0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rPr>
              <a:t> = 1.37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F750EB-C7D4-42C9-9E32-82C987EDA81C}"/>
              </a:ext>
            </a:extLst>
          </p:cNvPr>
          <p:cNvSpPr txBox="1"/>
          <p:nvPr/>
        </p:nvSpPr>
        <p:spPr>
          <a:xfrm>
            <a:off x="9332405" y="1293042"/>
            <a:ext cx="67151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900" dirty="0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rPr>
              <a:t>+0.07 </a:t>
            </a:r>
            <a:endParaRPr lang="en-CH" sz="900" dirty="0">
              <a:solidFill>
                <a:srgbClr val="0D7FBF"/>
              </a:solidFill>
              <a:latin typeface="Helvetica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71F929-21F1-4166-884D-008948C83381}"/>
              </a:ext>
            </a:extLst>
          </p:cNvPr>
          <p:cNvSpPr txBox="1"/>
          <p:nvPr/>
        </p:nvSpPr>
        <p:spPr>
          <a:xfrm>
            <a:off x="9336215" y="1445442"/>
            <a:ext cx="67151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900" dirty="0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rPr>
              <a:t>–0.06 </a:t>
            </a:r>
            <a:endParaRPr lang="en-CH" sz="900" dirty="0">
              <a:solidFill>
                <a:srgbClr val="0D7FBF"/>
              </a:solidFill>
              <a:latin typeface="Helvetica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AC3D50-1ED1-4842-8440-D470D61BED50}"/>
              </a:ext>
            </a:extLst>
          </p:cNvPr>
          <p:cNvSpPr txBox="1"/>
          <p:nvPr/>
        </p:nvSpPr>
        <p:spPr>
          <a:xfrm>
            <a:off x="10453237" y="1293042"/>
            <a:ext cx="67151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900" dirty="0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rPr>
              <a:t>+0.31 </a:t>
            </a:r>
            <a:endParaRPr lang="en-CH" sz="900" dirty="0">
              <a:solidFill>
                <a:srgbClr val="0D7FBF"/>
              </a:solidFill>
              <a:latin typeface="Helvetica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244FEA-ADFE-45F0-8835-1704ABE43DC5}"/>
              </a:ext>
            </a:extLst>
          </p:cNvPr>
          <p:cNvSpPr txBox="1"/>
          <p:nvPr/>
        </p:nvSpPr>
        <p:spPr>
          <a:xfrm>
            <a:off x="10457047" y="1445442"/>
            <a:ext cx="67151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900" dirty="0">
                <a:solidFill>
                  <a:srgbClr val="0D7FBF"/>
                </a:solidFill>
                <a:latin typeface="Helvetica" pitchFamily="2" charset="0"/>
                <a:ea typeface="Helvetica Light" charset="0"/>
                <a:cs typeface="Helvetica Light" charset="0"/>
                <a:sym typeface="Wingdings" pitchFamily="2" charset="2"/>
              </a:rPr>
              <a:t>–0.37 </a:t>
            </a:r>
            <a:endParaRPr lang="en-CH" sz="900" dirty="0">
              <a:solidFill>
                <a:srgbClr val="0D7FBF"/>
              </a:solidFill>
              <a:latin typeface="Helvetica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255779-89E1-40F4-A389-0BD798DC330F}"/>
              </a:ext>
            </a:extLst>
          </p:cNvPr>
          <p:cNvSpPr txBox="1"/>
          <p:nvPr/>
        </p:nvSpPr>
        <p:spPr>
          <a:xfrm>
            <a:off x="7719927" y="4400661"/>
            <a:ext cx="31178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H" sz="1100" dirty="0">
                <a:solidFill>
                  <a:srgbClr val="0D7FBF"/>
                </a:solidFill>
                <a:latin typeface="Helvetica Light" charset="0"/>
                <a:ea typeface="Helvetica Light" charset="0"/>
                <a:cs typeface="Helvetica Light" charset="0"/>
                <a:sym typeface="Wingdings" pitchFamily="2" charset="2"/>
              </a:rPr>
              <a:t>Precision on couplings  reached</a:t>
            </a:r>
            <a:endParaRPr lang="en-CH" sz="1100" dirty="0">
              <a:solidFill>
                <a:srgbClr val="0D7FBF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C865A0-0381-4F75-AC42-FE780A13002A}"/>
              </a:ext>
            </a:extLst>
          </p:cNvPr>
          <p:cNvSpPr txBox="1"/>
          <p:nvPr/>
        </p:nvSpPr>
        <p:spPr>
          <a:xfrm rot="16200000">
            <a:off x="9945265" y="3619127"/>
            <a:ext cx="2526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ATLAS-CONF-2021-053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99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EE098F-7E3B-41C2-9640-3B8619312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5" y="689957"/>
            <a:ext cx="10268131" cy="545847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2CC4C5-0507-49A8-9F19-9B79A19E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99453"/>
            <a:ext cx="11376025" cy="1065742"/>
          </a:xfrm>
        </p:spPr>
        <p:txBody>
          <a:bodyPr/>
          <a:lstStyle/>
          <a:p>
            <a:r>
              <a:rPr lang="en-US" dirty="0"/>
              <a:t>The  LHC Scientific </a:t>
            </a:r>
            <a:r>
              <a:rPr lang="en-US" dirty="0" err="1"/>
              <a:t>Programme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EC136-9E76-4016-A2AE-28ADAA04D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BF35D-BFDA-41D5-B774-5E8894256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5D077-E8FD-45E5-80EA-FD1ECA216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C99C1A-D213-4FAF-82EB-FDF365346F5D}"/>
              </a:ext>
            </a:extLst>
          </p:cNvPr>
          <p:cNvSpPr txBox="1"/>
          <p:nvPr/>
        </p:nvSpPr>
        <p:spPr>
          <a:xfrm>
            <a:off x="10704512" y="5932984"/>
            <a:ext cx="112691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Status Feb 2022</a:t>
            </a:r>
          </a:p>
        </p:txBody>
      </p:sp>
      <p:sp>
        <p:nvSpPr>
          <p:cNvPr id="13" name="Callout: Down Arrow 12">
            <a:extLst>
              <a:ext uri="{FF2B5EF4-FFF2-40B4-BE49-F238E27FC236}">
                <a16:creationId xmlns:a16="http://schemas.microsoft.com/office/drawing/2014/main" id="{85DE7CA5-C1B6-425D-8F91-FFBD09129E61}"/>
              </a:ext>
            </a:extLst>
          </p:cNvPr>
          <p:cNvSpPr/>
          <p:nvPr/>
        </p:nvSpPr>
        <p:spPr>
          <a:xfrm>
            <a:off x="5901680" y="1439334"/>
            <a:ext cx="914400" cy="812385"/>
          </a:xfrm>
          <a:prstGeom prst="downArrowCallou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Today</a:t>
            </a:r>
          </a:p>
        </p:txBody>
      </p:sp>
      <p:sp>
        <p:nvSpPr>
          <p:cNvPr id="14" name="Scroll: Vertical 13">
            <a:extLst>
              <a:ext uri="{FF2B5EF4-FFF2-40B4-BE49-F238E27FC236}">
                <a16:creationId xmlns:a16="http://schemas.microsoft.com/office/drawing/2014/main" id="{880C1F9C-4BD8-4719-A6CC-3937C0A165FE}"/>
              </a:ext>
            </a:extLst>
          </p:cNvPr>
          <p:cNvSpPr/>
          <p:nvPr/>
        </p:nvSpPr>
        <p:spPr>
          <a:xfrm>
            <a:off x="191343" y="2083625"/>
            <a:ext cx="1296144" cy="769311"/>
          </a:xfrm>
          <a:prstGeom prst="verticalScroll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Start of the scientific </a:t>
            </a:r>
            <a:r>
              <a:rPr lang="en-US" sz="1200" dirty="0" err="1"/>
              <a:t>programme</a:t>
            </a:r>
            <a:endParaRPr lang="en-US" sz="1200" dirty="0"/>
          </a:p>
        </p:txBody>
      </p:sp>
      <p:sp>
        <p:nvSpPr>
          <p:cNvPr id="15" name="Scroll: Vertical 14">
            <a:extLst>
              <a:ext uri="{FF2B5EF4-FFF2-40B4-BE49-F238E27FC236}">
                <a16:creationId xmlns:a16="http://schemas.microsoft.com/office/drawing/2014/main" id="{19E8899A-9F22-42C3-9569-EB3F45C5208A}"/>
              </a:ext>
            </a:extLst>
          </p:cNvPr>
          <p:cNvSpPr/>
          <p:nvPr/>
        </p:nvSpPr>
        <p:spPr>
          <a:xfrm>
            <a:off x="4727848" y="2086000"/>
            <a:ext cx="1296144" cy="769311"/>
          </a:xfrm>
          <a:prstGeom prst="verticalScroll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Upgrade of accelerator and detectors</a:t>
            </a:r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id="{38835F8B-86D8-4FBD-9085-69DB625AF70E}"/>
              </a:ext>
            </a:extLst>
          </p:cNvPr>
          <p:cNvSpPr/>
          <p:nvPr/>
        </p:nvSpPr>
        <p:spPr>
          <a:xfrm>
            <a:off x="7752184" y="2086000"/>
            <a:ext cx="1440160" cy="982960"/>
          </a:xfrm>
          <a:prstGeom prst="verticalScroll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Upgrade of accelerator and detectors (Phase II)</a:t>
            </a:r>
          </a:p>
        </p:txBody>
      </p:sp>
    </p:spTree>
    <p:extLst>
      <p:ext uri="{BB962C8B-B14F-4D97-AF65-F5344CB8AC3E}">
        <p14:creationId xmlns:p14="http://schemas.microsoft.com/office/powerpoint/2010/main" val="256564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743D35-5BA7-463D-9A70-64F332D65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298410-1608-4751-962E-BFD08338C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CERN on </a:t>
            </a:r>
            <a:r>
              <a:rPr lang="en-CH" dirty="0"/>
              <a:t>July 5th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FCD81-7384-4A4F-ABF1-B0A1DCDEA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48865-9175-49B8-83EA-5E1B41803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D0C17-0172-4300-83AE-FB1A6521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304438-50A9-47CA-A82D-6D0556C70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3" y="3651991"/>
            <a:ext cx="4003963" cy="262415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A647FC-5204-4011-8110-406F6849CF4E}"/>
              </a:ext>
            </a:extLst>
          </p:cNvPr>
          <p:cNvGrpSpPr/>
          <p:nvPr/>
        </p:nvGrpSpPr>
        <p:grpSpPr>
          <a:xfrm>
            <a:off x="4122724" y="928117"/>
            <a:ext cx="4003963" cy="2669309"/>
            <a:chOff x="4122724" y="884948"/>
            <a:chExt cx="4003963" cy="2669309"/>
          </a:xfrm>
        </p:grpSpPr>
        <p:pic>
          <p:nvPicPr>
            <p:cNvPr id="9" name="Picture 8" descr="A group of people in a room with computers&#10;&#10;Description automatically generated with low confidence">
              <a:extLst>
                <a:ext uri="{FF2B5EF4-FFF2-40B4-BE49-F238E27FC236}">
                  <a16:creationId xmlns:a16="http://schemas.microsoft.com/office/drawing/2014/main" id="{FC4E65FF-C9F5-485F-A491-C9FEFDB67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2724" y="884948"/>
              <a:ext cx="4003963" cy="266930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2FD30FA-3166-48CE-A9DF-61D60BB1DA59}"/>
                </a:ext>
              </a:extLst>
            </p:cNvPr>
            <p:cNvSpPr txBox="1"/>
            <p:nvPr/>
          </p:nvSpPr>
          <p:spPr>
            <a:xfrm>
              <a:off x="6835347" y="2963904"/>
              <a:ext cx="889667" cy="369332"/>
            </a:xfrm>
            <a:prstGeom prst="rect">
              <a:avLst/>
            </a:prstGeom>
            <a:solidFill>
              <a:srgbClr val="FFCC00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CH" sz="2400" dirty="0"/>
                <a:t>ALICE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94F0B2-DCA1-41AE-A94B-33FA3BA875F2}"/>
              </a:ext>
            </a:extLst>
          </p:cNvPr>
          <p:cNvGrpSpPr/>
          <p:nvPr/>
        </p:nvGrpSpPr>
        <p:grpSpPr>
          <a:xfrm>
            <a:off x="8212716" y="3671901"/>
            <a:ext cx="4003964" cy="2669309"/>
            <a:chOff x="19147" y="3617637"/>
            <a:chExt cx="4003964" cy="2669309"/>
          </a:xfrm>
        </p:grpSpPr>
        <p:pic>
          <p:nvPicPr>
            <p:cNvPr id="12" name="Picture 11" descr="A group of people in blue shirts&#10;&#10;Description automatically generated with medium confidence">
              <a:extLst>
                <a:ext uri="{FF2B5EF4-FFF2-40B4-BE49-F238E27FC236}">
                  <a16:creationId xmlns:a16="http://schemas.microsoft.com/office/drawing/2014/main" id="{964B9544-AA5F-4B65-A571-366983150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47" y="3617637"/>
              <a:ext cx="4003964" cy="266930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0A2508-97A7-411F-944B-E4E22C7791E2}"/>
                </a:ext>
              </a:extLst>
            </p:cNvPr>
            <p:cNvSpPr txBox="1"/>
            <p:nvPr/>
          </p:nvSpPr>
          <p:spPr>
            <a:xfrm>
              <a:off x="3157543" y="5661248"/>
              <a:ext cx="838928" cy="369332"/>
            </a:xfrm>
            <a:prstGeom prst="rect">
              <a:avLst/>
            </a:prstGeom>
            <a:solidFill>
              <a:srgbClr val="FFCC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2400" dirty="0"/>
                <a:t>LHCb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D36CB0-8C28-40B4-AD4A-A5B6BB085678}"/>
              </a:ext>
            </a:extLst>
          </p:cNvPr>
          <p:cNvGrpSpPr/>
          <p:nvPr/>
        </p:nvGrpSpPr>
        <p:grpSpPr>
          <a:xfrm>
            <a:off x="8188037" y="908720"/>
            <a:ext cx="4003963" cy="2669308"/>
            <a:chOff x="8857" y="902857"/>
            <a:chExt cx="4003963" cy="2669308"/>
          </a:xfrm>
        </p:grpSpPr>
        <p:pic>
          <p:nvPicPr>
            <p:cNvPr id="15" name="Picture 14" descr="A group of people in a room with computers and monitors&#10;&#10;Description automatically generated with medium confidence">
              <a:extLst>
                <a:ext uri="{FF2B5EF4-FFF2-40B4-BE49-F238E27FC236}">
                  <a16:creationId xmlns:a16="http://schemas.microsoft.com/office/drawing/2014/main" id="{D7C90834-450F-492B-A85D-4A1D6CE1F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57" y="902857"/>
              <a:ext cx="4003963" cy="266930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0F2BE1-7FFF-421C-BD45-C1918C4F83C9}"/>
                </a:ext>
              </a:extLst>
            </p:cNvPr>
            <p:cNvSpPr txBox="1"/>
            <p:nvPr/>
          </p:nvSpPr>
          <p:spPr>
            <a:xfrm>
              <a:off x="2927648" y="2998380"/>
              <a:ext cx="1080826" cy="369332"/>
            </a:xfrm>
            <a:prstGeom prst="rect">
              <a:avLst/>
            </a:prstGeom>
            <a:solidFill>
              <a:srgbClr val="FFCC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2400" dirty="0"/>
                <a:t>ATLAS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65389B-606B-4D4E-B05E-E0044B0D578B}"/>
              </a:ext>
            </a:extLst>
          </p:cNvPr>
          <p:cNvGrpSpPr/>
          <p:nvPr/>
        </p:nvGrpSpPr>
        <p:grpSpPr>
          <a:xfrm>
            <a:off x="4151784" y="3662773"/>
            <a:ext cx="4003963" cy="2669308"/>
            <a:chOff x="8191225" y="884948"/>
            <a:chExt cx="4003963" cy="2669308"/>
          </a:xfrm>
        </p:grpSpPr>
        <p:pic>
          <p:nvPicPr>
            <p:cNvPr id="18" name="Picture 17" descr="A group of people in a room&#10;&#10;Description automatically generated with medium confidence">
              <a:extLst>
                <a:ext uri="{FF2B5EF4-FFF2-40B4-BE49-F238E27FC236}">
                  <a16:creationId xmlns:a16="http://schemas.microsoft.com/office/drawing/2014/main" id="{9217FB97-2DFE-4DA4-A5A2-B116DE133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91225" y="884948"/>
              <a:ext cx="4003963" cy="266930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349ED0-F0C2-4944-A6E5-612355E2DDB8}"/>
                </a:ext>
              </a:extLst>
            </p:cNvPr>
            <p:cNvSpPr txBox="1"/>
            <p:nvPr/>
          </p:nvSpPr>
          <p:spPr>
            <a:xfrm>
              <a:off x="11208568" y="2931638"/>
              <a:ext cx="684483" cy="369332"/>
            </a:xfrm>
            <a:prstGeom prst="rect">
              <a:avLst/>
            </a:prstGeom>
            <a:solidFill>
              <a:srgbClr val="FFCC00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CH" sz="2400" dirty="0"/>
                <a:t>C</a:t>
              </a:r>
              <a:r>
                <a:rPr lang="de-DE" sz="2400" dirty="0"/>
                <a:t>MS</a:t>
              </a:r>
              <a:endParaRPr lang="en-CH" sz="2400" dirty="0"/>
            </a:p>
          </p:txBody>
        </p:sp>
      </p:grpSp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392368C2-072D-44E5-AAB8-C5FF2D521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13" y="928669"/>
            <a:ext cx="4003963" cy="26693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47E789-7537-495E-A7B5-2B2BD95C8685}"/>
              </a:ext>
            </a:extLst>
          </p:cNvPr>
          <p:cNvSpPr txBox="1"/>
          <p:nvPr/>
        </p:nvSpPr>
        <p:spPr>
          <a:xfrm>
            <a:off x="3071664" y="2974807"/>
            <a:ext cx="668453" cy="369332"/>
          </a:xfrm>
          <a:prstGeom prst="rect">
            <a:avLst/>
          </a:prstGeom>
          <a:solidFill>
            <a:srgbClr val="FFCC00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2400" dirty="0"/>
              <a:t>C</a:t>
            </a:r>
            <a:r>
              <a:rPr lang="en-CH" sz="2400" dirty="0"/>
              <a:t>C</a:t>
            </a:r>
            <a:r>
              <a:rPr lang="de-DE" sz="2400" dirty="0"/>
              <a:t>C</a:t>
            </a:r>
            <a:endParaRPr lang="en-CH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E445E2-AF5B-47C8-A6BB-D6AE0075B200}"/>
              </a:ext>
            </a:extLst>
          </p:cNvPr>
          <p:cNvSpPr txBox="1"/>
          <p:nvPr/>
        </p:nvSpPr>
        <p:spPr>
          <a:xfrm>
            <a:off x="2946619" y="5646378"/>
            <a:ext cx="1077218" cy="553998"/>
          </a:xfrm>
          <a:prstGeom prst="rect">
            <a:avLst/>
          </a:prstGeom>
          <a:solidFill>
            <a:srgbClr val="FFCC00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dirty="0"/>
              <a:t>Computer </a:t>
            </a:r>
            <a:br>
              <a:rPr lang="de-DE" dirty="0"/>
            </a:br>
            <a:r>
              <a:rPr lang="de-DE" dirty="0" err="1"/>
              <a:t>Centre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849903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31853A-673D-4ED3-B813-DA2B6F37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268760"/>
            <a:ext cx="5399980" cy="1080120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b="0" dirty="0"/>
              <a:t>All 4 LHC experiments improved with new detectors, electronics, DAQ systems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b="0" dirty="0"/>
              <a:t>A few examples: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2CC4C5-0507-49A8-9F19-9B79A19E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Upgrades of the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EC136-9E76-4016-A2AE-28ADAA04D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BF35D-BFDA-41D5-B774-5E8894256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5D077-E8FD-45E5-80EA-FD1ECA216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9" descr="A picture containing power shovel, crane&#10;&#10;Description automatically generated">
            <a:extLst>
              <a:ext uri="{FF2B5EF4-FFF2-40B4-BE49-F238E27FC236}">
                <a16:creationId xmlns:a16="http://schemas.microsoft.com/office/drawing/2014/main" id="{5BBECAD6-DC37-4CD4-8619-DC511CD384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256" y="620688"/>
            <a:ext cx="3202027" cy="5515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nhaltsplatzhalter 7">
            <a:extLst>
              <a:ext uri="{FF2B5EF4-FFF2-40B4-BE49-F238E27FC236}">
                <a16:creationId xmlns:a16="http://schemas.microsoft.com/office/drawing/2014/main" id="{82441374-0C73-4F47-AF11-7879E77CD3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459" y="2595434"/>
            <a:ext cx="7499741" cy="3605342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447A8D36-342C-4A95-B918-42F89773669B}"/>
              </a:ext>
            </a:extLst>
          </p:cNvPr>
          <p:cNvSpPr txBox="1">
            <a:spLocks/>
          </p:cNvSpPr>
          <p:nvPr/>
        </p:nvSpPr>
        <p:spPr>
          <a:xfrm>
            <a:off x="1415480" y="2708920"/>
            <a:ext cx="4392488" cy="39057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/>
              <a:t>ATLAS New Small Wheel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B01A0C83-5105-42E1-A48F-19449664E829}"/>
              </a:ext>
            </a:extLst>
          </p:cNvPr>
          <p:cNvSpPr txBox="1">
            <a:spLocks/>
          </p:cNvSpPr>
          <p:nvPr/>
        </p:nvSpPr>
        <p:spPr>
          <a:xfrm>
            <a:off x="8430240" y="259028"/>
            <a:ext cx="3714432" cy="36166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 err="1"/>
              <a:t>LHCb</a:t>
            </a:r>
            <a:r>
              <a:rPr lang="en-US" sz="1800" b="0" dirty="0"/>
              <a:t> Scintillating </a:t>
            </a:r>
            <a:r>
              <a:rPr lang="en-US" sz="1800" b="0" dirty="0" err="1"/>
              <a:t>Fibre</a:t>
            </a:r>
            <a:r>
              <a:rPr lang="en-US" sz="1800" b="0" dirty="0"/>
              <a:t> Tracker</a:t>
            </a:r>
          </a:p>
        </p:txBody>
      </p:sp>
    </p:spTree>
    <p:extLst>
      <p:ext uri="{BB962C8B-B14F-4D97-AF65-F5344CB8AC3E}">
        <p14:creationId xmlns:p14="http://schemas.microsoft.com/office/powerpoint/2010/main" val="2087369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AFBB358-5D70-4F1B-93ED-29C879817C89}"/>
              </a:ext>
            </a:extLst>
          </p:cNvPr>
          <p:cNvGrpSpPr/>
          <p:nvPr/>
        </p:nvGrpSpPr>
        <p:grpSpPr>
          <a:xfrm>
            <a:off x="5867644" y="581056"/>
            <a:ext cx="6349036" cy="3967692"/>
            <a:chOff x="5474004" y="620713"/>
            <a:chExt cx="6349036" cy="3967692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B04BE951-B442-489D-84E1-C5EDC3CF6DC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474004" y="620713"/>
              <a:ext cx="6349036" cy="3967692"/>
              <a:chOff x="3957" y="391"/>
              <a:chExt cx="3490" cy="2181"/>
            </a:xfrm>
          </p:grpSpPr>
          <p:pic>
            <p:nvPicPr>
              <p:cNvPr id="1029" name="Picture 5">
                <a:extLst>
                  <a:ext uri="{FF2B5EF4-FFF2-40B4-BE49-F238E27FC236}">
                    <a16:creationId xmlns:a16="http://schemas.microsoft.com/office/drawing/2014/main" id="{2AE4CC46-5DB9-41A2-A457-C60B6DA910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7" y="391"/>
                <a:ext cx="3490" cy="2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AutoShape 3">
                <a:extLst>
                  <a:ext uri="{FF2B5EF4-FFF2-40B4-BE49-F238E27FC236}">
                    <a16:creationId xmlns:a16="http://schemas.microsoft.com/office/drawing/2014/main" id="{969908B3-E178-428C-B511-E18C60B08A0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3957" y="391"/>
                <a:ext cx="3486" cy="2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51B0C7-DA91-4849-AC45-65197A24EDC9}"/>
                </a:ext>
              </a:extLst>
            </p:cNvPr>
            <p:cNvSpPr txBox="1"/>
            <p:nvPr/>
          </p:nvSpPr>
          <p:spPr>
            <a:xfrm>
              <a:off x="6312024" y="703729"/>
              <a:ext cx="479552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dirty="0"/>
                <a:t>Preliminary HL-LHC schedule</a:t>
              </a: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7ED944-0749-4F13-A30F-707552DDE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052736"/>
            <a:ext cx="5616004" cy="540060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b="0" dirty="0"/>
              <a:t>2022: Re-start LHC again (Run 3)</a:t>
            </a:r>
          </a:p>
          <a:p>
            <a:pPr marL="666900" lvl="1" indent="-342900">
              <a:buFont typeface="Wingdings" panose="05000000000000000000" pitchFamily="2" charset="2"/>
              <a:buChar char="q"/>
            </a:pPr>
            <a:r>
              <a:rPr lang="en-US" sz="1600" b="0" dirty="0">
                <a:solidFill>
                  <a:srgbClr val="0034A8"/>
                </a:solidFill>
              </a:rPr>
              <a:t>Over the last years significant improvements on accelerator (incl. HL-LHC preparations) and detectors</a:t>
            </a:r>
          </a:p>
          <a:p>
            <a:pPr marL="666900" lvl="1" indent="-342900">
              <a:buFont typeface="Wingdings" panose="05000000000000000000" pitchFamily="2" charset="2"/>
              <a:buChar char="q"/>
            </a:pPr>
            <a:r>
              <a:rPr lang="en-US" sz="1600" b="0" dirty="0">
                <a:solidFill>
                  <a:srgbClr val="0034A8"/>
                </a:solidFill>
              </a:rPr>
              <a:t>Goal for Run 3 is to approx. double the luminosity for ATLAS and CMS </a:t>
            </a:r>
          </a:p>
          <a:p>
            <a:pPr marL="666900" lvl="1" indent="-342900">
              <a:buFont typeface="Wingdings" panose="05000000000000000000" pitchFamily="2" charset="2"/>
              <a:buChar char="q"/>
            </a:pPr>
            <a:r>
              <a:rPr lang="en-US" sz="1600" b="0" dirty="0">
                <a:solidFill>
                  <a:srgbClr val="0034A8"/>
                </a:solidFill>
              </a:rPr>
              <a:t>Even more potential for ALICE and </a:t>
            </a:r>
            <a:r>
              <a:rPr lang="en-US" sz="1600" b="0" dirty="0" err="1">
                <a:solidFill>
                  <a:srgbClr val="0034A8"/>
                </a:solidFill>
              </a:rPr>
              <a:t>LHCb</a:t>
            </a:r>
            <a:r>
              <a:rPr lang="en-US" sz="1600" b="0" dirty="0">
                <a:solidFill>
                  <a:srgbClr val="0034A8"/>
                </a:solidFill>
              </a:rPr>
              <a:t> due to increased rate capabilities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b="0" dirty="0"/>
              <a:t>HL-LHC</a:t>
            </a:r>
          </a:p>
          <a:p>
            <a:pPr marL="666900" lvl="1" indent="-34290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34A8"/>
                </a:solidFill>
              </a:rPr>
              <a:t>Long shutdown 2026 - 28 to upgrade accelerator and detectors (ATLAS &amp; CMS)</a:t>
            </a:r>
          </a:p>
          <a:p>
            <a:pPr marL="666900" lvl="1" indent="-342900">
              <a:buFont typeface="Wingdings" panose="05000000000000000000" pitchFamily="2" charset="2"/>
              <a:buChar char="q"/>
            </a:pPr>
            <a:r>
              <a:rPr lang="en-US" sz="1600" b="0" dirty="0">
                <a:solidFill>
                  <a:srgbClr val="0034A8"/>
                </a:solidFill>
              </a:rPr>
              <a:t>Will increase luminosity by factors 5 to 7</a:t>
            </a:r>
            <a:endParaRPr lang="en-US" sz="1600" dirty="0">
              <a:solidFill>
                <a:srgbClr val="0034A8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b="0" dirty="0"/>
              <a:t>Final goal is &gt; 3000 fb</a:t>
            </a:r>
            <a:r>
              <a:rPr lang="en-US" sz="1800" b="0" baseline="30000" dirty="0"/>
              <a:t>-1  </a:t>
            </a:r>
          </a:p>
          <a:p>
            <a:pPr marL="666900" lvl="1" indent="-34290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34A8"/>
                </a:solidFill>
              </a:rPr>
              <a:t>A</a:t>
            </a:r>
            <a:r>
              <a:rPr lang="en-US" sz="1600" b="0" dirty="0">
                <a:solidFill>
                  <a:srgbClr val="0034A8"/>
                </a:solidFill>
              </a:rPr>
              <a:t>bout 20 times the luminosity collected until today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b="0" dirty="0"/>
              <a:t>ALICE and </a:t>
            </a:r>
            <a:r>
              <a:rPr lang="en-US" sz="1800" b="0" dirty="0" err="1"/>
              <a:t>LHCb</a:t>
            </a:r>
            <a:r>
              <a:rPr lang="en-US" sz="1800" b="0" dirty="0"/>
              <a:t> upgrade planned in the 2030ies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8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7301CC-2B0E-428F-A7C2-B6759D25D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</a:t>
            </a:r>
            <a:r>
              <a:rPr lang="en-US" dirty="0" err="1"/>
              <a:t>Programme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89D69-BBF2-4AA4-8F69-A933167D8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9F01A-CD07-43EC-9A0A-E4CE8466D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AF3AF-AA15-47B7-8586-3F6DBB17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395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17BEB72-6833-4C97-920C-C0EB46870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426" y="1841244"/>
            <a:ext cx="5687270" cy="382389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26EAC36-8B38-485C-9AEE-2E2861DEF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010" y="1832392"/>
            <a:ext cx="3524365" cy="3832747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5E85BDB-0DB7-45B2-AF29-A183F9EE1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76" y="1124743"/>
            <a:ext cx="4891136" cy="460851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0" dirty="0">
                <a:solidFill>
                  <a:srgbClr val="2F2F2F"/>
                </a:solidFill>
              </a:rPr>
              <a:t>HL-LHC will provide 3000 – 4000 fb</a:t>
            </a:r>
            <a:r>
              <a:rPr lang="en-US" sz="1800" b="0" baseline="30000" dirty="0">
                <a:solidFill>
                  <a:srgbClr val="2F2F2F"/>
                </a:solidFill>
              </a:rPr>
              <a:t>-1</a:t>
            </a:r>
            <a:r>
              <a:rPr lang="en-US" sz="1800" b="0" dirty="0">
                <a:solidFill>
                  <a:srgbClr val="2F2F2F"/>
                </a:solidFill>
              </a:rPr>
              <a:t> by ≈ 2040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0" dirty="0">
                <a:solidFill>
                  <a:srgbClr val="2F2F2F"/>
                </a:solidFill>
              </a:rPr>
              <a:t>i.e. ≈ 20 times the currently available data</a:t>
            </a:r>
            <a:br>
              <a:rPr lang="en-US" sz="1800" b="0" dirty="0">
                <a:solidFill>
                  <a:srgbClr val="2F2F2F"/>
                </a:solidFill>
              </a:rPr>
            </a:br>
            <a:r>
              <a:rPr lang="en-US" sz="1800" b="0" dirty="0">
                <a:solidFill>
                  <a:srgbClr val="2F2F2F"/>
                </a:solidFill>
              </a:rPr>
              <a:t>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b="0" dirty="0">
                <a:solidFill>
                  <a:srgbClr val="080808"/>
                </a:solidFill>
              </a:rPr>
              <a:t>Will allow measurement </a:t>
            </a:r>
            <a:br>
              <a:rPr lang="en-US" sz="1800" b="0" dirty="0">
                <a:solidFill>
                  <a:srgbClr val="080808"/>
                </a:solidFill>
              </a:rPr>
            </a:br>
            <a:r>
              <a:rPr lang="en-US" sz="1800" b="0" dirty="0">
                <a:solidFill>
                  <a:srgbClr val="080808"/>
                </a:solidFill>
              </a:rPr>
              <a:t>Higgs couplings to the</a:t>
            </a:r>
            <a:br>
              <a:rPr lang="en-US" sz="1800" b="0" dirty="0">
                <a:solidFill>
                  <a:srgbClr val="080808"/>
                </a:solidFill>
              </a:rPr>
            </a:br>
            <a:r>
              <a:rPr lang="en-US" sz="1800" b="0" dirty="0">
                <a:solidFill>
                  <a:srgbClr val="080808"/>
                </a:solidFill>
              </a:rPr>
              <a:t>percent-level</a:t>
            </a:r>
            <a:br>
              <a:rPr lang="en-US" sz="1800" b="0" dirty="0">
                <a:solidFill>
                  <a:srgbClr val="080808"/>
                </a:solidFill>
              </a:rPr>
            </a:br>
            <a:r>
              <a:rPr lang="en-US" sz="1800" b="0" dirty="0">
                <a:solidFill>
                  <a:srgbClr val="080808"/>
                </a:solidFill>
              </a:rPr>
              <a:t>incl. establishing Higgs</a:t>
            </a:r>
            <a:br>
              <a:rPr lang="en-US" sz="1800" b="0" dirty="0">
                <a:solidFill>
                  <a:srgbClr val="080808"/>
                </a:solidFill>
              </a:rPr>
            </a:br>
            <a:r>
              <a:rPr lang="en-US" sz="1800" b="0" dirty="0">
                <a:solidFill>
                  <a:srgbClr val="080808"/>
                </a:solidFill>
              </a:rPr>
              <a:t>self coupling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b="0" dirty="0">
                <a:solidFill>
                  <a:srgbClr val="080808"/>
                </a:solidFill>
              </a:rPr>
              <a:t>Significantly extend reach</a:t>
            </a:r>
            <a:br>
              <a:rPr lang="en-US" sz="1800" b="0" dirty="0">
                <a:solidFill>
                  <a:srgbClr val="080808"/>
                </a:solidFill>
              </a:rPr>
            </a:br>
            <a:r>
              <a:rPr lang="en-US" sz="1800" b="0" dirty="0">
                <a:solidFill>
                  <a:srgbClr val="080808"/>
                </a:solidFill>
              </a:rPr>
              <a:t>for new physics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b="0" dirty="0">
                <a:solidFill>
                  <a:srgbClr val="080808"/>
                </a:solidFill>
              </a:rPr>
              <a:t>Start operation in 2029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b="0" dirty="0">
              <a:solidFill>
                <a:srgbClr val="2F2F2F"/>
              </a:solidFill>
              <a:sym typeface="Wingdings" panose="05000000000000000000" pitchFamily="2" charset="2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8758355-FAE2-4354-ABCB-A84D20130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67264"/>
          </a:xfrm>
        </p:spPr>
        <p:txBody>
          <a:bodyPr/>
          <a:lstStyle/>
          <a:p>
            <a:r>
              <a:rPr lang="en-US" dirty="0"/>
              <a:t>The High-Luminosity LHC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59ECAF-9191-4E77-AB55-6CC791E73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29.08.2022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3D71F1-0E29-497A-9718-5AF132D97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Mnich | Balkan Physical Union 11th Congress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71BC79-9691-4EB3-960D-8CB626C0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E319BE7-150A-4FA5-9D93-81C14395B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051" y="1736840"/>
            <a:ext cx="1145754" cy="253388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6C6D90C6-B732-4DD5-A207-0F9A923DE533}"/>
              </a:ext>
            </a:extLst>
          </p:cNvPr>
          <p:cNvSpPr/>
          <p:nvPr/>
        </p:nvSpPr>
        <p:spPr>
          <a:xfrm>
            <a:off x="6976375" y="988993"/>
            <a:ext cx="28007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2F2F2F"/>
                </a:solidFill>
              </a:rPr>
              <a:t>2 examples for illustration</a:t>
            </a:r>
          </a:p>
        </p:txBody>
      </p:sp>
    </p:spTree>
    <p:extLst>
      <p:ext uri="{BB962C8B-B14F-4D97-AF65-F5344CB8AC3E}">
        <p14:creationId xmlns:p14="http://schemas.microsoft.com/office/powerpoint/2010/main" val="3990631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 16x9_PPT_Arial" id="{69E3F326-202C-5348-BF51-285B308BAEA0}" vid="{0C1FF187-A39B-EC4E-BD0A-5FA14DA688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 Cobranding 16x9_PPT_Arial</Template>
  <TotalTime>0</TotalTime>
  <Words>2546</Words>
  <Application>Microsoft Office PowerPoint</Application>
  <PresentationFormat>Widescreen</PresentationFormat>
  <Paragraphs>416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Cambria Math</vt:lpstr>
      <vt:lpstr>Courier New</vt:lpstr>
      <vt:lpstr>Helvetica</vt:lpstr>
      <vt:lpstr>Helvetica Light</vt:lpstr>
      <vt:lpstr>Lucida Grande</vt:lpstr>
      <vt:lpstr>Symbol</vt:lpstr>
      <vt:lpstr>Times New Roman</vt:lpstr>
      <vt:lpstr>Wingdings</vt:lpstr>
      <vt:lpstr>Office Theme</vt:lpstr>
      <vt:lpstr>PowerPoint Presentation</vt:lpstr>
      <vt:lpstr>Reminder Update European Strategy for Particle Physics</vt:lpstr>
      <vt:lpstr>PowerPoint Presentation</vt:lpstr>
      <vt:lpstr>Achievements since the Higgs Boson Discovery</vt:lpstr>
      <vt:lpstr>The  LHC Scientific Programme</vt:lpstr>
      <vt:lpstr>CERN on July 5th</vt:lpstr>
      <vt:lpstr>Upgrades of the Detectors</vt:lpstr>
      <vt:lpstr>LHC Programme</vt:lpstr>
      <vt:lpstr>The High-Luminosity LHC</vt:lpstr>
      <vt:lpstr>Challenges for the Detectors</vt:lpstr>
      <vt:lpstr>ATLAS Phase II Upgrades</vt:lpstr>
      <vt:lpstr>CMS Phase II Upgrades</vt:lpstr>
      <vt:lpstr>Future Circular Collider (FCC)</vt:lpstr>
      <vt:lpstr>Future Circular Collider (FCC): Feasibility Study</vt:lpstr>
      <vt:lpstr>PowerPoint Presentation</vt:lpstr>
      <vt:lpstr>PowerPoint Presentation</vt:lpstr>
      <vt:lpstr>Accelerator Roadmap </vt:lpstr>
      <vt:lpstr>Accelerator R&amp;D at CERN</vt:lpstr>
      <vt:lpstr>ECFA Detector R&amp;D Roadmap Panel</vt:lpstr>
      <vt:lpstr>Physics Beyond Collider Study</vt:lpstr>
      <vt:lpstr>CERN Diversity Programme </vt:lpstr>
      <vt:lpstr>The Long-Baseline Neutrino Facility (LBNF) supporting the international  Deep Underground Neutrino Experiment (DUNE)</vt:lpstr>
      <vt:lpstr>CERN Quantum Technology Initiative</vt:lpstr>
      <vt:lpstr>Backup Slides </vt:lpstr>
      <vt:lpstr> FCC-ee Design Concept </vt:lpstr>
      <vt:lpstr>FCC-hh: Highest Collision Energies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Marika Flygar</dc:creator>
  <cp:lastModifiedBy>Mnich, Joachim</cp:lastModifiedBy>
  <cp:revision>467</cp:revision>
  <cp:lastPrinted>2020-01-30T13:49:18Z</cp:lastPrinted>
  <dcterms:created xsi:type="dcterms:W3CDTF">2021-03-18T12:29:40Z</dcterms:created>
  <dcterms:modified xsi:type="dcterms:W3CDTF">2022-08-29T08:46:34Z</dcterms:modified>
</cp:coreProperties>
</file>