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3" r:id="rId1"/>
  </p:sldMasterIdLst>
  <p:sldIdLst>
    <p:sldId id="283" r:id="rId2"/>
    <p:sldId id="257" r:id="rId3"/>
    <p:sldId id="258" r:id="rId4"/>
    <p:sldId id="260" r:id="rId5"/>
    <p:sldId id="271" r:id="rId6"/>
    <p:sldId id="262" r:id="rId7"/>
    <p:sldId id="263" r:id="rId8"/>
    <p:sldId id="264" r:id="rId9"/>
    <p:sldId id="275" r:id="rId10"/>
    <p:sldId id="276" r:id="rId11"/>
    <p:sldId id="284" r:id="rId12"/>
    <p:sldId id="285" r:id="rId13"/>
    <p:sldId id="277" r:id="rId14"/>
    <p:sldId id="278" r:id="rId15"/>
    <p:sldId id="286" r:id="rId16"/>
    <p:sldId id="287" r:id="rId17"/>
    <p:sldId id="288" r:id="rId18"/>
    <p:sldId id="269" r:id="rId19"/>
    <p:sldId id="290" r:id="rId20"/>
    <p:sldId id="299" r:id="rId21"/>
    <p:sldId id="291" r:id="rId22"/>
    <p:sldId id="298" r:id="rId23"/>
    <p:sldId id="303" r:id="rId24"/>
    <p:sldId id="300" r:id="rId25"/>
    <p:sldId id="301" r:id="rId26"/>
    <p:sldId id="292" r:id="rId27"/>
    <p:sldId id="293" r:id="rId28"/>
    <p:sldId id="294" r:id="rId29"/>
    <p:sldId id="295" r:id="rId30"/>
    <p:sldId id="371" r:id="rId31"/>
    <p:sldId id="400" r:id="rId32"/>
    <p:sldId id="413" r:id="rId33"/>
    <p:sldId id="408" r:id="rId34"/>
    <p:sldId id="409" r:id="rId35"/>
    <p:sldId id="410" r:id="rId36"/>
    <p:sldId id="304" r:id="rId37"/>
    <p:sldId id="411" r:id="rId38"/>
    <p:sldId id="412" r:id="rId39"/>
    <p:sldId id="296" r:id="rId40"/>
    <p:sldId id="297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9" name="Υπότιτλο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Στυλ κύριου υπότιτλου</a:t>
            </a:r>
            <a:endParaRPr kumimoji="0" lang="en-US"/>
          </a:p>
        </p:txBody>
      </p:sp>
      <p:sp>
        <p:nvSpPr>
          <p:cNvPr id="28" name="Θέση ημερομηνίας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84E693A-D684-804B-96C8-81D4BB86D94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17" name="Θέση υποσέλιδου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Ορθογώνιο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Ορθογώνιο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Ορθογώνιο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Ορθογώνιο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Ευθεία γραμμή σύνδεσης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Ευθεία γραμμή σύνδεσης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Ευθεία γραμμή σύνδεσης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Ευθεία γραμμή σύνδεσης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Ευθεία γραμμή σύνδεσης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Ευθεία γραμμή σύνδεσης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Ορθογώνιο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Έλλειψη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Έλλειψη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Έλλειψη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Έλλειψη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Έλλειψη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Θέση αριθμού διαφάνειας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5D3DA0F-E2C4-384D-B6B3-9913F644332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693A-D684-804B-96C8-81D4BB86D94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DA0F-E2C4-384D-B6B3-9913F64433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693A-D684-804B-96C8-81D4BB86D94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DA0F-E2C4-384D-B6B3-9913F64433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84E693A-D684-804B-96C8-81D4BB86D94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5D3DA0F-E2C4-384D-B6B3-9913F644332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Θέση υποσέλιδου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84E693A-D684-804B-96C8-81D4BB86D94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Ορθογώνιο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Ορθογώνιο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Ορθογώνιο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Ορθογώνιο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Ευθεία γραμμή σύνδεσης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Ευθεία γραμμή σύνδεσης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Ευθεία γραμμή σύνδεσης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Ευθεία γραμμή σύνδεσης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Ευθεία γραμμή σύνδεσης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Ορθογώνιο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Έλλειψη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Έλλειψη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Έλλειψη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Έλλειψη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Έλλειψη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Ευθεία γραμμή σύνδεσης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5D3DA0F-E2C4-384D-B6B3-9913F644332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693A-D684-804B-96C8-81D4BB86D94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DA0F-E2C4-384D-B6B3-9913F64433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Θέση περιεχομένου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1" name="Θέση περιεχομένου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693A-D684-804B-96C8-81D4BB86D94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DA0F-E2C4-384D-B6B3-9913F644332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Θέση περιεχομένου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3" name="Θέση περιεχομένου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2" name="Θέση κειμένου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14" name="Θέση κειμένου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6" name="Θέση ημερομηνίας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84E693A-D684-804B-96C8-81D4BB86D94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5D3DA0F-E2C4-384D-B6B3-9913F64433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693A-D684-804B-96C8-81D4BB86D94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DA0F-E2C4-384D-B6B3-9913F64433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Ευθεία γραμμή σύνδεσης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8" name="Ευθεία γραμμή σύνδεσης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Ευθεία γραμμή σύνδεσης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Ευθεία γραμμή σύνδεσης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Ορθογώνιο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Ευθεία γραμμή σύνδεσης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Έλλειψη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Θέση περιεχομένου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21" name="Θέση ημερομηνίας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84E693A-D684-804B-96C8-81D4BB86D94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22" name="Θέση αριθμού διαφάνειας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5D3DA0F-E2C4-384D-B6B3-9913F6443325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Θέση υποσέλιδου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Ευθεία γραμμή σύνδεσης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Έλλειψη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10" name="Ευθεία γραμμή σύνδεσης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Ορθογώνιο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Ευθεία γραμμή σύνδεσης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Ευθεία γραμμή σύνδεσης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Ευθεία γραμμή σύνδεσης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Θέση ημερομηνίας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84E693A-D684-804B-96C8-81D4BB86D94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18" name="Θέση αριθμού διαφάνειας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5D3DA0F-E2C4-384D-B6B3-9913F644332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Θέση υποσέλιδου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Ευθεία γραμμή σύνδεσης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Θέση τίτλου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13" name="Θέση κειμένου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Στυλ υποδείγματος κειμένου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4" name="Θέση ημερομηνίας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84E693A-D684-804B-96C8-81D4BB86D94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Ευθεία γραμμή σύνδεσης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Ευθεία γραμμή σύνδεσης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Ορθογώνιο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Ευθεία γραμμή σύνδεσης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Έλλειψη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Θέση αριθμού διαφάνειας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5D3DA0F-E2C4-384D-B6B3-9913F644332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inforceeu.eu/" TargetMode="External"/><Relationship Id="rId2" Type="http://schemas.openxmlformats.org/officeDocument/2006/relationships/hyperlink" Target="http://www.frontiers-project.e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://inspirehep.net/record/1294255/files/epjconf_icnfp2013_00017.pdf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5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48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.cern/students-educators/updates/2014/01/cern-connects-icecube-bring-science-schools" TargetMode="External"/><Relationship Id="rId7" Type="http://schemas.openxmlformats.org/officeDocument/2006/relationships/image" Target="../media/image58.png"/><Relationship Id="rId2" Type="http://schemas.openxmlformats.org/officeDocument/2006/relationships/hyperlink" Target="https://zenodo.org/record/3405912#.XaD3ASjVLZ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TJQAfJwVGyk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ontiers-project.eu/frontiers-educational-resources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s://portal.opendiscoveryspace.eu/en/community/frontiers-community-italy-855296" TargetMode="External"/><Relationship Id="rId7" Type="http://schemas.openxmlformats.org/officeDocument/2006/relationships/hyperlink" Target="https://portal.opendiscoveryspace.eu/en/community/frontiers-community-france-855299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ortal.opendiscoveryspace.eu/en/community/frontiers-community-portugal-855297" TargetMode="External"/><Relationship Id="rId5" Type="http://schemas.openxmlformats.org/officeDocument/2006/relationships/hyperlink" Target="https://portal.opendiscoveryspace.eu/en/community/frontiers-community-ireland-855298" TargetMode="External"/><Relationship Id="rId4" Type="http://schemas.openxmlformats.org/officeDocument/2006/relationships/hyperlink" Target="https://portal.opendiscoveryspace.eu/en/community/frontiers-community-greece-855295" TargetMode="External"/><Relationship Id="rId9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2.png"/><Relationship Id="rId7" Type="http://schemas.openxmlformats.org/officeDocument/2006/relationships/image" Target="../media/image75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11" Type="http://schemas.openxmlformats.org/officeDocument/2006/relationships/image" Target="../media/image79.png"/><Relationship Id="rId5" Type="http://schemas.openxmlformats.org/officeDocument/2006/relationships/image" Target="../media/image73.jpg"/><Relationship Id="rId10" Type="http://schemas.openxmlformats.org/officeDocument/2006/relationships/image" Target="../media/image78.jpg"/><Relationship Id="rId4" Type="http://schemas.openxmlformats.org/officeDocument/2006/relationships/image" Target="../media/image2.png"/><Relationship Id="rId9" Type="http://schemas.openxmlformats.org/officeDocument/2006/relationships/image" Target="../media/image7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ontiers-project.eu/past-international-training-events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8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ego-gw.it/event/133/timetable/" TargetMode="External"/><Relationship Id="rId5" Type="http://schemas.openxmlformats.org/officeDocument/2006/relationships/image" Target="../media/image80.jpeg"/><Relationship Id="rId4" Type="http://schemas.openxmlformats.org/officeDocument/2006/relationships/hyperlink" Target="https://indico.ego-gw.it/event/73/timetable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reinforce.ea.gr/eps-citizen-science-competition/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frontierseu" TargetMode="External"/><Relationship Id="rId2" Type="http://schemas.openxmlformats.org/officeDocument/2006/relationships/hyperlink" Target="http://www.frontiers-project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nfo@frontiers-project.eu" TargetMode="External"/><Relationship Id="rId4" Type="http://schemas.openxmlformats.org/officeDocument/2006/relationships/hyperlink" Target="https://www.facebook.com/groups/665957563876838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rxiv.org/ftp/arxiv/papers/1801/1801.0883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107149" y="671418"/>
            <a:ext cx="6876256" cy="1894362"/>
          </a:xfrm>
        </p:spPr>
        <p:txBody>
          <a:bodyPr/>
          <a:lstStyle/>
          <a:p>
            <a:pPr algn="ctr"/>
            <a:r>
              <a:rPr lang="en-US" dirty="0"/>
              <a:t>Bringing nobel prize physics to the classroom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334999" y="2776162"/>
            <a:ext cx="6172200" cy="1371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Emmanuel Chaniotakis,</a:t>
            </a:r>
            <a:br>
              <a:rPr lang="en-US" dirty="0"/>
            </a:br>
            <a:r>
              <a:rPr lang="en-US" dirty="0"/>
              <a:t>Research and Development Department,</a:t>
            </a:r>
            <a:br>
              <a:rPr lang="en-US" dirty="0"/>
            </a:br>
            <a:r>
              <a:rPr lang="en-US" dirty="0"/>
              <a:t>Ellinogermaniki Agogi,</a:t>
            </a:r>
            <a:br>
              <a:rPr lang="en-US" dirty="0"/>
            </a:br>
            <a:r>
              <a:rPr lang="en-US" dirty="0"/>
              <a:t>Greece</a:t>
            </a:r>
            <a:br>
              <a:rPr lang="en-US" dirty="0"/>
            </a:br>
            <a:endParaRPr lang="el-G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615660" y="5371684"/>
            <a:ext cx="5688420" cy="384048"/>
          </a:xfrm>
        </p:spPr>
        <p:txBody>
          <a:bodyPr/>
          <a:lstStyle/>
          <a:p>
            <a:pPr algn="ctr"/>
            <a:r>
              <a:rPr lang="en-US" b="0" i="0" dirty="0">
                <a:solidFill>
                  <a:srgbClr val="333333"/>
                </a:solidFill>
                <a:effectLst/>
                <a:latin typeface="Poppins" panose="020B0502040204020203" pitchFamily="2" charset="0"/>
              </a:rPr>
              <a:t>11th International Conference of the Balkan Physical Union</a:t>
            </a:r>
            <a:br>
              <a:rPr lang="en-US" dirty="0"/>
            </a:br>
            <a:r>
              <a:rPr lang="en-US" b="1" i="0" dirty="0">
                <a:solidFill>
                  <a:srgbClr val="333333"/>
                </a:solidFill>
                <a:effectLst/>
                <a:latin typeface="Poppins" panose="020B0502040204020203" pitchFamily="2" charset="0"/>
              </a:rPr>
              <a:t>28 August – 1 September 2022</a:t>
            </a:r>
            <a:r>
              <a:rPr lang="en-US" b="0" i="0" dirty="0">
                <a:solidFill>
                  <a:srgbClr val="333333"/>
                </a:solidFill>
                <a:effectLst/>
                <a:latin typeface="Poppins" panose="020B0502040204020203" pitchFamily="2" charset="0"/>
              </a:rPr>
              <a:t>, Belgrade, Serbia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2948127" y="5762290"/>
            <a:ext cx="5355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www.frontiers-project.eu</a:t>
            </a:r>
            <a:r>
              <a:rPr lang="en-US" dirty="0"/>
              <a:t> | </a:t>
            </a:r>
            <a:r>
              <a:rPr lang="en-US" dirty="0">
                <a:hlinkClick r:id="rId3"/>
              </a:rPr>
              <a:t>www.reinforceeu.eu</a:t>
            </a:r>
            <a:r>
              <a:rPr lang="en-US" dirty="0"/>
              <a:t>  </a:t>
            </a: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42" y="6321436"/>
            <a:ext cx="2171268" cy="39049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E11C1234-D1E7-0A7E-7CC1-BC638FE78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867" y="6262844"/>
            <a:ext cx="1686174" cy="50768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1EE71E18-0A87-FAB2-1CC6-ED0443C4A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333" y="4242669"/>
            <a:ext cx="1961178" cy="87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71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3" y="993317"/>
            <a:ext cx="8429625" cy="520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39924" y="6200545"/>
            <a:ext cx="606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Frontiers has been funded within the framework of the European Union Erasmus+ </a:t>
            </a:r>
            <a:r>
              <a:rPr lang="en-US" sz="1200" dirty="0" err="1"/>
              <a:t>programme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092" y="6119743"/>
            <a:ext cx="952289" cy="653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96" y="6119744"/>
            <a:ext cx="987825" cy="6539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1265" y="380291"/>
            <a:ext cx="7485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http://inspirehep.net/record/1294255/files/epjconf_icnfp2013_00017.pdf</a:t>
            </a:r>
            <a:r>
              <a:rPr lang="en-US" dirty="0"/>
              <a:t> </a:t>
            </a:r>
            <a:endParaRPr lang="el-GR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5" y="3838567"/>
            <a:ext cx="6629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56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/>
              <a:t>And the potential to change students’ vision of science and scientists..</a:t>
            </a:r>
            <a:endParaRPr lang="el-GR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1748" y="1837623"/>
            <a:ext cx="77724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WHAT DOES A SCIENTIST LOOK LIKE?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814532" y="2575098"/>
            <a:ext cx="7772400" cy="4572000"/>
          </a:xfrm>
        </p:spPr>
        <p:txBody>
          <a:bodyPr/>
          <a:lstStyle/>
          <a:p>
            <a:pPr algn="ctr"/>
            <a:endParaRPr lang="el-GR" dirty="0"/>
          </a:p>
          <a:p>
            <a:pPr marL="0" indent="0" algn="ctr">
              <a:buNone/>
            </a:pPr>
            <a:r>
              <a:rPr lang="en-US" dirty="0"/>
              <a:t>Student answers after a visit at Fermi National Laboratory (</a:t>
            </a:r>
            <a:r>
              <a:rPr lang="en-US" dirty="0" err="1"/>
              <a:t>Fermilab</a:t>
            </a:r>
            <a:r>
              <a:rPr lang="en-US" dirty="0"/>
              <a:t>) in USA</a:t>
            </a:r>
            <a:endParaRPr lang="el-GR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4" y="716867"/>
            <a:ext cx="7353555" cy="549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328" y="1837623"/>
            <a:ext cx="2997075" cy="277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420" y="1873202"/>
            <a:ext cx="2340042" cy="317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46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As well as potential to attract students to science careers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27180" y="1600200"/>
            <a:ext cx="3097619" cy="4873752"/>
          </a:xfrm>
        </p:spPr>
        <p:txBody>
          <a:bodyPr>
            <a:normAutofit/>
          </a:bodyPr>
          <a:lstStyle/>
          <a:p>
            <a:r>
              <a:rPr lang="en-US" sz="2000" dirty="0"/>
              <a:t>Research on more than 2000 college students in Physics in UK.</a:t>
            </a:r>
            <a:br>
              <a:rPr lang="el-GR" sz="2000" dirty="0"/>
            </a:br>
            <a:br>
              <a:rPr lang="el-GR" sz="2000" dirty="0"/>
            </a:br>
            <a:r>
              <a:rPr lang="en-US" sz="1700" i="1" u="sng" dirty="0" err="1"/>
              <a:t>Kalmus</a:t>
            </a:r>
            <a:r>
              <a:rPr lang="en-US" sz="1700" i="1" u="sng" dirty="0"/>
              <a:t>, P. I. P. (1985). What attracts students towards physics? Physics Bulletin, 36(4), 168–170. doi:10.1088/0031-9112/36/4/029 </a:t>
            </a:r>
            <a:endParaRPr lang="el-GR" sz="1700" i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6"/>
            <a:ext cx="3986212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50874" y="1600200"/>
            <a:ext cx="1403498" cy="8771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Oval 5"/>
          <p:cNvSpPr/>
          <p:nvPr/>
        </p:nvSpPr>
        <p:spPr>
          <a:xfrm>
            <a:off x="1509822" y="2461437"/>
            <a:ext cx="1066799" cy="8187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1754372" y="1765005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School impact</a:t>
            </a:r>
            <a:endParaRPr lang="el-G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179"/>
            <a:ext cx="8808976" cy="584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741663" y="2956978"/>
            <a:ext cx="4894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Relativity, Gravitation, Astrophysics and </a:t>
            </a:r>
            <a:br>
              <a:rPr lang="en-US" dirty="0"/>
            </a:br>
            <a:r>
              <a:rPr lang="en-US" dirty="0"/>
              <a:t>Elementary Particles in students’ top 5 list.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7174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37"/>
            <a:ext cx="7467600" cy="1143000"/>
          </a:xfrm>
        </p:spPr>
        <p:txBody>
          <a:bodyPr/>
          <a:lstStyle/>
          <a:p>
            <a:r>
              <a:rPr lang="en-US" dirty="0"/>
              <a:t>Some teacher feedback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9924" y="6200545"/>
            <a:ext cx="606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Frontiers has been funded within the framework of the European Union Erasmus+ </a:t>
            </a:r>
            <a:r>
              <a:rPr lang="en-US" sz="1200" dirty="0" err="1"/>
              <a:t>programme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092" y="6119743"/>
            <a:ext cx="952289" cy="653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96" y="6119744"/>
            <a:ext cx="987825" cy="6539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096" y="1417638"/>
            <a:ext cx="688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Feedback from teachers in Brazil who participated in HEP </a:t>
            </a:r>
            <a:r>
              <a:rPr lang="en-US" dirty="0" err="1"/>
              <a:t>Masterclasses</a:t>
            </a:r>
            <a:endParaRPr lang="el-G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59" y="2047645"/>
            <a:ext cx="8162925" cy="4152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9" y="1202152"/>
            <a:ext cx="83820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56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The value of teacher training</a:t>
            </a:r>
            <a:br>
              <a:rPr lang="en-US" sz="3200" dirty="0"/>
            </a:br>
            <a:r>
              <a:rPr lang="en-US" sz="3200" dirty="0"/>
              <a:t>in Frontier Science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9924" y="6200545"/>
            <a:ext cx="606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Frontiers has been funded within the framework of the European Union Erasmus+ </a:t>
            </a:r>
            <a:r>
              <a:rPr lang="en-US" sz="1200" dirty="0" err="1"/>
              <a:t>programme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092" y="6119743"/>
            <a:ext cx="952289" cy="653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96" y="6119744"/>
            <a:ext cx="987825" cy="653905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79" y="1953592"/>
            <a:ext cx="6863566" cy="387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12897" y="1581048"/>
            <a:ext cx="1195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Challenges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5905377" y="1628199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Solutions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14565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0032"/>
            <a:ext cx="7467600" cy="1143000"/>
          </a:xfrm>
        </p:spPr>
        <p:txBody>
          <a:bodyPr/>
          <a:lstStyle/>
          <a:p>
            <a:r>
              <a:rPr lang="en-US" dirty="0"/>
              <a:t>Challenges and problems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37954" y="1027741"/>
            <a:ext cx="7467600" cy="487375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sz="1600" dirty="0"/>
          </a:p>
          <a:p>
            <a:r>
              <a:rPr lang="en-US" sz="1600" dirty="0"/>
              <a:t>Lack of organized educational content introducing modern Physics in the classroom in a consistent fashion. </a:t>
            </a:r>
          </a:p>
          <a:p>
            <a:r>
              <a:rPr lang="en-US" sz="1600" dirty="0"/>
              <a:t>Lack of teacher training in modern Physics topics. </a:t>
            </a:r>
            <a:br>
              <a:rPr lang="el-GR" sz="1600" dirty="0"/>
            </a:br>
            <a:endParaRPr lang="el-GR" sz="1600" dirty="0"/>
          </a:p>
          <a:p>
            <a:r>
              <a:rPr lang="en-US" sz="1600" dirty="0"/>
              <a:t>Lack of a pedagogical framework and methodology to introduce these topics in the classroom. </a:t>
            </a:r>
            <a:br>
              <a:rPr lang="el-GR" sz="1600" dirty="0"/>
            </a:br>
            <a:endParaRPr lang="el-GR" sz="1600" dirty="0"/>
          </a:p>
          <a:p>
            <a:r>
              <a:rPr lang="en-US" sz="1600" dirty="0"/>
              <a:t>Lack of feedback and systematic communication between educators – researchers as well as between educators with the same passion for introducing Modern Physics in their school. </a:t>
            </a:r>
            <a:br>
              <a:rPr lang="el-GR" sz="1600" dirty="0"/>
            </a:br>
            <a:endParaRPr lang="el-GR" sz="1600" dirty="0"/>
          </a:p>
          <a:p>
            <a:r>
              <a:rPr lang="en-US" sz="1600" dirty="0"/>
              <a:t>Lack of time and curriculum pressure for timely completion of the prescribed syllabus and preparation for exams. </a:t>
            </a:r>
            <a:br>
              <a:rPr lang="el-GR" sz="1600" dirty="0"/>
            </a:br>
            <a:endParaRPr lang="el-GR" sz="1600" dirty="0"/>
          </a:p>
          <a:p>
            <a:r>
              <a:rPr lang="en-US" sz="1600" dirty="0"/>
              <a:t>Lack of support from the state.</a:t>
            </a:r>
            <a:br>
              <a:rPr lang="el-GR" sz="1600" dirty="0"/>
            </a:br>
            <a:endParaRPr lang="el-GR" sz="1600" dirty="0"/>
          </a:p>
          <a:p>
            <a:pPr marL="0" indent="0">
              <a:buNone/>
            </a:pPr>
            <a:br>
              <a:rPr lang="el-GR" sz="1600" dirty="0"/>
            </a:br>
            <a:endParaRPr lang="el-GR" sz="1600" dirty="0"/>
          </a:p>
          <a:p>
            <a:pPr marL="0" indent="0">
              <a:buNone/>
            </a:pPr>
            <a:r>
              <a:rPr lang="el-GR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6281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339"/>
            <a:ext cx="7467600" cy="1143000"/>
          </a:xfrm>
        </p:spPr>
        <p:txBody>
          <a:bodyPr/>
          <a:lstStyle/>
          <a:p>
            <a:r>
              <a:rPr lang="en-US" dirty="0"/>
              <a:t>The role of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FRONTIERS is a network of teachers- researchers and outreach groups. It started as a project funded by the Erasmus+ framework of the EU with duration from 2018 to 2021. </a:t>
            </a:r>
            <a:br>
              <a:rPr lang="el-GR" dirty="0"/>
            </a:br>
            <a:endParaRPr lang="el-GR" dirty="0"/>
          </a:p>
          <a:p>
            <a:r>
              <a:rPr lang="en-US" b="1" dirty="0">
                <a:solidFill>
                  <a:srgbClr val="00B050"/>
                </a:solidFill>
              </a:rPr>
              <a:t>It aims to address the challenges of introducing frontier Physics in the Classroom. </a:t>
            </a:r>
            <a:endParaRPr lang="en-US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1C2EBFF-2F3F-79BD-5ED7-F139CE264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624" y="901408"/>
            <a:ext cx="1884847" cy="35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8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261" y="2539373"/>
            <a:ext cx="7467600" cy="1143000"/>
          </a:xfrm>
        </p:spPr>
        <p:txBody>
          <a:bodyPr/>
          <a:lstStyle/>
          <a:p>
            <a:pPr algn="ctr"/>
            <a:r>
              <a:rPr lang="en-US" dirty="0"/>
              <a:t>HOW</a:t>
            </a:r>
            <a:r>
              <a:rPr lang="el-GR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703699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By bringing together research and educational institutions from all over </a:t>
            </a:r>
            <a:r>
              <a:rPr lang="en-US" dirty="0" err="1"/>
              <a:t>europe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39924" y="6200545"/>
            <a:ext cx="606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Frontiers has been funded within the framework of the European Union Erasmus+ </a:t>
            </a:r>
            <a:r>
              <a:rPr lang="en-US" sz="1200" dirty="0" err="1"/>
              <a:t>programme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092" y="6119743"/>
            <a:ext cx="952289" cy="653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96" y="6119744"/>
            <a:ext cx="987825" cy="65390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57199" y="1779182"/>
            <a:ext cx="5214261" cy="349456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Oval 8"/>
          <p:cNvSpPr/>
          <p:nvPr/>
        </p:nvSpPr>
        <p:spPr>
          <a:xfrm>
            <a:off x="4125433" y="1779182"/>
            <a:ext cx="4657060" cy="349456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/>
          <p:cNvSpPr txBox="1"/>
          <p:nvPr/>
        </p:nvSpPr>
        <p:spPr>
          <a:xfrm>
            <a:off x="1773531" y="1405938"/>
            <a:ext cx="1958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Scientific Research</a:t>
            </a:r>
            <a:endParaRPr lang="el-GR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82951" y="1409850"/>
            <a:ext cx="1894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Science Education</a:t>
            </a:r>
            <a:endParaRPr lang="el-GR" b="1" dirty="0"/>
          </a:p>
        </p:txBody>
      </p:sp>
      <p:sp>
        <p:nvSpPr>
          <p:cNvPr id="12" name="Oval 11"/>
          <p:cNvSpPr/>
          <p:nvPr/>
        </p:nvSpPr>
        <p:spPr>
          <a:xfrm>
            <a:off x="3244133" y="2254103"/>
            <a:ext cx="3967696" cy="367960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/>
          <p:cNvSpPr txBox="1"/>
          <p:nvPr/>
        </p:nvSpPr>
        <p:spPr>
          <a:xfrm>
            <a:off x="523458" y="5306130"/>
            <a:ext cx="3785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Teacher Training Networks and Astrophysics Outreach</a:t>
            </a:r>
            <a:endParaRPr lang="el-GR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413" y="3209535"/>
            <a:ext cx="1527598" cy="3169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291" y="3812748"/>
            <a:ext cx="1748720" cy="5623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5735" y="4385299"/>
            <a:ext cx="1549970" cy="4063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5649" y="2959935"/>
            <a:ext cx="806709" cy="5463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316" y="2423547"/>
            <a:ext cx="2413592" cy="5363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0995" y="5257801"/>
            <a:ext cx="1512970" cy="435936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E59BB80C-F620-612D-B8B9-9A441D1EBD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6520" y="3472382"/>
            <a:ext cx="1328465" cy="25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87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21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Investigating already existent outreach practices and drawing lessons learnt from them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90847" y="6309784"/>
            <a:ext cx="7467600" cy="328333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hlinkClick r:id="rId2"/>
              </a:rPr>
              <a:t>https://zenodo.org/record/3405912#.XaD3ASjVLZ4</a:t>
            </a:r>
            <a:r>
              <a:rPr lang="el-GR" sz="2000" dirty="0"/>
              <a:t> 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47" y="1133756"/>
            <a:ext cx="7464056" cy="517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7326"/>
            <a:ext cx="825817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47" y="967326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03" y="2195276"/>
            <a:ext cx="904875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77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Αποτέλεσμα εικόνας για frontiers of particle 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603" y="1232074"/>
            <a:ext cx="4596105" cy="355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FRONTIERS in fundamental </a:t>
            </a:r>
            <a:br>
              <a:rPr lang="en-US" dirty="0"/>
            </a:br>
            <a:r>
              <a:rPr lang="en-US" dirty="0"/>
              <a:t>science research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9924" y="6200545"/>
            <a:ext cx="606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Frontiers has been funded within the framework of the European Union Erasmus+ </a:t>
            </a:r>
            <a:r>
              <a:rPr lang="en-US" sz="1200" dirty="0" err="1"/>
              <a:t>programme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092" y="6119743"/>
            <a:ext cx="952289" cy="653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96" y="6119744"/>
            <a:ext cx="987825" cy="653905"/>
          </a:xfrm>
          <a:prstGeom prst="rect">
            <a:avLst/>
          </a:prstGeom>
        </p:spPr>
      </p:pic>
      <p:sp>
        <p:nvSpPr>
          <p:cNvPr id="9" name="AutoShape 2" descr="ÎÏÎ¿ÏÎ­Î»ÎµÏÎ¼Î± ÎµÎ¹ÎºÏÎ½Î±Ï Î³Î¹Î± particle telescop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" name="AutoShape 4" descr="ÎÏÎ¿ÏÎ­Î»ÎµÏÎ¼Î± ÎµÎ¹ÎºÏÎ½Î±Ï Î³Î¹Î± particle telescop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1" name="AutoShape 7" descr="ÎÏÎ¿ÏÎ­Î»ÎµÏÎ¼Î± ÎµÎ¹ÎºÏÎ½Î±Ï Î³Î¹Î± LI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" y="1344364"/>
            <a:ext cx="1660970" cy="124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60" y="1398557"/>
            <a:ext cx="1213462" cy="116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13" descr="ÎÏÎ¿ÏÎ­Î»ÎµÏÎ¼Î± ÎµÎ¹ÎºÏÎ½Î±Ï Î³Î¹Î± T2K experimen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329" y="1417639"/>
            <a:ext cx="2144995" cy="145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80" y="2847976"/>
            <a:ext cx="2165379" cy="103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17" descr="ÎÏÎ¿ÏÎ­Î»ÎµÏÎ¼Î± ÎµÎ¹ÎºÏÎ½Î±Ï Î³Î¹Î± higgs event displa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44" name="Picture 20" descr="ÎÏÎ¿ÏÎ­Î»ÎµÏÎ¼Î± ÎµÎ¹ÎºÏÎ½Î±Ï Î³Î¹Î± higgs event displ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17" y="4577461"/>
            <a:ext cx="2028825" cy="133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60" y="4577461"/>
            <a:ext cx="2213020" cy="133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23" descr="ÎÏÎ¿ÏÎ­Î»ÎµÏÎ¼Î± ÎµÎ¹ÎºÏÎ½Î±Ï Î³Î¹Î± cer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60" y="4617478"/>
            <a:ext cx="36195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" y="2588489"/>
            <a:ext cx="287443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614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Adopting the inquiry based science education pedagogy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n-US" dirty="0"/>
              <a:t>Learners are </a:t>
            </a:r>
            <a:r>
              <a:rPr lang="en-US" b="1" dirty="0"/>
              <a:t>engaged</a:t>
            </a:r>
            <a:r>
              <a:rPr lang="en-US" dirty="0"/>
              <a:t> by scientifically oriented questions.</a:t>
            </a:r>
            <a:br>
              <a:rPr lang="en-US" dirty="0"/>
            </a:br>
            <a:endParaRPr lang="en-US" dirty="0"/>
          </a:p>
          <a:p>
            <a:pPr fontAlgn="base"/>
            <a:r>
              <a:rPr lang="en-US" dirty="0"/>
              <a:t>Learners give priority to </a:t>
            </a:r>
            <a:r>
              <a:rPr lang="en-US" b="1" dirty="0"/>
              <a:t>evidence</a:t>
            </a:r>
            <a:r>
              <a:rPr lang="en-US" dirty="0"/>
              <a:t> which allows them to develop and </a:t>
            </a:r>
            <a:r>
              <a:rPr lang="en-US" b="1" dirty="0"/>
              <a:t>evaluate explanations</a:t>
            </a:r>
            <a:r>
              <a:rPr lang="en-US" dirty="0"/>
              <a:t> that address </a:t>
            </a:r>
            <a:r>
              <a:rPr lang="en-US" b="1" dirty="0"/>
              <a:t>scientifically oriented questions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 fontAlgn="base"/>
            <a:r>
              <a:rPr lang="en-US" dirty="0"/>
              <a:t>Learners </a:t>
            </a:r>
            <a:r>
              <a:rPr lang="en-US" b="1" dirty="0"/>
              <a:t>formulate explanations</a:t>
            </a:r>
            <a:r>
              <a:rPr lang="en-US" dirty="0"/>
              <a:t> from evidence to address scientifically oriented questions.</a:t>
            </a:r>
            <a:br>
              <a:rPr lang="en-US" dirty="0"/>
            </a:br>
            <a:endParaRPr lang="en-US" dirty="0"/>
          </a:p>
          <a:p>
            <a:pPr fontAlgn="base"/>
            <a:r>
              <a:rPr lang="en-US" dirty="0"/>
              <a:t>Learners </a:t>
            </a:r>
            <a:r>
              <a:rPr lang="en-US" b="1" dirty="0"/>
              <a:t>evaluate their explanations</a:t>
            </a:r>
            <a:r>
              <a:rPr lang="en-US" dirty="0"/>
              <a:t> in light of alternative explanations, particularly those reflecting scientific understanding.</a:t>
            </a:r>
            <a:br>
              <a:rPr lang="en-US" dirty="0"/>
            </a:br>
            <a:endParaRPr lang="en-US" dirty="0"/>
          </a:p>
          <a:p>
            <a:r>
              <a:rPr lang="en-US" dirty="0"/>
              <a:t>Learners </a:t>
            </a:r>
            <a:r>
              <a:rPr lang="en-US" b="1" dirty="0"/>
              <a:t>communicate and justify</a:t>
            </a:r>
            <a:r>
              <a:rPr lang="en-US" dirty="0"/>
              <a:t> their proposed explanations. 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26177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Adopting the inquiry based science education pedagogy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5890437"/>
            <a:ext cx="7467600" cy="5835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hlinkClick r:id="rId2"/>
              </a:rPr>
              <a:t>https://www.youtube.com/watch?v=TJQAfJwVGyk</a:t>
            </a:r>
            <a:r>
              <a:rPr lang="el-GR" sz="2000" dirty="0"/>
              <a:t> </a:t>
            </a:r>
          </a:p>
        </p:txBody>
      </p:sp>
      <p:sp>
        <p:nvSpPr>
          <p:cNvPr id="4" name="Oval 3"/>
          <p:cNvSpPr/>
          <p:nvPr/>
        </p:nvSpPr>
        <p:spPr>
          <a:xfrm>
            <a:off x="2945218" y="1616149"/>
            <a:ext cx="2498651" cy="11589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Orienting and Asking Questions</a:t>
            </a:r>
            <a:endParaRPr lang="el-GR" sz="1600" dirty="0"/>
          </a:p>
        </p:txBody>
      </p:sp>
      <p:sp>
        <p:nvSpPr>
          <p:cNvPr id="6" name="Oval 5"/>
          <p:cNvSpPr/>
          <p:nvPr/>
        </p:nvSpPr>
        <p:spPr>
          <a:xfrm>
            <a:off x="5603358" y="3040908"/>
            <a:ext cx="2236382" cy="967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Hypothesis Generation and Design</a:t>
            </a:r>
            <a:endParaRPr lang="el-GR" sz="1600" dirty="0"/>
          </a:p>
        </p:txBody>
      </p:sp>
      <p:sp>
        <p:nvSpPr>
          <p:cNvPr id="7" name="Oval 6"/>
          <p:cNvSpPr/>
          <p:nvPr/>
        </p:nvSpPr>
        <p:spPr>
          <a:xfrm>
            <a:off x="4813003" y="4557824"/>
            <a:ext cx="2608521" cy="967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Planning and Investigation</a:t>
            </a:r>
            <a:endParaRPr lang="el-GR" sz="1600" dirty="0"/>
          </a:p>
        </p:txBody>
      </p:sp>
      <p:sp>
        <p:nvSpPr>
          <p:cNvPr id="8" name="Oval 7"/>
          <p:cNvSpPr/>
          <p:nvPr/>
        </p:nvSpPr>
        <p:spPr>
          <a:xfrm>
            <a:off x="1222745" y="4557824"/>
            <a:ext cx="2551814" cy="967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Analysis and Interpretation</a:t>
            </a:r>
            <a:endParaRPr lang="el-GR" sz="1600" dirty="0"/>
          </a:p>
        </p:txBody>
      </p:sp>
      <p:sp>
        <p:nvSpPr>
          <p:cNvPr id="9" name="Oval 8"/>
          <p:cNvSpPr/>
          <p:nvPr/>
        </p:nvSpPr>
        <p:spPr>
          <a:xfrm>
            <a:off x="552892" y="3051542"/>
            <a:ext cx="2392325" cy="967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Conclusions- Evaluation</a:t>
            </a:r>
            <a:endParaRPr lang="el-GR" sz="1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603358" y="2317898"/>
            <a:ext cx="691116" cy="5954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117263" y="4125433"/>
            <a:ext cx="177211" cy="30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976577" y="5041605"/>
            <a:ext cx="64858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137144" y="4125433"/>
            <a:ext cx="361508" cy="308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137144" y="2434856"/>
            <a:ext cx="680484" cy="4784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20A98480-6A03-E051-5890-30C3DC275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446" y="3437387"/>
            <a:ext cx="1884847" cy="35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37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446567" y="696433"/>
            <a:ext cx="7467600" cy="4873752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b="1" u="sng" dirty="0"/>
              <a:t>Orienting and Asking Questions</a:t>
            </a:r>
            <a:r>
              <a:rPr lang="en-US" dirty="0"/>
              <a:t>.  The topic of the lesson is introduced, assumptions the students may have are challenged, and questions they may have are formulated.</a:t>
            </a:r>
            <a:endParaRPr lang="en-US" b="1" dirty="0"/>
          </a:p>
          <a:p>
            <a:pPr fontAlgn="base"/>
            <a:r>
              <a:rPr lang="en-US" b="1" u="sng" dirty="0"/>
              <a:t>Hypothesis Generation and Design</a:t>
            </a:r>
            <a:r>
              <a:rPr lang="en-US" dirty="0"/>
              <a:t>. During which the students develop one of their questions into a hypothesis.</a:t>
            </a:r>
            <a:endParaRPr lang="en-US" b="1" dirty="0"/>
          </a:p>
          <a:p>
            <a:pPr fontAlgn="base"/>
            <a:r>
              <a:rPr lang="en-US" b="1" u="sng" dirty="0"/>
              <a:t>Planning and Investigation</a:t>
            </a:r>
            <a:r>
              <a:rPr lang="en-US" dirty="0"/>
              <a:t>. In which the hypothesis previously developed is tested.</a:t>
            </a:r>
            <a:endParaRPr lang="en-US" b="1" dirty="0"/>
          </a:p>
          <a:p>
            <a:pPr fontAlgn="base"/>
            <a:r>
              <a:rPr lang="en-US" b="1" u="sng" dirty="0"/>
              <a:t>Analysis and Interpretation</a:t>
            </a:r>
            <a:r>
              <a:rPr lang="en-US" dirty="0"/>
              <a:t>. Where the students </a:t>
            </a:r>
            <a:r>
              <a:rPr lang="en-US" dirty="0" err="1"/>
              <a:t>analyse</a:t>
            </a:r>
            <a:r>
              <a:rPr lang="en-US" dirty="0"/>
              <a:t> the data collected from their investigation and refute or confirm the hypothesis.</a:t>
            </a:r>
            <a:endParaRPr lang="en-US" b="1" dirty="0"/>
          </a:p>
          <a:p>
            <a:r>
              <a:rPr lang="en-US" b="1" u="sng" dirty="0"/>
              <a:t>Conclusion and Evaluation</a:t>
            </a:r>
            <a:r>
              <a:rPr lang="en-US" dirty="0"/>
              <a:t>.  When the students communicate their findings. </a:t>
            </a:r>
            <a:endParaRPr lang="el-GR" dirty="0"/>
          </a:p>
          <a:p>
            <a:pPr fontAlgn="base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42209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43E71B-9589-C3CC-0D0A-CE2137701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/>
              <a:t>Developing the frontiers demonstrators:</a:t>
            </a:r>
            <a:br>
              <a:rPr lang="en-US" sz="2400" dirty="0"/>
            </a:br>
            <a:r>
              <a:rPr lang="en-US" sz="2400" dirty="0"/>
              <a:t>cutting edge educational activities for your classroom</a:t>
            </a:r>
            <a:endParaRPr lang="el-GR" sz="24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0240235-A9F6-C971-040E-9B1875AB2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7" y="1496660"/>
            <a:ext cx="8390177" cy="4419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86113C-80BB-7691-A908-B91FB6D2442E}"/>
              </a:ext>
            </a:extLst>
          </p:cNvPr>
          <p:cNvSpPr txBox="1"/>
          <p:nvPr/>
        </p:nvSpPr>
        <p:spPr>
          <a:xfrm>
            <a:off x="1179690" y="6002164"/>
            <a:ext cx="6982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hlinkClick r:id="rId3"/>
              </a:rPr>
              <a:t>http://www.frontiers-project.eu/frontiers-educational-resources/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98124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651" y="3207084"/>
            <a:ext cx="40591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Discover the Z and Higgs Bosons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World Data Day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Magnetic Field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Let’s Accelerate particles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The ALICE Experiment at CERN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Mass- Energy Equivalence</a:t>
            </a:r>
          </a:p>
          <a:p>
            <a:pPr fontAlgn="base"/>
            <a:endParaRPr lang="en-US" dirty="0"/>
          </a:p>
          <a:p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5183520" y="2517451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Energy Physics</a:t>
            </a:r>
            <a:endParaRPr lang="el-GR" b="1" dirty="0"/>
          </a:p>
        </p:txBody>
      </p:sp>
      <p:pic>
        <p:nvPicPr>
          <p:cNvPr id="2050" name="Picture 2" descr="Image result for particle phys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4" y="3037751"/>
            <a:ext cx="42481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2769" y="889155"/>
            <a:ext cx="81303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FRONTIERS has prepared 20 demonstrator lessons that are about a modern physics topic for secondary school;  ready to be used (or adapted);</a:t>
            </a:r>
          </a:p>
          <a:p>
            <a:pPr fontAlgn="base"/>
            <a:r>
              <a:rPr lang="en-US" dirty="0"/>
              <a:t>follow an inquiry methodology; available @ ISE platform: and follow up teacher activities: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72414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ravitational w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84" y="1170433"/>
            <a:ext cx="3505188" cy="197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4370" y="658068"/>
            <a:ext cx="389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Gravitational Wave Astronomy</a:t>
            </a:r>
            <a:endParaRPr lang="el-GR" b="1" dirty="0"/>
          </a:p>
        </p:txBody>
      </p:sp>
      <p:sp>
        <p:nvSpPr>
          <p:cNvPr id="5" name="Ορθογώνιο 4"/>
          <p:cNvSpPr/>
          <p:nvPr/>
        </p:nvSpPr>
        <p:spPr>
          <a:xfrm>
            <a:off x="180754" y="102624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VIRGO Virtual Visit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VIRGO Control (Class) Room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Gravitational Wave Noise Hunting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Finding black-holes in a chirp”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The Michelson Interferometer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Earthquake Interferometer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9905" y="3336737"/>
            <a:ext cx="455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Astrophysics – Astroparticle Physics</a:t>
            </a:r>
            <a:endParaRPr lang="el-GR" b="1" dirty="0"/>
          </a:p>
        </p:txBody>
      </p:sp>
      <p:pic>
        <p:nvPicPr>
          <p:cNvPr id="1028" name="Picture 4" descr="Image result for astrophys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1" y="3819993"/>
            <a:ext cx="2910415" cy="29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12781" y="4029740"/>
            <a:ext cx="4483920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Black Holes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Solar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Discovering Alien Worlds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your own cloud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Relativistic Muons and Time Dilation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Cosmic Rays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Neutrino Astronomy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Age of the Universe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05068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Developing cutting edge educational content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Free for everyone </a:t>
            </a:r>
            <a:br>
              <a:rPr lang="el-GR" dirty="0"/>
            </a:br>
            <a:endParaRPr lang="el-GR" dirty="0"/>
          </a:p>
          <a:p>
            <a:r>
              <a:rPr lang="en-US" dirty="0"/>
              <a:t>Following the inquiry based science education model. </a:t>
            </a:r>
            <a:br>
              <a:rPr lang="el-GR" dirty="0"/>
            </a:br>
            <a:endParaRPr lang="el-GR" dirty="0"/>
          </a:p>
          <a:p>
            <a:r>
              <a:rPr lang="en-US" dirty="0"/>
              <a:t>Connecting students with large research infrastructures in Physics. </a:t>
            </a:r>
            <a:br>
              <a:rPr lang="el-GR" dirty="0"/>
            </a:br>
            <a:endParaRPr lang="el-GR" dirty="0"/>
          </a:p>
          <a:p>
            <a:r>
              <a:rPr lang="en-US" dirty="0"/>
              <a:t>Offering real data for analysis by the students. </a:t>
            </a:r>
            <a:br>
              <a:rPr lang="el-GR" dirty="0"/>
            </a:br>
            <a:endParaRPr lang="el-GR" dirty="0"/>
          </a:p>
          <a:p>
            <a:r>
              <a:rPr lang="en-US" dirty="0"/>
              <a:t>Utilizing virtual and experiential labs for the deeper comprehension of modern Physics concepts. </a:t>
            </a:r>
            <a:br>
              <a:rPr lang="el-GR" dirty="0"/>
            </a:br>
            <a:endParaRPr lang="el-GR" dirty="0"/>
          </a:p>
          <a:p>
            <a:r>
              <a:rPr lang="en-US" dirty="0"/>
              <a:t>Building “bridges” to connect with school curricula.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652" y="542925"/>
            <a:ext cx="947737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97" y="-220957"/>
            <a:ext cx="8677275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652" y="372472"/>
            <a:ext cx="10144125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96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Developing national and international communities of practice for educators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Giving opportunities for immediate interaction and feedback between researchers and educators. </a:t>
            </a:r>
            <a:br>
              <a:rPr lang="el-GR" dirty="0"/>
            </a:br>
            <a:endParaRPr lang="el-GR" dirty="0"/>
          </a:p>
          <a:p>
            <a:r>
              <a:rPr lang="en-US" dirty="0"/>
              <a:t>Useful for the exchange of good practices. </a:t>
            </a:r>
            <a:br>
              <a:rPr lang="el-GR" dirty="0"/>
            </a:br>
            <a:endParaRPr lang="el-GR" dirty="0"/>
          </a:p>
          <a:p>
            <a:r>
              <a:rPr lang="en-US" dirty="0"/>
              <a:t>With the capacity to host educational content </a:t>
            </a:r>
            <a:br>
              <a:rPr lang="en-US" dirty="0"/>
            </a:br>
            <a:endParaRPr lang="en-US" dirty="0"/>
          </a:p>
          <a:p>
            <a:r>
              <a:rPr lang="en-US" dirty="0"/>
              <a:t>Offering you the tools to create your own educational content. 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53081"/>
            <a:ext cx="7743825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77" y="1471313"/>
            <a:ext cx="7273836" cy="573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21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1520" y="1412776"/>
            <a:ext cx="10332640" cy="4900315"/>
            <a:chOff x="251520" y="1412776"/>
            <a:chExt cx="10332640" cy="490031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412776"/>
              <a:ext cx="7048500" cy="443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51520" y="3789040"/>
              <a:ext cx="318709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hlinkClick r:id="rId3"/>
                </a:rPr>
                <a:t>https://portal.opendiscoveryspace.eu</a:t>
              </a:r>
              <a:br>
                <a:rPr lang="en-US" sz="1400" dirty="0">
                  <a:hlinkClick r:id="rId3"/>
                </a:rPr>
              </a:br>
              <a:r>
                <a:rPr lang="en-US" sz="1400" dirty="0">
                  <a:hlinkClick r:id="rId3"/>
                </a:rPr>
                <a:t>/</a:t>
              </a:r>
              <a:r>
                <a:rPr lang="en-US" sz="1400" dirty="0" err="1">
                  <a:hlinkClick r:id="rId3"/>
                </a:rPr>
                <a:t>en</a:t>
              </a:r>
              <a:r>
                <a:rPr lang="en-US" sz="1400" dirty="0">
                  <a:hlinkClick r:id="rId3"/>
                </a:rPr>
                <a:t>/community/frontiers-community</a:t>
              </a:r>
              <a:br>
                <a:rPr lang="en-US" sz="1400" dirty="0">
                  <a:hlinkClick r:id="rId3"/>
                </a:rPr>
              </a:br>
              <a:r>
                <a:rPr lang="en-US" sz="1400" dirty="0">
                  <a:hlinkClick r:id="rId3"/>
                </a:rPr>
                <a:t>-italy-855296</a:t>
              </a:r>
              <a:endParaRPr lang="el-GR" sz="1400" dirty="0"/>
            </a:p>
          </p:txBody>
        </p:sp>
        <p:sp>
          <p:nvSpPr>
            <p:cNvPr id="7" name="Ορθογώνιο 4"/>
            <p:cNvSpPr/>
            <p:nvPr/>
          </p:nvSpPr>
          <p:spPr>
            <a:xfrm>
              <a:off x="2771800" y="1635629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dirty="0">
                  <a:hlinkClick r:id="rId4"/>
                </a:rPr>
                <a:t>https://portal.opendiscoveryspace</a:t>
              </a:r>
              <a:br>
                <a:rPr lang="en-US" sz="1200" dirty="0">
                  <a:hlinkClick r:id="rId4"/>
                </a:rPr>
              </a:br>
              <a:r>
                <a:rPr lang="en-US" sz="1200" dirty="0">
                  <a:hlinkClick r:id="rId4"/>
                </a:rPr>
                <a:t>.eu/</a:t>
              </a:r>
              <a:br>
                <a:rPr lang="en-US" sz="1200" dirty="0">
                  <a:hlinkClick r:id="rId4"/>
                </a:rPr>
              </a:br>
              <a:r>
                <a:rPr lang="en-US" sz="1200" dirty="0" err="1">
                  <a:hlinkClick r:id="rId4"/>
                </a:rPr>
                <a:t>en</a:t>
              </a:r>
              <a:r>
                <a:rPr lang="en-US" sz="1200" dirty="0">
                  <a:hlinkClick r:id="rId4"/>
                </a:rPr>
                <a:t>/community/frontiers</a:t>
              </a:r>
              <a:br>
                <a:rPr lang="en-US" sz="1200" dirty="0">
                  <a:hlinkClick r:id="rId4"/>
                </a:rPr>
              </a:br>
              <a:r>
                <a:rPr lang="en-US" sz="1200" dirty="0">
                  <a:hlinkClick r:id="rId4"/>
                </a:rPr>
                <a:t>-community-greece-855295</a:t>
              </a:r>
              <a:endParaRPr lang="el-GR" sz="1200" dirty="0"/>
            </a:p>
          </p:txBody>
        </p:sp>
        <p:sp>
          <p:nvSpPr>
            <p:cNvPr id="8" name="Ορθογώνιο 5"/>
            <p:cNvSpPr/>
            <p:nvPr/>
          </p:nvSpPr>
          <p:spPr>
            <a:xfrm>
              <a:off x="6012160" y="2112682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dirty="0">
                  <a:hlinkClick r:id="rId5"/>
                </a:rPr>
                <a:t>https://portal.opendiscoveryspace.eu</a:t>
              </a:r>
              <a:br>
                <a:rPr lang="en-US" sz="1200" dirty="0">
                  <a:hlinkClick r:id="rId5"/>
                </a:rPr>
              </a:br>
              <a:r>
                <a:rPr lang="en-US" sz="1200" dirty="0">
                  <a:hlinkClick r:id="rId5"/>
                </a:rPr>
                <a:t>/</a:t>
              </a:r>
              <a:r>
                <a:rPr lang="en-US" sz="1200" dirty="0" err="1">
                  <a:hlinkClick r:id="rId5"/>
                </a:rPr>
                <a:t>en</a:t>
              </a:r>
              <a:r>
                <a:rPr lang="en-US" sz="1200" dirty="0">
                  <a:hlinkClick r:id="rId5"/>
                </a:rPr>
                <a:t>/community/frontiers-community-</a:t>
              </a:r>
              <a:br>
                <a:rPr lang="en-US" sz="1200" dirty="0">
                  <a:hlinkClick r:id="rId5"/>
                </a:rPr>
              </a:br>
              <a:r>
                <a:rPr lang="en-US" sz="1200" dirty="0">
                  <a:hlinkClick r:id="rId5"/>
                </a:rPr>
                <a:t>ireland-855298</a:t>
              </a:r>
              <a:endParaRPr lang="el-GR" sz="1200" dirty="0"/>
            </a:p>
          </p:txBody>
        </p:sp>
        <p:sp>
          <p:nvSpPr>
            <p:cNvPr id="9" name="Ορθογώνιο 6"/>
            <p:cNvSpPr/>
            <p:nvPr/>
          </p:nvSpPr>
          <p:spPr>
            <a:xfrm>
              <a:off x="5220072" y="4039802"/>
              <a:ext cx="374441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hlinkClick r:id="rId6"/>
                </a:rPr>
                <a:t>https://portal.opendiscoveryspace.eu/</a:t>
              </a:r>
              <a:br>
                <a:rPr lang="en-US" sz="1200" dirty="0">
                  <a:hlinkClick r:id="rId6"/>
                </a:rPr>
              </a:br>
              <a:r>
                <a:rPr lang="en-US" sz="1200" dirty="0" err="1">
                  <a:hlinkClick r:id="rId6"/>
                </a:rPr>
                <a:t>en</a:t>
              </a:r>
              <a:r>
                <a:rPr lang="en-US" sz="1200" dirty="0">
                  <a:hlinkClick r:id="rId6"/>
                </a:rPr>
                <a:t>/community/frontiers-community-portugal-855297</a:t>
              </a:r>
              <a:endParaRPr lang="el-GR" sz="1200" dirty="0"/>
            </a:p>
          </p:txBody>
        </p:sp>
        <p:sp>
          <p:nvSpPr>
            <p:cNvPr id="10" name="Ορθογώνιο 7"/>
            <p:cNvSpPr/>
            <p:nvPr/>
          </p:nvSpPr>
          <p:spPr>
            <a:xfrm>
              <a:off x="2051720" y="5851426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dirty="0">
                  <a:hlinkClick r:id="rId7"/>
                </a:rPr>
                <a:t>https://portal.opendiscoveryspace.eu/en/community/frontiers-community-france-855299</a:t>
              </a:r>
              <a:endParaRPr lang="el-GR" sz="1200" dirty="0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894215" cy="364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F1792A9-8AFC-7739-2EA4-AE6DE5D8BF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27540"/>
            <a:ext cx="9144000" cy="398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1038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Offering continuous training and support for the implementation of frontiers activities in your classroom.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2300111"/>
            <a:ext cx="7467600" cy="4873752"/>
          </a:xfrm>
        </p:spPr>
        <p:txBody>
          <a:bodyPr/>
          <a:lstStyle/>
          <a:p>
            <a:r>
              <a:rPr lang="en-US" dirty="0"/>
              <a:t>Through the systematic organization of in situ and online training workshops for continuous professional development.</a:t>
            </a:r>
            <a:r>
              <a:rPr lang="el-GR" dirty="0"/>
              <a:t>.</a:t>
            </a:r>
            <a:br>
              <a:rPr lang="el-GR" dirty="0"/>
            </a:br>
            <a:endParaRPr lang="el-GR" dirty="0"/>
          </a:p>
          <a:p>
            <a:r>
              <a:rPr lang="en-US" dirty="0"/>
              <a:t>Through the organization of summer and winter schools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Both online and face to face.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62516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94" y="160337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/>
              <a:t>Game Changing </a:t>
            </a:r>
            <a:br>
              <a:rPr lang="en-US" sz="2400" dirty="0"/>
            </a:br>
            <a:r>
              <a:rPr lang="en-US" sz="2400" dirty="0"/>
              <a:t>Scientific Discoveries with great media coverage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9924" y="6200545"/>
            <a:ext cx="606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Frontiers has been funded within the framework of the European Union Erasmus+ </a:t>
            </a:r>
            <a:r>
              <a:rPr lang="en-US" sz="1200" dirty="0" err="1"/>
              <a:t>programme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092" y="6119743"/>
            <a:ext cx="952289" cy="653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96" y="6119744"/>
            <a:ext cx="987825" cy="653905"/>
          </a:xfrm>
          <a:prstGeom prst="rect">
            <a:avLst/>
          </a:prstGeom>
        </p:spPr>
      </p:pic>
      <p:sp>
        <p:nvSpPr>
          <p:cNvPr id="8" name="AutoShape 2" descr="ÎÏÎ¿ÏÎ­Î»ÎµÏÎ¼Î± ÎµÎ¹ÎºÏÎ½Î±Ï Î³Î¹Î± discovery higgs bo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9" name="AutoShape 5" descr="ÎÏÎ¿ÏÎ­Î»ÎµÏÎ¼Î± ÎµÎ¹ÎºÏÎ½Î±Ï Î³Î¹Î± peter higgs discovery higgs bos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814"/>
            <a:ext cx="4019550" cy="522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335295"/>
            <a:ext cx="2184194" cy="218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814"/>
            <a:ext cx="23241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1" descr="ÎÏÎ¿ÏÎ­Î»ÎµÏÎ¼Î± ÎµÎ¹ÎºÏÎ½Î±Ï Î³Î¹Î± gravitational waves discover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98" y="1671639"/>
            <a:ext cx="4002200" cy="224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66" y="3686174"/>
            <a:ext cx="392906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65" y="2427392"/>
            <a:ext cx="3802047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34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CCD37682-293B-3045-8109-27C79B577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63" y="4245279"/>
            <a:ext cx="3102345" cy="1771828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BD58B03-A7B4-7C43-A05B-B0286FE10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35" y="6212248"/>
            <a:ext cx="1202043" cy="482175"/>
          </a:xfrm>
          <a:prstGeom prst="rect">
            <a:avLst/>
          </a:prstGeom>
        </p:spPr>
      </p:pic>
      <p:pic>
        <p:nvPicPr>
          <p:cNvPr id="8" name="Εικόνα 5">
            <a:extLst>
              <a:ext uri="{FF2B5EF4-FFF2-40B4-BE49-F238E27FC236}">
                <a16:creationId xmlns:a16="http://schemas.microsoft.com/office/drawing/2014/main" id="{E47606A9-05FA-6B40-BF93-18AB60805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80" y="6351373"/>
            <a:ext cx="1145115" cy="20594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C8A6FFC-4209-9144-A68A-58D71F127EDA}"/>
              </a:ext>
            </a:extLst>
          </p:cNvPr>
          <p:cNvSpPr txBox="1">
            <a:spLocks/>
          </p:cNvSpPr>
          <p:nvPr/>
        </p:nvSpPr>
        <p:spPr>
          <a:xfrm>
            <a:off x="250521" y="24087"/>
            <a:ext cx="8787354" cy="940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accent1"/>
                </a:solidFill>
                <a:latin typeface="+mn-lt"/>
              </a:rPr>
              <a:t>Training and support</a:t>
            </a:r>
            <a:endParaRPr lang="en-US" sz="40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930BAF-92AB-7D44-92A6-24E30A160ABD}"/>
              </a:ext>
            </a:extLst>
          </p:cNvPr>
          <p:cNvSpPr/>
          <p:nvPr/>
        </p:nvSpPr>
        <p:spPr>
          <a:xfrm>
            <a:off x="9097" y="768556"/>
            <a:ext cx="9134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rgbClr val="FFC000"/>
              </a:buClr>
            </a:pPr>
            <a:r>
              <a:rPr lang="en-US" sz="2400" dirty="0">
                <a:solidFill>
                  <a:schemeClr val="tx2"/>
                </a:solidFill>
              </a:rPr>
              <a:t>Year-round training workshops for continuous professional development</a:t>
            </a:r>
            <a:endParaRPr lang="en-GB" sz="2400" dirty="0">
              <a:solidFill>
                <a:schemeClr val="tx2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E2D2361-DCE2-1645-BD43-CCF2AF5E5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624" y="2135453"/>
            <a:ext cx="2349259" cy="17619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222CA25-3788-FE40-BA67-4CA62A092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3878" y="1319624"/>
            <a:ext cx="2146005" cy="112069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94F69D8-0408-C744-B1EC-A571F2FB90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3342" y="1311008"/>
            <a:ext cx="1630536" cy="12229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1022A5C-2CE6-0E41-B707-949A00409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9050" y="2282033"/>
            <a:ext cx="2316309" cy="17372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EB7C82B-3F4F-F447-88CD-BCDD26E972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5359" y="2440316"/>
            <a:ext cx="2105265" cy="157894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3D46802-6633-1C4C-837E-FF3B9CB291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4055" y="1319624"/>
            <a:ext cx="1849287" cy="13869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207E96-32C3-7C44-B3D0-CF79FA0D1845}"/>
              </a:ext>
            </a:extLst>
          </p:cNvPr>
          <p:cNvSpPr/>
          <p:nvPr/>
        </p:nvSpPr>
        <p:spPr>
          <a:xfrm>
            <a:off x="306363" y="1388805"/>
            <a:ext cx="1942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>
                <a:solidFill>
                  <a:schemeClr val="accent6"/>
                </a:solidFill>
              </a:rPr>
              <a:t>Pre</a:t>
            </a:r>
            <a:r>
              <a:rPr lang="fr-FR" sz="3200" dirty="0">
                <a:solidFill>
                  <a:schemeClr val="accent6"/>
                </a:solidFill>
              </a:rPr>
              <a:t>-COVID</a:t>
            </a:r>
            <a:endParaRPr lang="fr-FR" sz="32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F03C3EE-D7A5-3244-8B2B-B875DD4834A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86" t="3957" r="3652" b="8345"/>
          <a:stretch/>
        </p:blipFill>
        <p:spPr>
          <a:xfrm>
            <a:off x="3408708" y="4213147"/>
            <a:ext cx="3867857" cy="203282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D826478-A87F-1D4E-B2B3-211B18D00733}"/>
              </a:ext>
            </a:extLst>
          </p:cNvPr>
          <p:cNvSpPr/>
          <p:nvPr/>
        </p:nvSpPr>
        <p:spPr>
          <a:xfrm>
            <a:off x="7352766" y="4447447"/>
            <a:ext cx="1396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6"/>
                </a:solidFill>
              </a:rPr>
              <a:t>During the pandemic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9328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CBD58B03-A7B4-7C43-A05B-B0286FE10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35" y="6212248"/>
            <a:ext cx="1202043" cy="482175"/>
          </a:xfrm>
          <a:prstGeom prst="rect">
            <a:avLst/>
          </a:prstGeom>
        </p:spPr>
      </p:pic>
      <p:pic>
        <p:nvPicPr>
          <p:cNvPr id="8" name="Εικόνα 5">
            <a:extLst>
              <a:ext uri="{FF2B5EF4-FFF2-40B4-BE49-F238E27FC236}">
                <a16:creationId xmlns:a16="http://schemas.microsoft.com/office/drawing/2014/main" id="{E47606A9-05FA-6B40-BF93-18AB60805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760" y="6351373"/>
            <a:ext cx="1145115" cy="20594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C8A6FFC-4209-9144-A68A-58D71F127EDA}"/>
              </a:ext>
            </a:extLst>
          </p:cNvPr>
          <p:cNvSpPr txBox="1">
            <a:spLocks/>
          </p:cNvSpPr>
          <p:nvPr/>
        </p:nvSpPr>
        <p:spPr>
          <a:xfrm>
            <a:off x="163433" y="-129248"/>
            <a:ext cx="8787354" cy="940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chemeClr val="accent1"/>
                </a:solidFill>
                <a:latin typeface="+mn-lt"/>
              </a:rPr>
              <a:t>Training and support</a:t>
            </a:r>
            <a:endParaRPr lang="en-US" sz="4000" dirty="0"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BFA8D1-ECFA-E34E-B16B-89E1C68CF15F}"/>
              </a:ext>
            </a:extLst>
          </p:cNvPr>
          <p:cNvSpPr/>
          <p:nvPr/>
        </p:nvSpPr>
        <p:spPr>
          <a:xfrm>
            <a:off x="4478711" y="2036655"/>
            <a:ext cx="44720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E-</a:t>
            </a:r>
            <a:r>
              <a:rPr lang="fr-FR" dirty="0" err="1">
                <a:solidFill>
                  <a:schemeClr val="accent1"/>
                </a:solidFill>
              </a:rPr>
              <a:t>Summer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School</a:t>
            </a:r>
            <a:r>
              <a:rPr lang="fr-FR" dirty="0">
                <a:solidFill>
                  <a:schemeClr val="accent1"/>
                </a:solidFill>
              </a:rPr>
              <a:t> : </a:t>
            </a:r>
          </a:p>
          <a:p>
            <a:pPr algn="ctr"/>
            <a:r>
              <a:rPr lang="fr-FR" dirty="0"/>
              <a:t>13 – 24 July 2020</a:t>
            </a:r>
          </a:p>
          <a:p>
            <a:pPr algn="ctr"/>
            <a:r>
              <a:rPr lang="fr-FR" dirty="0">
                <a:hlinkClick r:id="rId4"/>
              </a:rPr>
              <a:t>https://indico.ego-gw.it/event/73/timetable/</a:t>
            </a:r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E051FBA-36C3-4D40-B2DA-265B6E2B8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92" y="1557330"/>
            <a:ext cx="4198432" cy="235696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F945A65-75DE-1041-8241-586337033B65}"/>
              </a:ext>
            </a:extLst>
          </p:cNvPr>
          <p:cNvSpPr/>
          <p:nvPr/>
        </p:nvSpPr>
        <p:spPr>
          <a:xfrm>
            <a:off x="49699" y="4559255"/>
            <a:ext cx="45502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E-Winter </a:t>
            </a:r>
            <a:r>
              <a:rPr lang="fr-FR" dirty="0" err="1">
                <a:solidFill>
                  <a:schemeClr val="accent1"/>
                </a:solidFill>
              </a:rPr>
              <a:t>School</a:t>
            </a:r>
            <a:r>
              <a:rPr lang="fr-FR" dirty="0">
                <a:solidFill>
                  <a:schemeClr val="accent1"/>
                </a:solidFill>
              </a:rPr>
              <a:t> : </a:t>
            </a:r>
          </a:p>
          <a:p>
            <a:pPr algn="ctr"/>
            <a:r>
              <a:rPr lang="fr-FR" dirty="0"/>
              <a:t>29 </a:t>
            </a:r>
            <a:r>
              <a:rPr lang="fr-FR" dirty="0" err="1"/>
              <a:t>Jannuary</a:t>
            </a:r>
            <a:r>
              <a:rPr lang="fr-FR" dirty="0"/>
              <a:t>  – 7 </a:t>
            </a:r>
            <a:r>
              <a:rPr lang="fr-FR" dirty="0" err="1"/>
              <a:t>February</a:t>
            </a:r>
            <a:r>
              <a:rPr lang="fr-FR" dirty="0"/>
              <a:t> 2021</a:t>
            </a:r>
          </a:p>
          <a:p>
            <a:pPr algn="ctr"/>
            <a:r>
              <a:rPr lang="fr-FR" dirty="0">
                <a:hlinkClick r:id="rId6"/>
              </a:rPr>
              <a:t>https://indico.ego-gw.it/event/133/timetable/</a:t>
            </a:r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D1E670E-4B4C-A14D-8B14-680395A225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03" t="11116" r="4610" b="7672"/>
          <a:stretch/>
        </p:blipFill>
        <p:spPr>
          <a:xfrm>
            <a:off x="4669134" y="3867518"/>
            <a:ext cx="4281653" cy="239150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88C19AF-FCB3-D54E-8F37-72AD921ED766}"/>
              </a:ext>
            </a:extLst>
          </p:cNvPr>
          <p:cNvSpPr/>
          <p:nvPr/>
        </p:nvSpPr>
        <p:spPr>
          <a:xfrm>
            <a:off x="-10342" y="649797"/>
            <a:ext cx="91349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rgbClr val="FFC000"/>
              </a:buClr>
            </a:pPr>
            <a:r>
              <a:rPr lang="en-US" sz="3200" dirty="0">
                <a:solidFill>
                  <a:schemeClr val="tx2"/>
                </a:solidFill>
              </a:rPr>
              <a:t>International Schools examples: 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  <a:hlinkClick r:id="rId8"/>
              </a:rPr>
              <a:t>http://www.frontiers-project.eu/past-international-training-events/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endParaRPr lang="en-GB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05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y be an image of 2 people and text">
            <a:extLst>
              <a:ext uri="{FF2B5EF4-FFF2-40B4-BE49-F238E27FC236}">
                <a16:creationId xmlns:a16="http://schemas.microsoft.com/office/drawing/2014/main" id="{7852D940-F606-C00F-6EF8-078F116CA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0" y="722488"/>
            <a:ext cx="8158166" cy="477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867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>
            <a:extLst>
              <a:ext uri="{FF2B5EF4-FFF2-40B4-BE49-F238E27FC236}">
                <a16:creationId xmlns:a16="http://schemas.microsoft.com/office/drawing/2014/main" id="{CBD58B03-A7B4-7C43-A05B-B0286FE10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35" y="6212248"/>
            <a:ext cx="1202043" cy="482175"/>
          </a:xfrm>
          <a:prstGeom prst="rect">
            <a:avLst/>
          </a:prstGeom>
        </p:spPr>
      </p:pic>
      <p:pic>
        <p:nvPicPr>
          <p:cNvPr id="11" name="Εικόνα 5">
            <a:extLst>
              <a:ext uri="{FF2B5EF4-FFF2-40B4-BE49-F238E27FC236}">
                <a16:creationId xmlns:a16="http://schemas.microsoft.com/office/drawing/2014/main" id="{48B63FFD-B265-6744-8425-48D3EC8E3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760" y="6351373"/>
            <a:ext cx="1145115" cy="20594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DAAEC26-F1A3-9C41-B779-B3C445FEF8A1}"/>
              </a:ext>
            </a:extLst>
          </p:cNvPr>
          <p:cNvSpPr/>
          <p:nvPr/>
        </p:nvSpPr>
        <p:spPr>
          <a:xfrm>
            <a:off x="396435" y="257533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err="1">
                <a:solidFill>
                  <a:schemeClr val="accent1"/>
                </a:solidFill>
              </a:rPr>
              <a:t>Organizing</a:t>
            </a:r>
            <a:r>
              <a:rPr lang="fr-FR" sz="2400" dirty="0">
                <a:solidFill>
                  <a:schemeClr val="accent1"/>
                </a:solidFill>
              </a:rPr>
              <a:t> Virtual </a:t>
            </a:r>
            <a:r>
              <a:rPr lang="fr-FR" sz="2400" dirty="0" err="1">
                <a:solidFill>
                  <a:schemeClr val="accent1"/>
                </a:solidFill>
              </a:rPr>
              <a:t>Visits</a:t>
            </a:r>
            <a:r>
              <a:rPr lang="fr-FR" sz="2400" dirty="0">
                <a:solidFill>
                  <a:schemeClr val="accent1"/>
                </a:solidFill>
              </a:rPr>
              <a:t> to Large </a:t>
            </a:r>
            <a:r>
              <a:rPr lang="fr-FR" sz="2400" dirty="0" err="1">
                <a:solidFill>
                  <a:schemeClr val="accent1"/>
                </a:solidFill>
              </a:rPr>
              <a:t>Research</a:t>
            </a:r>
            <a:r>
              <a:rPr lang="fr-FR" sz="2400" dirty="0">
                <a:solidFill>
                  <a:schemeClr val="accent1"/>
                </a:solidFill>
              </a:rPr>
              <a:t> Infrastructures in </a:t>
            </a:r>
            <a:r>
              <a:rPr lang="fr-FR" sz="2400" dirty="0" err="1">
                <a:solidFill>
                  <a:schemeClr val="accent1"/>
                </a:solidFill>
              </a:rPr>
              <a:t>Physics</a:t>
            </a:r>
            <a:r>
              <a:rPr lang="fr-FR" sz="2400" dirty="0">
                <a:solidFill>
                  <a:schemeClr val="accent1"/>
                </a:solidFill>
              </a:rPr>
              <a:t> for </a:t>
            </a:r>
            <a:r>
              <a:rPr lang="fr-FR" sz="2400" dirty="0" err="1">
                <a:solidFill>
                  <a:schemeClr val="accent1"/>
                </a:solidFill>
              </a:rPr>
              <a:t>students</a:t>
            </a:r>
            <a:endParaRPr lang="fr-FR" sz="1100" dirty="0"/>
          </a:p>
        </p:txBody>
      </p:sp>
      <p:pic>
        <p:nvPicPr>
          <p:cNvPr id="9" name="Picture 2" descr="May be an image of indoor and text that says &quot;E Adam Rennie zoom&quot;">
            <a:extLst>
              <a:ext uri="{FF2B5EF4-FFF2-40B4-BE49-F238E27FC236}">
                <a16:creationId xmlns:a16="http://schemas.microsoft.com/office/drawing/2014/main" id="{310C048B-08BE-6B4D-AF14-544F51655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7" y="1161430"/>
            <a:ext cx="6799327" cy="322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o photo description available.">
            <a:extLst>
              <a:ext uri="{FF2B5EF4-FFF2-40B4-BE49-F238E27FC236}">
                <a16:creationId xmlns:a16="http://schemas.microsoft.com/office/drawing/2014/main" id="{1829E39F-0C38-C44D-B680-50D33B9EA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02" y="3445727"/>
            <a:ext cx="5841333" cy="276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A15022-3160-6845-AB0C-17062183F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8728" y="1672683"/>
            <a:ext cx="1447534" cy="144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5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>
            <a:extLst>
              <a:ext uri="{FF2B5EF4-FFF2-40B4-BE49-F238E27FC236}">
                <a16:creationId xmlns:a16="http://schemas.microsoft.com/office/drawing/2014/main" id="{CBD58B03-A7B4-7C43-A05B-B0286FE10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35" y="6212248"/>
            <a:ext cx="1202043" cy="482175"/>
          </a:xfrm>
          <a:prstGeom prst="rect">
            <a:avLst/>
          </a:prstGeom>
        </p:spPr>
      </p:pic>
      <p:pic>
        <p:nvPicPr>
          <p:cNvPr id="11" name="Εικόνα 5">
            <a:extLst>
              <a:ext uri="{FF2B5EF4-FFF2-40B4-BE49-F238E27FC236}">
                <a16:creationId xmlns:a16="http://schemas.microsoft.com/office/drawing/2014/main" id="{48B63FFD-B265-6744-8425-48D3EC8E3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760" y="6351373"/>
            <a:ext cx="1145115" cy="205947"/>
          </a:xfrm>
          <a:prstGeom prst="rect">
            <a:avLst/>
          </a:prstGeom>
        </p:spPr>
      </p:pic>
      <p:pic>
        <p:nvPicPr>
          <p:cNvPr id="12" name="Picture 2" descr="May be an image of indoor">
            <a:extLst>
              <a:ext uri="{FF2B5EF4-FFF2-40B4-BE49-F238E27FC236}">
                <a16:creationId xmlns:a16="http://schemas.microsoft.com/office/drawing/2014/main" id="{E08B9FCE-AE77-C640-AD1C-E9B3AA4BA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56" y="1444568"/>
            <a:ext cx="6829215" cy="451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8C1726C-FF5C-AF44-9E9D-6F7D391FD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35" y="2495856"/>
            <a:ext cx="3662609" cy="357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No photo description available.">
            <a:extLst>
              <a:ext uri="{FF2B5EF4-FFF2-40B4-BE49-F238E27FC236}">
                <a16:creationId xmlns:a16="http://schemas.microsoft.com/office/drawing/2014/main" id="{9EB1577D-88EA-6344-8214-D9DD16EE4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36" y="1968279"/>
            <a:ext cx="5591911" cy="410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DF5FB2-114C-024B-BD2A-EC588D4ABB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9644" y="597299"/>
            <a:ext cx="3264712" cy="38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8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Pierre Auger Observatory">
            <a:extLst>
              <a:ext uri="{FF2B5EF4-FFF2-40B4-BE49-F238E27FC236}">
                <a16:creationId xmlns:a16="http://schemas.microsoft.com/office/drawing/2014/main" id="{632D7088-0729-B743-B94E-ECCFDF391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332"/>
            <a:ext cx="7718422" cy="40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CBD58B03-A7B4-7C43-A05B-B0286FE10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35" y="6212248"/>
            <a:ext cx="1202043" cy="482175"/>
          </a:xfrm>
          <a:prstGeom prst="rect">
            <a:avLst/>
          </a:prstGeom>
        </p:spPr>
      </p:pic>
      <p:pic>
        <p:nvPicPr>
          <p:cNvPr id="11" name="Εικόνα 5">
            <a:extLst>
              <a:ext uri="{FF2B5EF4-FFF2-40B4-BE49-F238E27FC236}">
                <a16:creationId xmlns:a16="http://schemas.microsoft.com/office/drawing/2014/main" id="{48B63FFD-B265-6744-8425-48D3EC8E3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760" y="6351373"/>
            <a:ext cx="1145115" cy="205947"/>
          </a:xfrm>
          <a:prstGeom prst="rect">
            <a:avLst/>
          </a:prstGeom>
        </p:spPr>
      </p:pic>
      <p:pic>
        <p:nvPicPr>
          <p:cNvPr id="13" name="Picture 2" descr="May be an image of food">
            <a:extLst>
              <a:ext uri="{FF2B5EF4-FFF2-40B4-BE49-F238E27FC236}">
                <a16:creationId xmlns:a16="http://schemas.microsoft.com/office/drawing/2014/main" id="{AE9AB838-2C1F-4F44-A875-3417CF0D1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56" y="2093621"/>
            <a:ext cx="6816405" cy="404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97AF8D-0737-E342-8AC0-11190F46C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989" y="144084"/>
            <a:ext cx="2101004" cy="210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7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7421E6E-3DC9-9715-7AAD-2F8C13497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Organizing and supporting competitions for students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CB93C09-4178-67E5-A502-EDCEA3F2C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57" y="1636888"/>
            <a:ext cx="7109643" cy="484998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519192B-7544-E805-412E-B0A036DA5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87" y="371123"/>
            <a:ext cx="5000625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5DE9D5-276B-783D-9224-ABF50570E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889" y="252061"/>
            <a:ext cx="7467600" cy="1143000"/>
          </a:xfrm>
        </p:spPr>
        <p:txBody>
          <a:bodyPr/>
          <a:lstStyle/>
          <a:p>
            <a:pPr algn="ctr"/>
            <a:r>
              <a:rPr lang="en-US" dirty="0"/>
              <a:t>And co-organizing competitions for citizens</a:t>
            </a:r>
            <a:endParaRPr lang="el-G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67CFBF-92EB-40F4-EE45-0E859FC8F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1341"/>
            <a:ext cx="8048978" cy="221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74FD65-EA6E-1F3F-9903-586B53A99196}"/>
              </a:ext>
            </a:extLst>
          </p:cNvPr>
          <p:cNvSpPr txBox="1"/>
          <p:nvPr/>
        </p:nvSpPr>
        <p:spPr>
          <a:xfrm>
            <a:off x="1535289" y="4757924"/>
            <a:ext cx="6970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http://reinforce.ea.gr/eps-citizen-science-competition/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34311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AA5612-0FD5-209A-CF68-B87762285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Organizing and supporting in-school implementation activities</a:t>
            </a:r>
            <a:endParaRPr lang="el-GR" dirty="0"/>
          </a:p>
        </p:txBody>
      </p:sp>
      <p:pic>
        <p:nvPicPr>
          <p:cNvPr id="3074" name="Picture 2" descr="May be an image of 3 people">
            <a:extLst>
              <a:ext uri="{FF2B5EF4-FFF2-40B4-BE49-F238E27FC236}">
                <a16:creationId xmlns:a16="http://schemas.microsoft.com/office/drawing/2014/main" id="{F0BA9F3F-D841-1507-69C7-1F373571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18" y="4320825"/>
            <a:ext cx="2459567" cy="327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y be an image of 5 people and indoor">
            <a:extLst>
              <a:ext uri="{FF2B5EF4-FFF2-40B4-BE49-F238E27FC236}">
                <a16:creationId xmlns:a16="http://schemas.microsoft.com/office/drawing/2014/main" id="{77189756-3F9D-C765-9DE0-F584902CC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18" y="1670753"/>
            <a:ext cx="3337748" cy="250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ay be an image of 1 person">
            <a:extLst>
              <a:ext uri="{FF2B5EF4-FFF2-40B4-BE49-F238E27FC236}">
                <a16:creationId xmlns:a16="http://schemas.microsoft.com/office/drawing/2014/main" id="{5916BB7C-5E31-36E0-3738-4B0C45E2D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0753"/>
            <a:ext cx="3337748" cy="250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y be an image of 3 people and indoor">
            <a:extLst>
              <a:ext uri="{FF2B5EF4-FFF2-40B4-BE49-F238E27FC236}">
                <a16:creationId xmlns:a16="http://schemas.microsoft.com/office/drawing/2014/main" id="{5060A08A-419F-E966-D4D1-C90851A0A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36" y="4320825"/>
            <a:ext cx="4301064" cy="322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0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</a:t>
            </a:r>
            <a:r>
              <a:rPr lang="el-GR" dirty="0"/>
              <a:t>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You believe that it is worthwhile to introduce topics such as the discovery of Gravitational Waves or of the Higgs Boson in your classroom in a systematic and understandable fashion.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You want your students to be able to perform virtual visits at VIRGO or CERN, to analyze real data and to interact with leading experts in Physics and Education research. </a:t>
            </a:r>
            <a:br>
              <a:rPr lang="el-GR" dirty="0"/>
            </a:br>
            <a:endParaRPr lang="el-GR" dirty="0"/>
          </a:p>
          <a:p>
            <a:r>
              <a:rPr lang="en-US" dirty="0"/>
              <a:t>You want to receive continuous training and support in these scientific topics.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You want to become part of our international community of educators and researchers with who you will be able to interact, collaborate, exchange ideas and practices. </a:t>
            </a:r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435935" y="2078665"/>
            <a:ext cx="8325293" cy="2488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invite you to become members of the FRONTIERS family!</a:t>
            </a:r>
            <a:br>
              <a:rPr lang="en-US" dirty="0"/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2786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And unprecedented </a:t>
            </a:r>
            <a:br>
              <a:rPr lang="en-US" sz="3600" dirty="0"/>
            </a:br>
            <a:r>
              <a:rPr lang="en-US" sz="3600" dirty="0"/>
              <a:t>impact in humankind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9924" y="6200545"/>
            <a:ext cx="606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Frontiers has been funded within the framework of the European Union Erasmus+ </a:t>
            </a:r>
            <a:r>
              <a:rPr lang="en-US" sz="1200" dirty="0" err="1"/>
              <a:t>programme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092" y="6119743"/>
            <a:ext cx="952289" cy="653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96" y="6119744"/>
            <a:ext cx="987825" cy="65390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6" y="1257300"/>
            <a:ext cx="3065536" cy="432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ÎÏÎ¿ÏÎ­Î»ÎµÏÎ¼Î± ÎµÎ¹ÎºÏÎ½Î±Ï Î³Î¹Î± tim berners l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585" y="1600200"/>
            <a:ext cx="2789939" cy="157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05575" y="1771650"/>
            <a:ext cx="219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World Wide Web</a:t>
            </a:r>
            <a:endParaRPr lang="el-GR" dirty="0"/>
          </a:p>
        </p:txBody>
      </p:sp>
      <p:sp>
        <p:nvSpPr>
          <p:cNvPr id="9" name="AutoShape 6" descr="ÎÏÎ¿ÏÎ­Î»ÎµÏÎ¼Î± ÎµÎ¹ÎºÏÎ½Î±Ï Î³Î¹Î± proton therap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4" y="3338513"/>
            <a:ext cx="28575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24650" y="3760257"/>
            <a:ext cx="1597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 therapy</a:t>
            </a:r>
            <a:endParaRPr lang="el-GR" dirty="0"/>
          </a:p>
        </p:txBody>
      </p:sp>
      <p:pic>
        <p:nvPicPr>
          <p:cNvPr id="3081" name="Picture 9" descr="ÎÏÎ¿ÏÎ­Î»ÎµÏÎ¼Î± ÎµÎ¹ÎºÏÎ½Î±Ï Î³Î¹Î± accelerators for securit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5" y="2869354"/>
            <a:ext cx="3360626" cy="252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64" y="1257300"/>
            <a:ext cx="5858522" cy="460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5" y="2158769"/>
            <a:ext cx="7038642" cy="394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33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very much</a:t>
            </a:r>
            <a:endParaRPr lang="el-GR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For further details visit:</a:t>
            </a:r>
            <a:br>
              <a:rPr lang="el-GR" dirty="0"/>
            </a:br>
            <a:br>
              <a:rPr lang="el-GR" dirty="0"/>
            </a:br>
            <a:r>
              <a:rPr lang="en-US" dirty="0"/>
              <a:t>FRONTIERS website: </a:t>
            </a:r>
            <a:br>
              <a:rPr lang="en-US" dirty="0"/>
            </a:br>
            <a:r>
              <a:rPr lang="en-US" sz="2000" dirty="0">
                <a:hlinkClick r:id="rId2"/>
              </a:rPr>
              <a:t>www.frontiers-project.eu</a:t>
            </a:r>
            <a:r>
              <a:rPr lang="en-US" sz="2000" dirty="0"/>
              <a:t> </a:t>
            </a:r>
            <a:br>
              <a:rPr lang="en-US" sz="2000" dirty="0"/>
            </a:br>
            <a:br>
              <a:rPr lang="en-US" sz="2000" dirty="0"/>
            </a:br>
            <a:r>
              <a:rPr lang="en-US" dirty="0"/>
              <a:t>Facebook page:</a:t>
            </a:r>
            <a:br>
              <a:rPr lang="en-US" dirty="0"/>
            </a:br>
            <a:r>
              <a:rPr lang="en-US" dirty="0">
                <a:hlinkClick r:id="rId3"/>
              </a:rPr>
              <a:t>https://www.facebook.com/frontierseu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Facebook group:</a:t>
            </a:r>
            <a:br>
              <a:rPr lang="en-US" dirty="0"/>
            </a:br>
            <a:r>
              <a:rPr lang="en-US" dirty="0">
                <a:hlinkClick r:id="rId4"/>
              </a:rPr>
              <a:t>https://www.facebook.com/groups/665957563876838/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Don’t hesitate to contact us : </a:t>
            </a:r>
            <a:r>
              <a:rPr lang="en-US" dirty="0">
                <a:hlinkClick r:id="rId5"/>
              </a:rPr>
              <a:t>info@frontiers-project.eu</a:t>
            </a:r>
            <a:r>
              <a:rPr lang="en-US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4591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219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Yet.. If you search CERN on YouTube</a:t>
            </a:r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485900"/>
            <a:ext cx="7057343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646" y="1998313"/>
            <a:ext cx="5262563" cy="330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00" y="2531127"/>
            <a:ext cx="5362575" cy="35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39924" y="6200545"/>
            <a:ext cx="606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Frontiers has been funded within the framework of the European Union Erasmus+ </a:t>
            </a:r>
            <a:r>
              <a:rPr lang="en-US" sz="1200" dirty="0" err="1"/>
              <a:t>programme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092" y="6119743"/>
            <a:ext cx="952289" cy="653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096" y="6119744"/>
            <a:ext cx="987825" cy="65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6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5543"/>
            <a:ext cx="7467600" cy="1143000"/>
          </a:xfrm>
        </p:spPr>
        <p:txBody>
          <a:bodyPr/>
          <a:lstStyle/>
          <a:p>
            <a:r>
              <a:rPr lang="en-US" dirty="0"/>
              <a:t>Or ..Flat Earth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9924" y="6200545"/>
            <a:ext cx="606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Frontiers has been funded within the framework of the European Union Erasmus+ </a:t>
            </a:r>
            <a:r>
              <a:rPr lang="en-US" sz="1200" dirty="0" err="1"/>
              <a:t>programme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092" y="6119743"/>
            <a:ext cx="952289" cy="653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96" y="6119744"/>
            <a:ext cx="987825" cy="65390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29" y="1417638"/>
            <a:ext cx="7054946" cy="460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287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263526"/>
            <a:ext cx="8229600" cy="1143000"/>
          </a:xfrm>
        </p:spPr>
        <p:txBody>
          <a:bodyPr/>
          <a:lstStyle/>
          <a:p>
            <a:r>
              <a:rPr lang="en-US" dirty="0"/>
              <a:t>It all starts from education..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9924" y="6200545"/>
            <a:ext cx="606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Frontiers has been funded within the framework of the European Union Erasmus+ </a:t>
            </a:r>
            <a:r>
              <a:rPr lang="en-US" sz="1200" dirty="0" err="1"/>
              <a:t>programme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092" y="6119743"/>
            <a:ext cx="952289" cy="653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96" y="6119744"/>
            <a:ext cx="987825" cy="65390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91" y="1417638"/>
            <a:ext cx="8080239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33475" y="1406526"/>
            <a:ext cx="6610350" cy="2171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20</a:t>
            </a:r>
            <a:r>
              <a:rPr lang="en-US" sz="2800" baseline="30000" dirty="0"/>
              <a:t>th</a:t>
            </a:r>
            <a:r>
              <a:rPr lang="en-US" sz="2800" dirty="0"/>
              <a:t> Century Physics not systematically integrated in K12 formal education!</a:t>
            </a:r>
            <a:endParaRPr lang="el-GR" sz="2800" dirty="0"/>
          </a:p>
        </p:txBody>
      </p:sp>
      <p:sp>
        <p:nvSpPr>
          <p:cNvPr id="10" name="Rectangle 9"/>
          <p:cNvSpPr/>
          <p:nvPr/>
        </p:nvSpPr>
        <p:spPr>
          <a:xfrm>
            <a:off x="1133475" y="3795823"/>
            <a:ext cx="6610350" cy="14672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Teachers don’t feel confident to address students’ questions regarding newest discoveries in modern science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60428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Many education and outreach initiatives, </a:t>
            </a:r>
            <a:br>
              <a:rPr lang="en-US" sz="2800" dirty="0"/>
            </a:br>
            <a:r>
              <a:rPr lang="en-US" sz="2800" dirty="0"/>
              <a:t>especially in HEP and Astronomy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9924" y="6200545"/>
            <a:ext cx="606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Frontiers has been funded within the framework of the European Union Erasmus+ </a:t>
            </a:r>
            <a:r>
              <a:rPr lang="en-US" sz="1200" dirty="0" err="1"/>
              <a:t>programme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092" y="6119743"/>
            <a:ext cx="952289" cy="653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96" y="6119744"/>
            <a:ext cx="987825" cy="653905"/>
          </a:xfrm>
          <a:prstGeom prst="rect">
            <a:avLst/>
          </a:prstGeom>
        </p:spPr>
      </p:pic>
      <p:pic>
        <p:nvPicPr>
          <p:cNvPr id="8" name="Picture 2" descr="http://projects.ift.uam-csic.es/outreach/images/foto-mastercla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atlas.physicsmasterclasses.org/wpath_files/img/minerva/minerva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6" y="2367186"/>
            <a:ext cx="288009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www.bibalex.org/psc/Attachment/Attachment/Large/634991250317451171IMG_01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492" y="2562225"/>
            <a:ext cx="4740708" cy="316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28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99461" y="579657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https://arxiv.org/ftp/arxiv/papers/1801/1801.08830.pdf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documented impact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9924" y="6200545"/>
            <a:ext cx="6063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Frontiers has been funded within the framework of the European Union Erasmus+ </a:t>
            </a:r>
            <a:r>
              <a:rPr lang="en-US" sz="1200" dirty="0" err="1"/>
              <a:t>programme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092" y="6119743"/>
            <a:ext cx="952289" cy="653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96" y="6119744"/>
            <a:ext cx="987825" cy="65390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196752"/>
            <a:ext cx="7877175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4" descr="IMC 2018 worldwide mit 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109" y="160338"/>
            <a:ext cx="548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56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Προεξοχή">
  <a:themeElements>
    <a:clrScheme name="Προεξοχή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Προεξοχή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Προεξοχή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664</TotalTime>
  <Words>1553</Words>
  <Application>Microsoft Office PowerPoint</Application>
  <PresentationFormat>Προβολή στην οθόνη (4:3)</PresentationFormat>
  <Paragraphs>154</Paragraphs>
  <Slides>40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6" baseType="lpstr">
      <vt:lpstr>Arial</vt:lpstr>
      <vt:lpstr>Century Schoolbook</vt:lpstr>
      <vt:lpstr>Poppins</vt:lpstr>
      <vt:lpstr>Wingdings</vt:lpstr>
      <vt:lpstr>Wingdings 2</vt:lpstr>
      <vt:lpstr>Προεξοχή</vt:lpstr>
      <vt:lpstr>Bringing nobel prize physics to the classroom</vt:lpstr>
      <vt:lpstr>FRONTIERS in fundamental  science research</vt:lpstr>
      <vt:lpstr>Game Changing  Scientific Discoveries with great media coverage</vt:lpstr>
      <vt:lpstr>And unprecedented  impact in humankind</vt:lpstr>
      <vt:lpstr>Yet.. If you search CERN on YouTube</vt:lpstr>
      <vt:lpstr>Or ..Flat Earth</vt:lpstr>
      <vt:lpstr>It all starts from education..</vt:lpstr>
      <vt:lpstr>Many education and outreach initiatives,  especially in HEP and Astronomy</vt:lpstr>
      <vt:lpstr>With documented impact</vt:lpstr>
      <vt:lpstr>Παρουσίαση του PowerPoint</vt:lpstr>
      <vt:lpstr>And the potential to change students’ vision of science and scientists..</vt:lpstr>
      <vt:lpstr>As well as potential to attract students to science careers</vt:lpstr>
      <vt:lpstr>Some teacher feedback</vt:lpstr>
      <vt:lpstr>The value of teacher training in Frontier Science</vt:lpstr>
      <vt:lpstr>Challenges and problems</vt:lpstr>
      <vt:lpstr>The role of </vt:lpstr>
      <vt:lpstr>HOW;</vt:lpstr>
      <vt:lpstr>By bringing together research and educational institutions from all over europe</vt:lpstr>
      <vt:lpstr>Investigating already existent outreach practices and drawing lessons learnt from them</vt:lpstr>
      <vt:lpstr>Adopting the inquiry based science education pedagogy</vt:lpstr>
      <vt:lpstr>Adopting the inquiry based science education pedagogy</vt:lpstr>
      <vt:lpstr>Παρουσίαση του PowerPoint</vt:lpstr>
      <vt:lpstr>Developing the frontiers demonstrators: cutting edge educational activities for your classroom</vt:lpstr>
      <vt:lpstr>Παρουσίαση του PowerPoint</vt:lpstr>
      <vt:lpstr>Παρουσίαση του PowerPoint</vt:lpstr>
      <vt:lpstr>Developing cutting edge educational content</vt:lpstr>
      <vt:lpstr>Developing national and international communities of practice for educators</vt:lpstr>
      <vt:lpstr>Παρουσίαση του PowerPoint</vt:lpstr>
      <vt:lpstr>Offering continuous training and support for the implementation of frontiers activities in your classroom.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Organizing and supporting competitions for students</vt:lpstr>
      <vt:lpstr>And co-organizing competitions for citizens</vt:lpstr>
      <vt:lpstr>Organizing and supporting in-school implementation activities</vt:lpstr>
      <vt:lpstr>IF..</vt:lpstr>
      <vt:lpstr>Thank you very much</vt:lpstr>
    </vt:vector>
  </TitlesOfParts>
  <Company>DCU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yvonne crotty</dc:creator>
  <cp:lastModifiedBy>Manolis Chaniotakis</cp:lastModifiedBy>
  <cp:revision>54</cp:revision>
  <dcterms:created xsi:type="dcterms:W3CDTF">2018-09-11T08:23:08Z</dcterms:created>
  <dcterms:modified xsi:type="dcterms:W3CDTF">2022-08-29T08:51:38Z</dcterms:modified>
</cp:coreProperties>
</file>