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81" r:id="rId2"/>
    <p:sldId id="438" r:id="rId3"/>
    <p:sldId id="440" r:id="rId4"/>
    <p:sldId id="439" r:id="rId5"/>
    <p:sldId id="441" r:id="rId6"/>
    <p:sldId id="442" r:id="rId7"/>
    <p:sldId id="425" r:id="rId8"/>
    <p:sldId id="443" r:id="rId9"/>
    <p:sldId id="444" r:id="rId10"/>
    <p:sldId id="445" r:id="rId11"/>
    <p:sldId id="446" r:id="rId12"/>
    <p:sldId id="447" r:id="rId13"/>
    <p:sldId id="448" r:id="rId14"/>
    <p:sldId id="449" r:id="rId15"/>
    <p:sldId id="450" r:id="rId16"/>
    <p:sldId id="452" r:id="rId17"/>
    <p:sldId id="412" r:id="rId18"/>
    <p:sldId id="451" r:id="rId19"/>
    <p:sldId id="414" r:id="rId20"/>
    <p:sldId id="423" r:id="rId21"/>
    <p:sldId id="424" r:id="rId22"/>
    <p:sldId id="288" r:id="rId23"/>
  </p:sldIdLst>
  <p:sldSz cx="12192000" cy="6858000"/>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6" autoAdjust="0"/>
    <p:restoredTop sz="86929" autoAdjust="0"/>
  </p:normalViewPr>
  <p:slideViewPr>
    <p:cSldViewPr>
      <p:cViewPr varScale="1">
        <p:scale>
          <a:sx n="78" d="100"/>
          <a:sy n="78" d="100"/>
        </p:scale>
        <p:origin x="750" y="54"/>
      </p:cViewPr>
      <p:guideLst>
        <p:guide orient="horz" pos="2160"/>
        <p:guide pos="3840"/>
      </p:guideLst>
    </p:cSldViewPr>
  </p:slideViewPr>
  <p:outlineViewPr>
    <p:cViewPr>
      <p:scale>
        <a:sx n="33" d="100"/>
        <a:sy n="33" d="100"/>
      </p:scale>
      <p:origin x="0" y="-1913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oleObject" Target="file:///\\10.10.10.8\echaniot\Tasks\Main\REINFORCE\WP8\D8.3\14%20Feb%202022\14Feb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20" baseline="0">
                <a:solidFill>
                  <a:schemeClr val="tx1">
                    <a:lumMod val="50000"/>
                    <a:lumOff val="50000"/>
                  </a:schemeClr>
                </a:solidFill>
                <a:latin typeface="+mn-lt"/>
                <a:ea typeface="+mn-ea"/>
                <a:cs typeface="+mn-cs"/>
              </a:defRPr>
            </a:pPr>
            <a:r>
              <a:rPr lang="en-US" sz="1600"/>
              <a:t>THE REINFORCE CITIZEN SCIENCE ACTIVITIES WILL</a:t>
            </a:r>
            <a:endParaRPr lang="el-GR" sz="1600"/>
          </a:p>
        </c:rich>
      </c:tx>
      <c:overlay val="0"/>
      <c:spPr>
        <a:noFill/>
        <a:ln>
          <a:noFill/>
        </a:ln>
        <a:effectLst/>
      </c:spPr>
    </c:title>
    <c:autoTitleDeleted val="0"/>
    <c:plotArea>
      <c:layout>
        <c:manualLayout>
          <c:layoutTarget val="inner"/>
          <c:xMode val="edge"/>
          <c:yMode val="edge"/>
          <c:x val="0.46543758874402996"/>
          <c:y val="7.3810945273631842E-2"/>
          <c:w val="0.5119394604362979"/>
          <c:h val="0.88002334782779024"/>
        </c:manualLayout>
      </c:layout>
      <c:barChart>
        <c:barDir val="bar"/>
        <c:grouping val="clustered"/>
        <c:varyColors val="0"/>
        <c:ser>
          <c:idx val="0"/>
          <c:order val="0"/>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dLbls>
            <c:delete val="1"/>
          </c:dLbls>
          <c:errBars>
            <c:errBarType val="both"/>
            <c:errValType val="cust"/>
            <c:noEndCap val="0"/>
            <c:plus>
              <c:numRef>
                <c:f>Φύλλο1!$M$2:$M$10</c:f>
                <c:numCache>
                  <c:formatCode>Γενικός τύπος</c:formatCode>
                  <c:ptCount val="9"/>
                  <c:pt idx="0">
                    <c:v>1.0304876330673562</c:v>
                  </c:pt>
                  <c:pt idx="1">
                    <c:v>0.98076743517755627</c:v>
                  </c:pt>
                  <c:pt idx="2">
                    <c:v>0.92838826032256683</c:v>
                  </c:pt>
                  <c:pt idx="3">
                    <c:v>1.2247448713915889</c:v>
                  </c:pt>
                  <c:pt idx="4">
                    <c:v>1.2090925365350504</c:v>
                  </c:pt>
                  <c:pt idx="5">
                    <c:v>0.99522670305623828</c:v>
                  </c:pt>
                  <c:pt idx="6">
                    <c:v>0.97833678104365396</c:v>
                  </c:pt>
                  <c:pt idx="7">
                    <c:v>0.94365045990355445</c:v>
                  </c:pt>
                  <c:pt idx="8">
                    <c:v>0.96609178307929633</c:v>
                  </c:pt>
                </c:numCache>
              </c:numRef>
            </c:plus>
            <c:minus>
              <c:numRef>
                <c:f>Φύλλο1!$M$2:$M$10</c:f>
                <c:numCache>
                  <c:formatCode>Γενικός τύπος</c:formatCode>
                  <c:ptCount val="9"/>
                  <c:pt idx="0">
                    <c:v>1.0304876330673562</c:v>
                  </c:pt>
                  <c:pt idx="1">
                    <c:v>0.98076743517755627</c:v>
                  </c:pt>
                  <c:pt idx="2">
                    <c:v>0.92838826032256683</c:v>
                  </c:pt>
                  <c:pt idx="3">
                    <c:v>1.2247448713915889</c:v>
                  </c:pt>
                  <c:pt idx="4">
                    <c:v>1.2090925365350504</c:v>
                  </c:pt>
                  <c:pt idx="5">
                    <c:v>0.99522670305623828</c:v>
                  </c:pt>
                  <c:pt idx="6">
                    <c:v>0.97833678104365396</c:v>
                  </c:pt>
                  <c:pt idx="7">
                    <c:v>0.94365045990355445</c:v>
                  </c:pt>
                  <c:pt idx="8">
                    <c:v>0.96609178307929633</c:v>
                  </c:pt>
                </c:numCache>
              </c:numRef>
            </c:minus>
            <c:spPr>
              <a:noFill/>
              <a:ln w="9525">
                <a:solidFill>
                  <a:schemeClr val="tx1">
                    <a:lumMod val="50000"/>
                    <a:lumOff val="50000"/>
                  </a:schemeClr>
                </a:solidFill>
              </a:ln>
              <a:effectLst/>
            </c:spPr>
          </c:errBars>
          <c:cat>
            <c:strRef>
              <c:f>Φύλλο1!$K$2:$K$10</c:f>
              <c:strCache>
                <c:ptCount val="9"/>
                <c:pt idx="0">
                  <c:v> increase my students’ motivation to be engaged in STEM</c:v>
                </c:pt>
                <c:pt idx="1">
                  <c:v> motivate students to learn more about the specific topics</c:v>
                </c:pt>
                <c:pt idx="2">
                  <c:v> increase students’ sense of meaning of learning and science courses</c:v>
                </c:pt>
                <c:pt idx="3">
                  <c:v> contribute to their personal development</c:v>
                </c:pt>
                <c:pt idx="4">
                  <c:v>be relevant to students' life.</c:v>
                </c:pt>
                <c:pt idx="5">
                  <c:v> increase students’ communication skills</c:v>
                </c:pt>
                <c:pt idx="6">
                  <c:v> increase students’ collaboration skills</c:v>
                </c:pt>
                <c:pt idx="7">
                  <c:v>be enjoyed by my students</c:v>
                </c:pt>
                <c:pt idx="8">
                  <c:v> positively alter attitudes towards science in general</c:v>
                </c:pt>
              </c:strCache>
            </c:strRef>
          </c:cat>
          <c:val>
            <c:numRef>
              <c:f>Φύλλο1!$L$2:$L$10</c:f>
              <c:numCache>
                <c:formatCode>Γενικός τύπος</c:formatCode>
                <c:ptCount val="9"/>
                <c:pt idx="0">
                  <c:v>4.4761904761904798</c:v>
                </c:pt>
                <c:pt idx="1">
                  <c:v>4.4761904761904763</c:v>
                </c:pt>
                <c:pt idx="2">
                  <c:v>4.4761904761904763</c:v>
                </c:pt>
                <c:pt idx="3">
                  <c:v>4</c:v>
                </c:pt>
                <c:pt idx="4">
                  <c:v>3.8095238095238093</c:v>
                </c:pt>
                <c:pt idx="5">
                  <c:v>4.2380952380952381</c:v>
                </c:pt>
                <c:pt idx="6">
                  <c:v>4.4285714285714288</c:v>
                </c:pt>
                <c:pt idx="7">
                  <c:v>4.2380952380952381</c:v>
                </c:pt>
                <c:pt idx="8">
                  <c:v>4.333333333333333</c:v>
                </c:pt>
              </c:numCache>
            </c:numRef>
          </c:val>
          <c:extLst>
            <c:ext xmlns:c16="http://schemas.microsoft.com/office/drawing/2014/chart" uri="{C3380CC4-5D6E-409C-BE32-E72D297353CC}">
              <c16:uniqueId val="{00000000-CA1F-4E0F-905F-389948C00FB3}"/>
            </c:ext>
          </c:extLst>
        </c:ser>
        <c:dLbls>
          <c:dLblPos val="inEnd"/>
          <c:showLegendKey val="0"/>
          <c:showVal val="1"/>
          <c:showCatName val="0"/>
          <c:showSerName val="0"/>
          <c:showPercent val="0"/>
          <c:showBubbleSize val="0"/>
        </c:dLbls>
        <c:gapWidth val="100"/>
        <c:axId val="152898176"/>
        <c:axId val="152899968"/>
      </c:barChart>
      <c:catAx>
        <c:axId val="152898176"/>
        <c:scaling>
          <c:orientation val="minMax"/>
        </c:scaling>
        <c:delete val="0"/>
        <c:axPos val="l"/>
        <c:numFmt formatCode="Γενικός τύπος"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l-GR"/>
          </a:p>
        </c:txPr>
        <c:crossAx val="152899968"/>
        <c:crosses val="autoZero"/>
        <c:auto val="1"/>
        <c:lblAlgn val="l"/>
        <c:lblOffset val="100"/>
        <c:noMultiLvlLbl val="0"/>
      </c:catAx>
      <c:valAx>
        <c:axId val="152899968"/>
        <c:scaling>
          <c:orientation val="minMax"/>
          <c:max val="5"/>
          <c:min val="1"/>
        </c:scaling>
        <c:delete val="0"/>
        <c:axPos val="b"/>
        <c:majorGridlines>
          <c:spPr>
            <a:ln w="9525" cap="flat" cmpd="sng" algn="ctr">
              <a:solidFill>
                <a:schemeClr val="tx1">
                  <a:lumMod val="15000"/>
                  <a:lumOff val="85000"/>
                </a:schemeClr>
              </a:solidFill>
              <a:round/>
            </a:ln>
            <a:effectLst/>
          </c:spPr>
        </c:majorGridlines>
        <c:numFmt formatCode="Γενικός τύπος"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l-GR"/>
          </a:p>
        </c:txPr>
        <c:crossAx val="15289817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Public Contribution</a:t>
            </a:r>
            <a:endParaRPr lang="el-GR"/>
          </a:p>
        </c:rich>
      </c:tx>
      <c:overlay val="0"/>
      <c:spPr>
        <a:noFill/>
        <a:ln>
          <a:noFill/>
        </a:ln>
        <a:effectLst/>
      </c:spPr>
    </c:title>
    <c:autoTitleDeleted val="0"/>
    <c:plotArea>
      <c:layout/>
      <c:scatterChart>
        <c:scatterStyle val="smoothMarker"/>
        <c:varyColors val="0"/>
        <c:ser>
          <c:idx val="0"/>
          <c:order val="0"/>
          <c:tx>
            <c:strRef>
              <c:f>'[14Feb22.xlsx]Sum'!$B$1</c:f>
              <c:strCache>
                <c:ptCount val="1"/>
                <c:pt idx="0">
                  <c:v>Gravitational Wave Noise Hunting </c:v>
                </c:pt>
              </c:strCache>
            </c:strRef>
          </c:tx>
          <c:spPr>
            <a:ln w="19050" cap="rnd">
              <a:solidFill>
                <a:srgbClr val="0070C0"/>
              </a:solidFill>
              <a:round/>
            </a:ln>
            <a:effectLst/>
          </c:spPr>
          <c:marker>
            <c:symbol val="none"/>
          </c:marker>
          <c:xVal>
            <c:numRef>
              <c:f>'[14Feb22.xlsx]Sum'!$A$2:$A$120</c:f>
              <c:numCache>
                <c:formatCode>Γενικός τύπος</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'[14Feb22.xlsx]Sum'!$B$2:$B$120</c:f>
              <c:numCache>
                <c:formatCode>#.000</c:formatCode>
                <c:ptCount val="119"/>
                <c:pt idx="0">
                  <c:v>0</c:v>
                </c:pt>
                <c:pt idx="1">
                  <c:v>17</c:v>
                </c:pt>
                <c:pt idx="2">
                  <c:v>2</c:v>
                </c:pt>
                <c:pt idx="3">
                  <c:v>0</c:v>
                </c:pt>
                <c:pt idx="4">
                  <c:v>0</c:v>
                </c:pt>
                <c:pt idx="5">
                  <c:v>45</c:v>
                </c:pt>
                <c:pt idx="6">
                  <c:v>19</c:v>
                </c:pt>
                <c:pt idx="7">
                  <c:v>19</c:v>
                </c:pt>
                <c:pt idx="8">
                  <c:v>72</c:v>
                </c:pt>
                <c:pt idx="9">
                  <c:v>9</c:v>
                </c:pt>
                <c:pt idx="10">
                  <c:v>0</c:v>
                </c:pt>
                <c:pt idx="11">
                  <c:v>182</c:v>
                </c:pt>
                <c:pt idx="12">
                  <c:v>65</c:v>
                </c:pt>
                <c:pt idx="13">
                  <c:v>39</c:v>
                </c:pt>
                <c:pt idx="14">
                  <c:v>296</c:v>
                </c:pt>
                <c:pt idx="15">
                  <c:v>220</c:v>
                </c:pt>
                <c:pt idx="16">
                  <c:v>349</c:v>
                </c:pt>
                <c:pt idx="17">
                  <c:v>143</c:v>
                </c:pt>
                <c:pt idx="18">
                  <c:v>18</c:v>
                </c:pt>
                <c:pt idx="19">
                  <c:v>16</c:v>
                </c:pt>
                <c:pt idx="20">
                  <c:v>292</c:v>
                </c:pt>
                <c:pt idx="21">
                  <c:v>418</c:v>
                </c:pt>
                <c:pt idx="22">
                  <c:v>104</c:v>
                </c:pt>
                <c:pt idx="23">
                  <c:v>71</c:v>
                </c:pt>
                <c:pt idx="24">
                  <c:v>124</c:v>
                </c:pt>
                <c:pt idx="25">
                  <c:v>42</c:v>
                </c:pt>
                <c:pt idx="26">
                  <c:v>25</c:v>
                </c:pt>
                <c:pt idx="27">
                  <c:v>126</c:v>
                </c:pt>
                <c:pt idx="28">
                  <c:v>7904</c:v>
                </c:pt>
                <c:pt idx="29">
                  <c:v>11122</c:v>
                </c:pt>
                <c:pt idx="30">
                  <c:v>5860</c:v>
                </c:pt>
                <c:pt idx="31">
                  <c:v>4197</c:v>
                </c:pt>
                <c:pt idx="32">
                  <c:v>3906</c:v>
                </c:pt>
                <c:pt idx="33">
                  <c:v>2494</c:v>
                </c:pt>
                <c:pt idx="34">
                  <c:v>2681</c:v>
                </c:pt>
                <c:pt idx="35">
                  <c:v>3054</c:v>
                </c:pt>
                <c:pt idx="36">
                  <c:v>2304</c:v>
                </c:pt>
                <c:pt idx="37">
                  <c:v>1183</c:v>
                </c:pt>
                <c:pt idx="38">
                  <c:v>1061</c:v>
                </c:pt>
                <c:pt idx="39">
                  <c:v>737</c:v>
                </c:pt>
                <c:pt idx="40">
                  <c:v>1969</c:v>
                </c:pt>
                <c:pt idx="41">
                  <c:v>1880</c:v>
                </c:pt>
                <c:pt idx="42">
                  <c:v>2840</c:v>
                </c:pt>
                <c:pt idx="43">
                  <c:v>1510</c:v>
                </c:pt>
                <c:pt idx="44">
                  <c:v>1358</c:v>
                </c:pt>
                <c:pt idx="45">
                  <c:v>1356</c:v>
                </c:pt>
                <c:pt idx="46">
                  <c:v>1088</c:v>
                </c:pt>
                <c:pt idx="47">
                  <c:v>819</c:v>
                </c:pt>
                <c:pt idx="48">
                  <c:v>1047</c:v>
                </c:pt>
                <c:pt idx="49">
                  <c:v>1549</c:v>
                </c:pt>
                <c:pt idx="50">
                  <c:v>1127</c:v>
                </c:pt>
                <c:pt idx="51">
                  <c:v>1011</c:v>
                </c:pt>
                <c:pt idx="52">
                  <c:v>501</c:v>
                </c:pt>
                <c:pt idx="53">
                  <c:v>691</c:v>
                </c:pt>
                <c:pt idx="54">
                  <c:v>1016</c:v>
                </c:pt>
                <c:pt idx="55">
                  <c:v>915</c:v>
                </c:pt>
                <c:pt idx="56">
                  <c:v>515</c:v>
                </c:pt>
                <c:pt idx="57">
                  <c:v>899</c:v>
                </c:pt>
                <c:pt idx="58">
                  <c:v>599</c:v>
                </c:pt>
                <c:pt idx="59">
                  <c:v>997</c:v>
                </c:pt>
                <c:pt idx="60">
                  <c:v>1043</c:v>
                </c:pt>
                <c:pt idx="61">
                  <c:v>797</c:v>
                </c:pt>
                <c:pt idx="62">
                  <c:v>1433</c:v>
                </c:pt>
                <c:pt idx="63">
                  <c:v>657</c:v>
                </c:pt>
                <c:pt idx="64">
                  <c:v>695</c:v>
                </c:pt>
                <c:pt idx="65">
                  <c:v>1097</c:v>
                </c:pt>
                <c:pt idx="66">
                  <c:v>209</c:v>
                </c:pt>
                <c:pt idx="67">
                  <c:v>268</c:v>
                </c:pt>
                <c:pt idx="68">
                  <c:v>650</c:v>
                </c:pt>
                <c:pt idx="69">
                  <c:v>292</c:v>
                </c:pt>
                <c:pt idx="70">
                  <c:v>425</c:v>
                </c:pt>
                <c:pt idx="71">
                  <c:v>719</c:v>
                </c:pt>
                <c:pt idx="72">
                  <c:v>1154</c:v>
                </c:pt>
                <c:pt idx="73">
                  <c:v>251</c:v>
                </c:pt>
                <c:pt idx="74">
                  <c:v>749</c:v>
                </c:pt>
                <c:pt idx="75">
                  <c:v>257</c:v>
                </c:pt>
                <c:pt idx="76">
                  <c:v>925</c:v>
                </c:pt>
                <c:pt idx="77">
                  <c:v>577</c:v>
                </c:pt>
                <c:pt idx="78">
                  <c:v>303</c:v>
                </c:pt>
                <c:pt idx="79">
                  <c:v>452</c:v>
                </c:pt>
                <c:pt idx="80">
                  <c:v>342</c:v>
                </c:pt>
                <c:pt idx="81">
                  <c:v>870</c:v>
                </c:pt>
                <c:pt idx="82">
                  <c:v>307</c:v>
                </c:pt>
                <c:pt idx="83">
                  <c:v>644</c:v>
                </c:pt>
                <c:pt idx="84">
                  <c:v>860</c:v>
                </c:pt>
                <c:pt idx="85">
                  <c:v>741</c:v>
                </c:pt>
                <c:pt idx="86">
                  <c:v>727</c:v>
                </c:pt>
                <c:pt idx="87">
                  <c:v>738</c:v>
                </c:pt>
                <c:pt idx="88">
                  <c:v>407</c:v>
                </c:pt>
                <c:pt idx="89">
                  <c:v>1112</c:v>
                </c:pt>
                <c:pt idx="90">
                  <c:v>989</c:v>
                </c:pt>
                <c:pt idx="91">
                  <c:v>11020</c:v>
                </c:pt>
                <c:pt idx="92">
                  <c:v>14226</c:v>
                </c:pt>
                <c:pt idx="93">
                  <c:v>7649</c:v>
                </c:pt>
                <c:pt idx="94">
                  <c:v>10380</c:v>
                </c:pt>
                <c:pt idx="95">
                  <c:v>9171</c:v>
                </c:pt>
                <c:pt idx="96">
                  <c:v>3587</c:v>
                </c:pt>
                <c:pt idx="97">
                  <c:v>1778</c:v>
                </c:pt>
                <c:pt idx="98">
                  <c:v>1525</c:v>
                </c:pt>
                <c:pt idx="99">
                  <c:v>1639</c:v>
                </c:pt>
                <c:pt idx="100">
                  <c:v>3943</c:v>
                </c:pt>
                <c:pt idx="101">
                  <c:v>2060</c:v>
                </c:pt>
                <c:pt idx="102">
                  <c:v>2303</c:v>
                </c:pt>
                <c:pt idx="103">
                  <c:v>1342</c:v>
                </c:pt>
                <c:pt idx="104">
                  <c:v>2506</c:v>
                </c:pt>
                <c:pt idx="105">
                  <c:v>2455</c:v>
                </c:pt>
                <c:pt idx="106">
                  <c:v>4875</c:v>
                </c:pt>
                <c:pt idx="107">
                  <c:v>10783</c:v>
                </c:pt>
                <c:pt idx="108">
                  <c:v>6889</c:v>
                </c:pt>
                <c:pt idx="109">
                  <c:v>2344</c:v>
                </c:pt>
                <c:pt idx="110">
                  <c:v>2480</c:v>
                </c:pt>
                <c:pt idx="111">
                  <c:v>12931</c:v>
                </c:pt>
                <c:pt idx="112">
                  <c:v>13243</c:v>
                </c:pt>
                <c:pt idx="113">
                  <c:v>6873</c:v>
                </c:pt>
                <c:pt idx="114">
                  <c:v>6203</c:v>
                </c:pt>
                <c:pt idx="115">
                  <c:v>3578</c:v>
                </c:pt>
                <c:pt idx="116">
                  <c:v>2142</c:v>
                </c:pt>
                <c:pt idx="117">
                  <c:v>3669</c:v>
                </c:pt>
                <c:pt idx="118">
                  <c:v>2352</c:v>
                </c:pt>
              </c:numCache>
            </c:numRef>
          </c:yVal>
          <c:smooth val="1"/>
          <c:extLst>
            <c:ext xmlns:c16="http://schemas.microsoft.com/office/drawing/2014/chart" uri="{C3380CC4-5D6E-409C-BE32-E72D297353CC}">
              <c16:uniqueId val="{00000000-F429-498C-899E-35487BCADB9F}"/>
            </c:ext>
          </c:extLst>
        </c:ser>
        <c:ser>
          <c:idx val="1"/>
          <c:order val="1"/>
          <c:tx>
            <c:strRef>
              <c:f>'[14Feb22.xlsx]Sum'!$F$1</c:f>
              <c:strCache>
                <c:ptCount val="1"/>
                <c:pt idx="0">
                  <c:v>New Particle Search at CERN </c:v>
                </c:pt>
              </c:strCache>
            </c:strRef>
          </c:tx>
          <c:spPr>
            <a:ln w="19050" cap="rnd">
              <a:solidFill>
                <a:srgbClr val="FF0000"/>
              </a:solidFill>
              <a:round/>
            </a:ln>
            <a:effectLst/>
          </c:spPr>
          <c:marker>
            <c:symbol val="none"/>
          </c:marker>
          <c:xVal>
            <c:numRef>
              <c:f>'[14Feb22.xlsx]Sum'!$A$2:$A$120</c:f>
              <c:numCache>
                <c:formatCode>Γενικός τύπος</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'[14Feb22.xlsx]Sum'!$F$2:$F$120</c:f>
              <c:numCache>
                <c:formatCode>#.000</c:formatCode>
                <c:ptCount val="119"/>
                <c:pt idx="0">
                  <c:v>259</c:v>
                </c:pt>
                <c:pt idx="1">
                  <c:v>251</c:v>
                </c:pt>
                <c:pt idx="2">
                  <c:v>169</c:v>
                </c:pt>
                <c:pt idx="3">
                  <c:v>258</c:v>
                </c:pt>
                <c:pt idx="4">
                  <c:v>138</c:v>
                </c:pt>
                <c:pt idx="5">
                  <c:v>247</c:v>
                </c:pt>
                <c:pt idx="6">
                  <c:v>662</c:v>
                </c:pt>
                <c:pt idx="7">
                  <c:v>3594</c:v>
                </c:pt>
                <c:pt idx="8">
                  <c:v>3961</c:v>
                </c:pt>
                <c:pt idx="9">
                  <c:v>2267</c:v>
                </c:pt>
                <c:pt idx="10">
                  <c:v>1901</c:v>
                </c:pt>
                <c:pt idx="11">
                  <c:v>770</c:v>
                </c:pt>
                <c:pt idx="12">
                  <c:v>2019</c:v>
                </c:pt>
                <c:pt idx="13">
                  <c:v>1748</c:v>
                </c:pt>
                <c:pt idx="14">
                  <c:v>1850</c:v>
                </c:pt>
                <c:pt idx="15">
                  <c:v>1548</c:v>
                </c:pt>
                <c:pt idx="16">
                  <c:v>1170</c:v>
                </c:pt>
                <c:pt idx="17">
                  <c:v>1697</c:v>
                </c:pt>
                <c:pt idx="18">
                  <c:v>2256</c:v>
                </c:pt>
                <c:pt idx="19">
                  <c:v>796</c:v>
                </c:pt>
                <c:pt idx="20">
                  <c:v>2291</c:v>
                </c:pt>
                <c:pt idx="21">
                  <c:v>1601</c:v>
                </c:pt>
                <c:pt idx="22">
                  <c:v>1836</c:v>
                </c:pt>
                <c:pt idx="23">
                  <c:v>1198</c:v>
                </c:pt>
                <c:pt idx="24">
                  <c:v>1056</c:v>
                </c:pt>
                <c:pt idx="25">
                  <c:v>1839</c:v>
                </c:pt>
                <c:pt idx="26">
                  <c:v>1057</c:v>
                </c:pt>
                <c:pt idx="27">
                  <c:v>1569</c:v>
                </c:pt>
                <c:pt idx="28">
                  <c:v>2128</c:v>
                </c:pt>
                <c:pt idx="29">
                  <c:v>2107</c:v>
                </c:pt>
                <c:pt idx="30">
                  <c:v>1682</c:v>
                </c:pt>
                <c:pt idx="31">
                  <c:v>2569</c:v>
                </c:pt>
                <c:pt idx="32">
                  <c:v>1321</c:v>
                </c:pt>
                <c:pt idx="33">
                  <c:v>2769</c:v>
                </c:pt>
                <c:pt idx="34">
                  <c:v>1191</c:v>
                </c:pt>
                <c:pt idx="35">
                  <c:v>2260</c:v>
                </c:pt>
                <c:pt idx="36">
                  <c:v>971</c:v>
                </c:pt>
                <c:pt idx="37">
                  <c:v>843</c:v>
                </c:pt>
                <c:pt idx="38">
                  <c:v>1260</c:v>
                </c:pt>
                <c:pt idx="39">
                  <c:v>1177</c:v>
                </c:pt>
                <c:pt idx="40">
                  <c:v>339</c:v>
                </c:pt>
                <c:pt idx="41">
                  <c:v>847</c:v>
                </c:pt>
                <c:pt idx="42">
                  <c:v>819</c:v>
                </c:pt>
                <c:pt idx="43">
                  <c:v>459</c:v>
                </c:pt>
                <c:pt idx="44">
                  <c:v>1345</c:v>
                </c:pt>
                <c:pt idx="45">
                  <c:v>392</c:v>
                </c:pt>
                <c:pt idx="46">
                  <c:v>883</c:v>
                </c:pt>
                <c:pt idx="47">
                  <c:v>205</c:v>
                </c:pt>
                <c:pt idx="48">
                  <c:v>242</c:v>
                </c:pt>
                <c:pt idx="49">
                  <c:v>219</c:v>
                </c:pt>
                <c:pt idx="50">
                  <c:v>494</c:v>
                </c:pt>
                <c:pt idx="51">
                  <c:v>501</c:v>
                </c:pt>
                <c:pt idx="52">
                  <c:v>339</c:v>
                </c:pt>
                <c:pt idx="53">
                  <c:v>586</c:v>
                </c:pt>
                <c:pt idx="54">
                  <c:v>1113</c:v>
                </c:pt>
                <c:pt idx="55">
                  <c:v>811</c:v>
                </c:pt>
                <c:pt idx="56">
                  <c:v>1014</c:v>
                </c:pt>
                <c:pt idx="57">
                  <c:v>1003</c:v>
                </c:pt>
                <c:pt idx="58">
                  <c:v>346</c:v>
                </c:pt>
                <c:pt idx="59">
                  <c:v>453</c:v>
                </c:pt>
                <c:pt idx="60">
                  <c:v>773</c:v>
                </c:pt>
                <c:pt idx="61">
                  <c:v>626</c:v>
                </c:pt>
                <c:pt idx="62">
                  <c:v>701</c:v>
                </c:pt>
                <c:pt idx="63">
                  <c:v>623</c:v>
                </c:pt>
                <c:pt idx="64">
                  <c:v>804</c:v>
                </c:pt>
                <c:pt idx="65">
                  <c:v>246</c:v>
                </c:pt>
                <c:pt idx="66">
                  <c:v>441</c:v>
                </c:pt>
                <c:pt idx="67">
                  <c:v>432</c:v>
                </c:pt>
                <c:pt idx="68">
                  <c:v>440</c:v>
                </c:pt>
                <c:pt idx="69">
                  <c:v>349</c:v>
                </c:pt>
                <c:pt idx="70">
                  <c:v>675</c:v>
                </c:pt>
                <c:pt idx="71">
                  <c:v>859</c:v>
                </c:pt>
                <c:pt idx="72">
                  <c:v>627</c:v>
                </c:pt>
                <c:pt idx="73">
                  <c:v>327</c:v>
                </c:pt>
                <c:pt idx="74">
                  <c:v>203</c:v>
                </c:pt>
                <c:pt idx="75">
                  <c:v>733</c:v>
                </c:pt>
                <c:pt idx="76">
                  <c:v>832</c:v>
                </c:pt>
                <c:pt idx="77">
                  <c:v>287</c:v>
                </c:pt>
                <c:pt idx="78">
                  <c:v>590</c:v>
                </c:pt>
                <c:pt idx="79">
                  <c:v>304</c:v>
                </c:pt>
                <c:pt idx="80">
                  <c:v>1072</c:v>
                </c:pt>
                <c:pt idx="81">
                  <c:v>483</c:v>
                </c:pt>
                <c:pt idx="82">
                  <c:v>892</c:v>
                </c:pt>
                <c:pt idx="83">
                  <c:v>401</c:v>
                </c:pt>
                <c:pt idx="84">
                  <c:v>491</c:v>
                </c:pt>
                <c:pt idx="85">
                  <c:v>975</c:v>
                </c:pt>
                <c:pt idx="86">
                  <c:v>544</c:v>
                </c:pt>
                <c:pt idx="87">
                  <c:v>1098</c:v>
                </c:pt>
                <c:pt idx="88">
                  <c:v>209</c:v>
                </c:pt>
                <c:pt idx="89">
                  <c:v>243</c:v>
                </c:pt>
                <c:pt idx="90">
                  <c:v>1091</c:v>
                </c:pt>
                <c:pt idx="91">
                  <c:v>1593</c:v>
                </c:pt>
                <c:pt idx="92">
                  <c:v>3931</c:v>
                </c:pt>
                <c:pt idx="93">
                  <c:v>2535</c:v>
                </c:pt>
                <c:pt idx="94">
                  <c:v>1668</c:v>
                </c:pt>
                <c:pt idx="95">
                  <c:v>2590</c:v>
                </c:pt>
                <c:pt idx="96">
                  <c:v>1145</c:v>
                </c:pt>
                <c:pt idx="97">
                  <c:v>1202</c:v>
                </c:pt>
                <c:pt idx="98">
                  <c:v>354</c:v>
                </c:pt>
                <c:pt idx="99">
                  <c:v>561</c:v>
                </c:pt>
                <c:pt idx="100">
                  <c:v>379</c:v>
                </c:pt>
                <c:pt idx="101">
                  <c:v>963</c:v>
                </c:pt>
                <c:pt idx="102">
                  <c:v>342</c:v>
                </c:pt>
                <c:pt idx="103">
                  <c:v>1716</c:v>
                </c:pt>
                <c:pt idx="104">
                  <c:v>944</c:v>
                </c:pt>
                <c:pt idx="105">
                  <c:v>559</c:v>
                </c:pt>
                <c:pt idx="106">
                  <c:v>824</c:v>
                </c:pt>
                <c:pt idx="107">
                  <c:v>352</c:v>
                </c:pt>
                <c:pt idx="108">
                  <c:v>1128</c:v>
                </c:pt>
                <c:pt idx="109">
                  <c:v>957</c:v>
                </c:pt>
                <c:pt idx="110">
                  <c:v>1273</c:v>
                </c:pt>
                <c:pt idx="111">
                  <c:v>725</c:v>
                </c:pt>
                <c:pt idx="112">
                  <c:v>1640</c:v>
                </c:pt>
                <c:pt idx="113">
                  <c:v>1190</c:v>
                </c:pt>
                <c:pt idx="114">
                  <c:v>813</c:v>
                </c:pt>
                <c:pt idx="115">
                  <c:v>1027</c:v>
                </c:pt>
                <c:pt idx="116">
                  <c:v>448</c:v>
                </c:pt>
                <c:pt idx="117">
                  <c:v>596</c:v>
                </c:pt>
                <c:pt idx="118">
                  <c:v>580</c:v>
                </c:pt>
              </c:numCache>
            </c:numRef>
          </c:yVal>
          <c:smooth val="1"/>
          <c:extLst>
            <c:ext xmlns:c16="http://schemas.microsoft.com/office/drawing/2014/chart" uri="{C3380CC4-5D6E-409C-BE32-E72D297353CC}">
              <c16:uniqueId val="{00000001-F429-498C-899E-35487BCADB9F}"/>
            </c:ext>
          </c:extLst>
        </c:ser>
        <c:ser>
          <c:idx val="2"/>
          <c:order val="2"/>
          <c:tx>
            <c:strRef>
              <c:f>'[14Feb22.xlsx]Sum'!$H$1</c:f>
              <c:strCache>
                <c:ptCount val="1"/>
                <c:pt idx="0">
                  <c:v>Cosmic Muon Images</c:v>
                </c:pt>
              </c:strCache>
            </c:strRef>
          </c:tx>
          <c:spPr>
            <a:ln w="19050" cap="rnd">
              <a:solidFill>
                <a:srgbClr val="00B050"/>
              </a:solidFill>
              <a:round/>
            </a:ln>
            <a:effectLst/>
          </c:spPr>
          <c:marker>
            <c:symbol val="none"/>
          </c:marker>
          <c:xVal>
            <c:numRef>
              <c:f>'[14Feb22.xlsx]Sum'!$A$2:$A$120</c:f>
              <c:numCache>
                <c:formatCode>Γενικός τύπος</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'[14Feb22.xlsx]Sum'!$H$2:$H$120</c:f>
              <c:numCache>
                <c:formatCode>#.000</c:formatCode>
                <c:ptCount val="119"/>
                <c:pt idx="0">
                  <c:v>0</c:v>
                </c:pt>
                <c:pt idx="1">
                  <c:v>0</c:v>
                </c:pt>
                <c:pt idx="2">
                  <c:v>0</c:v>
                </c:pt>
                <c:pt idx="3">
                  <c:v>0</c:v>
                </c:pt>
                <c:pt idx="4">
                  <c:v>0</c:v>
                </c:pt>
                <c:pt idx="5">
                  <c:v>0</c:v>
                </c:pt>
                <c:pt idx="6">
                  <c:v>0</c:v>
                </c:pt>
                <c:pt idx="7">
                  <c:v>0</c:v>
                </c:pt>
                <c:pt idx="8">
                  <c:v>0</c:v>
                </c:pt>
                <c:pt idx="9">
                  <c:v>0</c:v>
                </c:pt>
                <c:pt idx="10">
                  <c:v>0</c:v>
                </c:pt>
                <c:pt idx="11">
                  <c:v>0</c:v>
                </c:pt>
                <c:pt idx="12">
                  <c:v>11</c:v>
                </c:pt>
                <c:pt idx="13">
                  <c:v>3</c:v>
                </c:pt>
                <c:pt idx="14">
                  <c:v>7</c:v>
                </c:pt>
                <c:pt idx="15">
                  <c:v>0</c:v>
                </c:pt>
                <c:pt idx="16">
                  <c:v>1</c:v>
                </c:pt>
                <c:pt idx="17">
                  <c:v>0</c:v>
                </c:pt>
                <c:pt idx="18">
                  <c:v>0</c:v>
                </c:pt>
                <c:pt idx="19">
                  <c:v>0</c:v>
                </c:pt>
                <c:pt idx="20">
                  <c:v>0</c:v>
                </c:pt>
                <c:pt idx="21">
                  <c:v>0</c:v>
                </c:pt>
                <c:pt idx="22">
                  <c:v>3</c:v>
                </c:pt>
                <c:pt idx="23">
                  <c:v>0</c:v>
                </c:pt>
                <c:pt idx="24">
                  <c:v>0</c:v>
                </c:pt>
                <c:pt idx="25">
                  <c:v>0</c:v>
                </c:pt>
                <c:pt idx="26">
                  <c:v>0</c:v>
                </c:pt>
                <c:pt idx="27">
                  <c:v>1</c:v>
                </c:pt>
                <c:pt idx="28">
                  <c:v>0</c:v>
                </c:pt>
                <c:pt idx="29">
                  <c:v>12</c:v>
                </c:pt>
                <c:pt idx="30">
                  <c:v>9</c:v>
                </c:pt>
                <c:pt idx="31">
                  <c:v>0</c:v>
                </c:pt>
                <c:pt idx="32">
                  <c:v>0</c:v>
                </c:pt>
                <c:pt idx="33">
                  <c:v>0</c:v>
                </c:pt>
                <c:pt idx="34">
                  <c:v>0</c:v>
                </c:pt>
                <c:pt idx="35">
                  <c:v>0</c:v>
                </c:pt>
                <c:pt idx="36">
                  <c:v>0</c:v>
                </c:pt>
                <c:pt idx="37">
                  <c:v>0</c:v>
                </c:pt>
                <c:pt idx="38">
                  <c:v>0</c:v>
                </c:pt>
                <c:pt idx="39">
                  <c:v>0</c:v>
                </c:pt>
                <c:pt idx="40">
                  <c:v>86</c:v>
                </c:pt>
                <c:pt idx="41">
                  <c:v>12</c:v>
                </c:pt>
                <c:pt idx="42">
                  <c:v>0</c:v>
                </c:pt>
                <c:pt idx="43">
                  <c:v>0</c:v>
                </c:pt>
                <c:pt idx="44">
                  <c:v>0</c:v>
                </c:pt>
                <c:pt idx="45">
                  <c:v>6</c:v>
                </c:pt>
                <c:pt idx="46">
                  <c:v>1</c:v>
                </c:pt>
                <c:pt idx="47">
                  <c:v>0</c:v>
                </c:pt>
                <c:pt idx="48">
                  <c:v>1</c:v>
                </c:pt>
                <c:pt idx="49">
                  <c:v>0</c:v>
                </c:pt>
                <c:pt idx="50">
                  <c:v>1</c:v>
                </c:pt>
                <c:pt idx="51">
                  <c:v>0</c:v>
                </c:pt>
                <c:pt idx="52">
                  <c:v>0</c:v>
                </c:pt>
                <c:pt idx="53">
                  <c:v>0</c:v>
                </c:pt>
                <c:pt idx="54">
                  <c:v>6</c:v>
                </c:pt>
                <c:pt idx="55">
                  <c:v>0</c:v>
                </c:pt>
                <c:pt idx="56">
                  <c:v>7</c:v>
                </c:pt>
                <c:pt idx="57">
                  <c:v>1</c:v>
                </c:pt>
                <c:pt idx="58">
                  <c:v>4</c:v>
                </c:pt>
                <c:pt idx="59">
                  <c:v>0</c:v>
                </c:pt>
                <c:pt idx="60">
                  <c:v>0</c:v>
                </c:pt>
                <c:pt idx="61">
                  <c:v>2</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2932</c:v>
                </c:pt>
                <c:pt idx="85">
                  <c:v>4033</c:v>
                </c:pt>
                <c:pt idx="86">
                  <c:v>3354</c:v>
                </c:pt>
                <c:pt idx="87">
                  <c:v>1743</c:v>
                </c:pt>
                <c:pt idx="88">
                  <c:v>1825</c:v>
                </c:pt>
                <c:pt idx="89">
                  <c:v>1275</c:v>
                </c:pt>
                <c:pt idx="90">
                  <c:v>1791</c:v>
                </c:pt>
                <c:pt idx="91">
                  <c:v>1137</c:v>
                </c:pt>
                <c:pt idx="92">
                  <c:v>938</c:v>
                </c:pt>
                <c:pt idx="93">
                  <c:v>1537</c:v>
                </c:pt>
                <c:pt idx="94">
                  <c:v>1141</c:v>
                </c:pt>
                <c:pt idx="95">
                  <c:v>928</c:v>
                </c:pt>
                <c:pt idx="96">
                  <c:v>1623</c:v>
                </c:pt>
                <c:pt idx="97">
                  <c:v>1105</c:v>
                </c:pt>
                <c:pt idx="98">
                  <c:v>905</c:v>
                </c:pt>
                <c:pt idx="99">
                  <c:v>1073</c:v>
                </c:pt>
                <c:pt idx="100">
                  <c:v>766</c:v>
                </c:pt>
                <c:pt idx="101">
                  <c:v>1110</c:v>
                </c:pt>
                <c:pt idx="102">
                  <c:v>450</c:v>
                </c:pt>
                <c:pt idx="103">
                  <c:v>344</c:v>
                </c:pt>
                <c:pt idx="104">
                  <c:v>345</c:v>
                </c:pt>
                <c:pt idx="105">
                  <c:v>589</c:v>
                </c:pt>
                <c:pt idx="106">
                  <c:v>672</c:v>
                </c:pt>
                <c:pt idx="107">
                  <c:v>480</c:v>
                </c:pt>
                <c:pt idx="108">
                  <c:v>245</c:v>
                </c:pt>
                <c:pt idx="109">
                  <c:v>210</c:v>
                </c:pt>
                <c:pt idx="110">
                  <c:v>535</c:v>
                </c:pt>
                <c:pt idx="111">
                  <c:v>579</c:v>
                </c:pt>
                <c:pt idx="112">
                  <c:v>714</c:v>
                </c:pt>
                <c:pt idx="113">
                  <c:v>393</c:v>
                </c:pt>
                <c:pt idx="114">
                  <c:v>296</c:v>
                </c:pt>
                <c:pt idx="115">
                  <c:v>691</c:v>
                </c:pt>
                <c:pt idx="116">
                  <c:v>997</c:v>
                </c:pt>
                <c:pt idx="117">
                  <c:v>103</c:v>
                </c:pt>
                <c:pt idx="118">
                  <c:v>592</c:v>
                </c:pt>
              </c:numCache>
            </c:numRef>
          </c:yVal>
          <c:smooth val="1"/>
          <c:extLst>
            <c:ext xmlns:c16="http://schemas.microsoft.com/office/drawing/2014/chart" uri="{C3380CC4-5D6E-409C-BE32-E72D297353CC}">
              <c16:uniqueId val="{00000002-F429-498C-899E-35487BCADB9F}"/>
            </c:ext>
          </c:extLst>
        </c:ser>
        <c:ser>
          <c:idx val="3"/>
          <c:order val="3"/>
          <c:tx>
            <c:strRef>
              <c:f>'[14Feb22.xlsx]Sum'!$J$1</c:f>
              <c:strCache>
                <c:ptCount val="1"/>
                <c:pt idx="0">
                  <c:v>SUM Classifications</c:v>
                </c:pt>
              </c:strCache>
            </c:strRef>
          </c:tx>
          <c:spPr>
            <a:ln w="19050" cap="rnd">
              <a:solidFill>
                <a:schemeClr val="tx1"/>
              </a:solidFill>
              <a:round/>
            </a:ln>
            <a:effectLst/>
          </c:spPr>
          <c:marker>
            <c:symbol val="none"/>
          </c:marker>
          <c:xVal>
            <c:numRef>
              <c:f>'[14Feb22.xlsx]Sum'!$A$2:$A$120</c:f>
              <c:numCache>
                <c:formatCode>Γενικός τύπος</c:formatCode>
                <c:ptCount val="1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numCache>
            </c:numRef>
          </c:xVal>
          <c:yVal>
            <c:numRef>
              <c:f>'[14Feb22.xlsx]Sum'!$J$2:$J$120</c:f>
              <c:numCache>
                <c:formatCode>#.000</c:formatCode>
                <c:ptCount val="119"/>
                <c:pt idx="0">
                  <c:v>259</c:v>
                </c:pt>
                <c:pt idx="1">
                  <c:v>268</c:v>
                </c:pt>
                <c:pt idx="2">
                  <c:v>171</c:v>
                </c:pt>
                <c:pt idx="3">
                  <c:v>258</c:v>
                </c:pt>
                <c:pt idx="4">
                  <c:v>138</c:v>
                </c:pt>
                <c:pt idx="5">
                  <c:v>292</c:v>
                </c:pt>
                <c:pt idx="6">
                  <c:v>681</c:v>
                </c:pt>
                <c:pt idx="7">
                  <c:v>3613</c:v>
                </c:pt>
                <c:pt idx="8">
                  <c:v>4033</c:v>
                </c:pt>
                <c:pt idx="9">
                  <c:v>2276</c:v>
                </c:pt>
                <c:pt idx="10">
                  <c:v>1901</c:v>
                </c:pt>
                <c:pt idx="11">
                  <c:v>952</c:v>
                </c:pt>
                <c:pt idx="12">
                  <c:v>2095</c:v>
                </c:pt>
                <c:pt idx="13">
                  <c:v>1790</c:v>
                </c:pt>
                <c:pt idx="14">
                  <c:v>2153</c:v>
                </c:pt>
                <c:pt idx="15">
                  <c:v>1768</c:v>
                </c:pt>
                <c:pt idx="16">
                  <c:v>1520</c:v>
                </c:pt>
                <c:pt idx="17">
                  <c:v>1840</c:v>
                </c:pt>
                <c:pt idx="18">
                  <c:v>2274</c:v>
                </c:pt>
                <c:pt idx="19">
                  <c:v>812</c:v>
                </c:pt>
                <c:pt idx="20">
                  <c:v>2583</c:v>
                </c:pt>
                <c:pt idx="21">
                  <c:v>2019</c:v>
                </c:pt>
                <c:pt idx="22">
                  <c:v>1943</c:v>
                </c:pt>
                <c:pt idx="23">
                  <c:v>1269</c:v>
                </c:pt>
                <c:pt idx="24">
                  <c:v>1180</c:v>
                </c:pt>
                <c:pt idx="25">
                  <c:v>1881</c:v>
                </c:pt>
                <c:pt idx="26">
                  <c:v>1082</c:v>
                </c:pt>
                <c:pt idx="27">
                  <c:v>1696</c:v>
                </c:pt>
                <c:pt idx="28">
                  <c:v>10032</c:v>
                </c:pt>
                <c:pt idx="29">
                  <c:v>13241</c:v>
                </c:pt>
                <c:pt idx="30">
                  <c:v>7551</c:v>
                </c:pt>
                <c:pt idx="31">
                  <c:v>6766</c:v>
                </c:pt>
                <c:pt idx="32">
                  <c:v>5227</c:v>
                </c:pt>
                <c:pt idx="33">
                  <c:v>5263</c:v>
                </c:pt>
                <c:pt idx="34">
                  <c:v>3872</c:v>
                </c:pt>
                <c:pt idx="35">
                  <c:v>5314</c:v>
                </c:pt>
                <c:pt idx="36">
                  <c:v>3275</c:v>
                </c:pt>
                <c:pt idx="37">
                  <c:v>2026</c:v>
                </c:pt>
                <c:pt idx="38">
                  <c:v>2321</c:v>
                </c:pt>
                <c:pt idx="39">
                  <c:v>1914</c:v>
                </c:pt>
                <c:pt idx="40">
                  <c:v>2394</c:v>
                </c:pt>
                <c:pt idx="41">
                  <c:v>2739</c:v>
                </c:pt>
                <c:pt idx="42">
                  <c:v>3659</c:v>
                </c:pt>
                <c:pt idx="43">
                  <c:v>1969</c:v>
                </c:pt>
                <c:pt idx="44">
                  <c:v>2703</c:v>
                </c:pt>
                <c:pt idx="45">
                  <c:v>1754</c:v>
                </c:pt>
                <c:pt idx="46">
                  <c:v>1972</c:v>
                </c:pt>
                <c:pt idx="47">
                  <c:v>1024</c:v>
                </c:pt>
                <c:pt idx="48">
                  <c:v>1290</c:v>
                </c:pt>
                <c:pt idx="49">
                  <c:v>1768</c:v>
                </c:pt>
                <c:pt idx="50">
                  <c:v>1622</c:v>
                </c:pt>
                <c:pt idx="51">
                  <c:v>1512</c:v>
                </c:pt>
                <c:pt idx="52">
                  <c:v>840</c:v>
                </c:pt>
                <c:pt idx="53">
                  <c:v>1277</c:v>
                </c:pt>
                <c:pt idx="54">
                  <c:v>2135</c:v>
                </c:pt>
                <c:pt idx="55">
                  <c:v>1726</c:v>
                </c:pt>
                <c:pt idx="56">
                  <c:v>1536</c:v>
                </c:pt>
                <c:pt idx="57">
                  <c:v>1903</c:v>
                </c:pt>
                <c:pt idx="58">
                  <c:v>949</c:v>
                </c:pt>
                <c:pt idx="59">
                  <c:v>1450</c:v>
                </c:pt>
                <c:pt idx="60">
                  <c:v>1816</c:v>
                </c:pt>
                <c:pt idx="61">
                  <c:v>1425</c:v>
                </c:pt>
                <c:pt idx="62">
                  <c:v>2134</c:v>
                </c:pt>
                <c:pt idx="63">
                  <c:v>1280</c:v>
                </c:pt>
                <c:pt idx="64">
                  <c:v>1499</c:v>
                </c:pt>
                <c:pt idx="65">
                  <c:v>1343</c:v>
                </c:pt>
                <c:pt idx="66">
                  <c:v>650</c:v>
                </c:pt>
                <c:pt idx="67">
                  <c:v>700</c:v>
                </c:pt>
                <c:pt idx="68">
                  <c:v>1090</c:v>
                </c:pt>
                <c:pt idx="69">
                  <c:v>641</c:v>
                </c:pt>
                <c:pt idx="70">
                  <c:v>1100</c:v>
                </c:pt>
                <c:pt idx="71">
                  <c:v>1578</c:v>
                </c:pt>
                <c:pt idx="72">
                  <c:v>1781</c:v>
                </c:pt>
                <c:pt idx="73">
                  <c:v>578</c:v>
                </c:pt>
                <c:pt idx="74">
                  <c:v>952</c:v>
                </c:pt>
                <c:pt idx="75">
                  <c:v>990</c:v>
                </c:pt>
                <c:pt idx="76">
                  <c:v>1757</c:v>
                </c:pt>
                <c:pt idx="77">
                  <c:v>864</c:v>
                </c:pt>
                <c:pt idx="78">
                  <c:v>893</c:v>
                </c:pt>
                <c:pt idx="79">
                  <c:v>756</c:v>
                </c:pt>
                <c:pt idx="80">
                  <c:v>1414</c:v>
                </c:pt>
                <c:pt idx="81">
                  <c:v>1353</c:v>
                </c:pt>
                <c:pt idx="82">
                  <c:v>1199</c:v>
                </c:pt>
                <c:pt idx="83">
                  <c:v>1045</c:v>
                </c:pt>
                <c:pt idx="84">
                  <c:v>4283</c:v>
                </c:pt>
                <c:pt idx="85">
                  <c:v>5749</c:v>
                </c:pt>
                <c:pt idx="86">
                  <c:v>4625</c:v>
                </c:pt>
                <c:pt idx="87">
                  <c:v>3579</c:v>
                </c:pt>
                <c:pt idx="88">
                  <c:v>2441</c:v>
                </c:pt>
                <c:pt idx="89">
                  <c:v>2630</c:v>
                </c:pt>
                <c:pt idx="90">
                  <c:v>3871</c:v>
                </c:pt>
                <c:pt idx="91">
                  <c:v>13750</c:v>
                </c:pt>
                <c:pt idx="92">
                  <c:v>19095</c:v>
                </c:pt>
                <c:pt idx="93">
                  <c:v>11721</c:v>
                </c:pt>
                <c:pt idx="94">
                  <c:v>13189</c:v>
                </c:pt>
                <c:pt idx="95">
                  <c:v>12689</c:v>
                </c:pt>
                <c:pt idx="96">
                  <c:v>6355</c:v>
                </c:pt>
                <c:pt idx="97">
                  <c:v>4085</c:v>
                </c:pt>
                <c:pt idx="98">
                  <c:v>2784</c:v>
                </c:pt>
                <c:pt idx="99">
                  <c:v>3273</c:v>
                </c:pt>
                <c:pt idx="100">
                  <c:v>5088</c:v>
                </c:pt>
                <c:pt idx="101">
                  <c:v>4133</c:v>
                </c:pt>
                <c:pt idx="102">
                  <c:v>3095</c:v>
                </c:pt>
                <c:pt idx="103">
                  <c:v>3402</c:v>
                </c:pt>
                <c:pt idx="104">
                  <c:v>3795</c:v>
                </c:pt>
                <c:pt idx="105">
                  <c:v>3603</c:v>
                </c:pt>
                <c:pt idx="106">
                  <c:v>6371</c:v>
                </c:pt>
                <c:pt idx="107">
                  <c:v>11615</c:v>
                </c:pt>
                <c:pt idx="108">
                  <c:v>8262</c:v>
                </c:pt>
                <c:pt idx="109">
                  <c:v>3511</c:v>
                </c:pt>
                <c:pt idx="110">
                  <c:v>4288</c:v>
                </c:pt>
                <c:pt idx="111">
                  <c:v>14235</c:v>
                </c:pt>
                <c:pt idx="112">
                  <c:v>15597</c:v>
                </c:pt>
                <c:pt idx="113">
                  <c:v>8456</c:v>
                </c:pt>
                <c:pt idx="114">
                  <c:v>7312</c:v>
                </c:pt>
                <c:pt idx="115">
                  <c:v>5296</c:v>
                </c:pt>
                <c:pt idx="116">
                  <c:v>3587</c:v>
                </c:pt>
                <c:pt idx="117">
                  <c:v>4368</c:v>
                </c:pt>
                <c:pt idx="118">
                  <c:v>3524</c:v>
                </c:pt>
              </c:numCache>
            </c:numRef>
          </c:yVal>
          <c:smooth val="1"/>
          <c:extLst>
            <c:ext xmlns:c16="http://schemas.microsoft.com/office/drawing/2014/chart" uri="{C3380CC4-5D6E-409C-BE32-E72D297353CC}">
              <c16:uniqueId val="{00000003-F429-498C-899E-35487BCADB9F}"/>
            </c:ext>
          </c:extLst>
        </c:ser>
        <c:dLbls>
          <c:showLegendKey val="0"/>
          <c:showVal val="0"/>
          <c:showCatName val="0"/>
          <c:showSerName val="0"/>
          <c:showPercent val="0"/>
          <c:showBubbleSize val="0"/>
        </c:dLbls>
        <c:axId val="71787264"/>
        <c:axId val="71789184"/>
      </c:scatterChart>
      <c:valAx>
        <c:axId val="71787264"/>
        <c:scaling>
          <c:orientation val="minMax"/>
          <c:max val="120"/>
        </c:scaling>
        <c:delete val="0"/>
        <c:axPos val="b"/>
        <c:majorGridlines>
          <c:spPr>
            <a:ln w="9525" cap="flat" cmpd="sng" algn="ctr">
              <a:solidFill>
                <a:schemeClr val="tx1">
                  <a:lumMod val="15000"/>
                  <a:lumOff val="85000"/>
                </a:schemeClr>
              </a:solidFill>
              <a:round/>
            </a:ln>
            <a:effectLst/>
          </c:spPr>
        </c:majorGridlines>
        <c:title>
          <c:tx>
            <c:rich>
              <a:bodyPr/>
              <a:lstStyle/>
              <a:p>
                <a:pPr>
                  <a:defRPr b="0"/>
                </a:pPr>
                <a:r>
                  <a:rPr lang="en-US" b="0"/>
                  <a:t>Days since first launch</a:t>
                </a:r>
              </a:p>
            </c:rich>
          </c:tx>
          <c:overlay val="0"/>
        </c:title>
        <c:numFmt formatCode="Γενικός τύπος"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1789184"/>
        <c:crosses val="autoZero"/>
        <c:crossBetween val="midCat"/>
        <c:majorUnit val="10"/>
      </c:valAx>
      <c:valAx>
        <c:axId val="71789184"/>
        <c:scaling>
          <c:orientation val="minMax"/>
          <c:max val="25000"/>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b="0"/>
                  <a:t>Classifications</a:t>
                </a:r>
              </a:p>
            </c:rich>
          </c:tx>
          <c:layout>
            <c:manualLayout>
              <c:xMode val="edge"/>
              <c:yMode val="edge"/>
              <c:x val="7.5454419787198733E-3"/>
              <c:y val="0.36467305415026696"/>
            </c:manualLayout>
          </c:layout>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crossAx val="717872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l-G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l-GR"/>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371EE2-AE64-4847-8AF9-3648C3C4D692}" type="doc">
      <dgm:prSet loTypeId="urn:microsoft.com/office/officeart/2005/8/layout/matrix1" loCatId="" qsTypeId="urn:microsoft.com/office/officeart/2005/8/quickstyle/simple4" qsCatId="simple" csTypeId="urn:microsoft.com/office/officeart/2005/8/colors/accent1_2" csCatId="accent1" phldr="1"/>
      <dgm:spPr/>
      <dgm:t>
        <a:bodyPr/>
        <a:lstStyle/>
        <a:p>
          <a:endParaRPr lang="en-GB"/>
        </a:p>
      </dgm:t>
    </dgm:pt>
    <dgm:pt modelId="{0B57AEE7-9853-7547-8A9F-030063351F73}">
      <dgm:prSet phldrT="[Texte]"/>
      <dgm:spPr/>
      <dgm:t>
        <a:bodyPr/>
        <a:lstStyle/>
        <a:p>
          <a:r>
            <a:rPr lang="en-GB" dirty="0"/>
            <a:t>REINFORCE</a:t>
          </a:r>
        </a:p>
      </dgm:t>
    </dgm:pt>
    <dgm:pt modelId="{AB71C659-BD97-3A4C-AB72-BB5BE5A3E90C}" type="parTrans" cxnId="{1B39BE11-4319-C149-9B07-3533B5194FCC}">
      <dgm:prSet/>
      <dgm:spPr/>
      <dgm:t>
        <a:bodyPr/>
        <a:lstStyle/>
        <a:p>
          <a:endParaRPr lang="en-GB"/>
        </a:p>
      </dgm:t>
    </dgm:pt>
    <dgm:pt modelId="{E8BA259D-B9B4-BA4B-A569-68CF553B0F1C}" type="sibTrans" cxnId="{1B39BE11-4319-C149-9B07-3533B5194FCC}">
      <dgm:prSet/>
      <dgm:spPr/>
      <dgm:t>
        <a:bodyPr/>
        <a:lstStyle/>
        <a:p>
          <a:endParaRPr lang="en-GB"/>
        </a:p>
      </dgm:t>
    </dgm:pt>
    <dgm:pt modelId="{435F7F8D-F054-0945-B0C9-5684B239F804}">
      <dgm:prSet phldrT="[Texte]"/>
      <dgm:spPr>
        <a:blipFill rotWithShape="0">
          <a:blip xmlns:r="http://schemas.openxmlformats.org/officeDocument/2006/relationships" r:embed="rId1"/>
          <a:stretch>
            <a:fillRect/>
          </a:stretch>
        </a:blipFill>
      </dgm:spPr>
      <dgm:t>
        <a:bodyPr/>
        <a:lstStyle/>
        <a:p>
          <a:r>
            <a:rPr lang="en-GB" dirty="0"/>
            <a:t>Virgo</a:t>
          </a:r>
        </a:p>
      </dgm:t>
    </dgm:pt>
    <dgm:pt modelId="{B3EFE925-E376-B34F-9D82-778E89A3E889}" type="parTrans" cxnId="{DD6A11EF-BCA2-454C-B236-41B746E241C0}">
      <dgm:prSet/>
      <dgm:spPr/>
      <dgm:t>
        <a:bodyPr/>
        <a:lstStyle/>
        <a:p>
          <a:endParaRPr lang="en-GB"/>
        </a:p>
      </dgm:t>
    </dgm:pt>
    <dgm:pt modelId="{92E4D647-C135-8B4E-B249-E947A72D23B3}" type="sibTrans" cxnId="{DD6A11EF-BCA2-454C-B236-41B746E241C0}">
      <dgm:prSet/>
      <dgm:spPr/>
      <dgm:t>
        <a:bodyPr/>
        <a:lstStyle/>
        <a:p>
          <a:endParaRPr lang="en-GB"/>
        </a:p>
      </dgm:t>
    </dgm:pt>
    <dgm:pt modelId="{E31D4C35-B68A-D54E-A6FB-97A7B819568F}">
      <dgm:prSet phldrT="[Texte]"/>
      <dgm:spPr>
        <a:blipFill rotWithShape="0">
          <a:blip xmlns:r="http://schemas.openxmlformats.org/officeDocument/2006/relationships" r:embed="rId2"/>
          <a:stretch>
            <a:fillRect/>
          </a:stretch>
        </a:blipFill>
      </dgm:spPr>
      <dgm:t>
        <a:bodyPr/>
        <a:lstStyle/>
        <a:p>
          <a:r>
            <a:rPr lang="en-GB" dirty="0"/>
            <a:t>KM3NET</a:t>
          </a:r>
        </a:p>
      </dgm:t>
    </dgm:pt>
    <dgm:pt modelId="{43601190-0F98-FF44-8A98-443EFAFBB6D7}" type="parTrans" cxnId="{4A9BD4F8-B811-B641-8BA4-DC4A413EA1B4}">
      <dgm:prSet/>
      <dgm:spPr/>
      <dgm:t>
        <a:bodyPr/>
        <a:lstStyle/>
        <a:p>
          <a:endParaRPr lang="en-GB"/>
        </a:p>
      </dgm:t>
    </dgm:pt>
    <dgm:pt modelId="{529E9B59-DA7E-4641-9CAB-E098CFF34A2C}" type="sibTrans" cxnId="{4A9BD4F8-B811-B641-8BA4-DC4A413EA1B4}">
      <dgm:prSet/>
      <dgm:spPr/>
      <dgm:t>
        <a:bodyPr/>
        <a:lstStyle/>
        <a:p>
          <a:endParaRPr lang="en-GB"/>
        </a:p>
      </dgm:t>
    </dgm:pt>
    <dgm:pt modelId="{DE6CDC84-7808-7D4D-961E-8252D4F519B7}">
      <dgm:prSet phldrT="[Texte]"/>
      <dgm:spPr>
        <a:blipFill rotWithShape="0">
          <a:blip xmlns:r="http://schemas.openxmlformats.org/officeDocument/2006/relationships" r:embed="rId3"/>
          <a:stretch>
            <a:fillRect/>
          </a:stretch>
        </a:blipFill>
      </dgm:spPr>
      <dgm:t>
        <a:bodyPr/>
        <a:lstStyle/>
        <a:p>
          <a:r>
            <a:rPr lang="en-GB" dirty="0"/>
            <a:t>LHC</a:t>
          </a:r>
        </a:p>
      </dgm:t>
    </dgm:pt>
    <dgm:pt modelId="{7D70470F-22DB-7049-B9D3-3E8DDCBAE9A8}" type="parTrans" cxnId="{B5D363AE-ADD0-CC4B-95DB-F2B397276764}">
      <dgm:prSet/>
      <dgm:spPr/>
      <dgm:t>
        <a:bodyPr/>
        <a:lstStyle/>
        <a:p>
          <a:endParaRPr lang="en-GB"/>
        </a:p>
      </dgm:t>
    </dgm:pt>
    <dgm:pt modelId="{721DC4DE-9065-924D-83BF-281D7745FF25}" type="sibTrans" cxnId="{B5D363AE-ADD0-CC4B-95DB-F2B397276764}">
      <dgm:prSet/>
      <dgm:spPr/>
      <dgm:t>
        <a:bodyPr/>
        <a:lstStyle/>
        <a:p>
          <a:endParaRPr lang="en-GB"/>
        </a:p>
      </dgm:t>
    </dgm:pt>
    <dgm:pt modelId="{ED28A112-4012-6A49-8118-E205D38B9E0C}">
      <dgm:prSet phldrT="[Texte]"/>
      <dgm:spPr>
        <a:blipFill rotWithShape="0">
          <a:blip xmlns:r="http://schemas.openxmlformats.org/officeDocument/2006/relationships" r:embed="rId4"/>
          <a:stretch>
            <a:fillRect/>
          </a:stretch>
        </a:blipFill>
      </dgm:spPr>
      <dgm:t>
        <a:bodyPr/>
        <a:lstStyle/>
        <a:p>
          <a:r>
            <a:rPr lang="en-GB" dirty="0"/>
            <a:t>Geoscience</a:t>
          </a:r>
        </a:p>
      </dgm:t>
    </dgm:pt>
    <dgm:pt modelId="{1782D5F4-EED4-1A4E-B626-4D9890124F28}" type="parTrans" cxnId="{4E02D0E5-A2AE-C143-90D5-5850D44FDF89}">
      <dgm:prSet/>
      <dgm:spPr/>
      <dgm:t>
        <a:bodyPr/>
        <a:lstStyle/>
        <a:p>
          <a:endParaRPr lang="en-GB"/>
        </a:p>
      </dgm:t>
    </dgm:pt>
    <dgm:pt modelId="{545DCCCF-1970-7041-A149-51476CC4A178}" type="sibTrans" cxnId="{4E02D0E5-A2AE-C143-90D5-5850D44FDF89}">
      <dgm:prSet/>
      <dgm:spPr/>
      <dgm:t>
        <a:bodyPr/>
        <a:lstStyle/>
        <a:p>
          <a:endParaRPr lang="en-GB"/>
        </a:p>
      </dgm:t>
    </dgm:pt>
    <dgm:pt modelId="{A78A8F16-EB37-7049-A9A4-2774C525740D}" type="pres">
      <dgm:prSet presAssocID="{46371EE2-AE64-4847-8AF9-3648C3C4D692}" presName="diagram" presStyleCnt="0">
        <dgm:presLayoutVars>
          <dgm:chMax val="1"/>
          <dgm:dir/>
          <dgm:animLvl val="ctr"/>
          <dgm:resizeHandles val="exact"/>
        </dgm:presLayoutVars>
      </dgm:prSet>
      <dgm:spPr/>
    </dgm:pt>
    <dgm:pt modelId="{A5CE51D1-FB08-894C-ACC1-32FA2FA34CC0}" type="pres">
      <dgm:prSet presAssocID="{46371EE2-AE64-4847-8AF9-3648C3C4D692}" presName="matrix" presStyleCnt="0"/>
      <dgm:spPr/>
    </dgm:pt>
    <dgm:pt modelId="{1AF530F2-5C9B-5E48-98AD-B5D671DED6A2}" type="pres">
      <dgm:prSet presAssocID="{46371EE2-AE64-4847-8AF9-3648C3C4D692}" presName="tile1" presStyleLbl="node1" presStyleIdx="0" presStyleCnt="4"/>
      <dgm:spPr/>
    </dgm:pt>
    <dgm:pt modelId="{74F89013-D172-2C4C-A6EA-0C4B7361AD2A}" type="pres">
      <dgm:prSet presAssocID="{46371EE2-AE64-4847-8AF9-3648C3C4D692}" presName="tile1text" presStyleLbl="node1" presStyleIdx="0" presStyleCnt="4">
        <dgm:presLayoutVars>
          <dgm:chMax val="0"/>
          <dgm:chPref val="0"/>
          <dgm:bulletEnabled val="1"/>
        </dgm:presLayoutVars>
      </dgm:prSet>
      <dgm:spPr/>
    </dgm:pt>
    <dgm:pt modelId="{0BAC7C63-C9D7-264E-8BFD-EAF79EF6FE7F}" type="pres">
      <dgm:prSet presAssocID="{46371EE2-AE64-4847-8AF9-3648C3C4D692}" presName="tile2" presStyleLbl="node1" presStyleIdx="1" presStyleCnt="4"/>
      <dgm:spPr/>
    </dgm:pt>
    <dgm:pt modelId="{B33F6A40-EAB3-E94C-ACD3-DC77ACE18400}" type="pres">
      <dgm:prSet presAssocID="{46371EE2-AE64-4847-8AF9-3648C3C4D692}" presName="tile2text" presStyleLbl="node1" presStyleIdx="1" presStyleCnt="4">
        <dgm:presLayoutVars>
          <dgm:chMax val="0"/>
          <dgm:chPref val="0"/>
          <dgm:bulletEnabled val="1"/>
        </dgm:presLayoutVars>
      </dgm:prSet>
      <dgm:spPr/>
    </dgm:pt>
    <dgm:pt modelId="{1361C2B8-742D-3B45-B21C-FABC90B4ED4A}" type="pres">
      <dgm:prSet presAssocID="{46371EE2-AE64-4847-8AF9-3648C3C4D692}" presName="tile3" presStyleLbl="node1" presStyleIdx="2" presStyleCnt="4" custScaleY="108970"/>
      <dgm:spPr/>
    </dgm:pt>
    <dgm:pt modelId="{47EF366C-676B-E742-B982-B57C33DFC51E}" type="pres">
      <dgm:prSet presAssocID="{46371EE2-AE64-4847-8AF9-3648C3C4D692}" presName="tile3text" presStyleLbl="node1" presStyleIdx="2" presStyleCnt="4">
        <dgm:presLayoutVars>
          <dgm:chMax val="0"/>
          <dgm:chPref val="0"/>
          <dgm:bulletEnabled val="1"/>
        </dgm:presLayoutVars>
      </dgm:prSet>
      <dgm:spPr/>
    </dgm:pt>
    <dgm:pt modelId="{CD376E60-B8B4-9D41-A05B-C4FCF351ABFF}" type="pres">
      <dgm:prSet presAssocID="{46371EE2-AE64-4847-8AF9-3648C3C4D692}" presName="tile4" presStyleLbl="node1" presStyleIdx="3" presStyleCnt="4" custScaleY="117939" custLinFactNeighborY="951"/>
      <dgm:spPr/>
    </dgm:pt>
    <dgm:pt modelId="{BD1E9BE7-2FD1-714B-BA34-0A4EED15858B}" type="pres">
      <dgm:prSet presAssocID="{46371EE2-AE64-4847-8AF9-3648C3C4D692}" presName="tile4text" presStyleLbl="node1" presStyleIdx="3" presStyleCnt="4">
        <dgm:presLayoutVars>
          <dgm:chMax val="0"/>
          <dgm:chPref val="0"/>
          <dgm:bulletEnabled val="1"/>
        </dgm:presLayoutVars>
      </dgm:prSet>
      <dgm:spPr/>
    </dgm:pt>
    <dgm:pt modelId="{9C0AEAA6-5C8E-6A46-A6A6-01FF406DA83F}" type="pres">
      <dgm:prSet presAssocID="{46371EE2-AE64-4847-8AF9-3648C3C4D692}" presName="centerTile" presStyleLbl="fgShp" presStyleIdx="0" presStyleCnt="1">
        <dgm:presLayoutVars>
          <dgm:chMax val="0"/>
          <dgm:chPref val="0"/>
        </dgm:presLayoutVars>
      </dgm:prSet>
      <dgm:spPr/>
    </dgm:pt>
  </dgm:ptLst>
  <dgm:cxnLst>
    <dgm:cxn modelId="{1B39BE11-4319-C149-9B07-3533B5194FCC}" srcId="{46371EE2-AE64-4847-8AF9-3648C3C4D692}" destId="{0B57AEE7-9853-7547-8A9F-030063351F73}" srcOrd="0" destOrd="0" parTransId="{AB71C659-BD97-3A4C-AB72-BB5BE5A3E90C}" sibTransId="{E8BA259D-B9B4-BA4B-A569-68CF553B0F1C}"/>
    <dgm:cxn modelId="{16486A19-BBFA-40F3-A21D-74E350942B07}" type="presOf" srcId="{DE6CDC84-7808-7D4D-961E-8252D4F519B7}" destId="{1361C2B8-742D-3B45-B21C-FABC90B4ED4A}" srcOrd="0" destOrd="0" presId="urn:microsoft.com/office/officeart/2005/8/layout/matrix1"/>
    <dgm:cxn modelId="{446F2E3A-5079-4B6A-B83A-517B02420CE2}" type="presOf" srcId="{435F7F8D-F054-0945-B0C9-5684B239F804}" destId="{74F89013-D172-2C4C-A6EA-0C4B7361AD2A}" srcOrd="1" destOrd="0" presId="urn:microsoft.com/office/officeart/2005/8/layout/matrix1"/>
    <dgm:cxn modelId="{AB88D644-41EE-4B4B-8809-0E3512D6C55E}" type="presOf" srcId="{0B57AEE7-9853-7547-8A9F-030063351F73}" destId="{9C0AEAA6-5C8E-6A46-A6A6-01FF406DA83F}" srcOrd="0" destOrd="0" presId="urn:microsoft.com/office/officeart/2005/8/layout/matrix1"/>
    <dgm:cxn modelId="{14F24546-6F0A-4F93-87E2-AE23FEC33E84}" type="presOf" srcId="{DE6CDC84-7808-7D4D-961E-8252D4F519B7}" destId="{47EF366C-676B-E742-B982-B57C33DFC51E}" srcOrd="1" destOrd="0" presId="urn:microsoft.com/office/officeart/2005/8/layout/matrix1"/>
    <dgm:cxn modelId="{DFBD4C6C-459A-469F-9C02-207CCB9B4ABC}" type="presOf" srcId="{435F7F8D-F054-0945-B0C9-5684B239F804}" destId="{1AF530F2-5C9B-5E48-98AD-B5D671DED6A2}" srcOrd="0" destOrd="0" presId="urn:microsoft.com/office/officeart/2005/8/layout/matrix1"/>
    <dgm:cxn modelId="{B8E68650-AB4F-4FC8-A8A1-AC69575A932F}" type="presOf" srcId="{ED28A112-4012-6A49-8118-E205D38B9E0C}" destId="{CD376E60-B8B4-9D41-A05B-C4FCF351ABFF}" srcOrd="0" destOrd="0" presId="urn:microsoft.com/office/officeart/2005/8/layout/matrix1"/>
    <dgm:cxn modelId="{5198F256-491C-4E92-8639-D487E0D7E092}" type="presOf" srcId="{E31D4C35-B68A-D54E-A6FB-97A7B819568F}" destId="{0BAC7C63-C9D7-264E-8BFD-EAF79EF6FE7F}" srcOrd="0" destOrd="0" presId="urn:microsoft.com/office/officeart/2005/8/layout/matrix1"/>
    <dgm:cxn modelId="{7D03327C-5B80-471A-BB80-7D2833EB0551}" type="presOf" srcId="{ED28A112-4012-6A49-8118-E205D38B9E0C}" destId="{BD1E9BE7-2FD1-714B-BA34-0A4EED15858B}" srcOrd="1" destOrd="0" presId="urn:microsoft.com/office/officeart/2005/8/layout/matrix1"/>
    <dgm:cxn modelId="{B5D363AE-ADD0-CC4B-95DB-F2B397276764}" srcId="{0B57AEE7-9853-7547-8A9F-030063351F73}" destId="{DE6CDC84-7808-7D4D-961E-8252D4F519B7}" srcOrd="2" destOrd="0" parTransId="{7D70470F-22DB-7049-B9D3-3E8DDCBAE9A8}" sibTransId="{721DC4DE-9065-924D-83BF-281D7745FF25}"/>
    <dgm:cxn modelId="{CE21B9C1-B186-4A7A-BBD0-CEE1B4E212D3}" type="presOf" srcId="{E31D4C35-B68A-D54E-A6FB-97A7B819568F}" destId="{B33F6A40-EAB3-E94C-ACD3-DC77ACE18400}" srcOrd="1" destOrd="0" presId="urn:microsoft.com/office/officeart/2005/8/layout/matrix1"/>
    <dgm:cxn modelId="{4E02D0E5-A2AE-C143-90D5-5850D44FDF89}" srcId="{0B57AEE7-9853-7547-8A9F-030063351F73}" destId="{ED28A112-4012-6A49-8118-E205D38B9E0C}" srcOrd="3" destOrd="0" parTransId="{1782D5F4-EED4-1A4E-B626-4D9890124F28}" sibTransId="{545DCCCF-1970-7041-A149-51476CC4A178}"/>
    <dgm:cxn modelId="{DD6A11EF-BCA2-454C-B236-41B746E241C0}" srcId="{0B57AEE7-9853-7547-8A9F-030063351F73}" destId="{435F7F8D-F054-0945-B0C9-5684B239F804}" srcOrd="0" destOrd="0" parTransId="{B3EFE925-E376-B34F-9D82-778E89A3E889}" sibTransId="{92E4D647-C135-8B4E-B249-E947A72D23B3}"/>
    <dgm:cxn modelId="{4A9BD4F8-B811-B641-8BA4-DC4A413EA1B4}" srcId="{0B57AEE7-9853-7547-8A9F-030063351F73}" destId="{E31D4C35-B68A-D54E-A6FB-97A7B819568F}" srcOrd="1" destOrd="0" parTransId="{43601190-0F98-FF44-8A98-443EFAFBB6D7}" sibTransId="{529E9B59-DA7E-4641-9CAB-E098CFF34A2C}"/>
    <dgm:cxn modelId="{9ED86EFE-54FF-40FB-B9B8-EE3EDD36C17C}" type="presOf" srcId="{46371EE2-AE64-4847-8AF9-3648C3C4D692}" destId="{A78A8F16-EB37-7049-A9A4-2774C525740D}" srcOrd="0" destOrd="0" presId="urn:microsoft.com/office/officeart/2005/8/layout/matrix1"/>
    <dgm:cxn modelId="{287594CA-54DB-4E15-8B79-3AFAEB7FC271}" type="presParOf" srcId="{A78A8F16-EB37-7049-A9A4-2774C525740D}" destId="{A5CE51D1-FB08-894C-ACC1-32FA2FA34CC0}" srcOrd="0" destOrd="0" presId="urn:microsoft.com/office/officeart/2005/8/layout/matrix1"/>
    <dgm:cxn modelId="{66EE932F-FCE7-49D4-902C-0F90D0F45338}" type="presParOf" srcId="{A5CE51D1-FB08-894C-ACC1-32FA2FA34CC0}" destId="{1AF530F2-5C9B-5E48-98AD-B5D671DED6A2}" srcOrd="0" destOrd="0" presId="urn:microsoft.com/office/officeart/2005/8/layout/matrix1"/>
    <dgm:cxn modelId="{1E554530-832D-4A58-AEBC-3666AC0BEBB5}" type="presParOf" srcId="{A5CE51D1-FB08-894C-ACC1-32FA2FA34CC0}" destId="{74F89013-D172-2C4C-A6EA-0C4B7361AD2A}" srcOrd="1" destOrd="0" presId="urn:microsoft.com/office/officeart/2005/8/layout/matrix1"/>
    <dgm:cxn modelId="{01B338A8-362A-4984-B87D-BF0B33A67364}" type="presParOf" srcId="{A5CE51D1-FB08-894C-ACC1-32FA2FA34CC0}" destId="{0BAC7C63-C9D7-264E-8BFD-EAF79EF6FE7F}" srcOrd="2" destOrd="0" presId="urn:microsoft.com/office/officeart/2005/8/layout/matrix1"/>
    <dgm:cxn modelId="{E400109B-0D63-4C81-8879-EABBABD58B18}" type="presParOf" srcId="{A5CE51D1-FB08-894C-ACC1-32FA2FA34CC0}" destId="{B33F6A40-EAB3-E94C-ACD3-DC77ACE18400}" srcOrd="3" destOrd="0" presId="urn:microsoft.com/office/officeart/2005/8/layout/matrix1"/>
    <dgm:cxn modelId="{AEBE48B0-FCA5-442A-91E3-96E148F0D748}" type="presParOf" srcId="{A5CE51D1-FB08-894C-ACC1-32FA2FA34CC0}" destId="{1361C2B8-742D-3B45-B21C-FABC90B4ED4A}" srcOrd="4" destOrd="0" presId="urn:microsoft.com/office/officeart/2005/8/layout/matrix1"/>
    <dgm:cxn modelId="{5F2E8678-D705-4F32-A5DF-985D1A47E866}" type="presParOf" srcId="{A5CE51D1-FB08-894C-ACC1-32FA2FA34CC0}" destId="{47EF366C-676B-E742-B982-B57C33DFC51E}" srcOrd="5" destOrd="0" presId="urn:microsoft.com/office/officeart/2005/8/layout/matrix1"/>
    <dgm:cxn modelId="{D92D275D-9C57-4A29-9109-23F9F6A032F7}" type="presParOf" srcId="{A5CE51D1-FB08-894C-ACC1-32FA2FA34CC0}" destId="{CD376E60-B8B4-9D41-A05B-C4FCF351ABFF}" srcOrd="6" destOrd="0" presId="urn:microsoft.com/office/officeart/2005/8/layout/matrix1"/>
    <dgm:cxn modelId="{65DB6140-C50C-4C9E-AB34-A2EF12D1C62F}" type="presParOf" srcId="{A5CE51D1-FB08-894C-ACC1-32FA2FA34CC0}" destId="{BD1E9BE7-2FD1-714B-BA34-0A4EED15858B}" srcOrd="7" destOrd="0" presId="urn:microsoft.com/office/officeart/2005/8/layout/matrix1"/>
    <dgm:cxn modelId="{16AB2AAB-4598-403F-82B5-12CA773E4B63}" type="presParOf" srcId="{A78A8F16-EB37-7049-A9A4-2774C525740D}" destId="{9C0AEAA6-5C8E-6A46-A6A6-01FF406DA83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530F2-5C9B-5E48-98AD-B5D671DED6A2}">
      <dsp:nvSpPr>
        <dsp:cNvPr id="0" name=""/>
        <dsp:cNvSpPr/>
      </dsp:nvSpPr>
      <dsp:spPr>
        <a:xfrm rot="16200000">
          <a:off x="707320" y="-826137"/>
          <a:ext cx="2649358" cy="4064000"/>
        </a:xfrm>
        <a:prstGeom prst="round1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Virgo</a:t>
          </a:r>
        </a:p>
      </dsp:txBody>
      <dsp:txXfrm rot="5400000">
        <a:off x="-1" y="-118816"/>
        <a:ext cx="4064000" cy="1987018"/>
      </dsp:txXfrm>
    </dsp:sp>
    <dsp:sp modelId="{0BAC7C63-C9D7-264E-8BFD-EAF79EF6FE7F}">
      <dsp:nvSpPr>
        <dsp:cNvPr id="0" name=""/>
        <dsp:cNvSpPr/>
      </dsp:nvSpPr>
      <dsp:spPr>
        <a:xfrm>
          <a:off x="4064000" y="-118817"/>
          <a:ext cx="4064000" cy="2649358"/>
        </a:xfrm>
        <a:prstGeom prst="round1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KM3NET</a:t>
          </a:r>
        </a:p>
      </dsp:txBody>
      <dsp:txXfrm>
        <a:off x="4064000" y="-118817"/>
        <a:ext cx="4064000" cy="1987018"/>
      </dsp:txXfrm>
    </dsp:sp>
    <dsp:sp modelId="{1361C2B8-742D-3B45-B21C-FABC90B4ED4A}">
      <dsp:nvSpPr>
        <dsp:cNvPr id="0" name=""/>
        <dsp:cNvSpPr/>
      </dsp:nvSpPr>
      <dsp:spPr>
        <a:xfrm rot="10800000">
          <a:off x="0" y="2411717"/>
          <a:ext cx="4064000" cy="2887005"/>
        </a:xfrm>
        <a:prstGeom prst="round1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LHC</a:t>
          </a:r>
        </a:p>
      </dsp:txBody>
      <dsp:txXfrm rot="10800000">
        <a:off x="0" y="3133469"/>
        <a:ext cx="4064000" cy="2165254"/>
      </dsp:txXfrm>
    </dsp:sp>
    <dsp:sp modelId="{CD376E60-B8B4-9D41-A05B-C4FCF351ABFF}">
      <dsp:nvSpPr>
        <dsp:cNvPr id="0" name=""/>
        <dsp:cNvSpPr/>
      </dsp:nvSpPr>
      <dsp:spPr>
        <a:xfrm rot="5400000">
          <a:off x="4533686" y="1823220"/>
          <a:ext cx="3124626" cy="4064000"/>
        </a:xfrm>
        <a:prstGeom prst="round1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Geoscience</a:t>
          </a:r>
        </a:p>
      </dsp:txBody>
      <dsp:txXfrm rot="-5400000">
        <a:off x="4063999" y="3074064"/>
        <a:ext cx="4064000" cy="2343470"/>
      </dsp:txXfrm>
    </dsp:sp>
    <dsp:sp modelId="{9C0AEAA6-5C8E-6A46-A6A6-01FF406DA83F}">
      <dsp:nvSpPr>
        <dsp:cNvPr id="0" name=""/>
        <dsp:cNvSpPr/>
      </dsp:nvSpPr>
      <dsp:spPr>
        <a:xfrm>
          <a:off x="2844799" y="1987018"/>
          <a:ext cx="2438400" cy="1324679"/>
        </a:xfrm>
        <a:prstGeom prst="round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REINFORCE</a:t>
          </a:r>
        </a:p>
      </dsp:txBody>
      <dsp:txXfrm>
        <a:off x="2909464" y="2051683"/>
        <a:ext cx="2309070" cy="119534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6AA3CAE-72E0-485D-AD9A-AFE8E2B746B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t-IT"/>
          </a:p>
        </p:txBody>
      </p:sp>
      <p:sp>
        <p:nvSpPr>
          <p:cNvPr id="3" name="Segnaposto data 2">
            <a:extLst>
              <a:ext uri="{FF2B5EF4-FFF2-40B4-BE49-F238E27FC236}">
                <a16:creationId xmlns:a16="http://schemas.microsoft.com/office/drawing/2014/main" id="{92C9700F-D08C-4164-ADA5-D1F8CFA9A4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E6D3170-B47B-46F5-80F1-1B132F8537BD}" type="datetimeFigureOut">
              <a:rPr lang="it-IT"/>
              <a:pPr>
                <a:defRPr/>
              </a:pPr>
              <a:t>29/08/2022</a:t>
            </a:fld>
            <a:endParaRPr lang="it-IT"/>
          </a:p>
        </p:txBody>
      </p:sp>
      <p:sp>
        <p:nvSpPr>
          <p:cNvPr id="4" name="Segnaposto immagine diapositiva 3">
            <a:extLst>
              <a:ext uri="{FF2B5EF4-FFF2-40B4-BE49-F238E27FC236}">
                <a16:creationId xmlns:a16="http://schemas.microsoft.com/office/drawing/2014/main" id="{58F61BCE-0A16-4760-A6F4-BC5CA2FA57F9}"/>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370B373B-EC83-49CE-9B46-475C1C4656C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47E2E51F-A91E-4832-8623-71203648914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t-IT"/>
          </a:p>
        </p:txBody>
      </p:sp>
      <p:sp>
        <p:nvSpPr>
          <p:cNvPr id="7" name="Segnaposto numero diapositiva 6">
            <a:extLst>
              <a:ext uri="{FF2B5EF4-FFF2-40B4-BE49-F238E27FC236}">
                <a16:creationId xmlns:a16="http://schemas.microsoft.com/office/drawing/2014/main" id="{7D997588-C7DA-43C2-9545-18153BF383C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113D27D-5F00-45CF-97B5-FBB4A641544A}" type="slidenum">
              <a:rPr lang="it-IT" altLang="en-US"/>
              <a:pPr/>
              <a:t>‹#›</a:t>
            </a:fld>
            <a:endParaRPr lang="it-IT" altLang="en-US"/>
          </a:p>
        </p:txBody>
      </p:sp>
    </p:spTree>
    <p:extLst>
      <p:ext uri="{BB962C8B-B14F-4D97-AF65-F5344CB8AC3E}">
        <p14:creationId xmlns:p14="http://schemas.microsoft.com/office/powerpoint/2010/main" val="41415272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3D27D-5F00-45CF-97B5-FBB4A641544A}" type="slidenum">
              <a:rPr lang="it-IT" altLang="en-US" smtClean="0"/>
              <a:pPr/>
              <a:t>1</a:t>
            </a:fld>
            <a:endParaRPr lang="it-IT" altLang="en-US"/>
          </a:p>
        </p:txBody>
      </p:sp>
    </p:spTree>
    <p:extLst>
      <p:ext uri="{BB962C8B-B14F-4D97-AF65-F5344CB8AC3E}">
        <p14:creationId xmlns:p14="http://schemas.microsoft.com/office/powerpoint/2010/main" val="3360064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Θέση εικόνας διαφάνειας 1">
            <a:extLst>
              <a:ext uri="{FF2B5EF4-FFF2-40B4-BE49-F238E27FC236}">
                <a16:creationId xmlns:a16="http://schemas.microsoft.com/office/drawing/2014/main" id="{FA7A9A9C-AC89-4008-BE27-AF9EDA3ACF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Θέση σημειώσεων 2">
            <a:extLst>
              <a:ext uri="{FF2B5EF4-FFF2-40B4-BE49-F238E27FC236}">
                <a16:creationId xmlns:a16="http://schemas.microsoft.com/office/drawing/2014/main" id="{BB28855D-FB0E-4540-80FF-75C85B814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dirty="0"/>
          </a:p>
        </p:txBody>
      </p:sp>
      <p:sp>
        <p:nvSpPr>
          <p:cNvPr id="45060" name="Θέση αριθμού διαφάνειας 3">
            <a:extLst>
              <a:ext uri="{FF2B5EF4-FFF2-40B4-BE49-F238E27FC236}">
                <a16:creationId xmlns:a16="http://schemas.microsoft.com/office/drawing/2014/main" id="{B4BD17CA-083E-4D8E-81AC-42BA02071E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02AF5C-0037-4EC9-9FD3-77D3D07BE0F7}" type="slidenum">
              <a:rPr lang="it-IT" altLang="el-GR">
                <a:latin typeface="Calibri" panose="020F0502020204030204" pitchFamily="34" charset="0"/>
              </a:rPr>
              <a:pPr/>
              <a:t>8</a:t>
            </a:fld>
            <a:endParaRPr lang="it-IT" altLang="el-GR">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327EA6F2-482F-754F-9A99-B78812B04C45}" type="slidenum">
              <a:rPr lang="it-IT" smtClean="0"/>
              <a:pPr/>
              <a:t>10</a:t>
            </a:fld>
            <a:endParaRPr lang="it-IT"/>
          </a:p>
        </p:txBody>
      </p:sp>
    </p:spTree>
    <p:extLst>
      <p:ext uri="{BB962C8B-B14F-4D97-AF65-F5344CB8AC3E}">
        <p14:creationId xmlns:p14="http://schemas.microsoft.com/office/powerpoint/2010/main" val="354759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13D27D-5F00-45CF-97B5-FBB4A641544A}" type="slidenum">
              <a:rPr lang="it-IT" altLang="en-US" smtClean="0"/>
              <a:pPr/>
              <a:t>22</a:t>
            </a:fld>
            <a:endParaRPr lang="it-IT" altLang="en-US"/>
          </a:p>
        </p:txBody>
      </p:sp>
    </p:spTree>
    <p:extLst>
      <p:ext uri="{BB962C8B-B14F-4D97-AF65-F5344CB8AC3E}">
        <p14:creationId xmlns:p14="http://schemas.microsoft.com/office/powerpoint/2010/main" val="2688204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Rettangolo 14">
            <a:extLst>
              <a:ext uri="{FF2B5EF4-FFF2-40B4-BE49-F238E27FC236}">
                <a16:creationId xmlns:a16="http://schemas.microsoft.com/office/drawing/2014/main" id="{94DB9014-DD11-4E03-95E1-1BE22BB49E4F}"/>
              </a:ext>
            </a:extLst>
          </p:cNvPr>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5" name="Rettangolo 16">
            <a:extLst>
              <a:ext uri="{FF2B5EF4-FFF2-40B4-BE49-F238E27FC236}">
                <a16:creationId xmlns:a16="http://schemas.microsoft.com/office/drawing/2014/main" id="{8F776692-2D35-4B88-8DE3-2977456ECCAA}"/>
              </a:ext>
            </a:extLst>
          </p:cNvPr>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6" name="Immagine 17">
            <a:extLst>
              <a:ext uri="{FF2B5EF4-FFF2-40B4-BE49-F238E27FC236}">
                <a16:creationId xmlns:a16="http://schemas.microsoft.com/office/drawing/2014/main" id="{BC2D9F39-6389-4FE7-B582-96456C1A11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73038"/>
            <a:ext cx="11576050" cy="651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18">
            <a:extLst>
              <a:ext uri="{FF2B5EF4-FFF2-40B4-BE49-F238E27FC236}">
                <a16:creationId xmlns:a16="http://schemas.microsoft.com/office/drawing/2014/main" id="{7ADB2BFD-984F-48E0-AB10-A1BF5FE0969A}"/>
              </a:ext>
            </a:extLst>
          </p:cNvPr>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8" name="Immagine 21">
            <a:extLst>
              <a:ext uri="{FF2B5EF4-FFF2-40B4-BE49-F238E27FC236}">
                <a16:creationId xmlns:a16="http://schemas.microsoft.com/office/drawing/2014/main" id="{081A6250-1709-4D24-AA08-A69BC24BED6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0863" y="365125"/>
            <a:ext cx="5745162"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ctrTitle"/>
          </p:nvPr>
        </p:nvSpPr>
        <p:spPr>
          <a:xfrm>
            <a:off x="551384" y="2603360"/>
            <a:ext cx="6984776" cy="1223721"/>
          </a:xfrm>
        </p:spPr>
        <p:txBody>
          <a:bodyPr>
            <a:normAutofit/>
          </a:bodyPr>
          <a:lstStyle>
            <a:lvl1pPr algn="l">
              <a:defRPr sz="3200" b="1" i="0">
                <a:solidFill>
                  <a:srgbClr val="80252A"/>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it-IT" dirty="0"/>
          </a:p>
        </p:txBody>
      </p:sp>
      <p:sp>
        <p:nvSpPr>
          <p:cNvPr id="3" name="Sottotitolo 2"/>
          <p:cNvSpPr>
            <a:spLocks noGrp="1"/>
          </p:cNvSpPr>
          <p:nvPr>
            <p:ph type="subTitle" idx="1"/>
          </p:nvPr>
        </p:nvSpPr>
        <p:spPr>
          <a:xfrm>
            <a:off x="551384" y="4038691"/>
            <a:ext cx="6984776" cy="1094932"/>
          </a:xfrm>
        </p:spPr>
        <p:txBody>
          <a:bodyPr>
            <a:normAutofit/>
          </a:bodyPr>
          <a:lstStyle>
            <a:lvl1pPr marL="0" indent="0" algn="l">
              <a:buNone/>
              <a:defRPr sz="2400">
                <a:solidFill>
                  <a:srgbClr val="58585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it-IT" dirty="0"/>
          </a:p>
        </p:txBody>
      </p:sp>
      <p:pic>
        <p:nvPicPr>
          <p:cNvPr id="12" name="Immagine 19">
            <a:extLst>
              <a:ext uri="{FF2B5EF4-FFF2-40B4-BE49-F238E27FC236}">
                <a16:creationId xmlns:a16="http://schemas.microsoft.com/office/drawing/2014/main" id="{26728068-33FC-4605-AC4A-084172D0482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20">
            <a:extLst>
              <a:ext uri="{FF2B5EF4-FFF2-40B4-BE49-F238E27FC236}">
                <a16:creationId xmlns:a16="http://schemas.microsoft.com/office/drawing/2014/main" id="{945767AA-ED7C-4968-A624-314C740C446B}"/>
              </a:ext>
            </a:extLst>
          </p:cNvPr>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extLst>
      <p:ext uri="{BB962C8B-B14F-4D97-AF65-F5344CB8AC3E}">
        <p14:creationId xmlns:p14="http://schemas.microsoft.com/office/powerpoint/2010/main" val="1270498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it-IT"/>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823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testo vertica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1791047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en-US"/>
              <a:t>Click to edit Master title style</a:t>
            </a:r>
            <a:endParaRPr lang="it-IT"/>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6484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dirty="0" err="1"/>
              <a:t>Mastertextformat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8" name="Titel 7"/>
          <p:cNvSpPr>
            <a:spLocks noGrp="1"/>
          </p:cNvSpPr>
          <p:nvPr>
            <p:ph type="title"/>
          </p:nvPr>
        </p:nvSpPr>
        <p:spPr>
          <a:xfrm>
            <a:off x="838200" y="918010"/>
            <a:ext cx="10515600" cy="923330"/>
          </a:xfrm>
        </p:spPr>
        <p:txBody>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Tree>
    <p:extLst>
      <p:ext uri="{BB962C8B-B14F-4D97-AF65-F5344CB8AC3E}">
        <p14:creationId xmlns:p14="http://schemas.microsoft.com/office/powerpoint/2010/main" val="140650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8/29/2022</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39243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6" name="Rettangolo 14">
            <a:extLst>
              <a:ext uri="{FF2B5EF4-FFF2-40B4-BE49-F238E27FC236}">
                <a16:creationId xmlns:a16="http://schemas.microsoft.com/office/drawing/2014/main" id="{3FF18FEA-C0BE-4181-A4A0-5077C70220CF}"/>
              </a:ext>
            </a:extLst>
          </p:cNvPr>
          <p:cNvSpPr/>
          <p:nvPr userDrawn="1"/>
        </p:nvSpPr>
        <p:spPr>
          <a:xfrm>
            <a:off x="0" y="-171450"/>
            <a:ext cx="12192000" cy="720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sp>
        <p:nvSpPr>
          <p:cNvPr id="7" name="Rettangolo 16">
            <a:extLst>
              <a:ext uri="{FF2B5EF4-FFF2-40B4-BE49-F238E27FC236}">
                <a16:creationId xmlns:a16="http://schemas.microsoft.com/office/drawing/2014/main" id="{7FA6A816-0F1B-43F5-8CD2-3B49C4B6B3AA}"/>
              </a:ext>
            </a:extLst>
          </p:cNvPr>
          <p:cNvSpPr/>
          <p:nvPr userDrawn="1"/>
        </p:nvSpPr>
        <p:spPr>
          <a:xfrm>
            <a:off x="0" y="-173038"/>
            <a:ext cx="12192000" cy="7202488"/>
          </a:xfrm>
          <a:prstGeom prst="rect">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dirty="0"/>
          </a:p>
        </p:txBody>
      </p:sp>
      <p:sp>
        <p:nvSpPr>
          <p:cNvPr id="8" name="Rettangolo 18">
            <a:extLst>
              <a:ext uri="{FF2B5EF4-FFF2-40B4-BE49-F238E27FC236}">
                <a16:creationId xmlns:a16="http://schemas.microsoft.com/office/drawing/2014/main" id="{1B9C99FA-29DF-47DD-A230-68BC4A887A8F}"/>
              </a:ext>
            </a:extLst>
          </p:cNvPr>
          <p:cNvSpPr/>
          <p:nvPr userDrawn="1"/>
        </p:nvSpPr>
        <p:spPr>
          <a:xfrm>
            <a:off x="0" y="6323013"/>
            <a:ext cx="12192000" cy="7064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9" name="Picture 7">
            <a:extLst>
              <a:ext uri="{FF2B5EF4-FFF2-40B4-BE49-F238E27FC236}">
                <a16:creationId xmlns:a16="http://schemas.microsoft.com/office/drawing/2014/main" id="{AC02D6B0-1118-455A-B0A8-350929F5285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73263" y="301625"/>
            <a:ext cx="76295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8">
            <a:extLst>
              <a:ext uri="{FF2B5EF4-FFF2-40B4-BE49-F238E27FC236}">
                <a16:creationId xmlns:a16="http://schemas.microsoft.com/office/drawing/2014/main" id="{8EAFE7A6-F252-4F0E-9864-F8215106EB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79663" y="3916363"/>
            <a:ext cx="743267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9">
            <a:extLst>
              <a:ext uri="{FF2B5EF4-FFF2-40B4-BE49-F238E27FC236}">
                <a16:creationId xmlns:a16="http://schemas.microsoft.com/office/drawing/2014/main" id="{74F62818-7D1E-4A6A-B2F8-6FCF193B8CF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38538" y="4730750"/>
            <a:ext cx="5746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20">
            <a:extLst>
              <a:ext uri="{FF2B5EF4-FFF2-40B4-BE49-F238E27FC236}">
                <a16:creationId xmlns:a16="http://schemas.microsoft.com/office/drawing/2014/main" id="{BFA72B93-540B-42B1-A115-8F5E5753ADE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678488" y="4694238"/>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21">
            <a:extLst>
              <a:ext uri="{FF2B5EF4-FFF2-40B4-BE49-F238E27FC236}">
                <a16:creationId xmlns:a16="http://schemas.microsoft.com/office/drawing/2014/main" id="{02388C40-E0FC-4010-9B48-8A336976826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820025" y="4730750"/>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22">
            <a:extLst>
              <a:ext uri="{FF2B5EF4-FFF2-40B4-BE49-F238E27FC236}">
                <a16:creationId xmlns:a16="http://schemas.microsoft.com/office/drawing/2014/main" id="{F6B3B3AA-2E68-47A7-8F04-9E4E75E041F4}"/>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2450" y="6424613"/>
            <a:ext cx="7493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ttangolo 23">
            <a:extLst>
              <a:ext uri="{FF2B5EF4-FFF2-40B4-BE49-F238E27FC236}">
                <a16:creationId xmlns:a16="http://schemas.microsoft.com/office/drawing/2014/main" id="{5DD929F7-0810-4518-8497-0FFD9CE9266F}"/>
              </a:ext>
            </a:extLst>
          </p:cNvPr>
          <p:cNvSpPr>
            <a:spLocks noChangeArrowheads="1"/>
          </p:cNvSpPr>
          <p:nvPr userDrawn="1"/>
        </p:nvSpPr>
        <p:spPr bwMode="auto">
          <a:xfrm>
            <a:off x="1416050" y="6416675"/>
            <a:ext cx="1033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400" dirty="0">
                <a:solidFill>
                  <a:schemeClr val="bg1"/>
                </a:solidFill>
              </a:rPr>
              <a:t>© Copyright 2019 – </a:t>
            </a:r>
            <a:r>
              <a:rPr lang="it-IT" altLang="en-US" sz="1400" dirty="0" err="1">
                <a:solidFill>
                  <a:schemeClr val="bg1"/>
                </a:solidFill>
              </a:rPr>
              <a:t>This</a:t>
            </a:r>
            <a:r>
              <a:rPr lang="it-IT" altLang="en-US" sz="1400" dirty="0">
                <a:solidFill>
                  <a:schemeClr val="bg1"/>
                </a:solidFill>
              </a:rPr>
              <a:t> project </a:t>
            </a:r>
            <a:r>
              <a:rPr lang="it-IT" altLang="en-US" sz="1400" dirty="0" err="1">
                <a:solidFill>
                  <a:schemeClr val="bg1"/>
                </a:solidFill>
              </a:rPr>
              <a:t>has</a:t>
            </a:r>
            <a:r>
              <a:rPr lang="it-IT" altLang="en-US" sz="1400" dirty="0">
                <a:solidFill>
                  <a:schemeClr val="bg1"/>
                </a:solidFill>
              </a:rPr>
              <a:t> </a:t>
            </a:r>
            <a:r>
              <a:rPr lang="it-IT" altLang="en-US" sz="1400" dirty="0" err="1">
                <a:solidFill>
                  <a:schemeClr val="bg1"/>
                </a:solidFill>
              </a:rPr>
              <a:t>received</a:t>
            </a:r>
            <a:r>
              <a:rPr lang="it-IT" altLang="en-US" sz="1400" dirty="0">
                <a:solidFill>
                  <a:schemeClr val="bg1"/>
                </a:solidFill>
              </a:rPr>
              <a:t> funding from the </a:t>
            </a:r>
            <a:r>
              <a:rPr lang="it-IT" altLang="en-US" sz="1400" dirty="0" err="1">
                <a:solidFill>
                  <a:schemeClr val="bg1"/>
                </a:solidFill>
              </a:rPr>
              <a:t>European</a:t>
            </a:r>
            <a:r>
              <a:rPr lang="it-IT" altLang="en-US" sz="1400" dirty="0">
                <a:solidFill>
                  <a:schemeClr val="bg1"/>
                </a:solidFill>
              </a:rPr>
              <a:t> </a:t>
            </a:r>
            <a:r>
              <a:rPr lang="it-IT" altLang="en-US" sz="1400" dirty="0" err="1">
                <a:solidFill>
                  <a:schemeClr val="bg1"/>
                </a:solidFill>
              </a:rPr>
              <a:t>Union’s</a:t>
            </a:r>
            <a:r>
              <a:rPr lang="it-IT" altLang="en-US" sz="1400" dirty="0">
                <a:solidFill>
                  <a:schemeClr val="bg1"/>
                </a:solidFill>
              </a:rPr>
              <a:t> Horizon 2020 project call </a:t>
            </a:r>
          </a:p>
          <a:p>
            <a:pPr>
              <a:defRPr/>
            </a:pPr>
            <a:r>
              <a:rPr lang="it-IT" altLang="en-US" sz="1400" dirty="0">
                <a:solidFill>
                  <a:schemeClr val="bg1"/>
                </a:solidFill>
              </a:rPr>
              <a:t>H2020-SwafS-2018-2020 </a:t>
            </a:r>
            <a:r>
              <a:rPr lang="it-IT" altLang="en-US" sz="1400" dirty="0" err="1">
                <a:solidFill>
                  <a:schemeClr val="bg1"/>
                </a:solidFill>
              </a:rPr>
              <a:t>funded</a:t>
            </a:r>
            <a:r>
              <a:rPr lang="it-IT" altLang="en-US" sz="1400" dirty="0">
                <a:solidFill>
                  <a:schemeClr val="bg1"/>
                </a:solidFill>
              </a:rPr>
              <a:t> project Grant Agreement no. 872859</a:t>
            </a:r>
          </a:p>
        </p:txBody>
      </p:sp>
      <p:sp>
        <p:nvSpPr>
          <p:cNvPr id="24" name="Segnaposto contenuto 23"/>
          <p:cNvSpPr>
            <a:spLocks noGrp="1"/>
          </p:cNvSpPr>
          <p:nvPr>
            <p:ph sz="quarter" idx="10"/>
          </p:nvPr>
        </p:nvSpPr>
        <p:spPr>
          <a:xfrm>
            <a:off x="2745827"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dirty="0"/>
              <a:t>Modifica gli stili del testo dello schema
Secondo livello
Terzo livello
Quarto livello
Quinto livello</a:t>
            </a:r>
          </a:p>
        </p:txBody>
      </p:sp>
      <p:sp>
        <p:nvSpPr>
          <p:cNvPr id="26" name="Segnaposto contenuto 23"/>
          <p:cNvSpPr>
            <a:spLocks noGrp="1"/>
          </p:cNvSpPr>
          <p:nvPr>
            <p:ph sz="quarter" idx="11"/>
          </p:nvPr>
        </p:nvSpPr>
        <p:spPr>
          <a:xfrm>
            <a:off x="4886784"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7" name="Segnaposto contenuto 23"/>
          <p:cNvSpPr>
            <a:spLocks noGrp="1"/>
          </p:cNvSpPr>
          <p:nvPr>
            <p:ph sz="quarter" idx="12"/>
          </p:nvPr>
        </p:nvSpPr>
        <p:spPr>
          <a:xfrm>
            <a:off x="7027741" y="5445125"/>
            <a:ext cx="2160240" cy="360363"/>
          </a:xfrm>
          <a:ln>
            <a:noFill/>
          </a:ln>
        </p:spPr>
        <p:txBody>
          <a:bodyPr/>
          <a:lstStyle>
            <a:lvl1pPr marL="0" indent="0" algn="ctr">
              <a:buFont typeface="Arial" panose="020B0604020202020204" pitchFamily="34" charset="0"/>
              <a:buNone/>
              <a:defRPr sz="1600">
                <a:solidFill>
                  <a:schemeClr val="bg1"/>
                </a:solidFill>
              </a:defRPr>
            </a:lvl1pPr>
          </a:lstStyle>
          <a:p>
            <a:r>
              <a:rPr lang="it-IT"/>
              <a:t>Modifica gli stili del testo dello schema
Secondo livello
Terzo livello
Quarto livello
Quinto livello</a:t>
            </a:r>
            <a:endParaRPr lang="it-IT" dirty="0"/>
          </a:p>
        </p:txBody>
      </p:sp>
      <p:sp>
        <p:nvSpPr>
          <p:cNvPr id="29" name="Titolo 28"/>
          <p:cNvSpPr>
            <a:spLocks noGrp="1"/>
          </p:cNvSpPr>
          <p:nvPr>
            <p:ph type="title"/>
          </p:nvPr>
        </p:nvSpPr>
        <p:spPr>
          <a:xfrm>
            <a:off x="1302035" y="2742756"/>
            <a:ext cx="9329738" cy="1143000"/>
          </a:xfrm>
        </p:spPr>
        <p:txBody>
          <a:bodyPr/>
          <a:lstStyle>
            <a:lvl1pPr algn="ctr">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222231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irst page">
    <p:spTree>
      <p:nvGrpSpPr>
        <p:cNvPr id="1" name=""/>
        <p:cNvGrpSpPr/>
        <p:nvPr/>
      </p:nvGrpSpPr>
      <p:grpSpPr>
        <a:xfrm>
          <a:off x="0" y="0"/>
          <a:ext cx="0" cy="0"/>
          <a:chOff x="0" y="0"/>
          <a:chExt cx="0" cy="0"/>
        </a:xfrm>
      </p:grpSpPr>
      <p:sp>
        <p:nvSpPr>
          <p:cNvPr id="2" name="Titolo 1"/>
          <p:cNvSpPr>
            <a:spLocks noGrp="1"/>
          </p:cNvSpPr>
          <p:nvPr>
            <p:ph type="title"/>
          </p:nvPr>
        </p:nvSpPr>
        <p:spPr>
          <a:xfrm>
            <a:off x="2351584" y="34922"/>
            <a:ext cx="9289032" cy="1143000"/>
          </a:xfrm>
        </p:spPr>
        <p:txBody>
          <a:bodyPr/>
          <a:lstStyle/>
          <a:p>
            <a:r>
              <a:rPr lang="it-IT" dirty="0"/>
              <a:t>Fare clic per modificare lo stile del titolo dello schema</a:t>
            </a:r>
          </a:p>
        </p:txBody>
      </p:sp>
      <p:sp>
        <p:nvSpPr>
          <p:cNvPr id="6" name="Segnaposto contenuto 2"/>
          <p:cNvSpPr>
            <a:spLocks noGrp="1"/>
          </p:cNvSpPr>
          <p:nvPr>
            <p:ph idx="1"/>
          </p:nvPr>
        </p:nvSpPr>
        <p:spPr>
          <a:xfrm>
            <a:off x="609600" y="1340768"/>
            <a:ext cx="10972800" cy="4785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Segnaposto data 3">
            <a:extLst>
              <a:ext uri="{FF2B5EF4-FFF2-40B4-BE49-F238E27FC236}">
                <a16:creationId xmlns:a16="http://schemas.microsoft.com/office/drawing/2014/main" id="{468A879C-B310-4F0B-A124-C0674F76A303}"/>
              </a:ext>
            </a:extLst>
          </p:cNvPr>
          <p:cNvSpPr>
            <a:spLocks noGrp="1"/>
          </p:cNvSpPr>
          <p:nvPr>
            <p:ph type="dt" sz="half" idx="10"/>
          </p:nvPr>
        </p:nvSpPr>
        <p:spPr>
          <a:xfrm>
            <a:off x="550863" y="6640513"/>
            <a:ext cx="2844800" cy="365125"/>
          </a:xfrm>
          <a:prstGeom prst="rect">
            <a:avLst/>
          </a:prstGeom>
        </p:spPr>
        <p:txBody>
          <a:bodyPr/>
          <a:lstStyle>
            <a:lvl1pPr>
              <a:defRPr sz="1200">
                <a:latin typeface="+mn-lt"/>
              </a:defRPr>
            </a:lvl1pPr>
          </a:lstStyle>
          <a:p>
            <a:pPr>
              <a:defRPr/>
            </a:pPr>
            <a:fld id="{A18FFCF5-426D-4E25-B853-BBC9CFD38A76}" type="datetime1">
              <a:rPr lang="it-IT"/>
              <a:pPr>
                <a:defRPr/>
              </a:pPr>
              <a:t>29/08/2022</a:t>
            </a:fld>
            <a:endParaRPr lang="it-IT" dirty="0"/>
          </a:p>
        </p:txBody>
      </p:sp>
      <p:sp>
        <p:nvSpPr>
          <p:cNvPr id="5" name="Segnaposto piè di pagina 4">
            <a:extLst>
              <a:ext uri="{FF2B5EF4-FFF2-40B4-BE49-F238E27FC236}">
                <a16:creationId xmlns:a16="http://schemas.microsoft.com/office/drawing/2014/main" id="{6D9EE217-7C77-4302-BAB4-D7E04CDDE304}"/>
              </a:ext>
            </a:extLst>
          </p:cNvPr>
          <p:cNvSpPr>
            <a:spLocks noGrp="1"/>
          </p:cNvSpPr>
          <p:nvPr>
            <p:ph type="ftr" sz="quarter" idx="11"/>
          </p:nvPr>
        </p:nvSpPr>
        <p:spPr>
          <a:xfrm>
            <a:off x="4141788" y="6640513"/>
            <a:ext cx="3860800" cy="365125"/>
          </a:xfrm>
          <a:prstGeom prst="rect">
            <a:avLst/>
          </a:prstGeom>
        </p:spPr>
        <p:txBody>
          <a:bodyPr/>
          <a:lstStyle>
            <a:lvl1pPr>
              <a:defRPr sz="1200">
                <a:latin typeface="+mn-lt"/>
              </a:defRPr>
            </a:lvl1pPr>
          </a:lstStyle>
          <a:p>
            <a:pPr>
              <a:defRPr/>
            </a:pPr>
            <a:r>
              <a:rPr lang="it-IT"/>
              <a:t>footer</a:t>
            </a:r>
            <a:endParaRPr lang="it-IT" dirty="0"/>
          </a:p>
        </p:txBody>
      </p:sp>
      <p:sp>
        <p:nvSpPr>
          <p:cNvPr id="7" name="Segnaposto numero diapositiva 5">
            <a:extLst>
              <a:ext uri="{FF2B5EF4-FFF2-40B4-BE49-F238E27FC236}">
                <a16:creationId xmlns:a16="http://schemas.microsoft.com/office/drawing/2014/main" id="{3FE962E5-026D-48B8-9C3C-7E81E5E84E25}"/>
              </a:ext>
            </a:extLst>
          </p:cNvPr>
          <p:cNvSpPr>
            <a:spLocks noGrp="1"/>
          </p:cNvSpPr>
          <p:nvPr>
            <p:ph type="sldNum" sz="quarter" idx="12"/>
          </p:nvPr>
        </p:nvSpPr>
        <p:spPr>
          <a:xfrm>
            <a:off x="8796338" y="6664325"/>
            <a:ext cx="2844800" cy="365125"/>
          </a:xfrm>
          <a:prstGeom prst="rect">
            <a:avLst/>
          </a:prstGeom>
        </p:spPr>
        <p:txBody>
          <a:bodyPr/>
          <a:lstStyle>
            <a:lvl1pPr>
              <a:defRPr sz="1200"/>
            </a:lvl1pPr>
          </a:lstStyle>
          <a:p>
            <a:fld id="{A59DA291-3100-43E9-99C5-7A70AF0A30C7}" type="slidenum">
              <a:rPr lang="it-IT" altLang="en-US"/>
              <a:pPr/>
              <a:t>‹#›</a:t>
            </a:fld>
            <a:endParaRPr lang="it-IT" altLang="en-US"/>
          </a:p>
        </p:txBody>
      </p:sp>
    </p:spTree>
    <p:extLst>
      <p:ext uri="{BB962C8B-B14F-4D97-AF65-F5344CB8AC3E}">
        <p14:creationId xmlns:p14="http://schemas.microsoft.com/office/powerpoint/2010/main" val="289851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sp>
        <p:nvSpPr>
          <p:cNvPr id="4" name="Title 3"/>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2317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it-IT"/>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9129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Click to edit Master title style</a:t>
            </a:r>
            <a:endParaRPr lang="it-IT"/>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8656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Click to edit Master title style</a:t>
            </a:r>
            <a:endParaRPr lang="it-IT"/>
          </a:p>
        </p:txBody>
      </p:sp>
      <p:sp>
        <p:nvSpPr>
          <p:cNvPr id="3" name="Segnaposto testo 2"/>
          <p:cNvSpPr>
            <a:spLocks noGrp="1"/>
          </p:cNvSpPr>
          <p:nvPr>
            <p:ph type="body" idx="1"/>
          </p:nvPr>
        </p:nvSpPr>
        <p:spPr>
          <a:xfrm>
            <a:off x="609600" y="1535113"/>
            <a:ext cx="5386917" cy="63976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Segnaposto testo 4"/>
          <p:cNvSpPr>
            <a:spLocks noGrp="1"/>
          </p:cNvSpPr>
          <p:nvPr>
            <p:ph type="body" sz="quarter" idx="3"/>
          </p:nvPr>
        </p:nvSpPr>
        <p:spPr>
          <a:xfrm>
            <a:off x="6193368" y="1535113"/>
            <a:ext cx="5389033" cy="6397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Tree>
    <p:extLst>
      <p:ext uri="{BB962C8B-B14F-4D97-AF65-F5344CB8AC3E}">
        <p14:creationId xmlns:p14="http://schemas.microsoft.com/office/powerpoint/2010/main" val="325629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Tree>
    <p:extLst>
      <p:ext uri="{BB962C8B-B14F-4D97-AF65-F5344CB8AC3E}">
        <p14:creationId xmlns:p14="http://schemas.microsoft.com/office/powerpoint/2010/main" val="127441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it-IT"/>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004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2157"/>
          </a:schemeClr>
        </a:solidFill>
        <a:effectLst/>
      </p:bgPr>
    </p:bg>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A80FD9AC-CC58-4BE9-A368-1BDAB3E763C5}"/>
              </a:ext>
            </a:extLst>
          </p:cNvPr>
          <p:cNvSpPr/>
          <p:nvPr userDrawn="1"/>
        </p:nvSpPr>
        <p:spPr>
          <a:xfrm>
            <a:off x="0" y="6391379"/>
            <a:ext cx="12192000" cy="706437"/>
          </a:xfrm>
          <a:prstGeom prst="rect">
            <a:avLst/>
          </a:prstGeom>
          <a:solidFill>
            <a:srgbClr val="80252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sz="1400" dirty="0"/>
          </a:p>
        </p:txBody>
      </p:sp>
      <p:pic>
        <p:nvPicPr>
          <p:cNvPr id="1027" name="Immagine 15">
            <a:extLst>
              <a:ext uri="{FF2B5EF4-FFF2-40B4-BE49-F238E27FC236}">
                <a16:creationId xmlns:a16="http://schemas.microsoft.com/office/drawing/2014/main" id="{16F6A4F4-213D-492E-AF48-FDB0A3906897}"/>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9191625" y="2997200"/>
            <a:ext cx="30003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Segnaposto titolo 1">
            <a:extLst>
              <a:ext uri="{FF2B5EF4-FFF2-40B4-BE49-F238E27FC236}">
                <a16:creationId xmlns:a16="http://schemas.microsoft.com/office/drawing/2014/main" id="{EFCEE14E-F31B-4E2F-B0C8-BB4130A5ABF3}"/>
              </a:ext>
            </a:extLst>
          </p:cNvPr>
          <p:cNvSpPr>
            <a:spLocks noGrp="1" noChangeArrowheads="1"/>
          </p:cNvSpPr>
          <p:nvPr>
            <p:ph type="title"/>
          </p:nvPr>
        </p:nvSpPr>
        <p:spPr bwMode="auto">
          <a:xfrm>
            <a:off x="2311400" y="34925"/>
            <a:ext cx="9329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a:t>
            </a:r>
          </a:p>
        </p:txBody>
      </p:sp>
      <p:sp>
        <p:nvSpPr>
          <p:cNvPr id="1029" name="Segnaposto testo 2">
            <a:extLst>
              <a:ext uri="{FF2B5EF4-FFF2-40B4-BE49-F238E27FC236}">
                <a16:creationId xmlns:a16="http://schemas.microsoft.com/office/drawing/2014/main" id="{5D478B10-64FC-4CE8-8A7A-4A10EF2D7E33}"/>
              </a:ext>
            </a:extLst>
          </p:cNvPr>
          <p:cNvSpPr>
            <a:spLocks noGrp="1" noChangeArrowheads="1"/>
          </p:cNvSpPr>
          <p:nvPr>
            <p:ph type="body" idx="1"/>
          </p:nvPr>
        </p:nvSpPr>
        <p:spPr bwMode="auto">
          <a:xfrm>
            <a:off x="550863" y="1384300"/>
            <a:ext cx="11090275"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pic>
        <p:nvPicPr>
          <p:cNvPr id="1030" name="Immagine 7">
            <a:extLst>
              <a:ext uri="{FF2B5EF4-FFF2-40B4-BE49-F238E27FC236}">
                <a16:creationId xmlns:a16="http://schemas.microsoft.com/office/drawing/2014/main" id="{A4C7CD83-A7B5-407E-B6E8-2D5360B80B94}"/>
              </a:ext>
            </a:extLst>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92088" y="214313"/>
            <a:ext cx="20605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31C397FF-122A-44F5-BCE1-A5EBE2C64D7B}"/>
              </a:ext>
            </a:extLst>
          </p:cNvPr>
          <p:cNvSpPr/>
          <p:nvPr userDrawn="1"/>
        </p:nvSpPr>
        <p:spPr>
          <a:xfrm>
            <a:off x="0" y="6323013"/>
            <a:ext cx="12192000" cy="173037"/>
          </a:xfrm>
          <a:prstGeom prst="rect">
            <a:avLst/>
          </a:prstGeom>
          <a:solidFill>
            <a:srgbClr val="61B3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4" name="Immagine 19">
            <a:extLst>
              <a:ext uri="{FF2B5EF4-FFF2-40B4-BE49-F238E27FC236}">
                <a16:creationId xmlns:a16="http://schemas.microsoft.com/office/drawing/2014/main" id="{B52E9B92-4AA1-480B-B388-728C24285335}"/>
              </a:ext>
            </a:extLst>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284907" y="6550516"/>
            <a:ext cx="619256" cy="4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20">
            <a:extLst>
              <a:ext uri="{FF2B5EF4-FFF2-40B4-BE49-F238E27FC236}">
                <a16:creationId xmlns:a16="http://schemas.microsoft.com/office/drawing/2014/main" id="{EB2BBBE3-BA94-409B-BC3C-E9DB87D99989}"/>
              </a:ext>
            </a:extLst>
          </p:cNvPr>
          <p:cNvSpPr>
            <a:spLocks noChangeArrowheads="1"/>
          </p:cNvSpPr>
          <p:nvPr userDrawn="1"/>
        </p:nvSpPr>
        <p:spPr bwMode="auto">
          <a:xfrm>
            <a:off x="927100" y="6550516"/>
            <a:ext cx="10337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it-IT" altLang="en-US" sz="1100" dirty="0">
                <a:solidFill>
                  <a:schemeClr val="bg1"/>
                </a:solidFill>
              </a:rPr>
              <a:t>© Copyright 2019 – </a:t>
            </a:r>
            <a:r>
              <a:rPr lang="it-IT" altLang="en-US" sz="1100" dirty="0" err="1">
                <a:solidFill>
                  <a:schemeClr val="bg1"/>
                </a:solidFill>
              </a:rPr>
              <a:t>This</a:t>
            </a:r>
            <a:r>
              <a:rPr lang="it-IT" altLang="en-US" sz="1100" dirty="0">
                <a:solidFill>
                  <a:schemeClr val="bg1"/>
                </a:solidFill>
              </a:rPr>
              <a:t> project </a:t>
            </a:r>
            <a:r>
              <a:rPr lang="it-IT" altLang="en-US" sz="1100" dirty="0" err="1">
                <a:solidFill>
                  <a:schemeClr val="bg1"/>
                </a:solidFill>
              </a:rPr>
              <a:t>has</a:t>
            </a:r>
            <a:r>
              <a:rPr lang="it-IT" altLang="en-US" sz="1100" dirty="0">
                <a:solidFill>
                  <a:schemeClr val="bg1"/>
                </a:solidFill>
              </a:rPr>
              <a:t> </a:t>
            </a:r>
            <a:r>
              <a:rPr lang="it-IT" altLang="en-US" sz="1100" dirty="0" err="1">
                <a:solidFill>
                  <a:schemeClr val="bg1"/>
                </a:solidFill>
              </a:rPr>
              <a:t>received</a:t>
            </a:r>
            <a:r>
              <a:rPr lang="it-IT" altLang="en-US" sz="1100" dirty="0">
                <a:solidFill>
                  <a:schemeClr val="bg1"/>
                </a:solidFill>
              </a:rPr>
              <a:t> funding from the </a:t>
            </a:r>
            <a:r>
              <a:rPr lang="it-IT" altLang="en-US" sz="1100" dirty="0" err="1">
                <a:solidFill>
                  <a:schemeClr val="bg1"/>
                </a:solidFill>
              </a:rPr>
              <a:t>European</a:t>
            </a:r>
            <a:r>
              <a:rPr lang="it-IT" altLang="en-US" sz="1100" dirty="0">
                <a:solidFill>
                  <a:schemeClr val="bg1"/>
                </a:solidFill>
              </a:rPr>
              <a:t> </a:t>
            </a:r>
            <a:r>
              <a:rPr lang="it-IT" altLang="en-US" sz="1100" dirty="0" err="1">
                <a:solidFill>
                  <a:schemeClr val="bg1"/>
                </a:solidFill>
              </a:rPr>
              <a:t>Union’s</a:t>
            </a:r>
            <a:r>
              <a:rPr lang="it-IT" altLang="en-US" sz="1100" dirty="0">
                <a:solidFill>
                  <a:schemeClr val="bg1"/>
                </a:solidFill>
              </a:rPr>
              <a:t> Horizon 2020 project call </a:t>
            </a:r>
          </a:p>
          <a:p>
            <a:pPr>
              <a:defRPr/>
            </a:pPr>
            <a:r>
              <a:rPr lang="it-IT" altLang="en-US" sz="1100" dirty="0">
                <a:solidFill>
                  <a:schemeClr val="bg1"/>
                </a:solidFill>
              </a:rPr>
              <a:t>H2020-SwafS-2018-2020 </a:t>
            </a:r>
            <a:r>
              <a:rPr lang="it-IT" altLang="en-US" sz="1100" dirty="0" err="1">
                <a:solidFill>
                  <a:schemeClr val="bg1"/>
                </a:solidFill>
              </a:rPr>
              <a:t>funded</a:t>
            </a:r>
            <a:r>
              <a:rPr lang="it-IT" altLang="en-US" sz="1100" dirty="0">
                <a:solidFill>
                  <a:schemeClr val="bg1"/>
                </a:solidFill>
              </a:rPr>
              <a:t> project Grant Agreement no. 872859</a:t>
            </a: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Lst>
  <p:hf hdr="0"/>
  <p:txStyles>
    <p:titleStyle>
      <a:lvl1pPr algn="l" rtl="0" eaLnBrk="0" fontAlgn="base" hangingPunct="0">
        <a:spcBef>
          <a:spcPct val="0"/>
        </a:spcBef>
        <a:spcAft>
          <a:spcPct val="0"/>
        </a:spcAft>
        <a:defRPr sz="3200" b="1" kern="1200">
          <a:solidFill>
            <a:srgbClr val="58585A"/>
          </a:solidFill>
          <a:latin typeface="+mn-lt"/>
          <a:ea typeface="Futura Medium" pitchFamily="34" charset="0"/>
          <a:cs typeface="Futura Medium" panose="020B0602020204020303" pitchFamily="34" charset="-79"/>
        </a:defRPr>
      </a:lvl1pPr>
      <a:lvl2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2pPr>
      <a:lvl3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3pPr>
      <a:lvl4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4pPr>
      <a:lvl5pPr algn="l" rtl="0" eaLnBrk="0" fontAlgn="base" hangingPunct="0">
        <a:spcBef>
          <a:spcPct val="0"/>
        </a:spcBef>
        <a:spcAft>
          <a:spcPct val="0"/>
        </a:spcAft>
        <a:defRPr sz="3200" b="1">
          <a:solidFill>
            <a:srgbClr val="58585A"/>
          </a:solidFill>
          <a:latin typeface="Arial" panose="020B0604020202020204" pitchFamily="34" charset="0"/>
          <a:ea typeface="Futura Medium" pitchFamily="34" charset="0"/>
          <a:cs typeface="Futura Medium" panose="020B0602020204020303" pitchFamily="34" charset="0"/>
        </a:defRPr>
      </a:lvl5pPr>
      <a:lvl6pPr marL="4572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6pPr>
      <a:lvl7pPr marL="9144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7pPr>
      <a:lvl8pPr marL="13716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8pPr>
      <a:lvl9pPr marL="1828800" algn="l" rtl="0" fontAlgn="base">
        <a:spcBef>
          <a:spcPct val="0"/>
        </a:spcBef>
        <a:spcAft>
          <a:spcPct val="0"/>
        </a:spcAft>
        <a:defRPr sz="3200" b="1">
          <a:solidFill>
            <a:schemeClr val="tx2"/>
          </a:solidFill>
          <a:latin typeface="Futura Medium" panose="020B0602020204020303" pitchFamily="34" charset="0"/>
          <a:cs typeface="Futura Medium" panose="020B0602020204020303" pitchFamily="34" charset="0"/>
        </a:defRPr>
      </a:lvl9pPr>
    </p:titleStyle>
    <p:bodyStyle>
      <a:lvl1pPr marL="342900" indent="-342900" algn="l" rtl="0" eaLnBrk="0" fontAlgn="base" hangingPunct="0">
        <a:spcBef>
          <a:spcPct val="20000"/>
        </a:spcBef>
        <a:spcAft>
          <a:spcPct val="0"/>
        </a:spcAft>
        <a:buBlip>
          <a:blip r:embed="rId19"/>
        </a:buBlip>
        <a:defRPr sz="2800" kern="1200">
          <a:solidFill>
            <a:schemeClr val="tx1"/>
          </a:solidFill>
          <a:latin typeface="+mn-lt"/>
          <a:ea typeface="Futura Medium" pitchFamily="34" charset="0"/>
          <a:cs typeface="Futura Medium" panose="020B0602020204020303" pitchFamily="34" charset="-79"/>
        </a:defRPr>
      </a:lvl1pPr>
      <a:lvl2pPr marL="742950" indent="-285750" algn="l" rtl="0" eaLnBrk="0" fontAlgn="base" hangingPunct="0">
        <a:spcBef>
          <a:spcPct val="20000"/>
        </a:spcBef>
        <a:spcAft>
          <a:spcPct val="0"/>
        </a:spcAft>
        <a:buBlip>
          <a:blip r:embed="rId19"/>
        </a:buBlip>
        <a:defRPr sz="2400" kern="1200">
          <a:solidFill>
            <a:schemeClr val="tx1"/>
          </a:solidFill>
          <a:latin typeface="+mn-lt"/>
          <a:ea typeface="Futura Medium" pitchFamily="34" charset="0"/>
          <a:cs typeface="Futura Medium" panose="020B0602020204020303" pitchFamily="34" charset="-79"/>
        </a:defRPr>
      </a:lvl2pPr>
      <a:lvl3pPr marL="1143000" indent="-228600" algn="l" rtl="0" eaLnBrk="0" fontAlgn="base" hangingPunct="0">
        <a:spcBef>
          <a:spcPct val="20000"/>
        </a:spcBef>
        <a:spcAft>
          <a:spcPct val="0"/>
        </a:spcAft>
        <a:buBlip>
          <a:blip r:embed="rId19"/>
        </a:buBlip>
        <a:defRPr sz="2000" kern="1200">
          <a:solidFill>
            <a:schemeClr val="tx1"/>
          </a:solidFill>
          <a:latin typeface="+mn-lt"/>
          <a:ea typeface="Futura Medium" pitchFamily="34" charset="0"/>
          <a:cs typeface="Futura Medium" panose="020B0602020204020303" pitchFamily="34" charset="-79"/>
        </a:defRPr>
      </a:lvl3pPr>
      <a:lvl4pPr marL="1600200" indent="-228600" algn="l" rtl="0" eaLnBrk="0" fontAlgn="base" hangingPunct="0">
        <a:spcBef>
          <a:spcPct val="20000"/>
        </a:spcBef>
        <a:spcAft>
          <a:spcPct val="0"/>
        </a:spcAft>
        <a:buBlip>
          <a:blip r:embed="rId19"/>
        </a:buBlip>
        <a:defRPr kern="1200">
          <a:solidFill>
            <a:schemeClr val="tx1"/>
          </a:solidFill>
          <a:latin typeface="+mn-lt"/>
          <a:ea typeface="Futura Medium" pitchFamily="34" charset="0"/>
          <a:cs typeface="Futura Medium" panose="020B0602020204020303" pitchFamily="34" charset="-79"/>
        </a:defRPr>
      </a:lvl4pPr>
      <a:lvl5pPr marL="2057400" indent="-228600" algn="l" rtl="0" eaLnBrk="0" fontAlgn="base" hangingPunct="0">
        <a:spcBef>
          <a:spcPct val="20000"/>
        </a:spcBef>
        <a:spcAft>
          <a:spcPct val="0"/>
        </a:spcAft>
        <a:buBlip>
          <a:blip r:embed="rId19"/>
        </a:buBlip>
        <a:defRPr sz="1600" kern="1200">
          <a:solidFill>
            <a:schemeClr val="tx1"/>
          </a:solidFill>
          <a:latin typeface="+mn-lt"/>
          <a:ea typeface="Futura Medium" pitchFamily="34" charset="0"/>
          <a:cs typeface="Futura Medium" panose="020B0602020204020303"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www.zooniverse.org/"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tinyurl.com/9judw4w" TargetMode="External"/><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hyperlink" Target="https://tinyurl.com/3fyrr4e2" TargetMode="External"/><Relationship Id="rId2" Type="http://schemas.openxmlformats.org/officeDocument/2006/relationships/image" Target="../media/image41.jpe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hyperlink" Target="https://tinyurl.com/jhmahpe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tinyurl.com/5u69x5nt" TargetMode="Externa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hyperlink" Target="https://www.ted.com/talks/wanda_diaz_merced_how_a_blind_astronomer_found_a_way_to_hear_the_stars?referrer=playlist-ted_deep_cuts_vol_2&amp;language=en" TargetMode="External"/><Relationship Id="rId2" Type="http://schemas.openxmlformats.org/officeDocument/2006/relationships/image" Target="../media/image50.png"/><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hart" Target="../charts/chart1.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reinforceeu.eu/events/training-workshop/vision-building-workshop-citizen-science" TargetMode="External"/><Relationship Id="rId7"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hyperlink" Target="http://reinforce.ea.gr/easter-challenge/" TargetMode="External"/><Relationship Id="rId5" Type="http://schemas.openxmlformats.org/officeDocument/2006/relationships/image" Target="../media/image55.png"/><Relationship Id="rId4" Type="http://schemas.openxmlformats.org/officeDocument/2006/relationships/hyperlink" Target="http://reinforce.ea.gr/international-training-course/" TargetMode="External"/><Relationship Id="rId9" Type="http://schemas.openxmlformats.org/officeDocument/2006/relationships/hyperlink" Target="https://www.reinforceeu.eu/news/course-physics-senior-citizen-scientis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www.reinforceeu.eu/"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twitter.com/ReinforceEU" TargetMode="External"/><Relationship Id="rId4" Type="http://schemas.openxmlformats.org/officeDocument/2006/relationships/hyperlink" Target="https://www.linkedin.com/company/reinforce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reinforceeu.eu/" TargetMode="External"/><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AD273443-8D60-4BA0-BF84-7E1EC6B93C29}"/>
              </a:ext>
            </a:extLst>
          </p:cNvPr>
          <p:cNvSpPr>
            <a:spLocks noGrp="1" noChangeArrowheads="1"/>
          </p:cNvSpPr>
          <p:nvPr>
            <p:ph type="ctrTitle"/>
          </p:nvPr>
        </p:nvSpPr>
        <p:spPr>
          <a:xfrm>
            <a:off x="407368" y="2456978"/>
            <a:ext cx="7344815" cy="1223963"/>
          </a:xfrm>
        </p:spPr>
        <p:txBody>
          <a:bodyPr>
            <a:normAutofit fontScale="90000"/>
          </a:bodyPr>
          <a:lstStyle/>
          <a:p>
            <a:pPr algn="ctr"/>
            <a:r>
              <a:rPr lang="en-US" sz="3200" b="1" dirty="0">
                <a:latin typeface="Calibri" panose="020F0502020204030204" pitchFamily="34" charset="0"/>
                <a:cs typeface="Calibri" panose="020F0502020204030204" pitchFamily="34" charset="0"/>
              </a:rPr>
              <a:t>Bridging the Gap between Frontier Physics Research and Society through Citizen Science</a:t>
            </a:r>
            <a:endParaRPr lang="el-GR" sz="3200" b="1" dirty="0">
              <a:latin typeface="Calibri" panose="020F0502020204030204" pitchFamily="34" charset="0"/>
              <a:cs typeface="Calibri" panose="020F0502020204030204" pitchFamily="34" charset="0"/>
            </a:endParaRPr>
          </a:p>
        </p:txBody>
      </p:sp>
      <p:sp>
        <p:nvSpPr>
          <p:cNvPr id="15363" name="Sottotitolo 2">
            <a:extLst>
              <a:ext uri="{FF2B5EF4-FFF2-40B4-BE49-F238E27FC236}">
                <a16:creationId xmlns:a16="http://schemas.microsoft.com/office/drawing/2014/main" id="{8E0C2FD7-EDDE-44A9-98B5-360BD83A262A}"/>
              </a:ext>
            </a:extLst>
          </p:cNvPr>
          <p:cNvSpPr>
            <a:spLocks noGrp="1" noChangeArrowheads="1"/>
          </p:cNvSpPr>
          <p:nvPr>
            <p:ph type="subTitle" idx="1"/>
          </p:nvPr>
        </p:nvSpPr>
        <p:spPr>
          <a:xfrm>
            <a:off x="623392" y="3713527"/>
            <a:ext cx="6985000" cy="1800200"/>
          </a:xfrm>
        </p:spPr>
        <p:txBody>
          <a:bodyPr>
            <a:normAutofit/>
          </a:bodyPr>
          <a:lstStyle/>
          <a:p>
            <a:pPr algn="ctr"/>
            <a:r>
              <a:rPr lang="en-US" altLang="en-US" b="1" dirty="0">
                <a:cs typeface="Futura Medium" pitchFamily="34" charset="0"/>
              </a:rPr>
              <a:t> </a:t>
            </a:r>
            <a:r>
              <a:rPr lang="en-US" altLang="en-US" sz="2000" b="1" dirty="0">
                <a:cs typeface="Futura Medium" pitchFamily="34" charset="0"/>
              </a:rPr>
              <a:t>Emmanuel Chaniotakis,</a:t>
            </a:r>
            <a:br>
              <a:rPr lang="en-US" altLang="en-US" sz="2000" b="1" dirty="0">
                <a:cs typeface="Futura Medium" pitchFamily="34" charset="0"/>
              </a:rPr>
            </a:br>
            <a:r>
              <a:rPr lang="en-US" altLang="en-US" sz="2000" b="1" dirty="0">
                <a:cs typeface="Futura Medium" pitchFamily="34" charset="0"/>
              </a:rPr>
              <a:t>Research and Development Department </a:t>
            </a:r>
            <a:br>
              <a:rPr lang="en-US" altLang="en-US" sz="2000" b="1" dirty="0">
                <a:cs typeface="Futura Medium" pitchFamily="34" charset="0"/>
              </a:rPr>
            </a:br>
            <a:r>
              <a:rPr lang="en-US" altLang="en-US" sz="2000" b="1" dirty="0">
                <a:cs typeface="Futura Medium" pitchFamily="34" charset="0"/>
              </a:rPr>
              <a:t>Ellinogermaniki Agogi</a:t>
            </a:r>
          </a:p>
        </p:txBody>
      </p:sp>
      <p:pic>
        <p:nvPicPr>
          <p:cNvPr id="4" name="Picture 2" descr="Ελληνογερμανική Αγωγή | rAn"/>
          <p:cNvPicPr>
            <a:picLocks noChangeAspect="1"/>
          </p:cNvPicPr>
          <p:nvPr/>
        </p:nvPicPr>
        <p:blipFill>
          <a:blip r:embed="rId3"/>
          <a:srcRect/>
          <a:stretch>
            <a:fillRect/>
          </a:stretch>
        </p:blipFill>
        <p:spPr>
          <a:xfrm>
            <a:off x="3287688" y="4797152"/>
            <a:ext cx="1784844" cy="792867"/>
          </a:xfrm>
          <a:prstGeom prst="rect">
            <a:avLst/>
          </a:prstGeom>
          <a:noFill/>
          <a:ln>
            <a:noFill/>
          </a:ln>
          <a:scene3d>
            <a:camera prst="orthographicFront">
              <a:rot lat="0" lon="21599969" rev="0"/>
            </a:camera>
            <a:lightRig rig="threePt" dir="t"/>
          </a:scene3d>
        </p:spPr>
      </p:pic>
      <p:sp>
        <p:nvSpPr>
          <p:cNvPr id="2" name="TextBox 1"/>
          <p:cNvSpPr txBox="1"/>
          <p:nvPr/>
        </p:nvSpPr>
        <p:spPr>
          <a:xfrm>
            <a:off x="2351584" y="5733256"/>
            <a:ext cx="4047903" cy="630942"/>
          </a:xfrm>
          <a:prstGeom prst="rect">
            <a:avLst/>
          </a:prstGeom>
          <a:noFill/>
        </p:spPr>
        <p:txBody>
          <a:bodyPr wrap="none" rtlCol="0">
            <a:spAutoFit/>
          </a:bodyPr>
          <a:lstStyle/>
          <a:p>
            <a:r>
              <a:rPr lang="en-US" sz="1050" b="0" i="0" dirty="0">
                <a:solidFill>
                  <a:srgbClr val="333333"/>
                </a:solidFill>
                <a:effectLst/>
                <a:latin typeface="Poppins" panose="020B0502040204020203" pitchFamily="2" charset="0"/>
              </a:rPr>
              <a:t>11th International Conference of the Balkan Physical Union</a:t>
            </a:r>
            <a:br>
              <a:rPr lang="en-US" sz="1050" dirty="0"/>
            </a:br>
            <a:r>
              <a:rPr lang="en-US" sz="1050" b="1" i="0" dirty="0">
                <a:solidFill>
                  <a:srgbClr val="333333"/>
                </a:solidFill>
                <a:effectLst/>
                <a:latin typeface="Poppins" panose="020B0502040204020203" pitchFamily="2" charset="0"/>
              </a:rPr>
              <a:t>28 August – 1 September 2022</a:t>
            </a:r>
            <a:r>
              <a:rPr lang="en-US" sz="1050" b="0" i="0" dirty="0">
                <a:solidFill>
                  <a:srgbClr val="333333"/>
                </a:solidFill>
                <a:effectLst/>
                <a:latin typeface="Poppins" panose="020B0502040204020203" pitchFamily="2" charset="0"/>
              </a:rPr>
              <a:t>, Belgrade, Serbia</a:t>
            </a:r>
            <a:endParaRPr lang="el-GR" sz="1050" dirty="0"/>
          </a:p>
          <a:p>
            <a:endParaRPr lang="el-GR" sz="14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noChangeArrowheads="1"/>
          </p:cNvSpPr>
          <p:nvPr>
            <p:ph type="title"/>
          </p:nvPr>
        </p:nvSpPr>
        <p:spPr>
          <a:xfrm>
            <a:off x="23251" y="1772816"/>
            <a:ext cx="3408453" cy="1143000"/>
          </a:xfrm>
        </p:spPr>
        <p:txBody>
          <a:bodyPr/>
          <a:lstStyle/>
          <a:p>
            <a:pPr algn="ctr"/>
            <a:r>
              <a:rPr lang="en-US" dirty="0">
                <a:latin typeface="Arial" charset="0"/>
                <a:cs typeface="Futura Medium" charset="0"/>
              </a:rPr>
              <a:t>The </a:t>
            </a:r>
            <a:br>
              <a:rPr lang="en-US" dirty="0">
                <a:latin typeface="Arial" charset="0"/>
                <a:cs typeface="Futura Medium" charset="0"/>
              </a:rPr>
            </a:br>
            <a:r>
              <a:rPr lang="en-US" dirty="0">
                <a:latin typeface="Arial" charset="0"/>
                <a:cs typeface="Futura Medium" charset="0"/>
              </a:rPr>
              <a:t>Infrastructures</a:t>
            </a:r>
          </a:p>
        </p:txBody>
      </p:sp>
      <p:sp>
        <p:nvSpPr>
          <p:cNvPr id="6" name="Segnaposto numero diapositiva 5"/>
          <p:cNvSpPr>
            <a:spLocks noGrp="1"/>
          </p:cNvSpPr>
          <p:nvPr>
            <p:ph type="sldNum" sz="quarter" idx="12"/>
          </p:nvPr>
        </p:nvSpPr>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0B5AE86B-1857-FC4F-B460-30BDBC7BEF30}" type="slidenum">
              <a:rPr lang="it-IT">
                <a:solidFill>
                  <a:schemeClr val="bg1"/>
                </a:solidFill>
              </a:rPr>
              <a:pPr/>
              <a:t>10</a:t>
            </a:fld>
            <a:endParaRPr lang="it-IT">
              <a:solidFill>
                <a:schemeClr val="bg1"/>
              </a:solidFill>
            </a:endParaRPr>
          </a:p>
        </p:txBody>
      </p:sp>
      <p:graphicFrame>
        <p:nvGraphicFramePr>
          <p:cNvPr id="3" name="Diagramme 2"/>
          <p:cNvGraphicFramePr/>
          <p:nvPr>
            <p:extLst>
              <p:ext uri="{D42A27DB-BD31-4B8C-83A1-F6EECF244321}">
                <p14:modId xmlns:p14="http://schemas.microsoft.com/office/powerpoint/2010/main" val="2715186226"/>
              </p:ext>
            </p:extLst>
          </p:nvPr>
        </p:nvGraphicFramePr>
        <p:xfrm>
          <a:off x="3414889" y="578555"/>
          <a:ext cx="8128000" cy="5298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3025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DFD97D1B-AA54-46E7-86D3-B8326AD9C194}"/>
              </a:ext>
            </a:extLst>
          </p:cNvPr>
          <p:cNvSpPr>
            <a:spLocks noGrp="1"/>
          </p:cNvSpPr>
          <p:nvPr>
            <p:ph type="title"/>
          </p:nvPr>
        </p:nvSpPr>
        <p:spPr>
          <a:xfrm>
            <a:off x="2639616" y="106264"/>
            <a:ext cx="10515600" cy="923330"/>
          </a:xfrm>
        </p:spPr>
        <p:txBody>
          <a:bodyPr/>
          <a:lstStyle/>
          <a:p>
            <a:r>
              <a:rPr lang="en-US" dirty="0"/>
              <a:t>The platform (</a:t>
            </a:r>
            <a:r>
              <a:rPr lang="en-US" dirty="0">
                <a:hlinkClick r:id="rId2"/>
              </a:rPr>
              <a:t>www.zooniverse.org</a:t>
            </a:r>
            <a:r>
              <a:rPr lang="en-US" dirty="0"/>
              <a:t> )</a:t>
            </a:r>
            <a:endParaRPr lang="el-GR" dirty="0"/>
          </a:p>
        </p:txBody>
      </p:sp>
      <p:pic>
        <p:nvPicPr>
          <p:cNvPr id="5" name="Picture 2" descr="Image result for zooniverse">
            <a:extLst>
              <a:ext uri="{FF2B5EF4-FFF2-40B4-BE49-F238E27FC236}">
                <a16:creationId xmlns:a16="http://schemas.microsoft.com/office/drawing/2014/main" id="{3E8BE8CC-04EC-4E94-A4D1-ED890CAB11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5904" y="1039962"/>
            <a:ext cx="9793088" cy="5128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08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51D20CAA-F251-4F51-9856-961BCDE11622}"/>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pic>
        <p:nvPicPr>
          <p:cNvPr id="4" name="Εικόνα 3">
            <a:extLst>
              <a:ext uri="{FF2B5EF4-FFF2-40B4-BE49-F238E27FC236}">
                <a16:creationId xmlns:a16="http://schemas.microsoft.com/office/drawing/2014/main" id="{2E81CAB2-6700-4E98-9CD5-9F40FC8CF3C7}"/>
              </a:ext>
            </a:extLst>
          </p:cNvPr>
          <p:cNvPicPr>
            <a:picLocks noChangeAspect="1"/>
          </p:cNvPicPr>
          <p:nvPr/>
        </p:nvPicPr>
        <p:blipFill>
          <a:blip r:embed="rId2"/>
          <a:stretch>
            <a:fillRect/>
          </a:stretch>
        </p:blipFill>
        <p:spPr>
          <a:xfrm>
            <a:off x="407368" y="1846316"/>
            <a:ext cx="10928543" cy="2634097"/>
          </a:xfrm>
          <a:prstGeom prst="rect">
            <a:avLst/>
          </a:prstGeom>
        </p:spPr>
      </p:pic>
      <p:sp>
        <p:nvSpPr>
          <p:cNvPr id="10" name="TextBox 9">
            <a:extLst>
              <a:ext uri="{FF2B5EF4-FFF2-40B4-BE49-F238E27FC236}">
                <a16:creationId xmlns:a16="http://schemas.microsoft.com/office/drawing/2014/main" id="{5FD88496-815A-4E79-AAF6-A48A3C34E05F}"/>
              </a:ext>
            </a:extLst>
          </p:cNvPr>
          <p:cNvSpPr txBox="1"/>
          <p:nvPr/>
        </p:nvSpPr>
        <p:spPr>
          <a:xfrm>
            <a:off x="3935760" y="1117259"/>
            <a:ext cx="6394620" cy="461665"/>
          </a:xfrm>
          <a:prstGeom prst="rect">
            <a:avLst/>
          </a:prstGeom>
          <a:noFill/>
        </p:spPr>
        <p:txBody>
          <a:bodyPr wrap="square">
            <a:spAutoFit/>
          </a:bodyPr>
          <a:lstStyle/>
          <a:p>
            <a:pPr algn="l"/>
            <a:r>
              <a:rPr lang="en-US" sz="2400" b="1" i="0" dirty="0">
                <a:solidFill>
                  <a:srgbClr val="333333"/>
                </a:solidFill>
                <a:effectLst/>
                <a:latin typeface="Teko"/>
              </a:rPr>
              <a:t>New Particle Search at CERN</a:t>
            </a:r>
          </a:p>
        </p:txBody>
      </p:sp>
      <p:sp>
        <p:nvSpPr>
          <p:cNvPr id="12" name="TextBox 11">
            <a:extLst>
              <a:ext uri="{FF2B5EF4-FFF2-40B4-BE49-F238E27FC236}">
                <a16:creationId xmlns:a16="http://schemas.microsoft.com/office/drawing/2014/main" id="{55B7F452-A9BE-4965-84F3-54CD08A12797}"/>
              </a:ext>
            </a:extLst>
          </p:cNvPr>
          <p:cNvSpPr txBox="1"/>
          <p:nvPr/>
        </p:nvSpPr>
        <p:spPr>
          <a:xfrm>
            <a:off x="1671398" y="5122440"/>
            <a:ext cx="5832648" cy="523220"/>
          </a:xfrm>
          <a:prstGeom prst="rect">
            <a:avLst/>
          </a:prstGeom>
          <a:noFill/>
        </p:spPr>
        <p:txBody>
          <a:bodyPr wrap="square">
            <a:spAutoFit/>
          </a:bodyPr>
          <a:lstStyle/>
          <a:p>
            <a:r>
              <a:rPr lang="en-US" sz="2800" dirty="0">
                <a:hlinkClick r:id="rId3"/>
              </a:rPr>
              <a:t>https://tinyurl.com/9judw4w</a:t>
            </a:r>
            <a:r>
              <a:rPr lang="en-US" sz="2800" dirty="0"/>
              <a:t> </a:t>
            </a:r>
            <a:endParaRPr lang="el-GR" sz="2800" dirty="0"/>
          </a:p>
        </p:txBody>
      </p:sp>
      <p:pic>
        <p:nvPicPr>
          <p:cNvPr id="14" name="Εικόνα 13">
            <a:extLst>
              <a:ext uri="{FF2B5EF4-FFF2-40B4-BE49-F238E27FC236}">
                <a16:creationId xmlns:a16="http://schemas.microsoft.com/office/drawing/2014/main" id="{C92D6400-2931-4FDB-A02A-9C829BAB7722}"/>
              </a:ext>
            </a:extLst>
          </p:cNvPr>
          <p:cNvPicPr>
            <a:picLocks noChangeAspect="1"/>
          </p:cNvPicPr>
          <p:nvPr/>
        </p:nvPicPr>
        <p:blipFill>
          <a:blip r:embed="rId4"/>
          <a:stretch>
            <a:fillRect/>
          </a:stretch>
        </p:blipFill>
        <p:spPr>
          <a:xfrm>
            <a:off x="6600056" y="4636338"/>
            <a:ext cx="1514475" cy="1495425"/>
          </a:xfrm>
          <a:prstGeom prst="rect">
            <a:avLst/>
          </a:prstGeom>
        </p:spPr>
      </p:pic>
      <p:pic>
        <p:nvPicPr>
          <p:cNvPr id="1026" name="Picture 2" descr="Project icon for New Particle Search at CERN">
            <a:extLst>
              <a:ext uri="{FF2B5EF4-FFF2-40B4-BE49-F238E27FC236}">
                <a16:creationId xmlns:a16="http://schemas.microsoft.com/office/drawing/2014/main" id="{C93785C4-405C-4B37-8870-0E201AAA8E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3897" y="908772"/>
            <a:ext cx="878637" cy="878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484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D2D325-346D-4FC9-918D-C51E05E3F0D9}"/>
              </a:ext>
            </a:extLst>
          </p:cNvPr>
          <p:cNvSpPr txBox="1"/>
          <p:nvPr/>
        </p:nvSpPr>
        <p:spPr>
          <a:xfrm>
            <a:off x="4711156" y="1090910"/>
            <a:ext cx="2954927" cy="461665"/>
          </a:xfrm>
          <a:prstGeom prst="rect">
            <a:avLst/>
          </a:prstGeom>
          <a:noFill/>
        </p:spPr>
        <p:txBody>
          <a:bodyPr wrap="square">
            <a:spAutoFit/>
          </a:bodyPr>
          <a:lstStyle/>
          <a:p>
            <a:pPr algn="l"/>
            <a:r>
              <a:rPr lang="en-US" sz="2400" b="1" i="0" dirty="0" err="1">
                <a:solidFill>
                  <a:srgbClr val="333333"/>
                </a:solidFill>
                <a:effectLst/>
                <a:latin typeface="Teko"/>
              </a:rPr>
              <a:t>GWitchHunters</a:t>
            </a:r>
            <a:endParaRPr lang="en-US" sz="2400" b="1" i="0" dirty="0">
              <a:solidFill>
                <a:srgbClr val="333333"/>
              </a:solidFill>
              <a:effectLst/>
              <a:latin typeface="Teko"/>
            </a:endParaRPr>
          </a:p>
        </p:txBody>
      </p:sp>
      <p:pic>
        <p:nvPicPr>
          <p:cNvPr id="3074" name="Picture 2" descr="Project icon for GWitchHunters">
            <a:extLst>
              <a:ext uri="{FF2B5EF4-FFF2-40B4-BE49-F238E27FC236}">
                <a16:creationId xmlns:a16="http://schemas.microsoft.com/office/drawing/2014/main" id="{3498EE72-B8A9-4AA0-A3FB-B335E32E67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328" y="942678"/>
            <a:ext cx="678829" cy="678829"/>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2">
            <a:extLst>
              <a:ext uri="{FF2B5EF4-FFF2-40B4-BE49-F238E27FC236}">
                <a16:creationId xmlns:a16="http://schemas.microsoft.com/office/drawing/2014/main" id="{8E53D0E8-EAAA-458A-BDFD-37BD3E5FDC8B}"/>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sp>
        <p:nvSpPr>
          <p:cNvPr id="11" name="TextBox 10">
            <a:extLst>
              <a:ext uri="{FF2B5EF4-FFF2-40B4-BE49-F238E27FC236}">
                <a16:creationId xmlns:a16="http://schemas.microsoft.com/office/drawing/2014/main" id="{01EEE788-F091-448C-9DB4-5D1F95938CD3}"/>
              </a:ext>
            </a:extLst>
          </p:cNvPr>
          <p:cNvSpPr txBox="1"/>
          <p:nvPr/>
        </p:nvSpPr>
        <p:spPr>
          <a:xfrm>
            <a:off x="1271464" y="5153244"/>
            <a:ext cx="6394620" cy="523220"/>
          </a:xfrm>
          <a:prstGeom prst="rect">
            <a:avLst/>
          </a:prstGeom>
          <a:noFill/>
        </p:spPr>
        <p:txBody>
          <a:bodyPr wrap="square">
            <a:spAutoFit/>
          </a:bodyPr>
          <a:lstStyle/>
          <a:p>
            <a:r>
              <a:rPr lang="el-GR" sz="2800" dirty="0">
                <a:hlinkClick r:id="rId3"/>
              </a:rPr>
              <a:t>https://tinyurl.com/3fyrr4e2</a:t>
            </a:r>
            <a:r>
              <a:rPr lang="en-US" sz="2800" dirty="0"/>
              <a:t> </a:t>
            </a:r>
            <a:endParaRPr lang="el-GR" sz="2800" dirty="0"/>
          </a:p>
        </p:txBody>
      </p:sp>
      <p:pic>
        <p:nvPicPr>
          <p:cNvPr id="12" name="Εικόνα 11">
            <a:extLst>
              <a:ext uri="{FF2B5EF4-FFF2-40B4-BE49-F238E27FC236}">
                <a16:creationId xmlns:a16="http://schemas.microsoft.com/office/drawing/2014/main" id="{BC84B4CA-CBA0-4A51-BFC6-D7FC05ADEFB3}"/>
              </a:ext>
            </a:extLst>
          </p:cNvPr>
          <p:cNvPicPr>
            <a:picLocks noChangeAspect="1"/>
          </p:cNvPicPr>
          <p:nvPr/>
        </p:nvPicPr>
        <p:blipFill>
          <a:blip r:embed="rId4"/>
          <a:stretch>
            <a:fillRect/>
          </a:stretch>
        </p:blipFill>
        <p:spPr>
          <a:xfrm>
            <a:off x="515380" y="1758235"/>
            <a:ext cx="11161240" cy="3073878"/>
          </a:xfrm>
          <a:prstGeom prst="rect">
            <a:avLst/>
          </a:prstGeom>
        </p:spPr>
      </p:pic>
      <p:pic>
        <p:nvPicPr>
          <p:cNvPr id="14" name="Εικόνα 13">
            <a:extLst>
              <a:ext uri="{FF2B5EF4-FFF2-40B4-BE49-F238E27FC236}">
                <a16:creationId xmlns:a16="http://schemas.microsoft.com/office/drawing/2014/main" id="{C699A199-41FC-42A1-9A34-78B34D6BAA63}"/>
              </a:ext>
            </a:extLst>
          </p:cNvPr>
          <p:cNvPicPr>
            <a:picLocks noChangeAspect="1"/>
          </p:cNvPicPr>
          <p:nvPr/>
        </p:nvPicPr>
        <p:blipFill>
          <a:blip r:embed="rId5"/>
          <a:stretch>
            <a:fillRect/>
          </a:stretch>
        </p:blipFill>
        <p:spPr>
          <a:xfrm>
            <a:off x="6411716" y="4832113"/>
            <a:ext cx="1495425" cy="1495425"/>
          </a:xfrm>
          <a:prstGeom prst="rect">
            <a:avLst/>
          </a:prstGeom>
        </p:spPr>
      </p:pic>
    </p:spTree>
    <p:extLst>
      <p:ext uri="{BB962C8B-B14F-4D97-AF65-F5344CB8AC3E}">
        <p14:creationId xmlns:p14="http://schemas.microsoft.com/office/powerpoint/2010/main" val="2227109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D2D325-346D-4FC9-918D-C51E05E3F0D9}"/>
              </a:ext>
            </a:extLst>
          </p:cNvPr>
          <p:cNvSpPr txBox="1"/>
          <p:nvPr/>
        </p:nvSpPr>
        <p:spPr>
          <a:xfrm>
            <a:off x="4711156" y="1090910"/>
            <a:ext cx="2954927" cy="461665"/>
          </a:xfrm>
          <a:prstGeom prst="rect">
            <a:avLst/>
          </a:prstGeom>
          <a:noFill/>
        </p:spPr>
        <p:txBody>
          <a:bodyPr wrap="square">
            <a:spAutoFit/>
          </a:bodyPr>
          <a:lstStyle/>
          <a:p>
            <a:pPr algn="l"/>
            <a:r>
              <a:rPr lang="en-US" sz="2400" b="1" i="0" dirty="0">
                <a:solidFill>
                  <a:srgbClr val="333333"/>
                </a:solidFill>
                <a:effectLst/>
                <a:latin typeface="Teko"/>
              </a:rPr>
              <a:t>Deep Sea Explorers</a:t>
            </a:r>
          </a:p>
        </p:txBody>
      </p:sp>
      <p:sp>
        <p:nvSpPr>
          <p:cNvPr id="9" name="Τίτλος 2">
            <a:extLst>
              <a:ext uri="{FF2B5EF4-FFF2-40B4-BE49-F238E27FC236}">
                <a16:creationId xmlns:a16="http://schemas.microsoft.com/office/drawing/2014/main" id="{8E53D0E8-EAAA-458A-BDFD-37BD3E5FDC8B}"/>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pic>
        <p:nvPicPr>
          <p:cNvPr id="1026" name="Picture 2" descr="Project icon for Deep Sea Explorers">
            <a:extLst>
              <a:ext uri="{FF2B5EF4-FFF2-40B4-BE49-F238E27FC236}">
                <a16:creationId xmlns:a16="http://schemas.microsoft.com/office/drawing/2014/main" id="{F7323271-0F37-42BE-8C7B-E18BF2E9E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975" y="860924"/>
            <a:ext cx="846136" cy="846136"/>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FA1A607C-74EE-4824-BD8A-0879E82F11A8}"/>
              </a:ext>
            </a:extLst>
          </p:cNvPr>
          <p:cNvPicPr>
            <a:picLocks noChangeAspect="1"/>
          </p:cNvPicPr>
          <p:nvPr/>
        </p:nvPicPr>
        <p:blipFill>
          <a:blip r:embed="rId3"/>
          <a:stretch>
            <a:fillRect/>
          </a:stretch>
        </p:blipFill>
        <p:spPr>
          <a:xfrm>
            <a:off x="983432" y="1781146"/>
            <a:ext cx="10009112" cy="2974244"/>
          </a:xfrm>
          <a:prstGeom prst="rect">
            <a:avLst/>
          </a:prstGeom>
        </p:spPr>
      </p:pic>
      <p:sp>
        <p:nvSpPr>
          <p:cNvPr id="13" name="TextBox 12">
            <a:extLst>
              <a:ext uri="{FF2B5EF4-FFF2-40B4-BE49-F238E27FC236}">
                <a16:creationId xmlns:a16="http://schemas.microsoft.com/office/drawing/2014/main" id="{4240C954-2826-4DC7-8511-D709F49CCCBA}"/>
              </a:ext>
            </a:extLst>
          </p:cNvPr>
          <p:cNvSpPr txBox="1"/>
          <p:nvPr/>
        </p:nvSpPr>
        <p:spPr>
          <a:xfrm>
            <a:off x="1301232" y="5076854"/>
            <a:ext cx="6394620" cy="523220"/>
          </a:xfrm>
          <a:prstGeom prst="rect">
            <a:avLst/>
          </a:prstGeom>
          <a:noFill/>
        </p:spPr>
        <p:txBody>
          <a:bodyPr wrap="square">
            <a:spAutoFit/>
          </a:bodyPr>
          <a:lstStyle/>
          <a:p>
            <a:r>
              <a:rPr lang="el-GR" sz="2800" dirty="0">
                <a:hlinkClick r:id="rId4"/>
              </a:rPr>
              <a:t>https://tinyurl.com/jhmahpef</a:t>
            </a:r>
            <a:r>
              <a:rPr lang="en-US" sz="2800" dirty="0"/>
              <a:t> </a:t>
            </a:r>
            <a:endParaRPr lang="el-GR" sz="2800" dirty="0"/>
          </a:p>
        </p:txBody>
      </p:sp>
      <p:pic>
        <p:nvPicPr>
          <p:cNvPr id="7" name="Εικόνα 6">
            <a:extLst>
              <a:ext uri="{FF2B5EF4-FFF2-40B4-BE49-F238E27FC236}">
                <a16:creationId xmlns:a16="http://schemas.microsoft.com/office/drawing/2014/main" id="{26030855-CF9D-43D1-ADE2-B36A6EDD6580}"/>
              </a:ext>
            </a:extLst>
          </p:cNvPr>
          <p:cNvPicPr>
            <a:picLocks noChangeAspect="1"/>
          </p:cNvPicPr>
          <p:nvPr/>
        </p:nvPicPr>
        <p:blipFill>
          <a:blip r:embed="rId5"/>
          <a:stretch>
            <a:fillRect/>
          </a:stretch>
        </p:blipFill>
        <p:spPr>
          <a:xfrm>
            <a:off x="6096000" y="4813330"/>
            <a:ext cx="1504950" cy="1476375"/>
          </a:xfrm>
          <a:prstGeom prst="rect">
            <a:avLst/>
          </a:prstGeom>
        </p:spPr>
      </p:pic>
    </p:spTree>
    <p:extLst>
      <p:ext uri="{BB962C8B-B14F-4D97-AF65-F5344CB8AC3E}">
        <p14:creationId xmlns:p14="http://schemas.microsoft.com/office/powerpoint/2010/main" val="2420984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D2D325-346D-4FC9-918D-C51E05E3F0D9}"/>
              </a:ext>
            </a:extLst>
          </p:cNvPr>
          <p:cNvSpPr txBox="1"/>
          <p:nvPr/>
        </p:nvSpPr>
        <p:spPr>
          <a:xfrm>
            <a:off x="4711156" y="1090910"/>
            <a:ext cx="2954927" cy="461665"/>
          </a:xfrm>
          <a:prstGeom prst="rect">
            <a:avLst/>
          </a:prstGeom>
          <a:noFill/>
        </p:spPr>
        <p:txBody>
          <a:bodyPr wrap="square">
            <a:spAutoFit/>
          </a:bodyPr>
          <a:lstStyle/>
          <a:p>
            <a:pPr algn="l"/>
            <a:r>
              <a:rPr lang="en-US" sz="2400" b="1" i="0" dirty="0">
                <a:solidFill>
                  <a:srgbClr val="333333"/>
                </a:solidFill>
                <a:effectLst/>
                <a:latin typeface="Teko"/>
              </a:rPr>
              <a:t>Cosmic Muon Images</a:t>
            </a:r>
          </a:p>
        </p:txBody>
      </p:sp>
      <p:sp>
        <p:nvSpPr>
          <p:cNvPr id="9" name="Τίτλος 2">
            <a:extLst>
              <a:ext uri="{FF2B5EF4-FFF2-40B4-BE49-F238E27FC236}">
                <a16:creationId xmlns:a16="http://schemas.microsoft.com/office/drawing/2014/main" id="{8E53D0E8-EAAA-458A-BDFD-37BD3E5FDC8B}"/>
              </a:ext>
            </a:extLst>
          </p:cNvPr>
          <p:cNvSpPr>
            <a:spLocks noGrp="1"/>
          </p:cNvSpPr>
          <p:nvPr>
            <p:ph type="title"/>
          </p:nvPr>
        </p:nvSpPr>
        <p:spPr>
          <a:xfrm>
            <a:off x="2279576" y="19348"/>
            <a:ext cx="10515600" cy="923330"/>
          </a:xfrm>
        </p:spPr>
        <p:txBody>
          <a:bodyPr/>
          <a:lstStyle/>
          <a:p>
            <a:r>
              <a:rPr lang="en-US" dirty="0"/>
              <a:t>The citizen science demonstrators @ Zooniverse</a:t>
            </a:r>
            <a:endParaRPr lang="el-GR" dirty="0"/>
          </a:p>
        </p:txBody>
      </p:sp>
      <p:sp>
        <p:nvSpPr>
          <p:cNvPr id="13" name="TextBox 12">
            <a:extLst>
              <a:ext uri="{FF2B5EF4-FFF2-40B4-BE49-F238E27FC236}">
                <a16:creationId xmlns:a16="http://schemas.microsoft.com/office/drawing/2014/main" id="{4240C954-2826-4DC7-8511-D709F49CCCBA}"/>
              </a:ext>
            </a:extLst>
          </p:cNvPr>
          <p:cNvSpPr txBox="1"/>
          <p:nvPr/>
        </p:nvSpPr>
        <p:spPr>
          <a:xfrm>
            <a:off x="1301232" y="5076854"/>
            <a:ext cx="6394620" cy="523220"/>
          </a:xfrm>
          <a:prstGeom prst="rect">
            <a:avLst/>
          </a:prstGeom>
          <a:noFill/>
        </p:spPr>
        <p:txBody>
          <a:bodyPr wrap="square">
            <a:spAutoFit/>
          </a:bodyPr>
          <a:lstStyle/>
          <a:p>
            <a:r>
              <a:rPr lang="en-US" sz="2800" dirty="0">
                <a:hlinkClick r:id="rId2"/>
              </a:rPr>
              <a:t>https://tinyurl.com/5u69x5nt</a:t>
            </a:r>
            <a:r>
              <a:rPr lang="en-US" sz="2800" dirty="0"/>
              <a:t> </a:t>
            </a:r>
            <a:endParaRPr lang="el-GR" sz="2800" dirty="0"/>
          </a:p>
        </p:txBody>
      </p:sp>
      <p:pic>
        <p:nvPicPr>
          <p:cNvPr id="2050" name="Picture 2" descr="Project icon for Cosmic Muon Images">
            <a:extLst>
              <a:ext uri="{FF2B5EF4-FFF2-40B4-BE49-F238E27FC236}">
                <a16:creationId xmlns:a16="http://schemas.microsoft.com/office/drawing/2014/main" id="{74CB7DCF-194C-4428-A90A-6D0DD929F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2449" y="816369"/>
            <a:ext cx="808707" cy="808707"/>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96203A71-A50F-4325-A0AC-9057AFC09366}"/>
              </a:ext>
            </a:extLst>
          </p:cNvPr>
          <p:cNvPicPr>
            <a:picLocks noChangeAspect="1"/>
          </p:cNvPicPr>
          <p:nvPr/>
        </p:nvPicPr>
        <p:blipFill>
          <a:blip r:embed="rId4"/>
          <a:stretch>
            <a:fillRect/>
          </a:stretch>
        </p:blipFill>
        <p:spPr>
          <a:xfrm>
            <a:off x="2063552" y="1773308"/>
            <a:ext cx="8064896" cy="3186666"/>
          </a:xfrm>
          <a:prstGeom prst="rect">
            <a:avLst/>
          </a:prstGeom>
        </p:spPr>
      </p:pic>
      <p:pic>
        <p:nvPicPr>
          <p:cNvPr id="8" name="Εικόνα 7">
            <a:extLst>
              <a:ext uri="{FF2B5EF4-FFF2-40B4-BE49-F238E27FC236}">
                <a16:creationId xmlns:a16="http://schemas.microsoft.com/office/drawing/2014/main" id="{8BCE5A4B-12FB-4FC2-BD16-D4A7DFC24161}"/>
              </a:ext>
            </a:extLst>
          </p:cNvPr>
          <p:cNvPicPr>
            <a:picLocks noChangeAspect="1"/>
          </p:cNvPicPr>
          <p:nvPr/>
        </p:nvPicPr>
        <p:blipFill>
          <a:blip r:embed="rId5"/>
          <a:stretch>
            <a:fillRect/>
          </a:stretch>
        </p:blipFill>
        <p:spPr>
          <a:xfrm>
            <a:off x="6240225" y="4961071"/>
            <a:ext cx="1261190" cy="1278006"/>
          </a:xfrm>
          <a:prstGeom prst="rect">
            <a:avLst/>
          </a:prstGeom>
        </p:spPr>
      </p:pic>
    </p:spTree>
    <p:extLst>
      <p:ext uri="{BB962C8B-B14F-4D97-AF65-F5344CB8AC3E}">
        <p14:creationId xmlns:p14="http://schemas.microsoft.com/office/powerpoint/2010/main" val="109536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INCREASING THE SENSES  INCREASING  INCLUSION</a:t>
            </a:r>
            <a:endParaRPr lang="el-GR" dirty="0"/>
          </a:p>
        </p:txBody>
      </p:sp>
      <p:pic>
        <p:nvPicPr>
          <p:cNvPr id="4" name="Image 3"/>
          <p:cNvPicPr>
            <a:picLocks noChangeAspect="1"/>
          </p:cNvPicPr>
          <p:nvPr/>
        </p:nvPicPr>
        <p:blipFill>
          <a:blip r:embed="rId2"/>
          <a:stretch>
            <a:fillRect/>
          </a:stretch>
        </p:blipFill>
        <p:spPr>
          <a:xfrm>
            <a:off x="479376" y="1124744"/>
            <a:ext cx="11165363" cy="3489176"/>
          </a:xfrm>
          <a:prstGeom prst="rect">
            <a:avLst/>
          </a:prstGeom>
        </p:spPr>
      </p:pic>
      <p:sp>
        <p:nvSpPr>
          <p:cNvPr id="5" name="Rectangle 4"/>
          <p:cNvSpPr/>
          <p:nvPr/>
        </p:nvSpPr>
        <p:spPr>
          <a:xfrm>
            <a:off x="32155" y="5877272"/>
            <a:ext cx="11856640" cy="523220"/>
          </a:xfrm>
          <a:prstGeom prst="rect">
            <a:avLst/>
          </a:prstGeom>
        </p:spPr>
        <p:txBody>
          <a:bodyPr wrap="square">
            <a:spAutoFit/>
          </a:bodyPr>
          <a:lstStyle/>
          <a:p>
            <a:r>
              <a:rPr lang="en-GB" sz="1400" dirty="0">
                <a:hlinkClick r:id="rId3"/>
              </a:rPr>
              <a:t>https://www.ted.com/talks/wanda_diaz_merced_how_a_blind_astronomer_found_a_way_to_hear_the_stars?referrer=playlist-ted_deep_cuts_vol_2&amp;language=en</a:t>
            </a:r>
            <a:r>
              <a:rPr lang="en-GB" sz="1400" dirty="0"/>
              <a:t> </a:t>
            </a:r>
          </a:p>
        </p:txBody>
      </p:sp>
      <p:pic>
        <p:nvPicPr>
          <p:cNvPr id="6" name="Image 5"/>
          <p:cNvPicPr>
            <a:picLocks noChangeAspect="1"/>
          </p:cNvPicPr>
          <p:nvPr/>
        </p:nvPicPr>
        <p:blipFill>
          <a:blip r:embed="rId4"/>
          <a:stretch>
            <a:fillRect/>
          </a:stretch>
        </p:blipFill>
        <p:spPr>
          <a:xfrm>
            <a:off x="7838929" y="3429000"/>
            <a:ext cx="4320480" cy="2429078"/>
          </a:xfrm>
          <a:prstGeom prst="rect">
            <a:avLst/>
          </a:prstGeom>
        </p:spPr>
      </p:pic>
      <p:sp>
        <p:nvSpPr>
          <p:cNvPr id="7" name="ZoneTexte 6"/>
          <p:cNvSpPr txBox="1"/>
          <p:nvPr/>
        </p:nvSpPr>
        <p:spPr>
          <a:xfrm>
            <a:off x="263352" y="4725144"/>
            <a:ext cx="7200800" cy="923330"/>
          </a:xfrm>
          <a:prstGeom prst="rect">
            <a:avLst/>
          </a:prstGeom>
          <a:noFill/>
        </p:spPr>
        <p:txBody>
          <a:bodyPr wrap="square" rtlCol="0">
            <a:spAutoFit/>
          </a:bodyPr>
          <a:lstStyle/>
          <a:p>
            <a:r>
              <a:rPr lang="en-GB" dirty="0"/>
              <a:t>Not only increasing inclusion </a:t>
            </a:r>
          </a:p>
          <a:p>
            <a:r>
              <a:rPr lang="en-GB" dirty="0"/>
              <a:t>Also increasing the researchers  discrimination power of signal over background by  using sonification of scientific data.</a:t>
            </a:r>
          </a:p>
        </p:txBody>
      </p:sp>
    </p:spTree>
    <p:extLst>
      <p:ext uri="{BB962C8B-B14F-4D97-AF65-F5344CB8AC3E}">
        <p14:creationId xmlns:p14="http://schemas.microsoft.com/office/powerpoint/2010/main" val="155067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4" y="116632"/>
            <a:ext cx="10515600" cy="923330"/>
          </a:xfrm>
        </p:spPr>
        <p:txBody>
          <a:bodyPr/>
          <a:lstStyle/>
          <a:p>
            <a:r>
              <a:rPr lang="en-US" dirty="0"/>
              <a:t>Citizen Engagement Strategy</a:t>
            </a:r>
            <a:endParaRPr lang="el-GR" dirty="0"/>
          </a:p>
        </p:txBody>
      </p:sp>
      <p:graphicFrame>
        <p:nvGraphicFramePr>
          <p:cNvPr id="5" name="Table 4"/>
          <p:cNvGraphicFramePr>
            <a:graphicFrameLocks noGrp="1"/>
          </p:cNvGraphicFramePr>
          <p:nvPr>
            <p:extLst>
              <p:ext uri="{D42A27DB-BD31-4B8C-83A1-F6EECF244321}">
                <p14:modId xmlns:p14="http://schemas.microsoft.com/office/powerpoint/2010/main" val="196433479"/>
              </p:ext>
            </p:extLst>
          </p:nvPr>
        </p:nvGraphicFramePr>
        <p:xfrm>
          <a:off x="-1" y="1340768"/>
          <a:ext cx="12072664" cy="5177640"/>
        </p:xfrm>
        <a:graphic>
          <a:graphicData uri="http://schemas.openxmlformats.org/drawingml/2006/table">
            <a:tbl>
              <a:tblPr firstRow="1" bandRow="1">
                <a:tableStyleId>{5C22544A-7EE6-4342-B048-85BDC9FD1C3A}</a:tableStyleId>
              </a:tblPr>
              <a:tblGrid>
                <a:gridCol w="1482523">
                  <a:extLst>
                    <a:ext uri="{9D8B030D-6E8A-4147-A177-3AD203B41FA5}">
                      <a16:colId xmlns:a16="http://schemas.microsoft.com/office/drawing/2014/main" val="20000"/>
                    </a:ext>
                  </a:extLst>
                </a:gridCol>
                <a:gridCol w="2045109">
                  <a:extLst>
                    <a:ext uri="{9D8B030D-6E8A-4147-A177-3AD203B41FA5}">
                      <a16:colId xmlns:a16="http://schemas.microsoft.com/office/drawing/2014/main" val="20001"/>
                    </a:ext>
                  </a:extLst>
                </a:gridCol>
                <a:gridCol w="2706693">
                  <a:extLst>
                    <a:ext uri="{9D8B030D-6E8A-4147-A177-3AD203B41FA5}">
                      <a16:colId xmlns:a16="http://schemas.microsoft.com/office/drawing/2014/main" val="20002"/>
                    </a:ext>
                  </a:extLst>
                </a:gridCol>
                <a:gridCol w="2397630">
                  <a:extLst>
                    <a:ext uri="{9D8B030D-6E8A-4147-A177-3AD203B41FA5}">
                      <a16:colId xmlns:a16="http://schemas.microsoft.com/office/drawing/2014/main" val="20003"/>
                    </a:ext>
                  </a:extLst>
                </a:gridCol>
                <a:gridCol w="1632224">
                  <a:extLst>
                    <a:ext uri="{9D8B030D-6E8A-4147-A177-3AD203B41FA5}">
                      <a16:colId xmlns:a16="http://schemas.microsoft.com/office/drawing/2014/main" val="20004"/>
                    </a:ext>
                  </a:extLst>
                </a:gridCol>
                <a:gridCol w="1808485">
                  <a:extLst>
                    <a:ext uri="{9D8B030D-6E8A-4147-A177-3AD203B41FA5}">
                      <a16:colId xmlns:a16="http://schemas.microsoft.com/office/drawing/2014/main" val="20005"/>
                    </a:ext>
                  </a:extLst>
                </a:gridCol>
              </a:tblGrid>
              <a:tr h="313969">
                <a:tc>
                  <a:txBody>
                    <a:bodyPr/>
                    <a:lstStyle/>
                    <a:p>
                      <a:pPr algn="ctr">
                        <a:lnSpc>
                          <a:spcPct val="107000"/>
                        </a:lnSpc>
                        <a:spcAft>
                          <a:spcPts val="0"/>
                        </a:spcAft>
                      </a:pPr>
                      <a:r>
                        <a:rPr lang="en-US" sz="1400" kern="1200" dirty="0">
                          <a:effectLst/>
                        </a:rPr>
                        <a:t>Level</a:t>
                      </a:r>
                      <a:endParaRPr lang="el-GR" sz="1600" dirty="0">
                        <a:effectLst/>
                        <a:latin typeface="Calibri"/>
                        <a:ea typeface="Calibri"/>
                      </a:endParaRPr>
                    </a:p>
                  </a:txBody>
                  <a:tcPr marL="79031" marR="79031" marT="39516" marB="39516" anchor="ctr"/>
                </a:tc>
                <a:tc>
                  <a:txBody>
                    <a:bodyPr/>
                    <a:lstStyle/>
                    <a:p>
                      <a:pPr algn="ctr">
                        <a:lnSpc>
                          <a:spcPct val="107000"/>
                        </a:lnSpc>
                        <a:spcAft>
                          <a:spcPts val="0"/>
                        </a:spcAft>
                      </a:pPr>
                      <a:r>
                        <a:rPr lang="en-US" sz="1400" kern="1200" dirty="0">
                          <a:effectLst/>
                        </a:rPr>
                        <a:t>Inform</a:t>
                      </a:r>
                      <a:endParaRPr lang="el-GR" sz="1600" dirty="0">
                        <a:effectLst/>
                        <a:latin typeface="Calibri"/>
                        <a:ea typeface="Calibri"/>
                      </a:endParaRPr>
                    </a:p>
                  </a:txBody>
                  <a:tcPr marL="79031" marR="79031" marT="39516" marB="39516" anchor="ctr"/>
                </a:tc>
                <a:tc>
                  <a:txBody>
                    <a:bodyPr/>
                    <a:lstStyle/>
                    <a:p>
                      <a:pPr algn="ctr">
                        <a:lnSpc>
                          <a:spcPct val="107000"/>
                        </a:lnSpc>
                        <a:spcAft>
                          <a:spcPts val="0"/>
                        </a:spcAft>
                      </a:pPr>
                      <a:r>
                        <a:rPr lang="en-US" sz="1400" kern="1200" dirty="0">
                          <a:effectLst/>
                        </a:rPr>
                        <a:t>Involve</a:t>
                      </a:r>
                      <a:endParaRPr lang="el-GR" sz="1600" dirty="0">
                        <a:effectLst/>
                        <a:latin typeface="Calibri"/>
                        <a:ea typeface="Calibri"/>
                      </a:endParaRPr>
                    </a:p>
                  </a:txBody>
                  <a:tcPr marL="0" marR="0" marT="0" marB="0" anchor="ctr"/>
                </a:tc>
                <a:tc>
                  <a:txBody>
                    <a:bodyPr/>
                    <a:lstStyle/>
                    <a:p>
                      <a:pPr algn="ctr">
                        <a:lnSpc>
                          <a:spcPct val="107000"/>
                        </a:lnSpc>
                        <a:spcAft>
                          <a:spcPts val="0"/>
                        </a:spcAft>
                      </a:pPr>
                      <a:r>
                        <a:rPr lang="en-US" sz="1400" kern="1200">
                          <a:effectLst/>
                        </a:rPr>
                        <a:t>Collaborate</a:t>
                      </a:r>
                      <a:endParaRPr lang="el-GR" sz="1600">
                        <a:effectLst/>
                        <a:latin typeface="Calibri"/>
                        <a:ea typeface="Calibri"/>
                      </a:endParaRPr>
                    </a:p>
                  </a:txBody>
                  <a:tcPr marL="0" marR="0" marT="0" marB="0" anchor="ctr"/>
                </a:tc>
                <a:tc>
                  <a:txBody>
                    <a:bodyPr/>
                    <a:lstStyle/>
                    <a:p>
                      <a:pPr algn="ctr">
                        <a:lnSpc>
                          <a:spcPct val="107000"/>
                        </a:lnSpc>
                        <a:spcAft>
                          <a:spcPts val="0"/>
                        </a:spcAft>
                      </a:pPr>
                      <a:r>
                        <a:rPr lang="en-US" sz="1400" kern="1200" dirty="0">
                          <a:effectLst/>
                        </a:rPr>
                        <a:t>Consult</a:t>
                      </a:r>
                      <a:endParaRPr lang="el-GR" sz="1600" dirty="0">
                        <a:effectLst/>
                        <a:latin typeface="Calibri"/>
                        <a:ea typeface="Calibri"/>
                      </a:endParaRPr>
                    </a:p>
                  </a:txBody>
                  <a:tcPr marL="0" marR="0" marT="0" marB="0" anchor="ctr"/>
                </a:tc>
                <a:tc>
                  <a:txBody>
                    <a:bodyPr/>
                    <a:lstStyle/>
                    <a:p>
                      <a:pPr algn="ctr">
                        <a:lnSpc>
                          <a:spcPct val="107000"/>
                        </a:lnSpc>
                        <a:spcAft>
                          <a:spcPts val="0"/>
                        </a:spcAft>
                      </a:pPr>
                      <a:r>
                        <a:rPr lang="en-US" sz="1400" kern="1200" dirty="0">
                          <a:effectLst/>
                        </a:rPr>
                        <a:t>Empower</a:t>
                      </a:r>
                      <a:endParaRPr lang="el-GR" sz="1600" dirty="0">
                        <a:effectLst/>
                        <a:latin typeface="Calibri"/>
                        <a:ea typeface="Calibri"/>
                      </a:endParaRPr>
                    </a:p>
                  </a:txBody>
                  <a:tcPr marL="79031" marR="79031" marT="39516" marB="39516" anchor="ctr"/>
                </a:tc>
                <a:extLst>
                  <a:ext uri="{0D108BD9-81ED-4DB2-BD59-A6C34878D82A}">
                    <a16:rowId xmlns:a16="http://schemas.microsoft.com/office/drawing/2014/main" val="10000"/>
                  </a:ext>
                </a:extLst>
              </a:tr>
              <a:tr h="236995">
                <a:tc>
                  <a:txBody>
                    <a:bodyPr/>
                    <a:lstStyle/>
                    <a:p>
                      <a:pPr algn="ctr">
                        <a:lnSpc>
                          <a:spcPct val="107000"/>
                        </a:lnSpc>
                        <a:spcAft>
                          <a:spcPts val="0"/>
                        </a:spcAft>
                      </a:pPr>
                      <a:r>
                        <a:rPr lang="en-US" sz="1200" kern="1200" dirty="0">
                          <a:effectLst/>
                        </a:rPr>
                        <a:t>Goal</a:t>
                      </a:r>
                      <a:endParaRPr lang="el-GR" sz="1400" dirty="0">
                        <a:effectLst/>
                        <a:latin typeface="Calibri"/>
                        <a:ea typeface="Calibri"/>
                      </a:endParaRPr>
                    </a:p>
                  </a:txBody>
                  <a:tcPr marL="79031" marR="79031" marT="39516" marB="39516" anchor="ctr"/>
                </a:tc>
                <a:tc>
                  <a:txBody>
                    <a:bodyPr/>
                    <a:lstStyle/>
                    <a:p>
                      <a:pPr algn="ctr">
                        <a:lnSpc>
                          <a:spcPct val="107000"/>
                        </a:lnSpc>
                        <a:spcAft>
                          <a:spcPts val="0"/>
                        </a:spcAft>
                      </a:pPr>
                      <a:r>
                        <a:rPr lang="en-US" sz="1200" kern="1200" dirty="0">
                          <a:effectLst/>
                        </a:rPr>
                        <a:t>Awareness</a:t>
                      </a:r>
                      <a:endParaRPr lang="el-GR" sz="1400" dirty="0">
                        <a:effectLst/>
                        <a:latin typeface="Calibri"/>
                        <a:ea typeface="Calibri"/>
                      </a:endParaRPr>
                    </a:p>
                  </a:txBody>
                  <a:tcPr marL="79031" marR="79031" marT="39516" marB="39516" anchor="ctr"/>
                </a:tc>
                <a:tc>
                  <a:txBody>
                    <a:bodyPr/>
                    <a:lstStyle/>
                    <a:p>
                      <a:pPr algn="ctr">
                        <a:lnSpc>
                          <a:spcPct val="107000"/>
                        </a:lnSpc>
                        <a:spcAft>
                          <a:spcPts val="0"/>
                        </a:spcAft>
                      </a:pPr>
                      <a:r>
                        <a:rPr lang="en-US" sz="1200" kern="1200" dirty="0">
                          <a:effectLst/>
                        </a:rPr>
                        <a:t>Interest &amp; Motivation</a:t>
                      </a:r>
                      <a:endParaRPr lang="el-GR" sz="1400" dirty="0">
                        <a:effectLst/>
                        <a:latin typeface="Calibri"/>
                        <a:ea typeface="Calibri"/>
                      </a:endParaRPr>
                    </a:p>
                  </a:txBody>
                  <a:tcPr marL="0" marR="0" marT="0" marB="0" anchor="ctr"/>
                </a:tc>
                <a:tc>
                  <a:txBody>
                    <a:bodyPr/>
                    <a:lstStyle/>
                    <a:p>
                      <a:pPr algn="ctr">
                        <a:lnSpc>
                          <a:spcPct val="107000"/>
                        </a:lnSpc>
                        <a:spcAft>
                          <a:spcPts val="0"/>
                        </a:spcAft>
                      </a:pPr>
                      <a:r>
                        <a:rPr lang="en-US" sz="1200" kern="1200" dirty="0">
                          <a:effectLst/>
                        </a:rPr>
                        <a:t>Contribution</a:t>
                      </a:r>
                      <a:endParaRPr lang="el-GR" sz="1400" dirty="0">
                        <a:effectLst/>
                        <a:latin typeface="Calibri"/>
                        <a:ea typeface="Calibri"/>
                      </a:endParaRPr>
                    </a:p>
                  </a:txBody>
                  <a:tcPr marL="0" marR="0" marT="0" marB="0" anchor="ctr"/>
                </a:tc>
                <a:tc>
                  <a:txBody>
                    <a:bodyPr/>
                    <a:lstStyle/>
                    <a:p>
                      <a:pPr algn="ctr">
                        <a:lnSpc>
                          <a:spcPct val="107000"/>
                        </a:lnSpc>
                        <a:spcAft>
                          <a:spcPts val="0"/>
                        </a:spcAft>
                      </a:pPr>
                      <a:r>
                        <a:rPr lang="en-US" sz="1200" kern="1200" dirty="0">
                          <a:effectLst/>
                        </a:rPr>
                        <a:t>Co-creation</a:t>
                      </a:r>
                      <a:endParaRPr lang="el-GR" sz="1400" dirty="0">
                        <a:effectLst/>
                        <a:latin typeface="Calibri"/>
                        <a:ea typeface="Calibri"/>
                      </a:endParaRPr>
                    </a:p>
                  </a:txBody>
                  <a:tcPr marL="0" marR="0" marT="0" marB="0" anchor="ctr"/>
                </a:tc>
                <a:tc>
                  <a:txBody>
                    <a:bodyPr/>
                    <a:lstStyle/>
                    <a:p>
                      <a:pPr algn="ctr">
                        <a:lnSpc>
                          <a:spcPct val="107000"/>
                        </a:lnSpc>
                        <a:spcAft>
                          <a:spcPts val="0"/>
                        </a:spcAft>
                      </a:pPr>
                      <a:r>
                        <a:rPr lang="en-GB" sz="1200" dirty="0">
                          <a:effectLst/>
                        </a:rPr>
                        <a:t>Recognition</a:t>
                      </a:r>
                      <a:endParaRPr lang="el-GR" sz="1400" dirty="0">
                        <a:effectLst/>
                        <a:latin typeface="Calibri"/>
                        <a:ea typeface="Calibri"/>
                      </a:endParaRPr>
                    </a:p>
                  </a:txBody>
                  <a:tcPr marL="79031" marR="79031" marT="39516" marB="39516" anchor="ctr"/>
                </a:tc>
                <a:extLst>
                  <a:ext uri="{0D108BD9-81ED-4DB2-BD59-A6C34878D82A}">
                    <a16:rowId xmlns:a16="http://schemas.microsoft.com/office/drawing/2014/main" val="10001"/>
                  </a:ext>
                </a:extLst>
              </a:tr>
              <a:tr h="1397592">
                <a:tc>
                  <a:txBody>
                    <a:bodyPr/>
                    <a:lstStyle/>
                    <a:p>
                      <a:pPr algn="ctr">
                        <a:lnSpc>
                          <a:spcPct val="107000"/>
                        </a:lnSpc>
                        <a:spcAft>
                          <a:spcPts val="0"/>
                        </a:spcAft>
                      </a:pPr>
                      <a:r>
                        <a:rPr lang="en-US" sz="1400" kern="1200" dirty="0">
                          <a:effectLst/>
                        </a:rPr>
                        <a:t>Engagement Activities </a:t>
                      </a:r>
                      <a:endParaRPr lang="el-GR" sz="1600" dirty="0">
                        <a:effectLst/>
                        <a:latin typeface="Calibri"/>
                        <a:ea typeface="Calibri"/>
                      </a:endParaRPr>
                    </a:p>
                  </a:txBody>
                  <a:tcPr marL="79031" marR="79031" marT="39516" marB="39516" vert="vert270" anchor="ctr"/>
                </a:tc>
                <a:tc>
                  <a:txBody>
                    <a:bodyPr/>
                    <a:lstStyle/>
                    <a:p>
                      <a:pPr algn="ctr">
                        <a:lnSpc>
                          <a:spcPct val="107000"/>
                        </a:lnSpc>
                        <a:spcAft>
                          <a:spcPts val="0"/>
                        </a:spcAft>
                      </a:pPr>
                      <a:r>
                        <a:rPr lang="en-US" sz="1000" kern="1200" dirty="0">
                          <a:effectLst/>
                        </a:rPr>
                        <a:t>Website / social media</a:t>
                      </a:r>
                      <a:endParaRPr lang="el-GR" sz="1050" dirty="0">
                        <a:effectLst/>
                      </a:endParaRPr>
                    </a:p>
                    <a:p>
                      <a:pPr algn="ctr">
                        <a:lnSpc>
                          <a:spcPct val="107000"/>
                        </a:lnSpc>
                        <a:spcAft>
                          <a:spcPts val="0"/>
                        </a:spcAft>
                      </a:pPr>
                      <a:r>
                        <a:rPr lang="en-US" sz="1000" kern="1200" dirty="0">
                          <a:effectLst/>
                        </a:rPr>
                        <a:t>Newsletter Webinars</a:t>
                      </a:r>
                      <a:endParaRPr lang="el-GR" sz="1050" dirty="0">
                        <a:effectLst/>
                      </a:endParaRPr>
                    </a:p>
                    <a:p>
                      <a:pPr algn="ctr">
                        <a:lnSpc>
                          <a:spcPct val="107000"/>
                        </a:lnSpc>
                        <a:spcAft>
                          <a:spcPts val="0"/>
                        </a:spcAft>
                      </a:pPr>
                      <a:r>
                        <a:rPr lang="en-US" sz="1000" kern="1200" dirty="0">
                          <a:effectLst/>
                        </a:rPr>
                        <a:t>Outreach activities of LRI</a:t>
                      </a:r>
                      <a:endParaRPr lang="el-GR" sz="1050" dirty="0">
                        <a:effectLst/>
                      </a:endParaRPr>
                    </a:p>
                    <a:p>
                      <a:pPr algn="ctr">
                        <a:lnSpc>
                          <a:spcPct val="107000"/>
                        </a:lnSpc>
                        <a:spcAft>
                          <a:spcPts val="0"/>
                        </a:spcAft>
                      </a:pPr>
                      <a:r>
                        <a:rPr lang="en-US" sz="1000" kern="1200" dirty="0">
                          <a:effectLst/>
                        </a:rPr>
                        <a:t>(Online) Conference presentations</a:t>
                      </a:r>
                      <a:endParaRPr lang="el-GR" sz="1050" dirty="0">
                        <a:effectLst/>
                        <a:latin typeface="Calibri"/>
                        <a:ea typeface="Calibri"/>
                      </a:endParaRPr>
                    </a:p>
                  </a:txBody>
                  <a:tcPr marL="79031" marR="79031" marT="39516" marB="39516" anchor="ctr"/>
                </a:tc>
                <a:tc>
                  <a:txBody>
                    <a:bodyPr/>
                    <a:lstStyle/>
                    <a:p>
                      <a:pPr marL="93345" marR="90170" algn="ctr">
                        <a:lnSpc>
                          <a:spcPct val="107000"/>
                        </a:lnSpc>
                        <a:spcAft>
                          <a:spcPts val="0"/>
                        </a:spcAft>
                      </a:pPr>
                      <a:r>
                        <a:rPr lang="en-US" sz="1000" kern="1200">
                          <a:effectLst/>
                        </a:rPr>
                        <a:t>Vision-building Workshops</a:t>
                      </a:r>
                      <a:endParaRPr lang="el-GR" sz="1050">
                        <a:effectLst/>
                      </a:endParaRPr>
                    </a:p>
                    <a:p>
                      <a:pPr marL="93345" marR="90170" algn="ctr">
                        <a:lnSpc>
                          <a:spcPct val="107000"/>
                        </a:lnSpc>
                        <a:spcAft>
                          <a:spcPts val="0"/>
                        </a:spcAft>
                      </a:pPr>
                      <a:r>
                        <a:rPr lang="en-US" sz="1000" kern="1200">
                          <a:effectLst/>
                        </a:rPr>
                        <a:t>Demonstrations of projects</a:t>
                      </a:r>
                      <a:r>
                        <a:rPr lang="en-GB" sz="1000" kern="1200">
                          <a:effectLst/>
                        </a:rPr>
                        <a:t>, Virtual Visits,</a:t>
                      </a:r>
                      <a:endParaRPr lang="el-GR" sz="1050">
                        <a:effectLst/>
                      </a:endParaRPr>
                    </a:p>
                    <a:p>
                      <a:pPr marL="93345" marR="90170" algn="ctr">
                        <a:lnSpc>
                          <a:spcPct val="107000"/>
                        </a:lnSpc>
                        <a:spcAft>
                          <a:spcPts val="0"/>
                        </a:spcAft>
                      </a:pPr>
                      <a:r>
                        <a:rPr lang="en-US" sz="1000" kern="1200">
                          <a:effectLst/>
                        </a:rPr>
                        <a:t>Community Building activities</a:t>
                      </a:r>
                      <a:endParaRPr lang="el-GR" sz="1050">
                        <a:effectLst/>
                        <a:latin typeface="Calibri"/>
                        <a:ea typeface="Calibri"/>
                      </a:endParaRPr>
                    </a:p>
                  </a:txBody>
                  <a:tcPr marL="0" marR="0" marT="0" marB="0" anchor="ctr"/>
                </a:tc>
                <a:tc>
                  <a:txBody>
                    <a:bodyPr/>
                    <a:lstStyle/>
                    <a:p>
                      <a:pPr marL="89535" marR="87630" algn="ctr">
                        <a:lnSpc>
                          <a:spcPct val="107000"/>
                        </a:lnSpc>
                        <a:spcAft>
                          <a:spcPts val="0"/>
                        </a:spcAft>
                      </a:pPr>
                      <a:r>
                        <a:rPr lang="en-US" sz="1000" kern="1200" dirty="0">
                          <a:effectLst/>
                        </a:rPr>
                        <a:t>Practice-Reflection Workshops</a:t>
                      </a:r>
                      <a:endParaRPr lang="el-GR" sz="1050" dirty="0">
                        <a:effectLst/>
                      </a:endParaRPr>
                    </a:p>
                    <a:p>
                      <a:pPr marL="89535" marR="87630" algn="ctr">
                        <a:lnSpc>
                          <a:spcPct val="107000"/>
                        </a:lnSpc>
                        <a:spcAft>
                          <a:spcPts val="0"/>
                        </a:spcAft>
                      </a:pPr>
                      <a:r>
                        <a:rPr lang="en-US" sz="1000" kern="1200" dirty="0">
                          <a:effectLst/>
                        </a:rPr>
                        <a:t>Training (on subject &amp; project)</a:t>
                      </a:r>
                      <a:endParaRPr lang="el-GR" sz="1050" dirty="0">
                        <a:effectLst/>
                      </a:endParaRPr>
                    </a:p>
                    <a:p>
                      <a:pPr marL="89535" marR="87630" algn="ctr">
                        <a:lnSpc>
                          <a:spcPct val="107000"/>
                        </a:lnSpc>
                        <a:spcAft>
                          <a:spcPts val="0"/>
                        </a:spcAft>
                      </a:pPr>
                      <a:r>
                        <a:rPr lang="en-US" sz="1000" kern="1200" dirty="0">
                          <a:effectLst/>
                        </a:rPr>
                        <a:t>Forum / Discussions</a:t>
                      </a:r>
                      <a:endParaRPr lang="el-GR" sz="1050" dirty="0">
                        <a:effectLst/>
                      </a:endParaRPr>
                    </a:p>
                    <a:p>
                      <a:pPr marL="89535" marR="87630" algn="ctr">
                        <a:lnSpc>
                          <a:spcPct val="107000"/>
                        </a:lnSpc>
                        <a:spcAft>
                          <a:spcPts val="0"/>
                        </a:spcAft>
                      </a:pPr>
                      <a:r>
                        <a:rPr lang="en-US" sz="1000" kern="1200" dirty="0">
                          <a:effectLst/>
                        </a:rPr>
                        <a:t>Community Building</a:t>
                      </a:r>
                      <a:endParaRPr lang="el-GR" sz="1050" dirty="0">
                        <a:effectLst/>
                      </a:endParaRPr>
                    </a:p>
                    <a:p>
                      <a:pPr marL="89535" marR="87630" algn="ctr">
                        <a:lnSpc>
                          <a:spcPct val="107000"/>
                        </a:lnSpc>
                        <a:spcAft>
                          <a:spcPts val="0"/>
                        </a:spcAft>
                      </a:pPr>
                      <a:r>
                        <a:rPr lang="en-US" sz="1000" kern="1200" dirty="0">
                          <a:effectLst/>
                        </a:rPr>
                        <a:t>activities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GB" sz="1000" dirty="0">
                          <a:effectLst/>
                        </a:rPr>
                        <a:t>Summative Workshops and Focus Groups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a:effectLst/>
                        </a:rPr>
                        <a:t>Contests / Competitions</a:t>
                      </a:r>
                      <a:endParaRPr lang="el-GR" sz="1050">
                        <a:effectLst/>
                      </a:endParaRPr>
                    </a:p>
                    <a:p>
                      <a:pPr algn="ctr">
                        <a:lnSpc>
                          <a:spcPct val="107000"/>
                        </a:lnSpc>
                        <a:spcAft>
                          <a:spcPts val="0"/>
                        </a:spcAft>
                      </a:pPr>
                      <a:r>
                        <a:rPr lang="en-US" sz="1000" kern="1200">
                          <a:effectLst/>
                        </a:rPr>
                        <a:t>Educational resources</a:t>
                      </a:r>
                      <a:endParaRPr lang="el-GR" sz="1050">
                        <a:effectLst/>
                      </a:endParaRPr>
                    </a:p>
                    <a:p>
                      <a:pPr algn="ctr">
                        <a:lnSpc>
                          <a:spcPct val="107000"/>
                        </a:lnSpc>
                        <a:spcAft>
                          <a:spcPts val="0"/>
                        </a:spcAft>
                      </a:pPr>
                      <a:r>
                        <a:rPr lang="en-US" sz="1000" kern="1200">
                          <a:effectLst/>
                        </a:rPr>
                        <a:t>Conference publications</a:t>
                      </a:r>
                      <a:endParaRPr lang="el-GR" sz="1050">
                        <a:effectLst/>
                        <a:latin typeface="Calibri"/>
                        <a:ea typeface="Calibri"/>
                      </a:endParaRPr>
                    </a:p>
                  </a:txBody>
                  <a:tcPr marL="79031" marR="79031" marT="39516" marB="39516" anchor="ctr"/>
                </a:tc>
                <a:extLst>
                  <a:ext uri="{0D108BD9-81ED-4DB2-BD59-A6C34878D82A}">
                    <a16:rowId xmlns:a16="http://schemas.microsoft.com/office/drawing/2014/main" val="10002"/>
                  </a:ext>
                </a:extLst>
              </a:tr>
              <a:tr h="1397592">
                <a:tc>
                  <a:txBody>
                    <a:bodyPr/>
                    <a:lstStyle/>
                    <a:p>
                      <a:pPr algn="ctr">
                        <a:lnSpc>
                          <a:spcPct val="107000"/>
                        </a:lnSpc>
                        <a:spcAft>
                          <a:spcPts val="0"/>
                        </a:spcAft>
                      </a:pPr>
                      <a:r>
                        <a:rPr lang="en-US" sz="1400" kern="1200" dirty="0">
                          <a:effectLst/>
                        </a:rPr>
                        <a:t>Citizens</a:t>
                      </a:r>
                      <a:endParaRPr lang="el-GR" sz="1600" dirty="0">
                        <a:effectLst/>
                      </a:endParaRPr>
                    </a:p>
                    <a:p>
                      <a:pPr algn="ctr">
                        <a:lnSpc>
                          <a:spcPct val="107000"/>
                        </a:lnSpc>
                        <a:spcAft>
                          <a:spcPts val="0"/>
                        </a:spcAft>
                      </a:pPr>
                      <a:r>
                        <a:rPr lang="en-US" sz="1400" kern="1200" dirty="0">
                          <a:effectLst/>
                        </a:rPr>
                        <a:t>Tasks, Roles and Contributions</a:t>
                      </a:r>
                      <a:endParaRPr lang="el-GR" sz="1600" dirty="0">
                        <a:effectLst/>
                        <a:latin typeface="Calibri"/>
                        <a:ea typeface="Calibri"/>
                      </a:endParaRPr>
                    </a:p>
                  </a:txBody>
                  <a:tcPr marL="79031" marR="79031" marT="39516" marB="39516" vert="vert270" anchor="ctr"/>
                </a:tc>
                <a:tc>
                  <a:txBody>
                    <a:bodyPr/>
                    <a:lstStyle/>
                    <a:p>
                      <a:pPr algn="ctr">
                        <a:lnSpc>
                          <a:spcPct val="107000"/>
                        </a:lnSpc>
                        <a:spcAft>
                          <a:spcPts val="0"/>
                        </a:spcAft>
                      </a:pPr>
                      <a:r>
                        <a:rPr lang="en-US" sz="1000" kern="1200">
                          <a:effectLst/>
                        </a:rPr>
                        <a:t>Citizens are being informed about the research needs, intentions, goals, and foreseen activities.</a:t>
                      </a:r>
                      <a:endParaRPr lang="el-GR" sz="1050">
                        <a:effectLst/>
                      </a:endParaRPr>
                    </a:p>
                    <a:p>
                      <a:pPr algn="ctr">
                        <a:lnSpc>
                          <a:spcPct val="107000"/>
                        </a:lnSpc>
                        <a:spcAft>
                          <a:spcPts val="0"/>
                        </a:spcAft>
                      </a:pPr>
                      <a:r>
                        <a:rPr lang="en-US" sz="1000" kern="1200">
                          <a:effectLst/>
                        </a:rPr>
                        <a:t> </a:t>
                      </a:r>
                      <a:endParaRPr lang="el-GR" sz="1050">
                        <a:effectLst/>
                      </a:endParaRPr>
                    </a:p>
                    <a:p>
                      <a:pPr algn="ctr">
                        <a:lnSpc>
                          <a:spcPct val="107000"/>
                        </a:lnSpc>
                        <a:spcAft>
                          <a:spcPts val="0"/>
                        </a:spcAft>
                      </a:pPr>
                      <a:r>
                        <a:rPr lang="en-US" sz="1000" kern="1200">
                          <a:effectLst/>
                        </a:rPr>
                        <a:t>They will understand how they can assist researchers to achieve them.</a:t>
                      </a:r>
                      <a:endParaRPr lang="el-GR" sz="1050">
                        <a:effectLst/>
                        <a:latin typeface="Calibri"/>
                        <a:ea typeface="Calibri"/>
                      </a:endParaRPr>
                    </a:p>
                  </a:txBody>
                  <a:tcPr marL="79031" marR="79031" marT="39516" marB="39516" anchor="ctr"/>
                </a:tc>
                <a:tc>
                  <a:txBody>
                    <a:bodyPr/>
                    <a:lstStyle/>
                    <a:p>
                      <a:pPr marL="93345" marR="90170" algn="ctr">
                        <a:lnSpc>
                          <a:spcPct val="107000"/>
                        </a:lnSpc>
                        <a:spcAft>
                          <a:spcPts val="0"/>
                        </a:spcAft>
                      </a:pPr>
                      <a:r>
                        <a:rPr lang="en-US" sz="1000" kern="1200" dirty="0">
                          <a:effectLst/>
                        </a:rPr>
                        <a:t>Citizens work with scientists to ensure that their needs, ideas, concerns, and aspirations are consistently understood and integrated in the project design and activities.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a:effectLst/>
                        </a:rPr>
                        <a:t>Citizens implement and contribute to the CS project.</a:t>
                      </a:r>
                      <a:endParaRPr lang="el-GR" sz="1050" dirty="0">
                        <a:effectLst/>
                      </a:endParaRPr>
                    </a:p>
                    <a:p>
                      <a:pPr algn="ctr">
                        <a:lnSpc>
                          <a:spcPct val="107000"/>
                        </a:lnSpc>
                        <a:spcAft>
                          <a:spcPts val="0"/>
                        </a:spcAft>
                      </a:pPr>
                      <a:r>
                        <a:rPr lang="en-US" sz="1000" kern="1200" dirty="0">
                          <a:effectLst/>
                        </a:rPr>
                        <a:t> </a:t>
                      </a:r>
                      <a:endParaRPr lang="el-GR" sz="1050" dirty="0">
                        <a:effectLst/>
                      </a:endParaRPr>
                    </a:p>
                    <a:p>
                      <a:pPr marL="89535" marR="87630" algn="ctr">
                        <a:lnSpc>
                          <a:spcPct val="107000"/>
                        </a:lnSpc>
                        <a:spcAft>
                          <a:spcPts val="0"/>
                        </a:spcAft>
                      </a:pPr>
                      <a:r>
                        <a:rPr lang="en-US" sz="1000" kern="1200" dirty="0">
                          <a:effectLst/>
                        </a:rPr>
                        <a:t>They are keeping direct contact and discuss observations directly with researchers and other citizen scientists.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a:effectLst/>
                        </a:rPr>
                        <a:t>Citizens can provide feedback, share their initial ideas, or concerns on the citizen science project design and activities.</a:t>
                      </a:r>
                      <a:endParaRPr lang="el-GR" sz="1050">
                        <a:effectLst/>
                        <a:latin typeface="Calibri"/>
                        <a:ea typeface="Calibri"/>
                      </a:endParaRPr>
                    </a:p>
                  </a:txBody>
                  <a:tcPr marL="0" marR="0" marT="0" marB="0" anchor="ctr"/>
                </a:tc>
                <a:tc>
                  <a:txBody>
                    <a:bodyPr/>
                    <a:lstStyle/>
                    <a:p>
                      <a:pPr algn="ctr">
                        <a:lnSpc>
                          <a:spcPct val="107000"/>
                        </a:lnSpc>
                        <a:spcAft>
                          <a:spcPts val="0"/>
                        </a:spcAft>
                      </a:pPr>
                      <a:r>
                        <a:rPr lang="en-US" sz="1000" kern="1200">
                          <a:effectLst/>
                        </a:rPr>
                        <a:t>Citizens are being assisted by scientists in making use of the CS activities to inform others, train citizens in scientific skills, or in conducting their own research.</a:t>
                      </a:r>
                      <a:endParaRPr lang="el-GR" sz="1050">
                        <a:effectLst/>
                        <a:latin typeface="Calibri"/>
                        <a:ea typeface="Calibri"/>
                      </a:endParaRPr>
                    </a:p>
                  </a:txBody>
                  <a:tcPr marL="79031" marR="79031" marT="39516" marB="39516" anchor="ctr"/>
                </a:tc>
                <a:extLst>
                  <a:ext uri="{0D108BD9-81ED-4DB2-BD59-A6C34878D82A}">
                    <a16:rowId xmlns:a16="http://schemas.microsoft.com/office/drawing/2014/main" val="10003"/>
                  </a:ext>
                </a:extLst>
              </a:tr>
              <a:tr h="1694411">
                <a:tc>
                  <a:txBody>
                    <a:bodyPr/>
                    <a:lstStyle/>
                    <a:p>
                      <a:pPr algn="ctr">
                        <a:lnSpc>
                          <a:spcPct val="107000"/>
                        </a:lnSpc>
                        <a:spcAft>
                          <a:spcPts val="0"/>
                        </a:spcAft>
                      </a:pPr>
                      <a:r>
                        <a:rPr lang="en-US" sz="1400" kern="1200" dirty="0">
                          <a:effectLst/>
                        </a:rPr>
                        <a:t>Researchers</a:t>
                      </a:r>
                      <a:endParaRPr lang="el-GR" sz="1600" dirty="0">
                        <a:effectLst/>
                      </a:endParaRPr>
                    </a:p>
                    <a:p>
                      <a:pPr algn="ctr">
                        <a:lnSpc>
                          <a:spcPct val="107000"/>
                        </a:lnSpc>
                        <a:spcAft>
                          <a:spcPts val="0"/>
                        </a:spcAft>
                      </a:pPr>
                      <a:r>
                        <a:rPr lang="en-GB" sz="1400" dirty="0">
                          <a:effectLst/>
                        </a:rPr>
                        <a:t>Tasks and Roles</a:t>
                      </a:r>
                      <a:endParaRPr lang="el-GR" sz="1600" dirty="0">
                        <a:effectLst/>
                      </a:endParaRPr>
                    </a:p>
                    <a:p>
                      <a:pPr algn="ctr">
                        <a:lnSpc>
                          <a:spcPct val="107000"/>
                        </a:lnSpc>
                        <a:spcAft>
                          <a:spcPts val="0"/>
                        </a:spcAft>
                      </a:pPr>
                      <a:r>
                        <a:rPr lang="en-US" sz="1400" kern="1200" dirty="0">
                          <a:effectLst/>
                        </a:rPr>
                        <a:t> </a:t>
                      </a:r>
                      <a:endParaRPr lang="el-GR" sz="1600" dirty="0">
                        <a:effectLst/>
                        <a:latin typeface="Calibri"/>
                        <a:ea typeface="Calibri"/>
                      </a:endParaRPr>
                    </a:p>
                  </a:txBody>
                  <a:tcPr marL="79031" marR="79031" marT="39516" marB="39516" vert="vert270" anchor="ctr"/>
                </a:tc>
                <a:tc>
                  <a:txBody>
                    <a:bodyPr/>
                    <a:lstStyle/>
                    <a:p>
                      <a:pPr algn="ctr">
                        <a:lnSpc>
                          <a:spcPct val="107000"/>
                        </a:lnSpc>
                        <a:spcAft>
                          <a:spcPts val="0"/>
                        </a:spcAft>
                      </a:pPr>
                      <a:r>
                        <a:rPr lang="en-US" sz="1000" kern="1200" dirty="0">
                          <a:effectLst/>
                        </a:rPr>
                        <a:t>Researchers inform the general public.</a:t>
                      </a:r>
                      <a:endParaRPr lang="el-GR" sz="1050" dirty="0">
                        <a:effectLst/>
                      </a:endParaRPr>
                    </a:p>
                    <a:p>
                      <a:pPr algn="ctr">
                        <a:lnSpc>
                          <a:spcPct val="107000"/>
                        </a:lnSpc>
                        <a:spcAft>
                          <a:spcPts val="0"/>
                        </a:spcAft>
                      </a:pPr>
                      <a:r>
                        <a:rPr lang="en-US" sz="1000" kern="1200" dirty="0">
                          <a:effectLst/>
                        </a:rPr>
                        <a:t> </a:t>
                      </a:r>
                      <a:endParaRPr lang="el-GR" sz="1050" dirty="0">
                        <a:effectLst/>
                      </a:endParaRPr>
                    </a:p>
                    <a:p>
                      <a:pPr algn="ctr">
                        <a:lnSpc>
                          <a:spcPct val="107000"/>
                        </a:lnSpc>
                        <a:spcAft>
                          <a:spcPts val="0"/>
                        </a:spcAft>
                      </a:pPr>
                      <a:r>
                        <a:rPr lang="en-US" sz="1000" kern="1200" dirty="0">
                          <a:effectLst/>
                        </a:rPr>
                        <a:t>Various target groups will be contacted</a:t>
                      </a:r>
                      <a:r>
                        <a:rPr lang="en-US" sz="1000" dirty="0">
                          <a:effectLst/>
                        </a:rPr>
                        <a:t> </a:t>
                      </a:r>
                      <a:r>
                        <a:rPr lang="en-US" sz="1000" kern="1200" dirty="0">
                          <a:effectLst/>
                        </a:rPr>
                        <a:t>and informed separately and according to their perceived interests.</a:t>
                      </a:r>
                      <a:endParaRPr lang="el-GR" sz="1050" dirty="0">
                        <a:effectLst/>
                        <a:latin typeface="Calibri"/>
                        <a:ea typeface="Calibri"/>
                      </a:endParaRPr>
                    </a:p>
                  </a:txBody>
                  <a:tcPr marL="79031" marR="79031" marT="39516" marB="39516" anchor="ctr"/>
                </a:tc>
                <a:tc>
                  <a:txBody>
                    <a:bodyPr/>
                    <a:lstStyle/>
                    <a:p>
                      <a:pPr algn="ctr">
                        <a:lnSpc>
                          <a:spcPct val="107000"/>
                        </a:lnSpc>
                        <a:spcAft>
                          <a:spcPts val="0"/>
                        </a:spcAft>
                      </a:pPr>
                      <a:r>
                        <a:rPr lang="en-US" sz="1000" kern="1200" dirty="0">
                          <a:effectLst/>
                        </a:rPr>
                        <a:t>Researchers ensure that citizens ideas, concerns, motivations are directly reflected in the project design.</a:t>
                      </a:r>
                      <a:endParaRPr lang="el-GR" sz="1050" dirty="0">
                        <a:effectLst/>
                      </a:endParaRPr>
                    </a:p>
                    <a:p>
                      <a:pPr algn="ctr">
                        <a:lnSpc>
                          <a:spcPct val="107000"/>
                        </a:lnSpc>
                        <a:spcAft>
                          <a:spcPts val="0"/>
                        </a:spcAft>
                      </a:pPr>
                      <a:r>
                        <a:rPr lang="en-US" sz="1000" kern="1200" dirty="0">
                          <a:effectLst/>
                        </a:rPr>
                        <a:t> </a:t>
                      </a:r>
                      <a:endParaRPr lang="el-GR" sz="1050" dirty="0">
                        <a:effectLst/>
                      </a:endParaRPr>
                    </a:p>
                    <a:p>
                      <a:pPr marL="93345" marR="90170" algn="ctr">
                        <a:lnSpc>
                          <a:spcPct val="107000"/>
                        </a:lnSpc>
                        <a:spcAft>
                          <a:spcPts val="0"/>
                        </a:spcAft>
                      </a:pPr>
                      <a:r>
                        <a:rPr lang="en-US" sz="1000" kern="1200" dirty="0">
                          <a:effectLst/>
                        </a:rPr>
                        <a:t>They are providing feedback on how input influences CS project design and activities.</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a:effectLst/>
                        </a:rPr>
                        <a:t>Researchers collect contributions and incorporate findings, observations, and comments into their research work.</a:t>
                      </a:r>
                      <a:endParaRPr lang="el-GR" sz="1050" dirty="0">
                        <a:effectLst/>
                      </a:endParaRPr>
                    </a:p>
                    <a:p>
                      <a:pPr algn="ctr">
                        <a:lnSpc>
                          <a:spcPct val="107000"/>
                        </a:lnSpc>
                        <a:spcAft>
                          <a:spcPts val="0"/>
                        </a:spcAft>
                      </a:pPr>
                      <a:r>
                        <a:rPr lang="en-US" sz="1000" kern="1200" dirty="0">
                          <a:effectLst/>
                        </a:rPr>
                        <a:t> </a:t>
                      </a:r>
                      <a:endParaRPr lang="el-GR" sz="1050" dirty="0">
                        <a:effectLst/>
                      </a:endParaRPr>
                    </a:p>
                    <a:p>
                      <a:pPr algn="ctr">
                        <a:lnSpc>
                          <a:spcPct val="107000"/>
                        </a:lnSpc>
                        <a:spcAft>
                          <a:spcPts val="0"/>
                        </a:spcAft>
                      </a:pPr>
                      <a:r>
                        <a:rPr lang="en-US" sz="1000" kern="1200" dirty="0">
                          <a:effectLst/>
                        </a:rPr>
                        <a:t>They provide ongoing feedback to the citizens and acknowledge their work.</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a:effectLst/>
                        </a:rPr>
                        <a:t>Researchers start a dialogue, acknowledge the shared ideas and concerns, needs and motivations of citizens.</a:t>
                      </a:r>
                      <a:endParaRPr lang="el-GR" sz="1050" dirty="0">
                        <a:effectLst/>
                      </a:endParaRPr>
                    </a:p>
                    <a:p>
                      <a:pPr algn="ctr">
                        <a:lnSpc>
                          <a:spcPct val="107000"/>
                        </a:lnSpc>
                        <a:spcAft>
                          <a:spcPts val="0"/>
                        </a:spcAft>
                      </a:pPr>
                      <a:r>
                        <a:rPr lang="en-US" sz="1000" kern="1200" dirty="0">
                          <a:effectLst/>
                        </a:rPr>
                        <a:t> </a:t>
                      </a:r>
                      <a:endParaRPr lang="el-GR" sz="1050" dirty="0">
                        <a:effectLst/>
                      </a:endParaRPr>
                    </a:p>
                    <a:p>
                      <a:pPr algn="ctr">
                        <a:lnSpc>
                          <a:spcPct val="107000"/>
                        </a:lnSpc>
                        <a:spcAft>
                          <a:spcPts val="0"/>
                        </a:spcAft>
                      </a:pPr>
                      <a:r>
                        <a:rPr lang="en-US" sz="1000" kern="1200" dirty="0">
                          <a:effectLst/>
                        </a:rPr>
                        <a:t>They explain the benefits of becoming involved and what contributions citizen scientists can make to the research work</a:t>
                      </a:r>
                      <a:endParaRPr lang="el-GR" sz="1050" dirty="0">
                        <a:effectLst/>
                        <a:latin typeface="Calibri"/>
                        <a:ea typeface="Calibri"/>
                      </a:endParaRPr>
                    </a:p>
                  </a:txBody>
                  <a:tcPr marL="0" marR="0" marT="0" marB="0" anchor="ctr"/>
                </a:tc>
                <a:tc>
                  <a:txBody>
                    <a:bodyPr/>
                    <a:lstStyle/>
                    <a:p>
                      <a:pPr algn="ctr">
                        <a:lnSpc>
                          <a:spcPct val="107000"/>
                        </a:lnSpc>
                        <a:spcAft>
                          <a:spcPts val="0"/>
                        </a:spcAft>
                      </a:pPr>
                      <a:r>
                        <a:rPr lang="en-US" sz="1000" kern="1200" dirty="0">
                          <a:effectLst/>
                        </a:rPr>
                        <a:t>Researchers provide resources, advice, and assistance to support citizens further utilize CS projects, to create new research-related activities, implement trainings, or conduct own research.</a:t>
                      </a:r>
                      <a:endParaRPr lang="el-GR" sz="1050" dirty="0">
                        <a:effectLst/>
                        <a:latin typeface="Calibri"/>
                        <a:ea typeface="Calibri"/>
                      </a:endParaRPr>
                    </a:p>
                  </a:txBody>
                  <a:tcPr marL="79031" marR="79031" marT="39516" marB="39516" anchor="ctr"/>
                </a:tc>
                <a:extLst>
                  <a:ext uri="{0D108BD9-81ED-4DB2-BD59-A6C34878D82A}">
                    <a16:rowId xmlns:a16="http://schemas.microsoft.com/office/drawing/2014/main" val="10004"/>
                  </a:ext>
                </a:extLst>
              </a:tr>
            </a:tbl>
          </a:graphicData>
        </a:graphic>
      </p:graphicFrame>
      <p:sp>
        <p:nvSpPr>
          <p:cNvPr id="4" name="Arrow: Right 4"/>
          <p:cNvSpPr/>
          <p:nvPr/>
        </p:nvSpPr>
        <p:spPr>
          <a:xfrm>
            <a:off x="-2317" y="722899"/>
            <a:ext cx="12194317" cy="792088"/>
          </a:xfrm>
          <a:prstGeom prst="rightArrow">
            <a:avLst/>
          </a:prstGeom>
          <a:gradFill flip="none" rotWithShape="1">
            <a:gsLst>
              <a:gs pos="0">
                <a:srgbClr val="A5300F">
                  <a:shade val="30000"/>
                  <a:satMod val="115000"/>
                </a:srgbClr>
              </a:gs>
              <a:gs pos="50000">
                <a:srgbClr val="A5300F">
                  <a:shade val="67500"/>
                  <a:satMod val="115000"/>
                </a:srgbClr>
              </a:gs>
              <a:gs pos="100000">
                <a:srgbClr val="A5300F">
                  <a:shade val="100000"/>
                  <a:satMod val="115000"/>
                </a:srgbClr>
              </a:gs>
            </a:gsLst>
            <a:lin ang="135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7000"/>
              </a:lnSpc>
              <a:spcAft>
                <a:spcPts val="800"/>
              </a:spcAft>
            </a:pPr>
            <a:r>
              <a:rPr lang="en-US" sz="1600" b="1" kern="1200" dirty="0">
                <a:solidFill>
                  <a:srgbClr val="FFFFFF"/>
                </a:solidFill>
                <a:effectLst/>
                <a:latin typeface="Calibri"/>
                <a:ea typeface="Calibri"/>
              </a:rPr>
              <a:t>Increasing Level of Engagement &amp; Participation of Citizen Scientists in CS Projects</a:t>
            </a:r>
            <a:endParaRPr lang="el-GR" sz="1400" dirty="0">
              <a:effectLst/>
              <a:latin typeface="Calibri"/>
              <a:ea typeface="Calibri"/>
            </a:endParaRPr>
          </a:p>
        </p:txBody>
      </p:sp>
    </p:spTree>
    <p:extLst>
      <p:ext uri="{BB962C8B-B14F-4D97-AF65-F5344CB8AC3E}">
        <p14:creationId xmlns:p14="http://schemas.microsoft.com/office/powerpoint/2010/main" val="2824632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79576" y="188640"/>
            <a:ext cx="10515600" cy="923330"/>
          </a:xfrm>
        </p:spPr>
        <p:txBody>
          <a:bodyPr/>
          <a:lstStyle/>
          <a:p>
            <a:r>
              <a:rPr lang="en-US" sz="2400" dirty="0"/>
              <a:t>Identifying the needs of different citizen target groups (example: Science teachers)</a:t>
            </a:r>
            <a:endParaRPr lang="el-GR" sz="2400" dirty="0"/>
          </a:p>
        </p:txBody>
      </p:sp>
      <p:graphicFrame>
        <p:nvGraphicFramePr>
          <p:cNvPr id="4" name="Γράφημα 1">
            <a:extLst>
              <a:ext uri="{FF2B5EF4-FFF2-40B4-BE49-F238E27FC236}">
                <a16:creationId xmlns:a16="http://schemas.microsoft.com/office/drawing/2014/main" id="{512339FA-513F-4765-89C0-ADA5A2BBFEBD}"/>
              </a:ext>
            </a:extLst>
          </p:cNvPr>
          <p:cNvGraphicFramePr>
            <a:graphicFrameLocks/>
          </p:cNvGraphicFramePr>
          <p:nvPr>
            <p:extLst>
              <p:ext uri="{D42A27DB-BD31-4B8C-83A1-F6EECF244321}">
                <p14:modId xmlns:p14="http://schemas.microsoft.com/office/powerpoint/2010/main" val="3541677481"/>
              </p:ext>
            </p:extLst>
          </p:nvPr>
        </p:nvGraphicFramePr>
        <p:xfrm>
          <a:off x="4745594" y="980728"/>
          <a:ext cx="7488832" cy="511256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0" y="1196752"/>
            <a:ext cx="472245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45" y="3861048"/>
            <a:ext cx="4717249"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162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351584" y="116632"/>
            <a:ext cx="9649072" cy="792088"/>
          </a:xfrm>
        </p:spPr>
        <p:txBody>
          <a:bodyPr/>
          <a:lstStyle/>
          <a:p>
            <a:r>
              <a:rPr lang="en-US" sz="2800" dirty="0"/>
              <a:t>Examples of Participatory engagement activities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8520" y="4065617"/>
            <a:ext cx="4873784" cy="199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31502" y="6034804"/>
            <a:ext cx="6096000" cy="261610"/>
          </a:xfrm>
          <a:prstGeom prst="rect">
            <a:avLst/>
          </a:prstGeom>
        </p:spPr>
        <p:txBody>
          <a:bodyPr>
            <a:spAutoFit/>
          </a:bodyPr>
          <a:lstStyle/>
          <a:p>
            <a:pPr algn="ctr"/>
            <a:r>
              <a:rPr lang="en-US" sz="1050" dirty="0">
                <a:hlinkClick r:id="rId3"/>
              </a:rPr>
              <a:t>https://reinforceeu.eu/events/training-workshop/vision-building-workshop-citizen-science</a:t>
            </a:r>
            <a:r>
              <a:rPr lang="en-US" sz="1050" dirty="0"/>
              <a:t> </a:t>
            </a:r>
            <a:endParaRPr lang="el-GR" sz="1050" dirty="0"/>
          </a:p>
        </p:txBody>
      </p:sp>
      <p:sp>
        <p:nvSpPr>
          <p:cNvPr id="5" name="Rectangle 4"/>
          <p:cNvSpPr/>
          <p:nvPr/>
        </p:nvSpPr>
        <p:spPr>
          <a:xfrm>
            <a:off x="7990766" y="3713706"/>
            <a:ext cx="3177473" cy="253916"/>
          </a:xfrm>
          <a:prstGeom prst="rect">
            <a:avLst/>
          </a:prstGeom>
        </p:spPr>
        <p:txBody>
          <a:bodyPr wrap="none">
            <a:spAutoFit/>
          </a:bodyPr>
          <a:lstStyle/>
          <a:p>
            <a:r>
              <a:rPr lang="en-US" sz="1050" dirty="0">
                <a:hlinkClick r:id="rId4"/>
              </a:rPr>
              <a:t>http://reinforce.ea.gr/international-training-course/</a:t>
            </a:r>
            <a:r>
              <a:rPr lang="en-US" sz="1050" dirty="0"/>
              <a:t> </a:t>
            </a:r>
            <a:endParaRPr lang="el-GR" sz="1050" dirty="0"/>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480" y="1018174"/>
            <a:ext cx="6629388" cy="22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19536" y="3349734"/>
            <a:ext cx="2600392" cy="261610"/>
          </a:xfrm>
          <a:prstGeom prst="rect">
            <a:avLst/>
          </a:prstGeom>
        </p:spPr>
        <p:txBody>
          <a:bodyPr wrap="none">
            <a:spAutoFit/>
          </a:bodyPr>
          <a:lstStyle/>
          <a:p>
            <a:r>
              <a:rPr lang="en-US" sz="1050" dirty="0">
                <a:hlinkClick r:id="rId6"/>
              </a:rPr>
              <a:t>http://reinforce.ea.gr/easter-challenge/</a:t>
            </a:r>
            <a:r>
              <a:rPr lang="en-US" sz="1050" dirty="0"/>
              <a:t> </a:t>
            </a:r>
            <a:endParaRPr lang="el-GR" sz="1050" dirty="0"/>
          </a:p>
        </p:txBody>
      </p:sp>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480" y="4065617"/>
            <a:ext cx="6629388" cy="201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8520" y="980728"/>
            <a:ext cx="5161967" cy="273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55440" y="6014325"/>
            <a:ext cx="6096000" cy="261610"/>
          </a:xfrm>
          <a:prstGeom prst="rect">
            <a:avLst/>
          </a:prstGeom>
        </p:spPr>
        <p:txBody>
          <a:bodyPr>
            <a:spAutoFit/>
          </a:bodyPr>
          <a:lstStyle/>
          <a:p>
            <a:r>
              <a:rPr lang="en-US" sz="1050" dirty="0">
                <a:hlinkClick r:id="rId9"/>
              </a:rPr>
              <a:t>https://www.reinforceeu.eu/news/course-physics-senior-citizen-scientists</a:t>
            </a:r>
            <a:r>
              <a:rPr lang="en-US" sz="1050" dirty="0"/>
              <a:t> </a:t>
            </a:r>
            <a:endParaRPr lang="el-GR" sz="1050" dirty="0"/>
          </a:p>
        </p:txBody>
      </p:sp>
    </p:spTree>
    <p:extLst>
      <p:ext uri="{BB962C8B-B14F-4D97-AF65-F5344CB8AC3E}">
        <p14:creationId xmlns:p14="http://schemas.microsoft.com/office/powerpoint/2010/main" val="83372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584" y="34922"/>
            <a:ext cx="9721080" cy="1143000"/>
          </a:xfrm>
        </p:spPr>
        <p:txBody>
          <a:bodyPr/>
          <a:lstStyle/>
          <a:p>
            <a:r>
              <a:rPr lang="en-US" sz="2800" dirty="0"/>
              <a:t>Game changing discoveries in fundamental Physics</a:t>
            </a:r>
            <a:endParaRPr lang="el-GR" sz="2800" dirty="0"/>
          </a:p>
        </p:txBody>
      </p:sp>
      <p:sp>
        <p:nvSpPr>
          <p:cNvPr id="4" name="Date Placeholder 3"/>
          <p:cNvSpPr>
            <a:spLocks noGrp="1"/>
          </p:cNvSpPr>
          <p:nvPr>
            <p:ph type="dt" sz="half" idx="10"/>
          </p:nvPr>
        </p:nvSpPr>
        <p:spPr/>
        <p:txBody>
          <a:bodyPr/>
          <a:lstStyle/>
          <a:p>
            <a:pPr>
              <a:defRPr/>
            </a:pPr>
            <a:fld id="{A18FFCF5-426D-4E25-B853-BBC9CFD38A76}" type="datetime1">
              <a:rPr lang="it-IT" smtClean="0"/>
              <a:pPr>
                <a:defRPr/>
              </a:pPr>
              <a:t>29/08/2022</a:t>
            </a:fld>
            <a:endParaRPr lang="it-IT" dirty="0"/>
          </a:p>
        </p:txBody>
      </p:sp>
      <p:sp>
        <p:nvSpPr>
          <p:cNvPr id="5" name="Footer Placeholder 4"/>
          <p:cNvSpPr>
            <a:spLocks noGrp="1"/>
          </p:cNvSpPr>
          <p:nvPr>
            <p:ph type="ftr" sz="quarter" idx="11"/>
          </p:nvPr>
        </p:nvSpPr>
        <p:spPr/>
        <p:txBody>
          <a:bodyPr/>
          <a:lstStyle/>
          <a:p>
            <a:pPr>
              <a:defRPr/>
            </a:pPr>
            <a:r>
              <a:rPr lang="it-IT"/>
              <a:t>footer</a:t>
            </a:r>
            <a:endParaRPr lang="it-IT" dirty="0"/>
          </a:p>
        </p:txBody>
      </p:sp>
      <p:sp>
        <p:nvSpPr>
          <p:cNvPr id="6" name="Slide Number Placeholder 5"/>
          <p:cNvSpPr>
            <a:spLocks noGrp="1"/>
          </p:cNvSpPr>
          <p:nvPr>
            <p:ph type="sldNum" sz="quarter" idx="12"/>
          </p:nvPr>
        </p:nvSpPr>
        <p:spPr/>
        <p:txBody>
          <a:bodyPr/>
          <a:lstStyle/>
          <a:p>
            <a:fld id="{A59DA291-3100-43E9-99C5-7A70AF0A30C7}" type="slidenum">
              <a:rPr lang="it-IT" altLang="en-US" smtClean="0"/>
              <a:pPr/>
              <a:t>2</a:t>
            </a:fld>
            <a:endParaRPr lang="it-IT" altLang="en-US"/>
          </a:p>
        </p:txBody>
      </p:sp>
      <p:pic>
        <p:nvPicPr>
          <p:cNvPr id="1028" name="Picture 4" descr="Nevis Labs - ATLAS Introdu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2461" y="1653470"/>
            <a:ext cx="4345160" cy="31190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wo Physicists Share Nobel Prize For Higgs Discovery | Inside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117" y="1636607"/>
            <a:ext cx="751387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obel physics prize awards discovery in gravitational waves (Update)">
            <a:extLst>
              <a:ext uri="{FF2B5EF4-FFF2-40B4-BE49-F238E27FC236}">
                <a16:creationId xmlns:a16="http://schemas.microsoft.com/office/drawing/2014/main" id="{16201256-DD29-4ACD-965B-0BA594DB2D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2636912"/>
            <a:ext cx="5040560" cy="3515260"/>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5">
            <a:extLst>
              <a:ext uri="{FF2B5EF4-FFF2-40B4-BE49-F238E27FC236}">
                <a16:creationId xmlns:a16="http://schemas.microsoft.com/office/drawing/2014/main" id="{46C2D4DE-F977-4210-879A-D0C74A21F344}"/>
              </a:ext>
            </a:extLst>
          </p:cNvPr>
          <p:cNvPicPr>
            <a:picLocks noChangeAspect="1"/>
          </p:cNvPicPr>
          <p:nvPr/>
        </p:nvPicPr>
        <p:blipFill>
          <a:blip r:embed="rId5"/>
          <a:stretch>
            <a:fillRect/>
          </a:stretch>
        </p:blipFill>
        <p:spPr>
          <a:xfrm>
            <a:off x="5607276" y="2636912"/>
            <a:ext cx="6695734" cy="3515260"/>
          </a:xfrm>
          <a:prstGeom prst="rect">
            <a:avLst/>
          </a:prstGeom>
        </p:spPr>
      </p:pic>
    </p:spTree>
    <p:extLst>
      <p:ext uri="{BB962C8B-B14F-4D97-AF65-F5344CB8AC3E}">
        <p14:creationId xmlns:p14="http://schemas.microsoft.com/office/powerpoint/2010/main" val="7192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23592" y="24764"/>
            <a:ext cx="10515600" cy="923330"/>
          </a:xfrm>
        </p:spPr>
        <p:txBody>
          <a:bodyPr/>
          <a:lstStyle/>
          <a:p>
            <a:r>
              <a:rPr lang="en-US" dirty="0"/>
              <a:t>Monitoring citizen engagement</a:t>
            </a:r>
            <a:endParaRPr lang="el-GR" dirty="0"/>
          </a:p>
        </p:txBody>
      </p:sp>
      <p:grpSp>
        <p:nvGrpSpPr>
          <p:cNvPr id="4" name="Group 3"/>
          <p:cNvGrpSpPr/>
          <p:nvPr/>
        </p:nvGrpSpPr>
        <p:grpSpPr>
          <a:xfrm>
            <a:off x="1046594" y="1243110"/>
            <a:ext cx="10098812" cy="4371779"/>
            <a:chOff x="0" y="0"/>
            <a:chExt cx="10098812" cy="4371779"/>
          </a:xfrm>
        </p:grpSpPr>
        <p:graphicFrame>
          <p:nvGraphicFramePr>
            <p:cNvPr id="5" name="Γράφημα 3">
              <a:extLst>
                <a:ext uri="{FF2B5EF4-FFF2-40B4-BE49-F238E27FC236}">
                  <a16:creationId xmlns:a16="http://schemas.microsoft.com/office/drawing/2014/main" id="{028CE264-7EBF-4865-A8AE-D5B098361AC0}"/>
                </a:ext>
              </a:extLst>
            </p:cNvPr>
            <p:cNvGraphicFramePr/>
            <p:nvPr>
              <p:extLst>
                <p:ext uri="{D42A27DB-BD31-4B8C-83A1-F6EECF244321}">
                  <p14:modId xmlns:p14="http://schemas.microsoft.com/office/powerpoint/2010/main" val="787211926"/>
                </p:ext>
              </p:extLst>
            </p:nvPr>
          </p:nvGraphicFramePr>
          <p:xfrm>
            <a:off x="0" y="0"/>
            <a:ext cx="10098812" cy="437177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2">
              <a:extLst>
                <a:ext uri="{FF2B5EF4-FFF2-40B4-BE49-F238E27FC236}">
                  <a16:creationId xmlns:a16="http://schemas.microsoft.com/office/drawing/2014/main" id="{A1AD1524-A21B-449D-B42D-66A0D046CF22}"/>
                </a:ext>
              </a:extLst>
            </p:cNvPr>
            <p:cNvSpPr txBox="1"/>
            <p:nvPr/>
          </p:nvSpPr>
          <p:spPr>
            <a:xfrm>
              <a:off x="937922" y="2343149"/>
              <a:ext cx="1900585"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New Particle</a:t>
              </a:r>
              <a:br>
                <a:rPr lang="en-US" sz="1100"/>
              </a:br>
              <a:r>
                <a:rPr lang="en-US" sz="1100"/>
                <a:t>Search at CERN Demonstrator</a:t>
              </a:r>
              <a:endParaRPr lang="el-GR" sz="1100"/>
            </a:p>
          </p:txBody>
        </p:sp>
        <p:sp>
          <p:nvSpPr>
            <p:cNvPr id="7" name="TextBox 14">
              <a:extLst>
                <a:ext uri="{FF2B5EF4-FFF2-40B4-BE49-F238E27FC236}">
                  <a16:creationId xmlns:a16="http://schemas.microsoft.com/office/drawing/2014/main" id="{BF3A2D70-E0A2-4E1A-8E29-7033E6BEEB9F}"/>
                </a:ext>
              </a:extLst>
            </p:cNvPr>
            <p:cNvSpPr txBox="1"/>
            <p:nvPr/>
          </p:nvSpPr>
          <p:spPr>
            <a:xfrm>
              <a:off x="6884632" y="767052"/>
              <a:ext cx="1681038"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the REINFORCE </a:t>
              </a:r>
              <a:br>
                <a:rPr lang="en-US" sz="1100"/>
              </a:br>
              <a:r>
                <a:rPr lang="en-US" sz="1100"/>
                <a:t>Winter Challenge</a:t>
              </a:r>
              <a:endParaRPr lang="el-GR" sz="1100"/>
            </a:p>
          </p:txBody>
        </p:sp>
        <p:sp>
          <p:nvSpPr>
            <p:cNvPr id="8" name="TextBox 7">
              <a:extLst>
                <a:ext uri="{FF2B5EF4-FFF2-40B4-BE49-F238E27FC236}">
                  <a16:creationId xmlns:a16="http://schemas.microsoft.com/office/drawing/2014/main" id="{A1AD1524-A21B-449D-B42D-66A0D046CF22}"/>
                </a:ext>
              </a:extLst>
            </p:cNvPr>
            <p:cNvSpPr txBox="1"/>
            <p:nvPr/>
          </p:nvSpPr>
          <p:spPr>
            <a:xfrm>
              <a:off x="2334404" y="1290345"/>
              <a:ext cx="2233432"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Gravitational</a:t>
              </a:r>
              <a:r>
                <a:rPr lang="en-US" sz="1100" baseline="0"/>
                <a:t> Wave Noise</a:t>
              </a:r>
              <a:br>
                <a:rPr lang="en-US" sz="1100" baseline="0"/>
              </a:br>
              <a:r>
                <a:rPr lang="en-US" sz="1100" baseline="0"/>
                <a:t>Hunting Demonstrator</a:t>
              </a:r>
              <a:endParaRPr lang="el-GR" sz="1100"/>
            </a:p>
          </p:txBody>
        </p:sp>
        <p:sp>
          <p:nvSpPr>
            <p:cNvPr id="9" name="TextBox 8">
              <a:extLst>
                <a:ext uri="{FF2B5EF4-FFF2-40B4-BE49-F238E27FC236}">
                  <a16:creationId xmlns:a16="http://schemas.microsoft.com/office/drawing/2014/main" id="{A1AD1524-A21B-449D-B42D-66A0D046CF22}"/>
                </a:ext>
              </a:extLst>
            </p:cNvPr>
            <p:cNvSpPr txBox="1"/>
            <p:nvPr/>
          </p:nvSpPr>
          <p:spPr>
            <a:xfrm>
              <a:off x="5334585" y="2686826"/>
              <a:ext cx="1998624" cy="4367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Launch of Cosmic Muon Images</a:t>
              </a:r>
              <a:br>
                <a:rPr lang="en-US" sz="1100"/>
              </a:br>
              <a:r>
                <a:rPr lang="en-US" sz="1100"/>
                <a:t>Demonstrator</a:t>
              </a:r>
              <a:endParaRPr lang="el-GR" sz="1100"/>
            </a:p>
          </p:txBody>
        </p:sp>
        <p:sp>
          <p:nvSpPr>
            <p:cNvPr id="10" name="TextBox 9">
              <a:extLst>
                <a:ext uri="{FF2B5EF4-FFF2-40B4-BE49-F238E27FC236}">
                  <a16:creationId xmlns:a16="http://schemas.microsoft.com/office/drawing/2014/main" id="{BF3A2D70-E0A2-4E1A-8E29-7033E6BEEB9F}"/>
                </a:ext>
              </a:extLst>
            </p:cNvPr>
            <p:cNvSpPr txBox="1"/>
            <p:nvPr/>
          </p:nvSpPr>
          <p:spPr>
            <a:xfrm>
              <a:off x="8319991" y="1142998"/>
              <a:ext cx="1675267" cy="609013"/>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100"/>
                <a:t>Engagement activities</a:t>
              </a:r>
              <a:r>
                <a:rPr lang="en-US" sz="1100" baseline="0"/>
                <a:t> in </a:t>
              </a:r>
              <a:br>
                <a:rPr lang="en-US" sz="1100" baseline="0"/>
              </a:br>
              <a:r>
                <a:rPr lang="en-US" sz="1100" baseline="0"/>
                <a:t>Gravitational Wave Noise </a:t>
              </a:r>
              <a:br>
                <a:rPr lang="en-US" sz="1100" baseline="0"/>
              </a:br>
              <a:r>
                <a:rPr lang="en-US" sz="1100" baseline="0"/>
                <a:t>Hunting</a:t>
              </a:r>
              <a:endParaRPr lang="el-GR" sz="1100"/>
            </a:p>
          </p:txBody>
        </p:sp>
      </p:grpSp>
    </p:spTree>
    <p:extLst>
      <p:ext uri="{BB962C8B-B14F-4D97-AF65-F5344CB8AC3E}">
        <p14:creationId xmlns:p14="http://schemas.microsoft.com/office/powerpoint/2010/main" val="226264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1384" y="1268760"/>
            <a:ext cx="11090275" cy="4732338"/>
          </a:xfrm>
        </p:spPr>
        <p:txBody>
          <a:bodyPr/>
          <a:lstStyle/>
          <a:p>
            <a:r>
              <a:rPr lang="en-US" sz="2000" dirty="0"/>
              <a:t>So far, ~10,000 volunteers have actively contributed more than 450,000 classifications in the citizen science projects of REINFORCE. Citizens’ contributions are being analyzed and shared with the volunteers and scientific impact is being evaluated.</a:t>
            </a:r>
            <a:br>
              <a:rPr lang="en-US" sz="2000" dirty="0"/>
            </a:br>
            <a:endParaRPr lang="en-US" sz="2000" dirty="0"/>
          </a:p>
          <a:p>
            <a:r>
              <a:rPr lang="en-US" sz="2000" dirty="0"/>
              <a:t>A strong and constantly growing community of practice involving citizens from different target groups (teachers, students, senior citizens) has been built around the citizen science demonstrators with volunteers taking active part as ambassadors of the research teams to their peers. Citizen feedback is being acquired and incorporated to the citizen science demonstrators and impact is being assessed.</a:t>
            </a:r>
            <a:br>
              <a:rPr lang="en-US" sz="2000" dirty="0"/>
            </a:br>
            <a:endParaRPr lang="en-US" sz="2000" dirty="0"/>
          </a:p>
          <a:p>
            <a:r>
              <a:rPr lang="en-US" sz="2000" dirty="0"/>
              <a:t>A roadmap for the mainstreaming of citizen science as an effective way of bridging the gap between frontier research and society is being prepared.</a:t>
            </a:r>
            <a:br>
              <a:rPr lang="en-US" sz="2000" dirty="0"/>
            </a:br>
            <a:endParaRPr lang="en-US" sz="2000" dirty="0"/>
          </a:p>
          <a:p>
            <a:endParaRPr lang="el-GR" sz="2000" dirty="0"/>
          </a:p>
        </p:txBody>
      </p:sp>
      <p:sp>
        <p:nvSpPr>
          <p:cNvPr id="3" name="Title 2"/>
          <p:cNvSpPr>
            <a:spLocks noGrp="1"/>
          </p:cNvSpPr>
          <p:nvPr>
            <p:ph type="title"/>
          </p:nvPr>
        </p:nvSpPr>
        <p:spPr>
          <a:xfrm>
            <a:off x="2207568" y="35263"/>
            <a:ext cx="10515600" cy="923330"/>
          </a:xfrm>
        </p:spPr>
        <p:txBody>
          <a:bodyPr/>
          <a:lstStyle/>
          <a:p>
            <a:r>
              <a:rPr lang="en-US" dirty="0"/>
              <a:t> Conclusions and future outlook</a:t>
            </a:r>
            <a:endParaRPr lang="el-GR" dirty="0"/>
          </a:p>
        </p:txBody>
      </p:sp>
    </p:spTree>
    <p:extLst>
      <p:ext uri="{BB962C8B-B14F-4D97-AF65-F5344CB8AC3E}">
        <p14:creationId xmlns:p14="http://schemas.microsoft.com/office/powerpoint/2010/main" val="4204522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contenuto 1">
            <a:extLst>
              <a:ext uri="{FF2B5EF4-FFF2-40B4-BE49-F238E27FC236}">
                <a16:creationId xmlns:a16="http://schemas.microsoft.com/office/drawing/2014/main" id="{407BA855-D200-4201-A510-85F8F45D2204}"/>
              </a:ext>
            </a:extLst>
          </p:cNvPr>
          <p:cNvSpPr>
            <a:spLocks noGrp="1" noChangeArrowheads="1"/>
          </p:cNvSpPr>
          <p:nvPr>
            <p:ph sz="quarter" idx="10"/>
          </p:nvPr>
        </p:nvSpPr>
        <p:spPr>
          <a:xfrm>
            <a:off x="2746375" y="5445125"/>
            <a:ext cx="2159000" cy="360363"/>
          </a:xfrm>
        </p:spPr>
        <p:txBody>
          <a:bodyPr/>
          <a:lstStyle/>
          <a:p>
            <a:pPr>
              <a:buFontTx/>
              <a:buNone/>
            </a:pPr>
            <a:r>
              <a:rPr lang="en-US" altLang="en-US" dirty="0">
                <a:cs typeface="Futura Medium" pitchFamily="34" charset="0"/>
                <a:hlinkClick r:id="rId3"/>
              </a:rPr>
              <a:t>www.reinforceeu.eu</a:t>
            </a:r>
            <a:r>
              <a:rPr lang="en-US" altLang="en-US" dirty="0">
                <a:cs typeface="Futura Medium" pitchFamily="34" charset="0"/>
              </a:rPr>
              <a:t> </a:t>
            </a:r>
          </a:p>
        </p:txBody>
      </p:sp>
      <p:sp>
        <p:nvSpPr>
          <p:cNvPr id="17411" name="Segnaposto contenuto 2">
            <a:extLst>
              <a:ext uri="{FF2B5EF4-FFF2-40B4-BE49-F238E27FC236}">
                <a16:creationId xmlns:a16="http://schemas.microsoft.com/office/drawing/2014/main" id="{2B016460-5079-4BD5-8B1C-602D43381A69}"/>
              </a:ext>
            </a:extLst>
          </p:cNvPr>
          <p:cNvSpPr>
            <a:spLocks noGrp="1" noChangeArrowheads="1"/>
          </p:cNvSpPr>
          <p:nvPr>
            <p:ph sz="quarter" idx="11"/>
          </p:nvPr>
        </p:nvSpPr>
        <p:spPr>
          <a:xfrm>
            <a:off x="4886325" y="5445125"/>
            <a:ext cx="2160588" cy="360363"/>
          </a:xfrm>
        </p:spPr>
        <p:txBody>
          <a:bodyPr/>
          <a:lstStyle/>
          <a:p>
            <a:pPr>
              <a:buFontTx/>
              <a:buNone/>
            </a:pPr>
            <a:r>
              <a:rPr lang="en-US" altLang="en-US" dirty="0" err="1">
                <a:cs typeface="Futura Medium" pitchFamily="34" charset="0"/>
                <a:hlinkClick r:id="rId4"/>
              </a:rPr>
              <a:t>LinkedIN</a:t>
            </a:r>
            <a:endParaRPr lang="en-US" altLang="en-US" dirty="0">
              <a:cs typeface="Futura Medium" pitchFamily="34" charset="0"/>
            </a:endParaRPr>
          </a:p>
        </p:txBody>
      </p:sp>
      <p:sp>
        <p:nvSpPr>
          <p:cNvPr id="17412" name="Segnaposto contenuto 3">
            <a:extLst>
              <a:ext uri="{FF2B5EF4-FFF2-40B4-BE49-F238E27FC236}">
                <a16:creationId xmlns:a16="http://schemas.microsoft.com/office/drawing/2014/main" id="{E086781D-4790-41AA-AE81-56BB5D519B33}"/>
              </a:ext>
            </a:extLst>
          </p:cNvPr>
          <p:cNvSpPr>
            <a:spLocks noGrp="1" noChangeArrowheads="1"/>
          </p:cNvSpPr>
          <p:nvPr>
            <p:ph sz="quarter" idx="12"/>
          </p:nvPr>
        </p:nvSpPr>
        <p:spPr>
          <a:xfrm>
            <a:off x="7027863" y="5445125"/>
            <a:ext cx="2160587" cy="360363"/>
          </a:xfrm>
        </p:spPr>
        <p:txBody>
          <a:bodyPr/>
          <a:lstStyle/>
          <a:p>
            <a:pPr>
              <a:buFontTx/>
              <a:buNone/>
            </a:pPr>
            <a:r>
              <a:rPr lang="en-GB" b="0" i="0" dirty="0">
                <a:solidFill>
                  <a:srgbClr val="6E767D"/>
                </a:solidFill>
                <a:effectLst/>
                <a:latin typeface="system-ui"/>
              </a:rPr>
              <a:t>@ReinforceEU</a:t>
            </a:r>
            <a:endParaRPr lang="en-US" altLang="en-US" dirty="0">
              <a:cs typeface="Futura Medium" pitchFamily="34" charset="0"/>
            </a:endParaRPr>
          </a:p>
        </p:txBody>
      </p:sp>
      <p:sp>
        <p:nvSpPr>
          <p:cNvPr id="17413" name="Titolo 4">
            <a:extLst>
              <a:ext uri="{FF2B5EF4-FFF2-40B4-BE49-F238E27FC236}">
                <a16:creationId xmlns:a16="http://schemas.microsoft.com/office/drawing/2014/main" id="{08C57E28-2914-4AAD-BA4E-6C9033D392FC}"/>
              </a:ext>
            </a:extLst>
          </p:cNvPr>
          <p:cNvSpPr>
            <a:spLocks noGrp="1" noChangeArrowheads="1"/>
          </p:cNvSpPr>
          <p:nvPr>
            <p:ph type="title"/>
          </p:nvPr>
        </p:nvSpPr>
        <p:spPr>
          <a:xfrm>
            <a:off x="1775520" y="2924944"/>
            <a:ext cx="9329738" cy="1771891"/>
          </a:xfrm>
        </p:spPr>
        <p:txBody>
          <a:bodyPr/>
          <a:lstStyle/>
          <a:p>
            <a:r>
              <a:rPr lang="en-US" altLang="en-US" dirty="0">
                <a:cs typeface="Futura Medium" pitchFamily="34" charset="0"/>
                <a:hlinkClick r:id="rId3"/>
              </a:rPr>
              <a:t>www.reinforceeu.eu</a:t>
            </a:r>
            <a:r>
              <a:rPr lang="en-US" altLang="en-US" dirty="0">
                <a:cs typeface="Futura Medium" pitchFamily="34" charset="0"/>
              </a:rPr>
              <a:t> </a:t>
            </a:r>
            <a:br>
              <a:rPr lang="en-US" altLang="en-US" dirty="0">
                <a:cs typeface="Futura Medium" pitchFamily="34" charset="0"/>
              </a:rPr>
            </a:br>
            <a:r>
              <a:rPr lang="en-GB" dirty="0">
                <a:hlinkClick r:id="rId5"/>
              </a:rPr>
              <a:t>https://twitter.com/ReinforceEU</a:t>
            </a:r>
            <a:br>
              <a:rPr lang="en-GB" dirty="0"/>
            </a:br>
            <a:br>
              <a:rPr lang="en-US" b="0" i="0" dirty="0">
                <a:solidFill>
                  <a:srgbClr val="6E767D"/>
                </a:solidFill>
                <a:effectLst/>
                <a:latin typeface="system-ui"/>
              </a:rPr>
            </a:br>
            <a:endParaRPr lang="en-US" altLang="en-US" dirty="0">
              <a:highlight>
                <a:srgbClr val="FFFF00"/>
              </a:highlight>
              <a:cs typeface="Futura Medium" pitchFamily="34" charset="0"/>
            </a:endParaRPr>
          </a:p>
        </p:txBody>
      </p:sp>
    </p:spTree>
    <p:extLst>
      <p:ext uri="{BB962C8B-B14F-4D97-AF65-F5344CB8AC3E}">
        <p14:creationId xmlns:p14="http://schemas.microsoft.com/office/powerpoint/2010/main" val="394018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With unprecedented impact in humankind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296" y="1257301"/>
            <a:ext cx="3065536" cy="432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ÎÏÎ¿ÏÎ­Î»ÎµÏÎ¼Î± ÎµÎ¹ÎºÏÎ½Î±Ï Î³Î¹Î± tim berners l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6586" y="1600201"/>
            <a:ext cx="2789939" cy="1570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29576" y="1771650"/>
            <a:ext cx="2369238" cy="369332"/>
          </a:xfrm>
          <a:prstGeom prst="rect">
            <a:avLst/>
          </a:prstGeom>
          <a:noFill/>
        </p:spPr>
        <p:txBody>
          <a:bodyPr wrap="none" rtlCol="0">
            <a:spAutoFit/>
          </a:bodyPr>
          <a:lstStyle/>
          <a:p>
            <a:r>
              <a:rPr lang="en-US" dirty="0"/>
              <a:t>The World Wide Web</a:t>
            </a:r>
            <a:endParaRPr lang="el-GR" dirty="0"/>
          </a:p>
        </p:txBody>
      </p:sp>
      <p:sp>
        <p:nvSpPr>
          <p:cNvPr id="9" name="AutoShape 6" descr="ÎÏÎ¿ÏÎ­Î»ÎµÏÎ¼Î± ÎµÎ¹ÎºÏÎ½Î±Ï Î³Î¹Î± proton therap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9024" y="3338514"/>
            <a:ext cx="285750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248651" y="3760257"/>
            <a:ext cx="1697901" cy="369332"/>
          </a:xfrm>
          <a:prstGeom prst="rect">
            <a:avLst/>
          </a:prstGeom>
          <a:noFill/>
        </p:spPr>
        <p:txBody>
          <a:bodyPr wrap="none" rtlCol="0">
            <a:spAutoFit/>
          </a:bodyPr>
          <a:lstStyle/>
          <a:p>
            <a:r>
              <a:rPr lang="en-US" dirty="0"/>
              <a:t>Proton therapy</a:t>
            </a:r>
            <a:endParaRPr lang="el-GR" dirty="0"/>
          </a:p>
        </p:txBody>
      </p:sp>
      <p:pic>
        <p:nvPicPr>
          <p:cNvPr id="3081" name="Picture 9" descr="ÎÏÎ¿ÏÎ­Î»ÎµÏÎ¼Î± ÎµÎ¹ÎºÏÎ½Î±Ï Î³Î¹Î± accelerators for secur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751" y="3617208"/>
            <a:ext cx="3360626" cy="252047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8860" y="1455562"/>
            <a:ext cx="5858522" cy="460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2083" y="1462928"/>
            <a:ext cx="8596496" cy="481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13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9"/>
                                        </p:tgtEl>
                                        <p:attrNameLst>
                                          <p:attrName>style.visibility</p:attrName>
                                        </p:attrNameLst>
                                      </p:cBhvr>
                                      <p:to>
                                        <p:strVal val="visible"/>
                                      </p:to>
                                    </p:set>
                                    <p:anim calcmode="lin" valueType="num">
                                      <p:cBhvr additive="base">
                                        <p:cTn id="23" dur="500" fill="hold"/>
                                        <p:tgtEl>
                                          <p:spTgt spid="3079"/>
                                        </p:tgtEl>
                                        <p:attrNameLst>
                                          <p:attrName>ppt_x</p:attrName>
                                        </p:attrNameLst>
                                      </p:cBhvr>
                                      <p:tavLst>
                                        <p:tav tm="0">
                                          <p:val>
                                            <p:strVal val="#ppt_x"/>
                                          </p:val>
                                        </p:tav>
                                        <p:tav tm="100000">
                                          <p:val>
                                            <p:strVal val="#ppt_x"/>
                                          </p:val>
                                        </p:tav>
                                      </p:tavLst>
                                    </p:anim>
                                    <p:anim calcmode="lin" valueType="num">
                                      <p:cBhvr additive="base">
                                        <p:cTn id="24" dur="500" fill="hold"/>
                                        <p:tgtEl>
                                          <p:spTgt spid="30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81"/>
                                        </p:tgtEl>
                                        <p:attrNameLst>
                                          <p:attrName>style.visibility</p:attrName>
                                        </p:attrNameLst>
                                      </p:cBhvr>
                                      <p:to>
                                        <p:strVal val="visible"/>
                                      </p:to>
                                    </p:set>
                                    <p:anim calcmode="lin" valueType="num">
                                      <p:cBhvr additive="base">
                                        <p:cTn id="33" dur="500" fill="hold"/>
                                        <p:tgtEl>
                                          <p:spTgt spid="3081"/>
                                        </p:tgtEl>
                                        <p:attrNameLst>
                                          <p:attrName>ppt_x</p:attrName>
                                        </p:attrNameLst>
                                      </p:cBhvr>
                                      <p:tavLst>
                                        <p:tav tm="0">
                                          <p:val>
                                            <p:strVal val="#ppt_x"/>
                                          </p:val>
                                        </p:tav>
                                        <p:tav tm="100000">
                                          <p:val>
                                            <p:strVal val="#ppt_x"/>
                                          </p:val>
                                        </p:tav>
                                      </p:tavLst>
                                    </p:anim>
                                    <p:anim calcmode="lin" valueType="num">
                                      <p:cBhvr additive="base">
                                        <p:cTn id="34" dur="500" fill="hold"/>
                                        <p:tgtEl>
                                          <p:spTgt spid="308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84"/>
                                        </p:tgtEl>
                                        <p:attrNameLst>
                                          <p:attrName>style.visibility</p:attrName>
                                        </p:attrNameLst>
                                      </p:cBhvr>
                                      <p:to>
                                        <p:strVal val="visible"/>
                                      </p:to>
                                    </p:set>
                                    <p:anim calcmode="lin" valueType="num">
                                      <p:cBhvr additive="base">
                                        <p:cTn id="39" dur="500" fill="hold"/>
                                        <p:tgtEl>
                                          <p:spTgt spid="3084"/>
                                        </p:tgtEl>
                                        <p:attrNameLst>
                                          <p:attrName>ppt_x</p:attrName>
                                        </p:attrNameLst>
                                      </p:cBhvr>
                                      <p:tavLst>
                                        <p:tav tm="0">
                                          <p:val>
                                            <p:strVal val="#ppt_x"/>
                                          </p:val>
                                        </p:tav>
                                        <p:tav tm="100000">
                                          <p:val>
                                            <p:strVal val="#ppt_x"/>
                                          </p:val>
                                        </p:tav>
                                      </p:tavLst>
                                    </p:anim>
                                    <p:anim calcmode="lin" valueType="num">
                                      <p:cBhvr additive="base">
                                        <p:cTn id="40"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085"/>
                                        </p:tgtEl>
                                        <p:attrNameLst>
                                          <p:attrName>style.visibility</p:attrName>
                                        </p:attrNameLst>
                                      </p:cBhvr>
                                      <p:to>
                                        <p:strVal val="visible"/>
                                      </p:to>
                                    </p:set>
                                    <p:anim calcmode="lin" valueType="num">
                                      <p:cBhvr additive="base">
                                        <p:cTn id="45" dur="500" fill="hold"/>
                                        <p:tgtEl>
                                          <p:spTgt spid="3085"/>
                                        </p:tgtEl>
                                        <p:attrNameLst>
                                          <p:attrName>ppt_x</p:attrName>
                                        </p:attrNameLst>
                                      </p:cBhvr>
                                      <p:tavLst>
                                        <p:tav tm="0">
                                          <p:val>
                                            <p:strVal val="#ppt_x"/>
                                          </p:val>
                                        </p:tav>
                                        <p:tav tm="100000">
                                          <p:val>
                                            <p:strVal val="#ppt_x"/>
                                          </p:val>
                                        </p:tav>
                                      </p:tavLst>
                                    </p:anim>
                                    <p:anim calcmode="lin" valueType="num">
                                      <p:cBhvr additive="base">
                                        <p:cTn id="4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Yet, if you do an online search based on number of views..</a:t>
            </a:r>
            <a:endParaRPr lang="el-GR" dirty="0"/>
          </a:p>
        </p:txBody>
      </p:sp>
      <p:sp>
        <p:nvSpPr>
          <p:cNvPr id="4" name="Date Placeholder 3"/>
          <p:cNvSpPr>
            <a:spLocks noGrp="1"/>
          </p:cNvSpPr>
          <p:nvPr>
            <p:ph type="dt" sz="half" idx="10"/>
          </p:nvPr>
        </p:nvSpPr>
        <p:spPr/>
        <p:txBody>
          <a:bodyPr/>
          <a:lstStyle/>
          <a:p>
            <a:pPr>
              <a:defRPr/>
            </a:pPr>
            <a:fld id="{A18FFCF5-426D-4E25-B853-BBC9CFD38A76}" type="datetime1">
              <a:rPr lang="it-IT" smtClean="0"/>
              <a:pPr>
                <a:defRPr/>
              </a:pPr>
              <a:t>29/08/2022</a:t>
            </a:fld>
            <a:endParaRPr lang="it-IT" dirty="0"/>
          </a:p>
        </p:txBody>
      </p:sp>
      <p:sp>
        <p:nvSpPr>
          <p:cNvPr id="5" name="Footer Placeholder 4"/>
          <p:cNvSpPr>
            <a:spLocks noGrp="1"/>
          </p:cNvSpPr>
          <p:nvPr>
            <p:ph type="ftr" sz="quarter" idx="11"/>
          </p:nvPr>
        </p:nvSpPr>
        <p:spPr/>
        <p:txBody>
          <a:bodyPr/>
          <a:lstStyle/>
          <a:p>
            <a:pPr>
              <a:defRPr/>
            </a:pPr>
            <a:r>
              <a:rPr lang="it-IT"/>
              <a:t>footer</a:t>
            </a:r>
            <a:endParaRPr lang="it-IT" dirty="0"/>
          </a:p>
        </p:txBody>
      </p:sp>
      <p:sp>
        <p:nvSpPr>
          <p:cNvPr id="6" name="Slide Number Placeholder 5"/>
          <p:cNvSpPr>
            <a:spLocks noGrp="1"/>
          </p:cNvSpPr>
          <p:nvPr>
            <p:ph type="sldNum" sz="quarter" idx="12"/>
          </p:nvPr>
        </p:nvSpPr>
        <p:spPr/>
        <p:txBody>
          <a:bodyPr/>
          <a:lstStyle/>
          <a:p>
            <a:fld id="{A59DA291-3100-43E9-99C5-7A70AF0A30C7}" type="slidenum">
              <a:rPr lang="it-IT" altLang="en-US" smtClean="0"/>
              <a:pPr/>
              <a:t>4</a:t>
            </a:fld>
            <a:endParaRPr lang="it-IT" altLang="en-US"/>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36" y="1340768"/>
            <a:ext cx="947123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76" y="839939"/>
            <a:ext cx="5688632" cy="3684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63352" y="5373216"/>
            <a:ext cx="3168352" cy="5040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821" y="692696"/>
            <a:ext cx="4176787" cy="330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349" y="4524774"/>
            <a:ext cx="8285651" cy="182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72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ppt_x"/>
                                          </p:val>
                                        </p:tav>
                                        <p:tav tm="100000">
                                          <p:val>
                                            <p:strVal val="#ppt_x"/>
                                          </p:val>
                                        </p:tav>
                                      </p:tavLst>
                                    </p:anim>
                                    <p:anim calcmode="lin" valueType="num">
                                      <p:cBhvr additive="base">
                                        <p:cTn id="1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560" y="79335"/>
            <a:ext cx="9768408" cy="1143000"/>
          </a:xfrm>
        </p:spPr>
        <p:txBody>
          <a:bodyPr/>
          <a:lstStyle/>
          <a:p>
            <a:pPr algn="ctr"/>
            <a:r>
              <a:rPr lang="en-US" sz="2400" dirty="0"/>
              <a:t>Or investigate school curricula you will identify a </a:t>
            </a:r>
            <a:r>
              <a:rPr lang="en-US" sz="2400" i="1" u="sng" dirty="0"/>
              <a:t>gap</a:t>
            </a:r>
            <a:r>
              <a:rPr lang="en-US" sz="2400" dirty="0"/>
              <a:t> between frontier scientific research with society and education</a:t>
            </a:r>
          </a:p>
        </p:txBody>
      </p:sp>
      <p:sp>
        <p:nvSpPr>
          <p:cNvPr id="9" name="Rectangle 8"/>
          <p:cNvSpPr/>
          <p:nvPr/>
        </p:nvSpPr>
        <p:spPr>
          <a:xfrm>
            <a:off x="2495600" y="1421438"/>
            <a:ext cx="6610350" cy="2171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20</a:t>
            </a:r>
            <a:r>
              <a:rPr lang="en-US" sz="2800" baseline="30000" dirty="0"/>
              <a:t>th</a:t>
            </a:r>
            <a:r>
              <a:rPr lang="en-US" sz="2800" dirty="0"/>
              <a:t> – 21</a:t>
            </a:r>
            <a:r>
              <a:rPr lang="en-US" sz="2800" baseline="30000" dirty="0"/>
              <a:t>st</a:t>
            </a:r>
            <a:r>
              <a:rPr lang="en-US" sz="2800" dirty="0"/>
              <a:t> Century Physics not systematically integrated in K12 formal education!</a:t>
            </a:r>
            <a:endParaRPr lang="el-GR" sz="2800" dirty="0"/>
          </a:p>
        </p:txBody>
      </p:sp>
      <p:sp>
        <p:nvSpPr>
          <p:cNvPr id="10" name="Rectangle 9"/>
          <p:cNvSpPr/>
          <p:nvPr/>
        </p:nvSpPr>
        <p:spPr>
          <a:xfrm>
            <a:off x="2495600" y="3792241"/>
            <a:ext cx="6610350" cy="14672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Teachers don’t feel confident to address students’ questions regarding newest discoveries in modern science</a:t>
            </a:r>
            <a:endParaRPr lang="el-GR" b="1" dirty="0"/>
          </a:p>
        </p:txBody>
      </p:sp>
    </p:spTree>
    <p:extLst>
      <p:ext uri="{BB962C8B-B14F-4D97-AF65-F5344CB8AC3E}">
        <p14:creationId xmlns:p14="http://schemas.microsoft.com/office/powerpoint/2010/main" val="30543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DF06EA-A9AD-461B-A06F-6A7486985CE9}"/>
              </a:ext>
            </a:extLst>
          </p:cNvPr>
          <p:cNvSpPr>
            <a:spLocks noGrp="1"/>
          </p:cNvSpPr>
          <p:nvPr>
            <p:ph type="title"/>
          </p:nvPr>
        </p:nvSpPr>
        <p:spPr>
          <a:xfrm>
            <a:off x="1431131" y="2857500"/>
            <a:ext cx="9329738" cy="1143000"/>
          </a:xfrm>
        </p:spPr>
        <p:txBody>
          <a:bodyPr/>
          <a:lstStyle/>
          <a:p>
            <a:pPr algn="ctr"/>
            <a:r>
              <a:rPr lang="en-US" dirty="0"/>
              <a:t>To address the gap between frontier scientific research and society we go beyond outreach and connect citizens with Large Research Infrastructures through citizen science</a:t>
            </a:r>
            <a:endParaRPr lang="el-GR" dirty="0"/>
          </a:p>
        </p:txBody>
      </p:sp>
      <p:sp>
        <p:nvSpPr>
          <p:cNvPr id="4" name="Θέση ημερομηνίας 3">
            <a:extLst>
              <a:ext uri="{FF2B5EF4-FFF2-40B4-BE49-F238E27FC236}">
                <a16:creationId xmlns:a16="http://schemas.microsoft.com/office/drawing/2014/main" id="{9793C1FF-EC05-4521-B16D-6A64A0C1889E}"/>
              </a:ext>
            </a:extLst>
          </p:cNvPr>
          <p:cNvSpPr>
            <a:spLocks noGrp="1"/>
          </p:cNvSpPr>
          <p:nvPr>
            <p:ph type="dt" sz="half" idx="14"/>
          </p:nvPr>
        </p:nvSpPr>
        <p:spPr/>
        <p:txBody>
          <a:bodyPr/>
          <a:lstStyle/>
          <a:p>
            <a:endParaRPr lang="en-US" dirty="0"/>
          </a:p>
        </p:txBody>
      </p:sp>
      <p:sp>
        <p:nvSpPr>
          <p:cNvPr id="5" name="Θέση αριθμού διαφάνειας 4">
            <a:extLst>
              <a:ext uri="{FF2B5EF4-FFF2-40B4-BE49-F238E27FC236}">
                <a16:creationId xmlns:a16="http://schemas.microsoft.com/office/drawing/2014/main" id="{96200DB6-C965-4B8F-A5E8-E538A7844E59}"/>
              </a:ext>
            </a:extLst>
          </p:cNvPr>
          <p:cNvSpPr>
            <a:spLocks noGrp="1"/>
          </p:cNvSpPr>
          <p:nvPr>
            <p:ph type="sldNum" sz="quarter" idx="15"/>
          </p:nvPr>
        </p:nvSpPr>
        <p:spPr/>
        <p:txBody>
          <a:bodyPr/>
          <a:lstStyle/>
          <a:p>
            <a:fld id="{B6F15528-21DE-4FAA-801E-634DDDAF4B2B}" type="slidenum">
              <a:rPr lang="en-US" smtClean="0"/>
              <a:pPr/>
              <a:t>6</a:t>
            </a:fld>
            <a:endParaRPr lang="en-US"/>
          </a:p>
        </p:txBody>
      </p:sp>
      <p:sp>
        <p:nvSpPr>
          <p:cNvPr id="6" name="Θέση υποσέλιδου 5">
            <a:extLst>
              <a:ext uri="{FF2B5EF4-FFF2-40B4-BE49-F238E27FC236}">
                <a16:creationId xmlns:a16="http://schemas.microsoft.com/office/drawing/2014/main" id="{81F17458-B0C5-4CF0-B7C9-6BCBFFF329CD}"/>
              </a:ext>
            </a:extLst>
          </p:cNvPr>
          <p:cNvSpPr>
            <a:spLocks noGrp="1"/>
          </p:cNvSpPr>
          <p:nvPr>
            <p:ph type="ftr" sz="quarter" idx="16"/>
          </p:nvPr>
        </p:nvSpPr>
        <p:spPr/>
        <p:txBody>
          <a:bodyPr/>
          <a:lstStyle/>
          <a:p>
            <a:endParaRPr lang="en-US" dirty="0"/>
          </a:p>
        </p:txBody>
      </p:sp>
    </p:spTree>
    <p:extLst>
      <p:ext uri="{BB962C8B-B14F-4D97-AF65-F5344CB8AC3E}">
        <p14:creationId xmlns:p14="http://schemas.microsoft.com/office/powerpoint/2010/main" val="308332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600" y="-4719"/>
            <a:ext cx="9289032" cy="1143000"/>
          </a:xfrm>
        </p:spPr>
        <p:txBody>
          <a:bodyPr/>
          <a:lstStyle/>
          <a:p>
            <a:r>
              <a:rPr lang="en-US" dirty="0"/>
              <a:t>Introducing REINFORCE</a:t>
            </a:r>
            <a:endParaRPr lang="el-GR" dirty="0"/>
          </a:p>
        </p:txBody>
      </p:sp>
      <p:sp>
        <p:nvSpPr>
          <p:cNvPr id="4" name="Date Placeholder 3"/>
          <p:cNvSpPr>
            <a:spLocks noGrp="1"/>
          </p:cNvSpPr>
          <p:nvPr>
            <p:ph type="dt" sz="half" idx="10"/>
          </p:nvPr>
        </p:nvSpPr>
        <p:spPr/>
        <p:txBody>
          <a:bodyPr/>
          <a:lstStyle/>
          <a:p>
            <a:pPr>
              <a:defRPr/>
            </a:pPr>
            <a:fld id="{A18FFCF5-426D-4E25-B853-BBC9CFD38A76}" type="datetime1">
              <a:rPr lang="it-IT" smtClean="0"/>
              <a:pPr>
                <a:defRPr/>
              </a:pPr>
              <a:t>29/08/2022</a:t>
            </a:fld>
            <a:endParaRPr lang="it-IT" dirty="0"/>
          </a:p>
        </p:txBody>
      </p:sp>
      <p:sp>
        <p:nvSpPr>
          <p:cNvPr id="5" name="Footer Placeholder 4"/>
          <p:cNvSpPr>
            <a:spLocks noGrp="1"/>
          </p:cNvSpPr>
          <p:nvPr>
            <p:ph type="ftr" sz="quarter" idx="11"/>
          </p:nvPr>
        </p:nvSpPr>
        <p:spPr/>
        <p:txBody>
          <a:bodyPr/>
          <a:lstStyle/>
          <a:p>
            <a:pPr>
              <a:defRPr/>
            </a:pPr>
            <a:r>
              <a:rPr lang="it-IT"/>
              <a:t>footer</a:t>
            </a:r>
            <a:endParaRPr lang="it-IT" dirty="0"/>
          </a:p>
        </p:txBody>
      </p:sp>
      <p:sp>
        <p:nvSpPr>
          <p:cNvPr id="6" name="Slide Number Placeholder 5"/>
          <p:cNvSpPr>
            <a:spLocks noGrp="1"/>
          </p:cNvSpPr>
          <p:nvPr>
            <p:ph type="sldNum" sz="quarter" idx="12"/>
          </p:nvPr>
        </p:nvSpPr>
        <p:spPr/>
        <p:txBody>
          <a:bodyPr/>
          <a:lstStyle/>
          <a:p>
            <a:fld id="{A59DA291-3100-43E9-99C5-7A70AF0A30C7}" type="slidenum">
              <a:rPr lang="it-IT" altLang="en-US" smtClean="0"/>
              <a:pPr/>
              <a:t>7</a:t>
            </a:fld>
            <a:endParaRPr lang="it-IT" altLang="en-US"/>
          </a:p>
        </p:txBody>
      </p:sp>
      <p:sp>
        <p:nvSpPr>
          <p:cNvPr id="7" name="Θέση περιεχομένου 1">
            <a:extLst>
              <a:ext uri="{FF2B5EF4-FFF2-40B4-BE49-F238E27FC236}">
                <a16:creationId xmlns:a16="http://schemas.microsoft.com/office/drawing/2014/main" id="{36BB554E-5223-4160-BE09-F1C62B8F135D}"/>
              </a:ext>
            </a:extLst>
          </p:cNvPr>
          <p:cNvSpPr>
            <a:spLocks noGrp="1"/>
          </p:cNvSpPr>
          <p:nvPr>
            <p:ph idx="1"/>
          </p:nvPr>
        </p:nvSpPr>
        <p:spPr bwMode="auto">
          <a:xfrm>
            <a:off x="5015880" y="1052736"/>
            <a:ext cx="5990456" cy="478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800" kern="1200">
                <a:solidFill>
                  <a:schemeClr val="tx1"/>
                </a:solidFill>
                <a:latin typeface="+mn-lt"/>
                <a:ea typeface="Futura Medium" pitchFamily="34" charset="0"/>
                <a:cs typeface="Futura Medium" panose="020B0602020204020303" pitchFamily="34" charset="-79"/>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Futura Medium" pitchFamily="34" charset="0"/>
                <a:cs typeface="Futura Medium" panose="020B0602020204020303" pitchFamily="34" charset="-79"/>
              </a:defRPr>
            </a:lvl2pPr>
            <a:lvl3pPr marL="1143000" indent="-228600" algn="l" rtl="0" eaLnBrk="0" fontAlgn="base" hangingPunct="0">
              <a:spcBef>
                <a:spcPct val="20000"/>
              </a:spcBef>
              <a:spcAft>
                <a:spcPct val="0"/>
              </a:spcAft>
              <a:buBlip>
                <a:blip r:embed="rId2"/>
              </a:buBlip>
              <a:defRPr sz="2000" kern="1200">
                <a:solidFill>
                  <a:schemeClr val="tx1"/>
                </a:solidFill>
                <a:latin typeface="+mn-lt"/>
                <a:ea typeface="Futura Medium" pitchFamily="34" charset="0"/>
                <a:cs typeface="Futura Medium" panose="020B0602020204020303" pitchFamily="34" charset="-79"/>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Futura Medium" pitchFamily="34" charset="0"/>
                <a:cs typeface="Futura Medium" panose="020B0602020204020303" pitchFamily="34" charset="-79"/>
              </a:defRPr>
            </a:lvl4pPr>
            <a:lvl5pPr marL="2057400" indent="-228600" algn="l" rtl="0" eaLnBrk="0" fontAlgn="base" hangingPunct="0">
              <a:spcBef>
                <a:spcPct val="20000"/>
              </a:spcBef>
              <a:spcAft>
                <a:spcPct val="0"/>
              </a:spcAft>
              <a:buBlip>
                <a:blip r:embed="rId2"/>
              </a:buBlip>
              <a:defRPr sz="1600" kern="1200">
                <a:solidFill>
                  <a:schemeClr val="tx1"/>
                </a:solidFill>
                <a:latin typeface="+mn-lt"/>
                <a:ea typeface="Futura Medium" pitchFamily="34" charset="0"/>
                <a:cs typeface="Futura Medium" panose="020B0602020204020303"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rtl="0" fontAlgn="base">
              <a:spcBef>
                <a:spcPts val="0"/>
              </a:spcBef>
              <a:spcAft>
                <a:spcPts val="0"/>
              </a:spcAft>
              <a:buNone/>
            </a:pPr>
            <a:r>
              <a:rPr lang="en-US" sz="1600" dirty="0">
                <a:solidFill>
                  <a:srgbClr val="000000"/>
                </a:solidFill>
                <a:latin typeface="Century Schoolbook" panose="02040604050505020304" pitchFamily="18" charset="0"/>
              </a:rPr>
              <a:t>REINFORCE (</a:t>
            </a:r>
            <a:r>
              <a:rPr lang="en-US" sz="1600" dirty="0" err="1">
                <a:solidFill>
                  <a:srgbClr val="000000"/>
                </a:solidFill>
                <a:latin typeface="Century Schoolbook" panose="02040604050505020304" pitchFamily="18" charset="0"/>
              </a:rPr>
              <a:t>REsearch</a:t>
            </a:r>
            <a:r>
              <a:rPr lang="en-US" sz="1600" dirty="0">
                <a:solidFill>
                  <a:srgbClr val="000000"/>
                </a:solidFill>
                <a:latin typeface="Century Schoolbook" panose="02040604050505020304" pitchFamily="18" charset="0"/>
              </a:rPr>
              <a:t> </a:t>
            </a:r>
            <a:r>
              <a:rPr lang="en-US" sz="1600" dirty="0" err="1">
                <a:solidFill>
                  <a:srgbClr val="000000"/>
                </a:solidFill>
                <a:latin typeface="Century Schoolbook" panose="02040604050505020304" pitchFamily="18" charset="0"/>
              </a:rPr>
              <a:t>INfrastructures</a:t>
            </a:r>
            <a:r>
              <a:rPr lang="en-US" sz="1600" dirty="0">
                <a:solidFill>
                  <a:srgbClr val="000000"/>
                </a:solidFill>
                <a:latin typeface="Century Schoolbook" panose="02040604050505020304" pitchFamily="18" charset="0"/>
              </a:rPr>
              <a:t> FOR Citizens in Europe) is a H2020 RIA EU funded project running from 2019 to 2022 with the aim to </a:t>
            </a:r>
            <a:r>
              <a:rPr lang="en-US" sz="1600" b="0" i="0" u="none" strike="noStrike" dirty="0">
                <a:solidFill>
                  <a:srgbClr val="000000"/>
                </a:solidFill>
                <a:effectLst/>
                <a:latin typeface="Century Schoolbook" panose="02040604050505020304" pitchFamily="18" charset="0"/>
              </a:rPr>
              <a:t>investigate the following questions with 100K citizens and 5K students:</a:t>
            </a:r>
            <a:br>
              <a:rPr lang="en-US" sz="1600" b="0" i="0" u="none" strike="noStrike" dirty="0">
                <a:solidFill>
                  <a:srgbClr val="000000"/>
                </a:solidFill>
                <a:effectLst/>
                <a:latin typeface="Century Schoolbook" panose="02040604050505020304" pitchFamily="18" charset="0"/>
              </a:rPr>
            </a:br>
            <a:endParaRPr lang="en-US" sz="1600" b="0" i="0" u="none" strike="noStrike" dirty="0">
              <a:solidFill>
                <a:srgbClr val="000000"/>
              </a:solidFill>
              <a:effectLst/>
              <a:latin typeface="Century Schoolbook" panose="02040604050505020304" pitchFamily="18" charset="0"/>
            </a:endParaRPr>
          </a:p>
          <a:p>
            <a:pPr rtl="0">
              <a:spcBef>
                <a:spcPts val="600"/>
              </a:spcBef>
              <a:spcAft>
                <a:spcPts val="0"/>
              </a:spcAft>
            </a:pPr>
            <a:r>
              <a:rPr lang="en-US" sz="1600" b="0" i="0" u="none" strike="noStrike" dirty="0">
                <a:solidFill>
                  <a:srgbClr val="000000"/>
                </a:solidFill>
                <a:effectLst/>
                <a:latin typeface="Century Schoolbook" panose="02040604050505020304" pitchFamily="18" charset="0"/>
              </a:rPr>
              <a:t>Can citizen science help to minimize the knowledge gap between Large Research Infrastructures and Society and help reinforce the science capital of citizens? </a:t>
            </a:r>
            <a:endParaRPr lang="en-US" sz="2400" b="0" dirty="0">
              <a:effectLst/>
            </a:endParaRPr>
          </a:p>
          <a:p>
            <a:pPr rtl="0">
              <a:spcBef>
                <a:spcPts val="600"/>
              </a:spcBef>
              <a:spcAft>
                <a:spcPts val="0"/>
              </a:spcAft>
            </a:pP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Are citizens actually able to develop new knowledge? Can they make a contribution in sophisticated scientific fields such as Neutrino Astronomy or Gravitational Wave Astronomy? </a:t>
            </a:r>
            <a:endParaRPr lang="en-US" sz="2400" b="0" dirty="0">
              <a:effectLst/>
            </a:endParaRPr>
          </a:p>
          <a:p>
            <a:pPr rtl="0">
              <a:spcBef>
                <a:spcPts val="600"/>
              </a:spcBef>
              <a:spcAft>
                <a:spcPts val="0"/>
              </a:spcAft>
            </a:pP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Can citizens apply new knowledge developed in frontier large research infrastructures to solve societal problems? </a:t>
            </a:r>
            <a:endParaRPr lang="en-US" sz="2400" b="0" dirty="0">
              <a:effectLst/>
            </a:endParaRPr>
          </a:p>
          <a:p>
            <a:pPr rtl="0">
              <a:spcBef>
                <a:spcPts val="600"/>
              </a:spcBef>
              <a:spcAft>
                <a:spcPts val="0"/>
              </a:spcAft>
            </a:pPr>
            <a:br>
              <a:rPr lang="en-US" sz="1600" b="0" i="0" u="none" strike="noStrike" dirty="0">
                <a:solidFill>
                  <a:srgbClr val="000000"/>
                </a:solidFill>
                <a:effectLst/>
                <a:latin typeface="Century Schoolbook" panose="02040604050505020304" pitchFamily="18" charset="0"/>
              </a:rPr>
            </a:br>
            <a:r>
              <a:rPr lang="en-US" sz="1600" b="0" i="0" u="none" strike="noStrike" dirty="0">
                <a:solidFill>
                  <a:srgbClr val="000000"/>
                </a:solidFill>
                <a:effectLst/>
                <a:latin typeface="Century Schoolbook" panose="02040604050505020304" pitchFamily="18" charset="0"/>
              </a:rPr>
              <a:t>Can we balance social inclusion and scientific efficiency in the design and implementation of a frontier citizen science project? </a:t>
            </a:r>
            <a:br>
              <a:rPr lang="en-US" sz="1600" b="0" i="0" u="none" strike="noStrike" dirty="0">
                <a:solidFill>
                  <a:srgbClr val="000000"/>
                </a:solidFill>
                <a:effectLst/>
                <a:latin typeface="Century Schoolbook" panose="02040604050505020304" pitchFamily="18" charset="0"/>
              </a:rPr>
            </a:br>
            <a:br>
              <a:rPr lang="en-US" sz="1600" b="0" i="0" u="none" strike="noStrike" dirty="0">
                <a:solidFill>
                  <a:srgbClr val="000000"/>
                </a:solidFill>
                <a:effectLst/>
                <a:latin typeface="Century Schoolbook" panose="02040604050505020304" pitchFamily="18" charset="0"/>
              </a:rPr>
            </a:br>
            <a:r>
              <a:rPr lang="en-US" sz="1600" dirty="0">
                <a:hlinkClick r:id="rId3"/>
              </a:rPr>
              <a:t>www.reinforceeu.eu</a:t>
            </a:r>
            <a:r>
              <a:rPr lang="en-US" sz="1600" dirty="0"/>
              <a:t> </a:t>
            </a:r>
            <a:br>
              <a:rPr lang="en-US" sz="2400" dirty="0"/>
            </a:br>
            <a:endParaRPr lang="el-GR" sz="2400" dirty="0"/>
          </a:p>
        </p:txBody>
      </p:sp>
      <p:pic>
        <p:nvPicPr>
          <p:cNvPr id="8" name="Εικόνα 4">
            <a:extLst>
              <a:ext uri="{FF2B5EF4-FFF2-40B4-BE49-F238E27FC236}">
                <a16:creationId xmlns:a16="http://schemas.microsoft.com/office/drawing/2014/main" id="{BCF1E6F0-F9A9-4FE3-A611-4DEB4AAD28F7}"/>
              </a:ext>
            </a:extLst>
          </p:cNvPr>
          <p:cNvPicPr>
            <a:picLocks noChangeAspect="1"/>
          </p:cNvPicPr>
          <p:nvPr/>
        </p:nvPicPr>
        <p:blipFill>
          <a:blip r:embed="rId4"/>
          <a:stretch>
            <a:fillRect/>
          </a:stretch>
        </p:blipFill>
        <p:spPr>
          <a:xfrm>
            <a:off x="839416" y="923329"/>
            <a:ext cx="3600400" cy="5358735"/>
          </a:xfrm>
          <a:prstGeom prst="rect">
            <a:avLst/>
          </a:prstGeom>
        </p:spPr>
      </p:pic>
    </p:spTree>
    <p:extLst>
      <p:ext uri="{BB962C8B-B14F-4D97-AF65-F5344CB8AC3E}">
        <p14:creationId xmlns:p14="http://schemas.microsoft.com/office/powerpoint/2010/main" val="182702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Τίτλος 1">
            <a:extLst>
              <a:ext uri="{FF2B5EF4-FFF2-40B4-BE49-F238E27FC236}">
                <a16:creationId xmlns:a16="http://schemas.microsoft.com/office/drawing/2014/main" id="{163B8957-44C2-4FA0-85E4-4A2F71918AE6}"/>
              </a:ext>
            </a:extLst>
          </p:cNvPr>
          <p:cNvSpPr>
            <a:spLocks noGrp="1"/>
          </p:cNvSpPr>
          <p:nvPr>
            <p:ph type="title"/>
          </p:nvPr>
        </p:nvSpPr>
        <p:spPr>
          <a:xfrm>
            <a:off x="2351088" y="34925"/>
            <a:ext cx="9840912" cy="1143000"/>
          </a:xfrm>
        </p:spPr>
        <p:txBody>
          <a:bodyPr/>
          <a:lstStyle/>
          <a:p>
            <a:pPr algn="ctr"/>
            <a:r>
              <a:rPr lang="en-US" altLang="el-GR" sz="2800" dirty="0">
                <a:cs typeface="Futura Medium" panose="020B0602020204020303" pitchFamily="34" charset="0"/>
              </a:rPr>
              <a:t>The interplay of Large Research Infrastructures, Citizen Science and School education in REINFORCE</a:t>
            </a:r>
            <a:endParaRPr lang="el-GR" altLang="el-GR" sz="2800" dirty="0">
              <a:cs typeface="Futura Medium" panose="020B0602020204020303" pitchFamily="34" charset="0"/>
            </a:endParaRPr>
          </a:p>
        </p:txBody>
      </p:sp>
      <p:sp>
        <p:nvSpPr>
          <p:cNvPr id="25605" name="Θέση αριθμού διαφάνειας 5">
            <a:extLst>
              <a:ext uri="{FF2B5EF4-FFF2-40B4-BE49-F238E27FC236}">
                <a16:creationId xmlns:a16="http://schemas.microsoft.com/office/drawing/2014/main" id="{E715DB97-7C9C-43E7-A016-5380FFF66A9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F1083E-25F8-487E-93CB-B98A9F777D88}" type="slidenum">
              <a:rPr lang="it-IT" altLang="el-GR">
                <a:solidFill>
                  <a:schemeClr val="bg1"/>
                </a:solidFill>
                <a:cs typeface="Futura Medium" panose="020B0602020204020303" pitchFamily="34" charset="0"/>
              </a:rPr>
              <a:pPr/>
              <a:t>8</a:t>
            </a:fld>
            <a:endParaRPr lang="it-IT" altLang="el-GR">
              <a:solidFill>
                <a:schemeClr val="bg1"/>
              </a:solidFill>
              <a:cs typeface="Futura Medium" panose="020B0602020204020303" pitchFamily="34" charset="0"/>
            </a:endParaRPr>
          </a:p>
        </p:txBody>
      </p:sp>
      <p:pic>
        <p:nvPicPr>
          <p:cNvPr id="25609" name="Picture 1">
            <a:extLst>
              <a:ext uri="{FF2B5EF4-FFF2-40B4-BE49-F238E27FC236}">
                <a16:creationId xmlns:a16="http://schemas.microsoft.com/office/drawing/2014/main" id="{FEB04646-40F3-4A91-B4ED-3BFF1B1862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6197" y="2660144"/>
            <a:ext cx="2645803" cy="205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4" descr="Related image">
            <a:extLst>
              <a:ext uri="{FF2B5EF4-FFF2-40B4-BE49-F238E27FC236}">
                <a16:creationId xmlns:a16="http://schemas.microsoft.com/office/drawing/2014/main" id="{89C798B3-4ABD-40A8-B9C0-0A0ED8CA0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9" y="2013339"/>
            <a:ext cx="2150100" cy="1415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9030" y="3668032"/>
            <a:ext cx="2212590" cy="1621904"/>
            <a:chOff x="0" y="2411717"/>
            <a:chExt cx="4064000" cy="2887006"/>
          </a:xfrm>
        </p:grpSpPr>
        <p:sp>
          <p:nvSpPr>
            <p:cNvPr id="8" name="Round Single Corner Rectangle 7"/>
            <p:cNvSpPr/>
            <p:nvPr/>
          </p:nvSpPr>
          <p:spPr>
            <a:xfrm rot="10800000">
              <a:off x="0" y="2411717"/>
              <a:ext cx="4064000" cy="2887005"/>
            </a:xfrm>
            <a:prstGeom prst="round1Rect">
              <a:avLst/>
            </a:prstGeom>
            <a:blipFill rotWithShape="0">
              <a:blip r:embed="rId5"/>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ound Single Corner Rectangle 4"/>
            <p:cNvSpPr/>
            <p:nvPr/>
          </p:nvSpPr>
          <p:spPr>
            <a:xfrm rot="21600000">
              <a:off x="0" y="3133469"/>
              <a:ext cx="4064000" cy="2165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GB" sz="2800" kern="1200" dirty="0"/>
            </a:p>
          </p:txBody>
        </p:sp>
      </p:grpSp>
      <p:pic>
        <p:nvPicPr>
          <p:cNvPr id="10" name="Picture 9">
            <a:extLst>
              <a:ext uri="{FF2B5EF4-FFF2-40B4-BE49-F238E27FC236}">
                <a16:creationId xmlns:a16="http://schemas.microsoft.com/office/drawing/2014/main" id="{94607E5C-7EF1-431B-98BC-9A906C30F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9760" y="1829758"/>
            <a:ext cx="7290680" cy="367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149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B8E6C8-7D8E-4FD6-B9EC-546DEDF68772}"/>
              </a:ext>
            </a:extLst>
          </p:cNvPr>
          <p:cNvSpPr>
            <a:spLocks noGrp="1"/>
          </p:cNvSpPr>
          <p:nvPr>
            <p:ph type="title"/>
          </p:nvPr>
        </p:nvSpPr>
        <p:spPr>
          <a:xfrm>
            <a:off x="2362199" y="0"/>
            <a:ext cx="7467600" cy="1143000"/>
          </a:xfrm>
        </p:spPr>
        <p:txBody>
          <a:bodyPr/>
          <a:lstStyle/>
          <a:p>
            <a:r>
              <a:rPr lang="en-US" dirty="0"/>
              <a:t>The consortium</a:t>
            </a:r>
            <a:endParaRPr lang="el-GR" dirty="0"/>
          </a:p>
        </p:txBody>
      </p:sp>
      <p:pic>
        <p:nvPicPr>
          <p:cNvPr id="4" name="Εικόνα 3">
            <a:extLst>
              <a:ext uri="{FF2B5EF4-FFF2-40B4-BE49-F238E27FC236}">
                <a16:creationId xmlns:a16="http://schemas.microsoft.com/office/drawing/2014/main" id="{E0263F33-FE4F-4027-AFB8-749C339FE17A}"/>
              </a:ext>
            </a:extLst>
          </p:cNvPr>
          <p:cNvPicPr>
            <a:picLocks noChangeAspect="1"/>
          </p:cNvPicPr>
          <p:nvPr/>
        </p:nvPicPr>
        <p:blipFill>
          <a:blip r:embed="rId2"/>
          <a:stretch>
            <a:fillRect/>
          </a:stretch>
        </p:blipFill>
        <p:spPr>
          <a:xfrm>
            <a:off x="2395537" y="2902995"/>
            <a:ext cx="7400925" cy="3190875"/>
          </a:xfrm>
          <a:prstGeom prst="rect">
            <a:avLst/>
          </a:prstGeom>
        </p:spPr>
      </p:pic>
      <p:pic>
        <p:nvPicPr>
          <p:cNvPr id="6" name="Εικόνα 5">
            <a:extLst>
              <a:ext uri="{FF2B5EF4-FFF2-40B4-BE49-F238E27FC236}">
                <a16:creationId xmlns:a16="http://schemas.microsoft.com/office/drawing/2014/main" id="{F904D6AA-A8C9-4785-B7BE-81C4C591884B}"/>
              </a:ext>
            </a:extLst>
          </p:cNvPr>
          <p:cNvPicPr>
            <a:picLocks noChangeAspect="1"/>
          </p:cNvPicPr>
          <p:nvPr/>
        </p:nvPicPr>
        <p:blipFill>
          <a:blip r:embed="rId3"/>
          <a:stretch>
            <a:fillRect/>
          </a:stretch>
        </p:blipFill>
        <p:spPr>
          <a:xfrm>
            <a:off x="2495600" y="5229200"/>
            <a:ext cx="923924" cy="653854"/>
          </a:xfrm>
          <a:prstGeom prst="rect">
            <a:avLst/>
          </a:prstGeom>
        </p:spPr>
      </p:pic>
      <p:pic>
        <p:nvPicPr>
          <p:cNvPr id="3" name="Εικόνα 2">
            <a:extLst>
              <a:ext uri="{FF2B5EF4-FFF2-40B4-BE49-F238E27FC236}">
                <a16:creationId xmlns:a16="http://schemas.microsoft.com/office/drawing/2014/main" id="{A0417F1F-68F8-4516-B7EF-A502BC31B494}"/>
              </a:ext>
            </a:extLst>
          </p:cNvPr>
          <p:cNvPicPr>
            <a:picLocks noChangeAspect="1"/>
          </p:cNvPicPr>
          <p:nvPr/>
        </p:nvPicPr>
        <p:blipFill>
          <a:blip r:embed="rId4"/>
          <a:stretch>
            <a:fillRect/>
          </a:stretch>
        </p:blipFill>
        <p:spPr>
          <a:xfrm>
            <a:off x="3504638" y="1010338"/>
            <a:ext cx="5182722" cy="1896342"/>
          </a:xfrm>
          <a:prstGeom prst="rect">
            <a:avLst/>
          </a:prstGeom>
        </p:spPr>
      </p:pic>
    </p:spTree>
    <p:extLst>
      <p:ext uri="{BB962C8B-B14F-4D97-AF65-F5344CB8AC3E}">
        <p14:creationId xmlns:p14="http://schemas.microsoft.com/office/powerpoint/2010/main" val="228407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IDIAS_PPT_2" id="{7130C599-EDC2-C94C-B982-FE77A7173C18}" vid="{4D7E4464-9EDD-6346-B95F-9C914E8B21D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9669</TotalTime>
  <Words>1129</Words>
  <Application>Microsoft Office PowerPoint</Application>
  <PresentationFormat>Ευρεία οθόνη</PresentationFormat>
  <Paragraphs>141</Paragraphs>
  <Slides>22</Slides>
  <Notes>4</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22</vt:i4>
      </vt:variant>
    </vt:vector>
  </HeadingPairs>
  <TitlesOfParts>
    <vt:vector size="31" baseType="lpstr">
      <vt:lpstr>Arial</vt:lpstr>
      <vt:lpstr>Calibri</vt:lpstr>
      <vt:lpstr>Century Schoolbook</vt:lpstr>
      <vt:lpstr>Futura Medium</vt:lpstr>
      <vt:lpstr>Poppins</vt:lpstr>
      <vt:lpstr>system-ui</vt:lpstr>
      <vt:lpstr>Teko</vt:lpstr>
      <vt:lpstr>Verdana</vt:lpstr>
      <vt:lpstr>Tema di Office</vt:lpstr>
      <vt:lpstr>Bridging the Gap between Frontier Physics Research and Society through Citizen Science</vt:lpstr>
      <vt:lpstr>Game changing discoveries in fundamental Physics</vt:lpstr>
      <vt:lpstr>With unprecedented impact in humankind</vt:lpstr>
      <vt:lpstr>Yet, if you do an online search based on number of views..</vt:lpstr>
      <vt:lpstr>Or investigate school curricula you will identify a gap between frontier scientific research with society and education</vt:lpstr>
      <vt:lpstr>To address the gap between frontier scientific research and society we go beyond outreach and connect citizens with Large Research Infrastructures through citizen science</vt:lpstr>
      <vt:lpstr>Introducing REINFORCE</vt:lpstr>
      <vt:lpstr>The interplay of Large Research Infrastructures, Citizen Science and School education in REINFORCE</vt:lpstr>
      <vt:lpstr>The consortium</vt:lpstr>
      <vt:lpstr>The  Infrastructures</vt:lpstr>
      <vt:lpstr>The platform (www.zooniverse.org )</vt:lpstr>
      <vt:lpstr>The citizen science demonstrators @ Zooniverse</vt:lpstr>
      <vt:lpstr>The citizen science demonstrators @ Zooniverse</vt:lpstr>
      <vt:lpstr>The citizen science demonstrators @ Zooniverse</vt:lpstr>
      <vt:lpstr>The citizen science demonstrators @ Zooniverse</vt:lpstr>
      <vt:lpstr>INCREASING THE SENSES  INCREASING  INCLUSION</vt:lpstr>
      <vt:lpstr>Citizen Engagement Strategy</vt:lpstr>
      <vt:lpstr>Identifying the needs of different citizen target groups (example: Science teachers)</vt:lpstr>
      <vt:lpstr>Examples of Participatory engagement activities</vt:lpstr>
      <vt:lpstr>Monitoring citizen engagement</vt:lpstr>
      <vt:lpstr> Conclusions and future outlook</vt:lpstr>
      <vt:lpstr>www.reinforceeu.eu  https://twitter.com/ReinforceEU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Manolis Chaniotakis</cp:lastModifiedBy>
  <cp:revision>240</cp:revision>
  <cp:lastPrinted>2019-09-12T09:42:03Z</cp:lastPrinted>
  <dcterms:created xsi:type="dcterms:W3CDTF">2017-06-27T14:38:42Z</dcterms:created>
  <dcterms:modified xsi:type="dcterms:W3CDTF">2022-08-29T08:59:19Z</dcterms:modified>
</cp:coreProperties>
</file>