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25" r:id="rId2"/>
  </p:sldMasterIdLst>
  <p:notesMasterIdLst>
    <p:notesMasterId r:id="rId64"/>
  </p:notesMasterIdLst>
  <p:sldIdLst>
    <p:sldId id="256" r:id="rId3"/>
    <p:sldId id="295" r:id="rId4"/>
    <p:sldId id="296" r:id="rId5"/>
    <p:sldId id="297" r:id="rId6"/>
    <p:sldId id="298" r:id="rId7"/>
    <p:sldId id="299" r:id="rId8"/>
    <p:sldId id="300" r:id="rId9"/>
    <p:sldId id="270" r:id="rId10"/>
    <p:sldId id="258" r:id="rId11"/>
    <p:sldId id="271" r:id="rId12"/>
    <p:sldId id="261" r:id="rId13"/>
    <p:sldId id="272" r:id="rId14"/>
    <p:sldId id="275" r:id="rId15"/>
    <p:sldId id="265" r:id="rId16"/>
    <p:sldId id="264" r:id="rId17"/>
    <p:sldId id="278" r:id="rId18"/>
    <p:sldId id="279" r:id="rId19"/>
    <p:sldId id="399" r:id="rId20"/>
    <p:sldId id="280" r:id="rId21"/>
    <p:sldId id="282" r:id="rId22"/>
    <p:sldId id="315" r:id="rId23"/>
    <p:sldId id="285" r:id="rId24"/>
    <p:sldId id="283" r:id="rId25"/>
    <p:sldId id="370" r:id="rId26"/>
    <p:sldId id="381" r:id="rId27"/>
    <p:sldId id="387" r:id="rId28"/>
    <p:sldId id="388" r:id="rId29"/>
    <p:sldId id="389" r:id="rId30"/>
    <p:sldId id="390" r:id="rId31"/>
    <p:sldId id="391" r:id="rId32"/>
    <p:sldId id="392" r:id="rId33"/>
    <p:sldId id="393" r:id="rId34"/>
    <p:sldId id="394" r:id="rId35"/>
    <p:sldId id="395" r:id="rId36"/>
    <p:sldId id="396" r:id="rId37"/>
    <p:sldId id="397" r:id="rId38"/>
    <p:sldId id="398" r:id="rId39"/>
    <p:sldId id="383" r:id="rId40"/>
    <p:sldId id="400" r:id="rId41"/>
    <p:sldId id="401" r:id="rId42"/>
    <p:sldId id="402" r:id="rId43"/>
    <p:sldId id="403" r:id="rId44"/>
    <p:sldId id="293" r:id="rId45"/>
    <p:sldId id="291" r:id="rId46"/>
    <p:sldId id="292" r:id="rId47"/>
    <p:sldId id="385" r:id="rId48"/>
    <p:sldId id="386" r:id="rId49"/>
    <p:sldId id="349" r:id="rId50"/>
    <p:sldId id="290" r:id="rId51"/>
    <p:sldId id="404" r:id="rId52"/>
    <p:sldId id="307" r:id="rId53"/>
    <p:sldId id="405" r:id="rId54"/>
    <p:sldId id="305" r:id="rId55"/>
    <p:sldId id="406" r:id="rId56"/>
    <p:sldId id="407" r:id="rId57"/>
    <p:sldId id="301" r:id="rId58"/>
    <p:sldId id="408" r:id="rId59"/>
    <p:sldId id="409" r:id="rId60"/>
    <p:sldId id="309" r:id="rId61"/>
    <p:sldId id="312" r:id="rId62"/>
    <p:sldId id="314"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78"/>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6CB8A-5DA5-4044-8C93-062FC874F11E}" type="datetimeFigureOut">
              <a:rPr lang="el-GR" smtClean="0"/>
              <a:t>29/8/2022</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80BC7-B88B-410D-9460-6E3BE8C6008D}" type="slidenum">
              <a:rPr lang="el-GR" smtClean="0"/>
              <a:t>‹#›</a:t>
            </a:fld>
            <a:endParaRPr lang="el-GR"/>
          </a:p>
        </p:txBody>
      </p:sp>
    </p:spTree>
    <p:extLst>
      <p:ext uri="{BB962C8B-B14F-4D97-AF65-F5344CB8AC3E}">
        <p14:creationId xmlns:p14="http://schemas.microsoft.com/office/powerpoint/2010/main" val="125937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044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50217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08127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1758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3C04E684-10F4-4CC3-A0B9-F03AA7BE37CF}" type="datetimeFigureOut">
              <a:rPr lang="en-US" smtClean="0"/>
              <a:t>8/29/2022</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51845F5A-061D-4825-9AE9-D7794091C6C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1391953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6981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8604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26901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l-GR"/>
              <a:t>Στυλ κειμένου υποδείγματος</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05671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05358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4E684-10F4-4CC3-A0B9-F03AA7BE37CF}" type="datetimeFigureOut">
              <a:rPr lang="en-US" smtClean="0"/>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1988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45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2594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33893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02423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4507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5854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3139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485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6925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0903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6574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8/29/2022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5476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8/29/2022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42727500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17" r:id="rId6"/>
    <p:sldLayoutId id="2147483712" r:id="rId7"/>
    <p:sldLayoutId id="2147483713" r:id="rId8"/>
    <p:sldLayoutId id="2147483714" r:id="rId9"/>
    <p:sldLayoutId id="2147483715" r:id="rId10"/>
    <p:sldLayoutId id="2147483716" r:id="rId11"/>
    <p:sldLayoutId id="2147483718"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3C04E684-10F4-4CC3-A0B9-F03AA7BE37CF}" type="datetimeFigureOut">
              <a:rPr lang="en-US" smtClean="0"/>
              <a:t>8/29/2022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0924707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s://www.youtube.com/watch?v=FlDtXIBrAYE"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6raomYII9P4&amp;ab_channel=MarcoKraan" TargetMode="External"/><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ego-gw.it/" TargetMode="External"/><Relationship Id="rId2" Type="http://schemas.openxmlformats.org/officeDocument/2006/relationships/hyperlink" Target="https://en.wikipedia.org/wiki/Virgo_interferometer" TargetMode="External"/><Relationship Id="rId1" Type="http://schemas.openxmlformats.org/officeDocument/2006/relationships/slideLayout" Target="../slideLayouts/slideLayout14.xml"/><Relationship Id="rId4" Type="http://schemas.openxmlformats.org/officeDocument/2006/relationships/hyperlink" Target="http://virgo360.dfa.unipd.i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hyperlink" Target="https://gracedb.ligo.org/lates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mgjflMsI7qk&amp;t=43s"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www.et-gw.eu/" TargetMode="External"/><Relationship Id="rId2" Type="http://schemas.openxmlformats.org/officeDocument/2006/relationships/image" Target="../media/image51.emf"/><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s://cosmicexplorer.org/" TargetMode="External"/><Relationship Id="rId2" Type="http://schemas.openxmlformats.org/officeDocument/2006/relationships/image" Target="../media/image53.emf"/><Relationship Id="rId1" Type="http://schemas.openxmlformats.org/officeDocument/2006/relationships/slideLayout" Target="../slideLayouts/slideLayout14.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1.bin"/><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hyperlink" Target="https://www.laserlabs.org/spacetimequest.php" TargetMode="External"/><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tinyurl.com/m5fpmfn5"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cademo.org/demos/spectrum-analyzer/"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TWqhUANNFXw"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zooniverse.org/projects/reinforce/gwitchhunters/"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8" Type="http://schemas.openxmlformats.org/officeDocument/2006/relationships/hyperlink" Target="http://www.ego-gw.it/" TargetMode="External"/><Relationship Id="rId3" Type="http://schemas.openxmlformats.org/officeDocument/2006/relationships/hyperlink" Target="http://www.reinforceeu.eu/" TargetMode="External"/><Relationship Id="rId7" Type="http://schemas.openxmlformats.org/officeDocument/2006/relationships/hyperlink" Target="https://www.virgo-gw.eu/" TargetMode="External"/><Relationship Id="rId2" Type="http://schemas.openxmlformats.org/officeDocument/2006/relationships/hyperlink" Target="mailto:info@reinforce.ea.gr" TargetMode="External"/><Relationship Id="rId1" Type="http://schemas.openxmlformats.org/officeDocument/2006/relationships/slideLayout" Target="../slideLayouts/slideLayout14.xml"/><Relationship Id="rId6" Type="http://schemas.openxmlformats.org/officeDocument/2006/relationships/hyperlink" Target="http://www.frontiers-project.eu/gravitational-wave-astronomy/" TargetMode="External"/><Relationship Id="rId5" Type="http://schemas.openxmlformats.org/officeDocument/2006/relationships/hyperlink" Target="https://www.zooniverse.org/projects/reinforce/gwitchhunters" TargetMode="External"/><Relationship Id="rId4" Type="http://schemas.openxmlformats.org/officeDocument/2006/relationships/hyperlink" Target="http://www.reinforce.ea.g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F8DB51D8-1FA4-4264-B5BE-22E4DD0F9AB6}"/>
              </a:ext>
            </a:extLst>
          </p:cNvPr>
          <p:cNvPicPr>
            <a:picLocks noChangeAspect="1"/>
          </p:cNvPicPr>
          <p:nvPr/>
        </p:nvPicPr>
        <p:blipFill>
          <a:blip r:embed="rId2"/>
          <a:stretch>
            <a:fillRect/>
          </a:stretch>
        </p:blipFill>
        <p:spPr>
          <a:xfrm>
            <a:off x="3050" y="1716"/>
            <a:ext cx="12188950" cy="685628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15" name="Ορθογώνιο 14">
            <a:extLst>
              <a:ext uri="{FF2B5EF4-FFF2-40B4-BE49-F238E27FC236}">
                <a16:creationId xmlns:a16="http://schemas.microsoft.com/office/drawing/2014/main" id="{EF36D3A8-1C45-49A6-99CA-D2A7FAE5050B}"/>
              </a:ext>
            </a:extLst>
          </p:cNvPr>
          <p:cNvSpPr/>
          <p:nvPr/>
        </p:nvSpPr>
        <p:spPr>
          <a:xfrm>
            <a:off x="2764154" y="331470"/>
            <a:ext cx="6663691" cy="2617470"/>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241498A3-2F2A-4F9C-8D8B-6ADE514CC3D3}"/>
              </a:ext>
            </a:extLst>
          </p:cNvPr>
          <p:cNvSpPr>
            <a:spLocks noGrp="1"/>
          </p:cNvSpPr>
          <p:nvPr>
            <p:ph type="ctrTitle"/>
          </p:nvPr>
        </p:nvSpPr>
        <p:spPr>
          <a:xfrm>
            <a:off x="2823213" y="415181"/>
            <a:ext cx="6604632" cy="1299319"/>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softEdge rad="63500"/>
          </a:effectLst>
        </p:spPr>
        <p:txBody>
          <a:bodyPr>
            <a:normAutofit/>
          </a:bodyPr>
          <a:lstStyle/>
          <a:p>
            <a:pPr algn="ctr"/>
            <a:r>
              <a:rPr lang="en-US" sz="3600" b="1" dirty="0">
                <a:solidFill>
                  <a:schemeClr val="bg1"/>
                </a:solidFill>
                <a:latin typeface="+mn-lt"/>
              </a:rPr>
              <a:t>Gravitational Waves</a:t>
            </a:r>
            <a:br>
              <a:rPr lang="en-US" sz="3600" b="1" dirty="0">
                <a:solidFill>
                  <a:schemeClr val="bg1"/>
                </a:solidFill>
                <a:latin typeface="+mn-lt"/>
              </a:rPr>
            </a:br>
            <a:r>
              <a:rPr lang="en-US" sz="2000" b="1" dirty="0">
                <a:solidFill>
                  <a:schemeClr val="bg1"/>
                </a:solidFill>
                <a:latin typeface="+mn-lt"/>
              </a:rPr>
              <a:t>a new observational window to the Cosmos</a:t>
            </a:r>
            <a:endParaRPr lang="el-GR" sz="3600" b="1" dirty="0">
              <a:solidFill>
                <a:schemeClr val="bg1"/>
              </a:solidFill>
              <a:latin typeface="+mn-lt"/>
            </a:endParaRPr>
          </a:p>
        </p:txBody>
      </p:sp>
      <p:sp>
        <p:nvSpPr>
          <p:cNvPr id="3" name="Υπότιτλος 2">
            <a:extLst>
              <a:ext uri="{FF2B5EF4-FFF2-40B4-BE49-F238E27FC236}">
                <a16:creationId xmlns:a16="http://schemas.microsoft.com/office/drawing/2014/main" id="{3171C92A-D83D-413B-BB87-886243CC3EFE}"/>
              </a:ext>
            </a:extLst>
          </p:cNvPr>
          <p:cNvSpPr>
            <a:spLocks noGrp="1"/>
          </p:cNvSpPr>
          <p:nvPr>
            <p:ph type="subTitle" idx="1"/>
          </p:nvPr>
        </p:nvSpPr>
        <p:spPr>
          <a:xfrm>
            <a:off x="1638439" y="1809641"/>
            <a:ext cx="8915121" cy="1683590"/>
          </a:xfrm>
        </p:spPr>
        <p:txBody>
          <a:bodyPr>
            <a:normAutofit/>
          </a:bodyPr>
          <a:lstStyle/>
          <a:p>
            <a:pPr algn="ctr"/>
            <a:r>
              <a:rPr lang="en-US" sz="1400" b="1" dirty="0">
                <a:solidFill>
                  <a:schemeClr val="bg1"/>
                </a:solidFill>
                <a:latin typeface="Cambria" panose="02040503050406030204" pitchFamily="18" charset="0"/>
                <a:ea typeface="Cambria" panose="02040503050406030204" pitchFamily="18" charset="0"/>
              </a:rPr>
              <a:t>E. Chaniotakis, </a:t>
            </a:r>
            <a:br>
              <a:rPr lang="el-GR" sz="1400" b="1" dirty="0">
                <a:solidFill>
                  <a:schemeClr val="bg1"/>
                </a:solidFill>
                <a:latin typeface="Cambria" panose="02040503050406030204" pitchFamily="18" charset="0"/>
                <a:ea typeface="Cambria" panose="02040503050406030204" pitchFamily="18" charset="0"/>
              </a:rPr>
            </a:br>
            <a:r>
              <a:rPr lang="en-US" sz="1400" b="1" dirty="0">
                <a:solidFill>
                  <a:schemeClr val="bg1"/>
                </a:solidFill>
                <a:latin typeface="Cambria" panose="02040503050406030204" pitchFamily="18" charset="0"/>
                <a:ea typeface="Cambria" panose="02040503050406030204" pitchFamily="18" charset="0"/>
              </a:rPr>
              <a:t>Research and Development Department, Ellinogermaniki Agogi</a:t>
            </a:r>
            <a:br>
              <a:rPr lang="el-GR" sz="1400" b="1" dirty="0">
                <a:solidFill>
                  <a:schemeClr val="bg1"/>
                </a:solidFill>
                <a:latin typeface="Cambria" panose="02040503050406030204" pitchFamily="18" charset="0"/>
                <a:ea typeface="Cambria" panose="02040503050406030204" pitchFamily="18" charset="0"/>
              </a:rPr>
            </a:br>
            <a:br>
              <a:rPr lang="el-GR" sz="1400" b="1" dirty="0">
                <a:solidFill>
                  <a:schemeClr val="bg1"/>
                </a:solidFill>
                <a:latin typeface="Cambria" panose="02040503050406030204" pitchFamily="18" charset="0"/>
                <a:ea typeface="Cambria" panose="02040503050406030204" pitchFamily="18" charset="0"/>
              </a:rPr>
            </a:br>
            <a:r>
              <a:rPr lang="en-US" sz="900" b="0" i="0" dirty="0">
                <a:solidFill>
                  <a:srgbClr val="333333"/>
                </a:solidFill>
                <a:effectLst/>
                <a:latin typeface="Poppins" panose="020B0502040204020203" pitchFamily="2" charset="0"/>
              </a:rPr>
              <a:t>11th International Conference of the Balkan Physical Union</a:t>
            </a:r>
            <a:br>
              <a:rPr lang="en-US" sz="900" dirty="0"/>
            </a:br>
            <a:r>
              <a:rPr lang="en-US" sz="900" b="1" i="0" dirty="0">
                <a:solidFill>
                  <a:srgbClr val="333333"/>
                </a:solidFill>
                <a:effectLst/>
                <a:latin typeface="Poppins" panose="020B0502040204020203" pitchFamily="2" charset="0"/>
              </a:rPr>
              <a:t>28 August – 1 September 2022</a:t>
            </a:r>
            <a:r>
              <a:rPr lang="en-US" sz="900" b="0" i="0" dirty="0">
                <a:solidFill>
                  <a:srgbClr val="333333"/>
                </a:solidFill>
                <a:effectLst/>
                <a:latin typeface="Poppins" panose="020B0502040204020203" pitchFamily="2" charset="0"/>
              </a:rPr>
              <a:t>, Belgrade, Serbia</a:t>
            </a:r>
            <a:endParaRPr lang="el-GR" sz="900" dirty="0"/>
          </a:p>
          <a:p>
            <a:pPr algn="ctr"/>
            <a:endParaRPr lang="el-GR" sz="1400" b="1" dirty="0">
              <a:solidFill>
                <a:schemeClr val="bg1"/>
              </a:solidFill>
              <a:latin typeface="Cambria" panose="02040503050406030204" pitchFamily="18" charset="0"/>
              <a:ea typeface="Cambria" panose="02040503050406030204" pitchFamily="18" charset="0"/>
            </a:endParaRPr>
          </a:p>
        </p:txBody>
      </p:sp>
      <p:pic>
        <p:nvPicPr>
          <p:cNvPr id="29" name="Εικόνα 28">
            <a:extLst>
              <a:ext uri="{FF2B5EF4-FFF2-40B4-BE49-F238E27FC236}">
                <a16:creationId xmlns:a16="http://schemas.microsoft.com/office/drawing/2014/main" id="{877D8586-A159-4953-B3DF-A549E5604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300" y="6212184"/>
            <a:ext cx="1651446" cy="497225"/>
          </a:xfrm>
          <a:prstGeom prst="rect">
            <a:avLst/>
          </a:prstGeom>
        </p:spPr>
      </p:pic>
      <p:pic>
        <p:nvPicPr>
          <p:cNvPr id="33" name="Εικόνα 32" descr="Εικόνα που περιέχει κείμενο&#10;&#10;Περιγραφή που δημιουργήθηκε αυτόματα">
            <a:extLst>
              <a:ext uri="{FF2B5EF4-FFF2-40B4-BE49-F238E27FC236}">
                <a16:creationId xmlns:a16="http://schemas.microsoft.com/office/drawing/2014/main" id="{DA9DB7A9-DB9C-40A5-A4C9-9DDD72531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580" y="5059643"/>
            <a:ext cx="1258166" cy="771341"/>
          </a:xfrm>
          <a:prstGeom prst="rect">
            <a:avLst/>
          </a:prstGeom>
        </p:spPr>
      </p:pic>
    </p:spTree>
    <p:extLst>
      <p:ext uri="{BB962C8B-B14F-4D97-AF65-F5344CB8AC3E}">
        <p14:creationId xmlns:p14="http://schemas.microsoft.com/office/powerpoint/2010/main" val="2130901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429" y="201987"/>
            <a:ext cx="9692640" cy="971721"/>
          </a:xfrm>
        </p:spPr>
        <p:txBody>
          <a:bodyPr/>
          <a:lstStyle/>
          <a:p>
            <a:r>
              <a:rPr lang="en-US" dirty="0"/>
              <a:t>Spacetime</a:t>
            </a:r>
            <a:endParaRPr lang="el-GR" dirty="0"/>
          </a:p>
        </p:txBody>
      </p:sp>
      <p:sp>
        <p:nvSpPr>
          <p:cNvPr id="3" name="Content Placeholder 2"/>
          <p:cNvSpPr>
            <a:spLocks noGrp="1"/>
          </p:cNvSpPr>
          <p:nvPr>
            <p:ph idx="1"/>
          </p:nvPr>
        </p:nvSpPr>
        <p:spPr>
          <a:xfrm>
            <a:off x="6250674" y="1405720"/>
            <a:ext cx="4957686" cy="4858602"/>
          </a:xfrm>
        </p:spPr>
        <p:txBody>
          <a:bodyPr>
            <a:normAutofit/>
          </a:bodyPr>
          <a:lstStyle/>
          <a:p>
            <a:pPr marL="0" indent="0">
              <a:buNone/>
            </a:pPr>
            <a:r>
              <a:rPr lang="el-GR" b="1" i="1" dirty="0"/>
              <a:t>«..</a:t>
            </a:r>
            <a:r>
              <a:rPr lang="en-US" b="1" i="1" dirty="0"/>
              <a:t>Henceforth, space by itself, and time by itself, are doomed to fade away into mere shadows</a:t>
            </a:r>
            <a:r>
              <a:rPr lang="en-US" i="1" dirty="0"/>
              <a:t>, and only a kind of union of the two will preserve an independent reality</a:t>
            </a:r>
            <a:r>
              <a:rPr lang="en-US" dirty="0"/>
              <a:t>.</a:t>
            </a:r>
            <a:r>
              <a:rPr lang="el-GR" dirty="0"/>
              <a:t>» (Η. Μ</a:t>
            </a:r>
            <a:r>
              <a:rPr lang="en-US" dirty="0" err="1"/>
              <a:t>inkowski</a:t>
            </a:r>
            <a:r>
              <a:rPr lang="en-US" dirty="0"/>
              <a:t>, 1908).</a:t>
            </a:r>
            <a:br>
              <a:rPr lang="en-US" dirty="0"/>
            </a:br>
            <a:br>
              <a:rPr lang="en-US" dirty="0"/>
            </a:br>
            <a:r>
              <a:rPr lang="en-US" dirty="0"/>
              <a:t>The measurement of space and time differs between two observers (inertial). Spacetime interval remains constant. </a:t>
            </a:r>
            <a:br>
              <a:rPr lang="el-GR" dirty="0"/>
            </a:br>
            <a:br>
              <a:rPr lang="el-GR" dirty="0"/>
            </a:br>
            <a:r>
              <a:rPr lang="en-US" dirty="0"/>
              <a:t>Mass/Energy curve spacetime: The time and distance between two events change with respect to the distance from a mass/energy distribution. </a:t>
            </a:r>
            <a:r>
              <a:rPr lang="el-GR" dirty="0"/>
              <a:t>( </a:t>
            </a:r>
            <a:r>
              <a:rPr lang="en-US" dirty="0"/>
              <a:t>your feet age slower than your head..)</a:t>
            </a:r>
            <a:br>
              <a:rPr lang="el-GR" dirty="0"/>
            </a:br>
            <a:endParaRPr lang="el-GR" dirty="0"/>
          </a:p>
        </p:txBody>
      </p:sp>
      <p:pic>
        <p:nvPicPr>
          <p:cNvPr id="2050" name="Picture 2" descr="Ask Ethan: How Can We Measure The Curvature Of Space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7" y="1405720"/>
            <a:ext cx="5253641" cy="500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3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4A919C-47E7-42DA-90F6-F035E3CAA66A}"/>
              </a:ext>
            </a:extLst>
          </p:cNvPr>
          <p:cNvSpPr>
            <a:spLocks noGrp="1"/>
          </p:cNvSpPr>
          <p:nvPr>
            <p:ph type="title"/>
          </p:nvPr>
        </p:nvSpPr>
        <p:spPr>
          <a:xfrm>
            <a:off x="382772" y="365760"/>
            <a:ext cx="10571740" cy="511585"/>
          </a:xfrm>
        </p:spPr>
        <p:txBody>
          <a:bodyPr>
            <a:noAutofit/>
          </a:bodyPr>
          <a:lstStyle/>
          <a:p>
            <a:r>
              <a:rPr lang="en-US" sz="2800" dirty="0"/>
              <a:t>The Einstein Equation in the General Theory of Relativity (1915)</a:t>
            </a:r>
            <a:endParaRPr lang="el-GR" sz="2800" dirty="0"/>
          </a:p>
        </p:txBody>
      </p:sp>
      <p:sp>
        <p:nvSpPr>
          <p:cNvPr id="3" name="Θέση περιεχομένου 2">
            <a:extLst>
              <a:ext uri="{FF2B5EF4-FFF2-40B4-BE49-F238E27FC236}">
                <a16:creationId xmlns:a16="http://schemas.microsoft.com/office/drawing/2014/main" id="{27D96B05-14B9-41B2-A1D1-DCF0ADC87A23}"/>
              </a:ext>
            </a:extLst>
          </p:cNvPr>
          <p:cNvSpPr>
            <a:spLocks noGrp="1"/>
          </p:cNvSpPr>
          <p:nvPr>
            <p:ph idx="1"/>
          </p:nvPr>
        </p:nvSpPr>
        <p:spPr>
          <a:xfrm>
            <a:off x="816424" y="1253331"/>
            <a:ext cx="9445653" cy="4351337"/>
          </a:xfrm>
        </p:spPr>
        <p:txBody>
          <a:bodyPr>
            <a:normAutofit/>
          </a:bodyPr>
          <a:lstStyle/>
          <a:p>
            <a:pPr marL="0" indent="0">
              <a:buNone/>
            </a:pPr>
            <a:r>
              <a:rPr lang="en-US" sz="2000" dirty="0"/>
              <a:t>According to the General Theory of Relativity, Matter tells spacetime how to curve and spacetime tells matter how to move (J. A. Wheeler) .  </a:t>
            </a:r>
            <a:br>
              <a:rPr lang="el-GR" sz="2000" dirty="0"/>
            </a:br>
            <a:endParaRPr lang="el-GR" sz="2000" dirty="0"/>
          </a:p>
        </p:txBody>
      </p:sp>
      <p:pic>
        <p:nvPicPr>
          <p:cNvPr id="2050" name="Picture 2" descr="Solving the Einstein Equation | Rationalising The Universe">
            <a:extLst>
              <a:ext uri="{FF2B5EF4-FFF2-40B4-BE49-F238E27FC236}">
                <a16:creationId xmlns:a16="http://schemas.microsoft.com/office/drawing/2014/main" id="{6CC7FCD3-A2C5-4879-A811-595FFF64C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890" y="2951844"/>
            <a:ext cx="2857500" cy="12763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Ευθύγραμμο βέλος σύνδεσης 5">
            <a:extLst>
              <a:ext uri="{FF2B5EF4-FFF2-40B4-BE49-F238E27FC236}">
                <a16:creationId xmlns:a16="http://schemas.microsoft.com/office/drawing/2014/main" id="{99FD9DA9-4EEA-40A4-8114-F81F6D03C2ED}"/>
              </a:ext>
            </a:extLst>
          </p:cNvPr>
          <p:cNvCxnSpPr>
            <a:cxnSpLocks/>
          </p:cNvCxnSpPr>
          <p:nvPr/>
        </p:nvCxnSpPr>
        <p:spPr>
          <a:xfrm flipH="1">
            <a:off x="781923" y="3981025"/>
            <a:ext cx="568412" cy="476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76DE46CB-4D4C-4FD9-90BF-316D02583BEF}"/>
              </a:ext>
            </a:extLst>
          </p:cNvPr>
          <p:cNvCxnSpPr>
            <a:cxnSpLocks/>
          </p:cNvCxnSpPr>
          <p:nvPr/>
        </p:nvCxnSpPr>
        <p:spPr>
          <a:xfrm>
            <a:off x="3567757" y="3889605"/>
            <a:ext cx="1073888" cy="642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04B046ED-260B-4F02-91B2-E098AE09445B}"/>
              </a:ext>
            </a:extLst>
          </p:cNvPr>
          <p:cNvCxnSpPr>
            <a:cxnSpLocks/>
          </p:cNvCxnSpPr>
          <p:nvPr/>
        </p:nvCxnSpPr>
        <p:spPr>
          <a:xfrm flipV="1">
            <a:off x="2690038" y="2753833"/>
            <a:ext cx="0" cy="408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43ABF9-1A71-4F28-B22F-4971B7F79A96}"/>
              </a:ext>
            </a:extLst>
          </p:cNvPr>
          <p:cNvSpPr txBox="1"/>
          <p:nvPr/>
        </p:nvSpPr>
        <p:spPr>
          <a:xfrm>
            <a:off x="-1" y="4558822"/>
            <a:ext cx="3444949" cy="646331"/>
          </a:xfrm>
          <a:prstGeom prst="rect">
            <a:avLst/>
          </a:prstGeom>
          <a:noFill/>
        </p:spPr>
        <p:txBody>
          <a:bodyPr wrap="square" rtlCol="0">
            <a:spAutoFit/>
          </a:bodyPr>
          <a:lstStyle/>
          <a:p>
            <a:r>
              <a:rPr lang="el-GR" dirty="0"/>
              <a:t>      </a:t>
            </a:r>
            <a:r>
              <a:rPr lang="en-US" dirty="0"/>
              <a:t>Einstein Tensor</a:t>
            </a:r>
            <a:br>
              <a:rPr lang="el-GR" dirty="0"/>
            </a:br>
            <a:r>
              <a:rPr lang="el-GR" dirty="0"/>
              <a:t>(</a:t>
            </a:r>
            <a:r>
              <a:rPr lang="en-US" dirty="0"/>
              <a:t>Spacetime Curvature</a:t>
            </a:r>
            <a:r>
              <a:rPr lang="el-GR" dirty="0"/>
              <a:t>**)</a:t>
            </a:r>
          </a:p>
        </p:txBody>
      </p:sp>
      <p:sp>
        <p:nvSpPr>
          <p:cNvPr id="13" name="TextBox 12">
            <a:extLst>
              <a:ext uri="{FF2B5EF4-FFF2-40B4-BE49-F238E27FC236}">
                <a16:creationId xmlns:a16="http://schemas.microsoft.com/office/drawing/2014/main" id="{4865A2A6-255C-4419-90D4-EF3781A081BF}"/>
              </a:ext>
            </a:extLst>
          </p:cNvPr>
          <p:cNvSpPr txBox="1"/>
          <p:nvPr/>
        </p:nvSpPr>
        <p:spPr>
          <a:xfrm>
            <a:off x="3527048" y="4584827"/>
            <a:ext cx="2393604" cy="646331"/>
          </a:xfrm>
          <a:prstGeom prst="rect">
            <a:avLst/>
          </a:prstGeom>
          <a:noFill/>
        </p:spPr>
        <p:txBody>
          <a:bodyPr wrap="none" rtlCol="0">
            <a:spAutoFit/>
          </a:bodyPr>
          <a:lstStyle/>
          <a:p>
            <a:pPr algn="ctr"/>
            <a:r>
              <a:rPr lang="en-US" dirty="0"/>
              <a:t>Energy- Momentum</a:t>
            </a:r>
            <a:br>
              <a:rPr lang="en-US" dirty="0"/>
            </a:br>
            <a:r>
              <a:rPr lang="en-US" dirty="0"/>
              <a:t>Tensor</a:t>
            </a:r>
            <a:endParaRPr lang="el-GR"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6594B9-A37B-4AC9-B34D-190EAC694D19}"/>
                  </a:ext>
                </a:extLst>
              </p:cNvPr>
              <p:cNvSpPr txBox="1"/>
              <p:nvPr/>
            </p:nvSpPr>
            <p:spPr>
              <a:xfrm>
                <a:off x="1992835" y="2371032"/>
                <a:ext cx="18335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2.077∗10</m:t>
                          </m:r>
                        </m:e>
                        <m:sup>
                          <m:r>
                            <a:rPr lang="en-US" b="0" i="1" smtClean="0">
                              <a:latin typeface="Cambria Math" panose="02040503050406030204" pitchFamily="18" charset="0"/>
                            </a:rPr>
                            <m:t>−43</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−1</m:t>
                          </m:r>
                        </m:sup>
                      </m:sSup>
                    </m:oMath>
                  </m:oMathPara>
                </a14:m>
                <a:endParaRPr lang="el-GR" dirty="0"/>
              </a:p>
            </p:txBody>
          </p:sp>
        </mc:Choice>
        <mc:Fallback xmlns="">
          <p:sp>
            <p:nvSpPr>
              <p:cNvPr id="15" name="TextBox 14">
                <a:extLst>
                  <a:ext uri="{FF2B5EF4-FFF2-40B4-BE49-F238E27FC236}">
                    <a16:creationId xmlns:a16="http://schemas.microsoft.com/office/drawing/2014/main" id="{446594B9-A37B-4AC9-B34D-190EAC694D19}"/>
                  </a:ext>
                </a:extLst>
              </p:cNvPr>
              <p:cNvSpPr txBox="1">
                <a:spLocks noRot="1" noChangeAspect="1" noMove="1" noResize="1" noEditPoints="1" noAdjustHandles="1" noChangeArrowheads="1" noChangeShapeType="1" noTextEdit="1"/>
              </p:cNvSpPr>
              <p:nvPr/>
            </p:nvSpPr>
            <p:spPr>
              <a:xfrm>
                <a:off x="1992835" y="2371032"/>
                <a:ext cx="1833514" cy="276999"/>
              </a:xfrm>
              <a:prstGeom prst="rect">
                <a:avLst/>
              </a:prstGeom>
              <a:blipFill>
                <a:blip r:embed="rId3"/>
                <a:stretch>
                  <a:fillRect l="-2326" r="-332" b="-11111"/>
                </a:stretch>
              </a:blipFill>
            </p:spPr>
            <p:txBody>
              <a:bodyPr/>
              <a:lstStyle/>
              <a:p>
                <a:r>
                  <a:rPr lang="el-GR">
                    <a:noFill/>
                  </a:rPr>
                  <a:t> </a:t>
                </a:r>
              </a:p>
            </p:txBody>
          </p:sp>
        </mc:Fallback>
      </mc:AlternateContent>
      <p:pic>
        <p:nvPicPr>
          <p:cNvPr id="2052" name="Picture 4" descr="How does space being curved make gravity pull us down? - Quora">
            <a:extLst>
              <a:ext uri="{FF2B5EF4-FFF2-40B4-BE49-F238E27FC236}">
                <a16:creationId xmlns:a16="http://schemas.microsoft.com/office/drawing/2014/main" id="{E16D4774-A75D-4D29-BE8E-A71132AB0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652" y="2504731"/>
            <a:ext cx="5142252" cy="28179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B069036-899E-439A-93F8-A7969B15CB2F}"/>
              </a:ext>
            </a:extLst>
          </p:cNvPr>
          <p:cNvSpPr txBox="1"/>
          <p:nvPr/>
        </p:nvSpPr>
        <p:spPr>
          <a:xfrm>
            <a:off x="560861" y="6096664"/>
            <a:ext cx="10447091" cy="646331"/>
          </a:xfrm>
          <a:prstGeom prst="rect">
            <a:avLst/>
          </a:prstGeom>
          <a:noFill/>
        </p:spPr>
        <p:txBody>
          <a:bodyPr wrap="none" rtlCol="0">
            <a:spAutoFit/>
          </a:bodyPr>
          <a:lstStyle/>
          <a:p>
            <a:pPr algn="ctr"/>
            <a:r>
              <a:rPr lang="en-US" dirty="0"/>
              <a:t>Large densities of mass/energy are required in order to have observable curvature of spacetime. </a:t>
            </a:r>
            <a:br>
              <a:rPr lang="en-US" dirty="0"/>
            </a:br>
            <a:r>
              <a:rPr lang="en-US" dirty="0"/>
              <a:t>The sky is a unique lab for the study of General Relativity. </a:t>
            </a:r>
            <a:endParaRPr lang="el-GR" dirty="0"/>
          </a:p>
        </p:txBody>
      </p:sp>
    </p:spTree>
    <p:extLst>
      <p:ext uri="{BB962C8B-B14F-4D97-AF65-F5344CB8AC3E}">
        <p14:creationId xmlns:p14="http://schemas.microsoft.com/office/powerpoint/2010/main" val="30999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441" y="0"/>
            <a:ext cx="9692640" cy="1067255"/>
          </a:xfrm>
        </p:spPr>
        <p:txBody>
          <a:bodyPr/>
          <a:lstStyle/>
          <a:p>
            <a:r>
              <a:rPr lang="en-US" dirty="0"/>
              <a:t>Gravitational Waves</a:t>
            </a:r>
            <a:endParaRPr lang="el-GR" dirty="0"/>
          </a:p>
        </p:txBody>
      </p:sp>
      <p:sp>
        <p:nvSpPr>
          <p:cNvPr id="3" name="Content Placeholder 2"/>
          <p:cNvSpPr>
            <a:spLocks noGrp="1"/>
          </p:cNvSpPr>
          <p:nvPr>
            <p:ph idx="1"/>
          </p:nvPr>
        </p:nvSpPr>
        <p:spPr>
          <a:xfrm>
            <a:off x="460375" y="1230091"/>
            <a:ext cx="4750130" cy="4981578"/>
          </a:xfrm>
        </p:spPr>
        <p:txBody>
          <a:bodyPr>
            <a:normAutofit fontScale="92500" lnSpcReduction="10000"/>
          </a:bodyPr>
          <a:lstStyle/>
          <a:p>
            <a:r>
              <a:rPr lang="en-US" sz="2000" dirty="0"/>
              <a:t>Gravitational Waves are solutions of the Einstein Equation. They are ripples in space that are produced when an asymmetric mass distribution (such as a black hole binary) undergoes a rapidly varying motion. </a:t>
            </a:r>
          </a:p>
          <a:p>
            <a:r>
              <a:rPr lang="en-US" sz="2000" dirty="0"/>
              <a:t>They propagate outwards from the source with the speed of light. Their small coupling with matter makes them extremely difficult to detect but also extremely interesting for Astronomy since they undergo almost no absorption after their production. By studying them we can obtain information about their sources, to observe more closely the horizon of a black hole but also learn more about the nature of gravity itself. </a:t>
            </a:r>
            <a:endParaRPr lang="el-GR" sz="2000" dirty="0"/>
          </a:p>
        </p:txBody>
      </p:sp>
      <p:sp>
        <p:nvSpPr>
          <p:cNvPr id="5" name="TextBox 4"/>
          <p:cNvSpPr txBox="1"/>
          <p:nvPr/>
        </p:nvSpPr>
        <p:spPr>
          <a:xfrm>
            <a:off x="2879677" y="6211669"/>
            <a:ext cx="5469767" cy="646331"/>
          </a:xfrm>
          <a:prstGeom prst="rect">
            <a:avLst/>
          </a:prstGeom>
          <a:noFill/>
        </p:spPr>
        <p:txBody>
          <a:bodyPr wrap="none" rtlCol="0">
            <a:spAutoFit/>
          </a:bodyPr>
          <a:lstStyle/>
          <a:p>
            <a:r>
              <a:rPr lang="en-US" dirty="0">
                <a:hlinkClick r:id="rId2"/>
              </a:rPr>
              <a:t>https://www.youtube.com/watch?v=FlDtXIBrAYE</a:t>
            </a:r>
            <a:endParaRPr lang="el-GR" dirty="0"/>
          </a:p>
          <a:p>
            <a:r>
              <a:rPr lang="el-GR" dirty="0"/>
              <a:t> </a:t>
            </a:r>
          </a:p>
        </p:txBody>
      </p:sp>
      <p:sp>
        <p:nvSpPr>
          <p:cNvPr id="4" name="AutoShape 2" descr="Gravitational waves loop GIF on GIFER - by Brall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3" name="Picture 5" descr="Gravitational waves loop GIF on GIFER - by Brallad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98" y="1303875"/>
            <a:ext cx="5715016" cy="442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35" y="-94786"/>
            <a:ext cx="9692640" cy="1325562"/>
          </a:xfrm>
        </p:spPr>
        <p:txBody>
          <a:bodyPr/>
          <a:lstStyle/>
          <a:p>
            <a:r>
              <a:rPr lang="en-US" dirty="0"/>
              <a:t>Sources of Gravitational Waves</a:t>
            </a:r>
            <a:endParaRPr lang="el-GR" dirty="0"/>
          </a:p>
        </p:txBody>
      </p:sp>
      <p:sp>
        <p:nvSpPr>
          <p:cNvPr id="3" name="Content Placeholder 2"/>
          <p:cNvSpPr>
            <a:spLocks noGrp="1"/>
          </p:cNvSpPr>
          <p:nvPr>
            <p:ph idx="1"/>
          </p:nvPr>
        </p:nvSpPr>
        <p:spPr>
          <a:xfrm>
            <a:off x="290087" y="1596788"/>
            <a:ext cx="4893268" cy="4351337"/>
          </a:xfrm>
        </p:spPr>
        <p:txBody>
          <a:bodyPr>
            <a:normAutofit/>
          </a:bodyPr>
          <a:lstStyle/>
          <a:p>
            <a:r>
              <a:rPr lang="en-US" sz="2800" b="1" dirty="0"/>
              <a:t>Binary Systems</a:t>
            </a:r>
            <a:r>
              <a:rPr lang="el-GR" sz="2800" dirty="0"/>
              <a:t>(</a:t>
            </a:r>
            <a:r>
              <a:rPr lang="en-US" sz="2800" u="sng" dirty="0"/>
              <a:t>black holes, neutron stars, black hole-neutron star binaries</a:t>
            </a:r>
            <a:r>
              <a:rPr lang="en-US" sz="2800" dirty="0"/>
              <a:t>, white dwarfs). </a:t>
            </a:r>
          </a:p>
          <a:p>
            <a:r>
              <a:rPr lang="en-US" sz="2800" dirty="0"/>
              <a:t>Supernova explosions.</a:t>
            </a:r>
            <a:endParaRPr lang="el-GR" sz="2800" dirty="0"/>
          </a:p>
          <a:p>
            <a:r>
              <a:rPr lang="en-US" sz="2800" i="1" u="sng" dirty="0"/>
              <a:t>Rotating neutron stars </a:t>
            </a:r>
          </a:p>
          <a:p>
            <a:r>
              <a:rPr lang="en-US" sz="2800" i="1" dirty="0"/>
              <a:t>Stochastic Gravitational Wave Background from the Big Bang. </a:t>
            </a:r>
            <a:endParaRPr lang="el-GR" sz="2800" dirty="0"/>
          </a:p>
        </p:txBody>
      </p:sp>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2877" y="1366907"/>
            <a:ext cx="5320757" cy="516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881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58FE23-81D5-405B-92A1-F6DF39A3AB9C}"/>
              </a:ext>
            </a:extLst>
          </p:cNvPr>
          <p:cNvSpPr>
            <a:spLocks noGrp="1"/>
          </p:cNvSpPr>
          <p:nvPr>
            <p:ph type="title"/>
          </p:nvPr>
        </p:nvSpPr>
        <p:spPr>
          <a:xfrm>
            <a:off x="1127051" y="365760"/>
            <a:ext cx="9827461" cy="1325562"/>
          </a:xfrm>
        </p:spPr>
        <p:txBody>
          <a:bodyPr/>
          <a:lstStyle/>
          <a:p>
            <a:r>
              <a:rPr lang="en-US" dirty="0"/>
              <a:t>GW production mechanism</a:t>
            </a:r>
            <a:endParaRPr lang="el-GR" dirty="0"/>
          </a:p>
        </p:txBody>
      </p:sp>
      <p:sp>
        <p:nvSpPr>
          <p:cNvPr id="4" name="AutoShape 2" descr="The Basics of Binary Coalescence - Sounds of Spacetime">
            <a:extLst>
              <a:ext uri="{FF2B5EF4-FFF2-40B4-BE49-F238E27FC236}">
                <a16:creationId xmlns:a16="http://schemas.microsoft.com/office/drawing/2014/main" id="{00EA5D0F-60C3-4B92-A8E8-9828A57395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 name="Εικόνα 4">
            <a:extLst>
              <a:ext uri="{FF2B5EF4-FFF2-40B4-BE49-F238E27FC236}">
                <a16:creationId xmlns:a16="http://schemas.microsoft.com/office/drawing/2014/main" id="{A393CBC9-0D8B-478B-B62A-F877E98A36A8}"/>
              </a:ext>
            </a:extLst>
          </p:cNvPr>
          <p:cNvPicPr>
            <a:picLocks noChangeAspect="1"/>
          </p:cNvPicPr>
          <p:nvPr/>
        </p:nvPicPr>
        <p:blipFill>
          <a:blip r:embed="rId2"/>
          <a:stretch>
            <a:fillRect/>
          </a:stretch>
        </p:blipFill>
        <p:spPr>
          <a:xfrm>
            <a:off x="1272587" y="2060675"/>
            <a:ext cx="9144000" cy="4267200"/>
          </a:xfrm>
          <a:prstGeom prst="rect">
            <a:avLst/>
          </a:prstGeom>
        </p:spPr>
      </p:pic>
      <p:pic>
        <p:nvPicPr>
          <p:cNvPr id="5122" name="Picture 2" descr="Best Gravitational Wave GIFs | Gfycat">
            <a:extLst>
              <a:ext uri="{FF2B5EF4-FFF2-40B4-BE49-F238E27FC236}">
                <a16:creationId xmlns:a16="http://schemas.microsoft.com/office/drawing/2014/main" id="{DF1656A4-31C4-5AA3-F725-7C24AAF6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87" y="1718922"/>
            <a:ext cx="8792453" cy="495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DF042-3141-4D2C-B223-BC29C6CF4C40}"/>
              </a:ext>
            </a:extLst>
          </p:cNvPr>
          <p:cNvSpPr>
            <a:spLocks noGrp="1"/>
          </p:cNvSpPr>
          <p:nvPr>
            <p:ph type="title"/>
          </p:nvPr>
        </p:nvSpPr>
        <p:spPr>
          <a:xfrm>
            <a:off x="889732" y="0"/>
            <a:ext cx="9692640" cy="1325562"/>
          </a:xfrm>
        </p:spPr>
        <p:txBody>
          <a:bodyPr/>
          <a:lstStyle/>
          <a:p>
            <a:r>
              <a:rPr lang="en-US" dirty="0"/>
              <a:t>What do GWs do?</a:t>
            </a:r>
            <a:endParaRPr lang="el-GR" dirty="0"/>
          </a:p>
        </p:txBody>
      </p:sp>
      <p:sp>
        <p:nvSpPr>
          <p:cNvPr id="3" name="Θέση περιεχομένου 2">
            <a:extLst>
              <a:ext uri="{FF2B5EF4-FFF2-40B4-BE49-F238E27FC236}">
                <a16:creationId xmlns:a16="http://schemas.microsoft.com/office/drawing/2014/main" id="{930783B0-8297-42BC-A4CA-2B25C1D6C397}"/>
              </a:ext>
            </a:extLst>
          </p:cNvPr>
          <p:cNvSpPr>
            <a:spLocks noGrp="1"/>
          </p:cNvSpPr>
          <p:nvPr>
            <p:ph idx="1"/>
          </p:nvPr>
        </p:nvSpPr>
        <p:spPr>
          <a:xfrm>
            <a:off x="601952" y="1905239"/>
            <a:ext cx="5871648" cy="4563800"/>
          </a:xfrm>
        </p:spPr>
        <p:txBody>
          <a:bodyPr>
            <a:normAutofit/>
          </a:bodyPr>
          <a:lstStyle/>
          <a:p>
            <a:pPr marL="0" indent="0">
              <a:buNone/>
            </a:pPr>
            <a:br>
              <a:rPr lang="el-GR" sz="2400" dirty="0"/>
            </a:br>
            <a:r>
              <a:rPr lang="en-US" sz="2400" dirty="0"/>
              <a:t>They change the metric of Spacetime through which they propagate in the plane vertical to their propagation direction. </a:t>
            </a:r>
            <a:br>
              <a:rPr lang="el-GR" sz="2400" dirty="0"/>
            </a:br>
            <a:br>
              <a:rPr lang="el-GR" sz="2400" dirty="0"/>
            </a:br>
            <a:r>
              <a:rPr lang="en-US" sz="2400" dirty="0"/>
              <a:t>Space “stretches and squeezes” when a GW passes through. The amplitude of GWs is inversely proportional to the distance to the source and depends on the mass and period of the source.</a:t>
            </a:r>
            <a:endParaRPr lang="el-GR" sz="2400" dirty="0"/>
          </a:p>
        </p:txBody>
      </p:sp>
      <p:pic>
        <p:nvPicPr>
          <p:cNvPr id="3076" name="Picture 4" descr="The wave nature of simple gravitational waves « Einstein-Online">
            <a:extLst>
              <a:ext uri="{FF2B5EF4-FFF2-40B4-BE49-F238E27FC236}">
                <a16:creationId xmlns:a16="http://schemas.microsoft.com/office/drawing/2014/main" id="{B5C01056-3E42-48FE-83BE-2C861AB0B8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7212" y="1182727"/>
            <a:ext cx="4062300" cy="528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3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10" y="-122830"/>
            <a:ext cx="10866018" cy="1325562"/>
          </a:xfrm>
        </p:spPr>
        <p:txBody>
          <a:bodyPr/>
          <a:lstStyle/>
          <a:p>
            <a:r>
              <a:rPr lang="en-US" dirty="0"/>
              <a:t>How can we detect Gravitational Waves?</a:t>
            </a:r>
            <a:endParaRPr lang="el-G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66" y="1556058"/>
            <a:ext cx="10081028" cy="275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1861" y="4735064"/>
            <a:ext cx="10654287" cy="1938992"/>
          </a:xfrm>
          <a:prstGeom prst="rect">
            <a:avLst/>
          </a:prstGeom>
          <a:noFill/>
        </p:spPr>
        <p:txBody>
          <a:bodyPr wrap="square" rtlCol="0">
            <a:spAutoFit/>
          </a:bodyPr>
          <a:lstStyle/>
          <a:p>
            <a:pPr algn="ctr"/>
            <a:r>
              <a:rPr lang="en-US" sz="2000" dirty="0"/>
              <a:t>GWs stretch and squeeze space. We can detect the coming of a GW by measuring the relative change of position (</a:t>
            </a:r>
            <a:r>
              <a:rPr lang="el-GR" sz="2000" dirty="0"/>
              <a:t>δ</a:t>
            </a:r>
            <a:r>
              <a:rPr lang="en-US" sz="2000" dirty="0"/>
              <a:t>L) between two masses placed at an initial distance L. </a:t>
            </a:r>
            <a:br>
              <a:rPr lang="el-GR" sz="2000" dirty="0"/>
            </a:br>
            <a:r>
              <a:rPr lang="en-US" sz="2000" dirty="0"/>
              <a:t>However, as the distance changes, the length of the ruler that I use to measure it changes in a similar way. If the coordinate distance between the two masses was equal to 5m before the coming of the GW it will still write 5m as it passes through. The GWs don’t change the coordinate distance but the proper distance between the two masses. </a:t>
            </a:r>
            <a:endParaRPr lang="el-GR" sz="2000" dirty="0"/>
          </a:p>
        </p:txBody>
      </p:sp>
    </p:spTree>
    <p:extLst>
      <p:ext uri="{BB962C8B-B14F-4D97-AF65-F5344CB8AC3E}">
        <p14:creationId xmlns:p14="http://schemas.microsoft.com/office/powerpoint/2010/main" val="305547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236" y="-278985"/>
            <a:ext cx="8378309" cy="1325562"/>
          </a:xfrm>
        </p:spPr>
        <p:txBody>
          <a:bodyPr/>
          <a:lstStyle/>
          <a:p>
            <a:r>
              <a:rPr lang="en-US" dirty="0"/>
              <a:t>Let’s use light!</a:t>
            </a:r>
            <a:endParaRPr lang="el-GR" dirty="0"/>
          </a:p>
        </p:txBody>
      </p:sp>
      <p:sp>
        <p:nvSpPr>
          <p:cNvPr id="3" name="Content Placeholder 2"/>
          <p:cNvSpPr>
            <a:spLocks noGrp="1"/>
          </p:cNvSpPr>
          <p:nvPr>
            <p:ph idx="1"/>
          </p:nvPr>
        </p:nvSpPr>
        <p:spPr>
          <a:xfrm>
            <a:off x="614148" y="1337480"/>
            <a:ext cx="10317707" cy="4351337"/>
          </a:xfrm>
        </p:spPr>
        <p:txBody>
          <a:bodyPr/>
          <a:lstStyle/>
          <a:p>
            <a:pPr marL="0" indent="0">
              <a:buNone/>
            </a:pPr>
            <a:r>
              <a:rPr lang="en-US" dirty="0"/>
              <a:t>Light always moves with the speed of light! If the distance between two test masses increases, a light ray’s time of flight to and from the masses will last longer. </a:t>
            </a: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592" y="2077278"/>
            <a:ext cx="7929846" cy="457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812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93FC0E-4416-01C3-A022-13CBED187B92}"/>
              </a:ext>
            </a:extLst>
          </p:cNvPr>
          <p:cNvSpPr>
            <a:spLocks noGrp="1"/>
          </p:cNvSpPr>
          <p:nvPr>
            <p:ph type="title"/>
          </p:nvPr>
        </p:nvSpPr>
        <p:spPr>
          <a:xfrm>
            <a:off x="903056" y="-4630"/>
            <a:ext cx="9692640" cy="1325562"/>
          </a:xfrm>
        </p:spPr>
        <p:txBody>
          <a:bodyPr/>
          <a:lstStyle/>
          <a:p>
            <a:r>
              <a:rPr lang="en-US" dirty="0"/>
              <a:t>(A quick reminder)Wave Interference</a:t>
            </a:r>
            <a:endParaRPr lang="el-GR" dirty="0"/>
          </a:p>
        </p:txBody>
      </p:sp>
      <p:sp>
        <p:nvSpPr>
          <p:cNvPr id="3" name="Θέση περιεχομένου 2">
            <a:extLst>
              <a:ext uri="{FF2B5EF4-FFF2-40B4-BE49-F238E27FC236}">
                <a16:creationId xmlns:a16="http://schemas.microsoft.com/office/drawing/2014/main" id="{AD1E8112-D01A-D56D-36ED-73C0D64D7B9C}"/>
              </a:ext>
            </a:extLst>
          </p:cNvPr>
          <p:cNvSpPr>
            <a:spLocks noGrp="1"/>
          </p:cNvSpPr>
          <p:nvPr>
            <p:ph idx="1"/>
          </p:nvPr>
        </p:nvSpPr>
        <p:spPr>
          <a:xfrm>
            <a:off x="552893" y="1828801"/>
            <a:ext cx="10312593" cy="1325562"/>
          </a:xfrm>
        </p:spPr>
        <p:txBody>
          <a:bodyPr>
            <a:normAutofit/>
          </a:bodyPr>
          <a:lstStyle/>
          <a:p>
            <a:r>
              <a:rPr lang="en-US" dirty="0"/>
              <a:t>Wave interference is the phenomenon that occurs when two waves meet while traveling along the same medium. The interference of waves causes the medium to take on a shape that results from the net effect of the two individual waves upon the particles of the medium.</a:t>
            </a:r>
            <a:endParaRPr lang="el-GR" dirty="0"/>
          </a:p>
        </p:txBody>
      </p:sp>
      <p:pic>
        <p:nvPicPr>
          <p:cNvPr id="4" name="Picture 4" descr="Interference">
            <a:extLst>
              <a:ext uri="{FF2B5EF4-FFF2-40B4-BE49-F238E27FC236}">
                <a16:creationId xmlns:a16="http://schemas.microsoft.com/office/drawing/2014/main" id="{2A4CB01E-8A2A-4640-2934-6822F7476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3" y="3321866"/>
            <a:ext cx="5298787" cy="2384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echanical Waves">
            <a:extLst>
              <a:ext uri="{FF2B5EF4-FFF2-40B4-BE49-F238E27FC236}">
                <a16:creationId xmlns:a16="http://schemas.microsoft.com/office/drawing/2014/main" id="{2D5A0C4D-6DA9-1D93-A40F-3DA0C0B64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699" y="3321865"/>
            <a:ext cx="5298787" cy="238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0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876186"/>
          </a:xfrm>
        </p:spPr>
        <p:txBody>
          <a:bodyPr/>
          <a:lstStyle/>
          <a:p>
            <a:r>
              <a:rPr lang="en-US" dirty="0"/>
              <a:t>The Michelson Interferometer</a:t>
            </a:r>
            <a:endParaRPr lang="el-GR" dirty="0"/>
          </a:p>
        </p:txBody>
      </p:sp>
      <p:sp>
        <p:nvSpPr>
          <p:cNvPr id="3" name="Content Placeholder 2"/>
          <p:cNvSpPr>
            <a:spLocks noGrp="1"/>
          </p:cNvSpPr>
          <p:nvPr>
            <p:ph idx="1"/>
          </p:nvPr>
        </p:nvSpPr>
        <p:spPr>
          <a:xfrm>
            <a:off x="329779" y="1583141"/>
            <a:ext cx="3994844" cy="4351337"/>
          </a:xfrm>
        </p:spPr>
        <p:txBody>
          <a:bodyPr>
            <a:normAutofit/>
          </a:bodyPr>
          <a:lstStyle/>
          <a:p>
            <a:pPr marL="0" indent="0">
              <a:buNone/>
            </a:pPr>
            <a:r>
              <a:rPr lang="en-US" dirty="0"/>
              <a:t>Is an ingenious way of measuring small distances with great precision. Its working principle depends on the phenomenon of light interference: </a:t>
            </a:r>
          </a:p>
          <a:p>
            <a:pPr marL="0" indent="0">
              <a:buNone/>
            </a:pPr>
            <a:r>
              <a:rPr lang="en-US" dirty="0"/>
              <a:t>We can tune the distances of the interferometer’s arms in order to achieve destructive interference: If a GW passes through, the length of the interferometer arms changes, resulting in differences in the time of flight of the light between the two arms and therefore its phase difference.</a:t>
            </a:r>
            <a:endParaRPr lang="el-GR" dirty="0"/>
          </a:p>
        </p:txBody>
      </p:sp>
      <p:pic>
        <p:nvPicPr>
          <p:cNvPr id="2056" name="Picture 8" descr="How LIGO Detected Gravitational Waves GIF by asklubich | Gfycat">
            <a:extLst>
              <a:ext uri="{FF2B5EF4-FFF2-40B4-BE49-F238E27FC236}">
                <a16:creationId xmlns:a16="http://schemas.microsoft.com/office/drawing/2014/main" id="{F5854A4C-0930-B222-37A8-4FC923B25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623" y="1678834"/>
            <a:ext cx="6569282" cy="369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9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608" y="-541793"/>
            <a:ext cx="9692640" cy="1325562"/>
          </a:xfrm>
        </p:spPr>
        <p:txBody>
          <a:bodyPr/>
          <a:lstStyle/>
          <a:p>
            <a:r>
              <a:rPr lang="en-US" dirty="0"/>
              <a:t>The Sky as we observe it</a:t>
            </a:r>
            <a:endParaRPr lang="el-GR" dirty="0"/>
          </a:p>
        </p:txBody>
      </p:sp>
      <p:pic>
        <p:nvPicPr>
          <p:cNvPr id="1026" name="Picture 2" descr="Pin o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539" y="783769"/>
            <a:ext cx="8905131" cy="593675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Zeitraffer timelapse jupiter GIF - Find on GIF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11" descr="Zeitraffer timelapse jupiter GIF - Find on GIF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3" descr="Brahe_bio.ht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289839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98" y="365760"/>
            <a:ext cx="10135114" cy="1325562"/>
          </a:xfrm>
        </p:spPr>
        <p:txBody>
          <a:bodyPr>
            <a:noAutofit/>
          </a:bodyPr>
          <a:lstStyle/>
          <a:p>
            <a:pPr algn="ctr"/>
            <a:r>
              <a:rPr lang="en-US" sz="2400" dirty="0"/>
              <a:t>Gravitational wave sources emit ginormous amounts of power.. But they are very far away.. As a result, the amplitude of the GWs we measure is of the order..</a:t>
            </a:r>
            <a:endParaRPr lang="el-GR" sz="2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1" y="1828800"/>
                <a:ext cx="9648966" cy="4351337"/>
              </a:xfrm>
            </p:spPr>
            <p:txBody>
              <a:bodyPr/>
              <a:lstStyle/>
              <a:p>
                <a:pPr marL="0" indent="0" algn="ctr">
                  <a:buNone/>
                </a:pPr>
                <a14:m>
                  <m:oMath xmlns:m="http://schemas.openxmlformats.org/officeDocument/2006/math">
                    <m:r>
                      <a:rPr lang="en-US" sz="3200" b="0" i="1">
                        <a:latin typeface="Cambria Math" panose="02040503050406030204" pitchFamily="18" charset="0"/>
                      </a:rPr>
                      <m:t>h</m:t>
                    </m:r>
                    <m:r>
                      <a:rPr lang="en-US" sz="3200" b="0" i="1">
                        <a:latin typeface="Cambria Math" panose="02040503050406030204" pitchFamily="18" charset="0"/>
                      </a:rPr>
                      <m:t>=</m:t>
                    </m:r>
                    <m:f>
                      <m:fPr>
                        <m:ctrlPr>
                          <a:rPr lang="en-US" sz="3200" i="1">
                            <a:latin typeface="Cambria Math" panose="02040503050406030204" pitchFamily="18" charset="0"/>
                          </a:rPr>
                        </m:ctrlPr>
                      </m:fPr>
                      <m:num>
                        <m:r>
                          <a:rPr lang="el-GR" sz="3200" b="0" i="1">
                            <a:latin typeface="Cambria Math" panose="02040503050406030204" pitchFamily="18" charset="0"/>
                          </a:rPr>
                          <m:t>𝛿</m:t>
                        </m:r>
                        <m:r>
                          <a:rPr lang="en-US" sz="3200" b="0" i="1">
                            <a:latin typeface="Cambria Math" panose="02040503050406030204" pitchFamily="18" charset="0"/>
                          </a:rPr>
                          <m:t>𝐿</m:t>
                        </m:r>
                      </m:num>
                      <m:den>
                        <m:r>
                          <a:rPr lang="en-US" sz="3200" b="0" i="1">
                            <a:latin typeface="Cambria Math" panose="02040503050406030204" pitchFamily="18" charset="0"/>
                          </a:rPr>
                          <m:t>𝐿</m:t>
                        </m:r>
                      </m:den>
                    </m:f>
                  </m:oMath>
                </a14:m>
                <a:r>
                  <a:rPr lang="el-GR" sz="3200" dirty="0"/>
                  <a:t> </a:t>
                </a:r>
                <a14:m>
                  <m:oMath xmlns:m="http://schemas.openxmlformats.org/officeDocument/2006/math">
                    <m:r>
                      <a:rPr lang="el-GR" sz="3200" b="0" i="1">
                        <a:latin typeface="Cambria Math" panose="02040503050406030204" pitchFamily="18" charset="0"/>
                      </a:rPr>
                      <m:t>~</m:t>
                    </m:r>
                    <m:sSup>
                      <m:sSupPr>
                        <m:ctrlPr>
                          <a:rPr lang="en-US" sz="3200" i="1">
                            <a:latin typeface="Cambria Math" panose="02040503050406030204" pitchFamily="18" charset="0"/>
                          </a:rPr>
                        </m:ctrlPr>
                      </m:sSupPr>
                      <m:e>
                        <m:r>
                          <a:rPr lang="el-GR" sz="3200" b="0" i="1">
                            <a:latin typeface="Cambria Math" panose="02040503050406030204" pitchFamily="18" charset="0"/>
                          </a:rPr>
                          <m:t>10</m:t>
                        </m:r>
                      </m:e>
                      <m:sup>
                        <m:r>
                          <a:rPr lang="el-GR" sz="3200" b="0" i="1">
                            <a:latin typeface="Cambria Math" panose="02040503050406030204" pitchFamily="18" charset="0"/>
                          </a:rPr>
                          <m:t>−21</m:t>
                        </m:r>
                      </m:sup>
                    </m:sSup>
                  </m:oMath>
                </a14:m>
                <a:br>
                  <a:rPr lang="en-US" dirty="0"/>
                </a:br>
                <a:br>
                  <a:rPr lang="en-US" dirty="0"/>
                </a:br>
                <a:r>
                  <a:rPr lang="en-US" sz="2400" dirty="0"/>
                  <a:t>How small is that? If the arm of the interferometer has a length equal to L=1km, then the displacement will be of the order of </a:t>
                </a:r>
                <a:br>
                  <a:rPr lang="en-US" sz="2400" b="0" i="1" dirty="0">
                    <a:latin typeface="Cambria Math" panose="02040503050406030204" pitchFamily="18" charset="0"/>
                  </a:rPr>
                </a:br>
                <a14:m>
                  <m:oMath xmlns:m="http://schemas.openxmlformats.org/officeDocument/2006/math">
                    <m:r>
                      <a:rPr lang="el-GR" sz="2400" b="0" i="1" smtClean="0">
                        <a:latin typeface="Cambria Math" panose="02040503050406030204" pitchFamily="18" charset="0"/>
                      </a:rPr>
                      <m:t>𝛿</m:t>
                    </m:r>
                    <m:r>
                      <a:rPr lang="en-US" sz="2400" b="0" i="1" smtClean="0">
                        <a:latin typeface="Cambria Math" panose="02040503050406030204" pitchFamily="18" charset="0"/>
                      </a:rPr>
                      <m:t>𝐿</m:t>
                    </m:r>
                    <m:r>
                      <a:rPr lang="en-US" sz="2400" i="1"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−18</m:t>
                        </m:r>
                      </m:sup>
                    </m:sSup>
                  </m:oMath>
                </a14:m>
                <a:r>
                  <a:rPr lang="en-US" sz="2400" dirty="0"/>
                  <a:t> m! </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1" y="1828800"/>
                <a:ext cx="9648966" cy="4351337"/>
              </a:xfrm>
              <a:blipFill>
                <a:blip r:embed="rId2"/>
                <a:stretch>
                  <a:fillRect/>
                </a:stretch>
              </a:blipFill>
            </p:spPr>
            <p:txBody>
              <a:bodyPr/>
              <a:lstStyle/>
              <a:p>
                <a:r>
                  <a:rPr lang="el-GR">
                    <a:noFill/>
                  </a:rPr>
                  <a:t> </a:t>
                </a:r>
              </a:p>
            </p:txBody>
          </p:sp>
        </mc:Fallback>
      </mc:AlternateContent>
      <p:pic>
        <p:nvPicPr>
          <p:cNvPr id="6" name="Picture 2">
            <a:extLst>
              <a:ext uri="{FF2B5EF4-FFF2-40B4-BE49-F238E27FC236}">
                <a16:creationId xmlns:a16="http://schemas.microsoft.com/office/drawing/2014/main" id="{2B8D1C98-9F17-928E-0450-3624879FCBF1}"/>
              </a:ext>
            </a:extLst>
          </p:cNvPr>
          <p:cNvPicPr>
            <a:picLocks noChangeAspect="1"/>
          </p:cNvPicPr>
          <p:nvPr/>
        </p:nvPicPr>
        <p:blipFill>
          <a:blip r:embed="rId3"/>
          <a:stretch>
            <a:fillRect/>
          </a:stretch>
        </p:blipFill>
        <p:spPr>
          <a:xfrm>
            <a:off x="1551351" y="4583086"/>
            <a:ext cx="3550584" cy="1997595"/>
          </a:xfrm>
          <a:prstGeom prst="rect">
            <a:avLst/>
          </a:prstGeom>
          <a:ln>
            <a:noFill/>
          </a:ln>
          <a:effectLst>
            <a:outerShdw blurRad="292100" dist="139700" dir="2700000" algn="tl" rotWithShape="0">
              <a:srgbClr val="333333">
                <a:alpha val="65000"/>
              </a:srgbClr>
            </a:outerShdw>
          </a:effectLst>
        </p:spPr>
      </p:pic>
      <p:grpSp>
        <p:nvGrpSpPr>
          <p:cNvPr id="7" name="Group 14">
            <a:extLst>
              <a:ext uri="{FF2B5EF4-FFF2-40B4-BE49-F238E27FC236}">
                <a16:creationId xmlns:a16="http://schemas.microsoft.com/office/drawing/2014/main" id="{65891128-B81D-9E39-92AA-BAA8F473CE46}"/>
              </a:ext>
            </a:extLst>
          </p:cNvPr>
          <p:cNvGrpSpPr>
            <a:grpSpLocks/>
          </p:cNvGrpSpPr>
          <p:nvPr/>
        </p:nvGrpSpPr>
        <p:grpSpPr bwMode="auto">
          <a:xfrm>
            <a:off x="6096000" y="4520164"/>
            <a:ext cx="4010453" cy="2285499"/>
            <a:chOff x="5004048" y="1412776"/>
            <a:chExt cx="4032448" cy="2160240"/>
          </a:xfrm>
        </p:grpSpPr>
        <p:pic>
          <p:nvPicPr>
            <p:cNvPr id="8" name="Picture 11">
              <a:extLst>
                <a:ext uri="{FF2B5EF4-FFF2-40B4-BE49-F238E27FC236}">
                  <a16:creationId xmlns:a16="http://schemas.microsoft.com/office/drawing/2014/main" id="{3043D5EE-7BA2-7BD8-058C-D5DACFDB8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70104"/>
              <a:ext cx="3627114" cy="185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9">
              <a:extLst>
                <a:ext uri="{FF2B5EF4-FFF2-40B4-BE49-F238E27FC236}">
                  <a16:creationId xmlns:a16="http://schemas.microsoft.com/office/drawing/2014/main" id="{090616B3-6D1B-3249-29DC-D18EB26A4F94}"/>
                </a:ext>
              </a:extLst>
            </p:cNvPr>
            <p:cNvSpPr/>
            <p:nvPr/>
          </p:nvSpPr>
          <p:spPr>
            <a:xfrm>
              <a:off x="5004048" y="1412776"/>
              <a:ext cx="4032448" cy="216024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10">
              <a:extLst>
                <a:ext uri="{FF2B5EF4-FFF2-40B4-BE49-F238E27FC236}">
                  <a16:creationId xmlns:a16="http://schemas.microsoft.com/office/drawing/2014/main" id="{3FADAF43-C999-3EF5-18E3-B19B8C62AD8E}"/>
                </a:ext>
              </a:extLst>
            </p:cNvPr>
            <p:cNvCxnSpPr/>
            <p:nvPr/>
          </p:nvCxnSpPr>
          <p:spPr>
            <a:xfrm>
              <a:off x="5004048" y="2493689"/>
              <a:ext cx="215911"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Ορθογώνιο 4">
            <a:extLst>
              <a:ext uri="{FF2B5EF4-FFF2-40B4-BE49-F238E27FC236}">
                <a16:creationId xmlns:a16="http://schemas.microsoft.com/office/drawing/2014/main" id="{14454024-6269-C07B-3764-844CF6BCC6E9}"/>
              </a:ext>
            </a:extLst>
          </p:cNvPr>
          <p:cNvSpPr/>
          <p:nvPr/>
        </p:nvSpPr>
        <p:spPr>
          <a:xfrm>
            <a:off x="198474" y="3883386"/>
            <a:ext cx="10877107" cy="803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or less, the increase of the global sea level if I dropped one glass of wine in the ocean!! To detect such small displacements, our detector needs to have impressive sensitivity!</a:t>
            </a:r>
            <a:endParaRPr lang="el-GR" dirty="0"/>
          </a:p>
        </p:txBody>
      </p:sp>
    </p:spTree>
    <p:extLst>
      <p:ext uri="{BB962C8B-B14F-4D97-AF65-F5344CB8AC3E}">
        <p14:creationId xmlns:p14="http://schemas.microsoft.com/office/powerpoint/2010/main" val="77566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B6F8D6-E8D4-49DD-A8E1-9FCC111C7ADB}"/>
              </a:ext>
            </a:extLst>
          </p:cNvPr>
          <p:cNvSpPr>
            <a:spLocks noGrp="1"/>
          </p:cNvSpPr>
          <p:nvPr>
            <p:ph type="title"/>
          </p:nvPr>
        </p:nvSpPr>
        <p:spPr>
          <a:xfrm>
            <a:off x="590309" y="365760"/>
            <a:ext cx="10364203" cy="761291"/>
          </a:xfrm>
        </p:spPr>
        <p:txBody>
          <a:bodyPr>
            <a:normAutofit fontScale="90000"/>
          </a:bodyPr>
          <a:lstStyle/>
          <a:p>
            <a:r>
              <a:rPr lang="en-US" dirty="0"/>
              <a:t>Let’s do a quick recap of what we learned</a:t>
            </a:r>
            <a:endParaRPr lang="el-GR" dirty="0"/>
          </a:p>
        </p:txBody>
      </p:sp>
      <p:pic>
        <p:nvPicPr>
          <p:cNvPr id="4" name="Gravitational Waves Explained">
            <a:hlinkClick r:id="" action="ppaction://media"/>
            <a:extLst>
              <a:ext uri="{FF2B5EF4-FFF2-40B4-BE49-F238E27FC236}">
                <a16:creationId xmlns:a16="http://schemas.microsoft.com/office/drawing/2014/main" id="{CE86D4F7-075A-4292-84EA-7455A2EE3B8B}"/>
              </a:ext>
            </a:extLst>
          </p:cNvPr>
          <p:cNvPicPr>
            <a:picLocks noChangeAspect="1"/>
          </p:cNvPicPr>
          <p:nvPr>
            <a:videoFile r:link="rId1"/>
            <p:extLst>
              <p:ext uri="{DAA4B4D4-6D71-4841-9C94-3DE7FCFB9230}">
                <p14:media xmlns:p14="http://schemas.microsoft.com/office/powerpoint/2010/main" r:embed="rId2">
                  <p14:trim st="1519" end="11621.9444"/>
                </p14:media>
              </p:ext>
            </p:extLst>
          </p:nvPr>
        </p:nvPicPr>
        <p:blipFill>
          <a:blip r:embed="rId4"/>
          <a:stretch>
            <a:fillRect/>
          </a:stretch>
        </p:blipFill>
        <p:spPr>
          <a:xfrm>
            <a:off x="590309" y="1127051"/>
            <a:ext cx="9297971" cy="5230109"/>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71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Εικόνα 9">
            <a:extLst>
              <a:ext uri="{FF2B5EF4-FFF2-40B4-BE49-F238E27FC236}">
                <a16:creationId xmlns:a16="http://schemas.microsoft.com/office/drawing/2014/main" id="{F8DB51D8-1FA4-4264-B5BE-22E4DD0F9AB6}"/>
              </a:ext>
            </a:extLst>
          </p:cNvPr>
          <p:cNvPicPr>
            <a:picLocks noChangeAspect="1"/>
          </p:cNvPicPr>
          <p:nvPr/>
        </p:nvPicPr>
        <p:blipFill>
          <a:blip r:embed="rId2"/>
          <a:stretch>
            <a:fillRect/>
          </a:stretch>
        </p:blipFill>
        <p:spPr>
          <a:xfrm>
            <a:off x="3050" y="1716"/>
            <a:ext cx="12188950" cy="685628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5" name="Τίτλος 1">
            <a:extLst>
              <a:ext uri="{FF2B5EF4-FFF2-40B4-BE49-F238E27FC236}">
                <a16:creationId xmlns:a16="http://schemas.microsoft.com/office/drawing/2014/main" id="{241498A3-2F2A-4F9C-8D8B-6ADE514CC3D3}"/>
              </a:ext>
            </a:extLst>
          </p:cNvPr>
          <p:cNvSpPr txBox="1">
            <a:spLocks/>
          </p:cNvSpPr>
          <p:nvPr/>
        </p:nvSpPr>
        <p:spPr>
          <a:xfrm>
            <a:off x="2823212" y="859809"/>
            <a:ext cx="6663689" cy="94983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softEdge rad="63500"/>
          </a:effectLst>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mn-lt"/>
                <a:hlinkClick r:id="rId3"/>
              </a:rPr>
              <a:t>The Virgo Gravitational Wave Detector</a:t>
            </a:r>
            <a:endParaRPr lang="el-GR" sz="3200" b="1" dirty="0">
              <a:latin typeface="+mn-lt"/>
            </a:endParaRPr>
          </a:p>
        </p:txBody>
      </p:sp>
    </p:spTree>
    <p:extLst>
      <p:ext uri="{BB962C8B-B14F-4D97-AF65-F5344CB8AC3E}">
        <p14:creationId xmlns:p14="http://schemas.microsoft.com/office/powerpoint/2010/main" val="1005437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848" y="0"/>
            <a:ext cx="12188949" cy="1325562"/>
          </a:xfrm>
        </p:spPr>
        <p:txBody>
          <a:bodyPr>
            <a:normAutofit/>
          </a:bodyPr>
          <a:lstStyle/>
          <a:p>
            <a:r>
              <a:rPr lang="en-US" sz="4000" dirty="0"/>
              <a:t>The </a:t>
            </a:r>
            <a:r>
              <a:rPr lang="en-US" sz="4000" dirty="0">
                <a:hlinkClick r:id="rId2"/>
              </a:rPr>
              <a:t>Virgo</a:t>
            </a:r>
            <a:r>
              <a:rPr lang="en-US" sz="4000" dirty="0"/>
              <a:t> Gravitational Wave Detector</a:t>
            </a:r>
            <a:endParaRPr lang="el-GR" sz="4000" dirty="0"/>
          </a:p>
        </p:txBody>
      </p:sp>
      <p:sp>
        <p:nvSpPr>
          <p:cNvPr id="3" name="Content Placeholder 2"/>
          <p:cNvSpPr>
            <a:spLocks noGrp="1"/>
          </p:cNvSpPr>
          <p:nvPr>
            <p:ph idx="1"/>
          </p:nvPr>
        </p:nvSpPr>
        <p:spPr>
          <a:xfrm>
            <a:off x="361118" y="1719618"/>
            <a:ext cx="10584386" cy="4653886"/>
          </a:xfrm>
        </p:spPr>
        <p:txBody>
          <a:bodyPr>
            <a:normAutofit/>
          </a:bodyPr>
          <a:lstStyle/>
          <a:p>
            <a:r>
              <a:rPr lang="en-US" sz="2000" dirty="0"/>
              <a:t>Detector based in the principle of operation of the Michelson Interferometer with arm length equal to 3km. </a:t>
            </a:r>
          </a:p>
          <a:p>
            <a:r>
              <a:rPr lang="en-US" sz="2000" dirty="0"/>
              <a:t>Its construction was completed in 2003 and has been operating since 2007. In 2017 it was replaced by the 10 times more sensitive Advanced Virgo Detector which, together with the LIGO detectors in the USA have detected together the first Binary Neutron Star merger in August, 2017. </a:t>
            </a:r>
          </a:p>
          <a:p>
            <a:r>
              <a:rPr lang="en-US" sz="2000" dirty="0"/>
              <a:t>It is located in the premises of the European Gravitational Observatory </a:t>
            </a:r>
            <a:r>
              <a:rPr lang="el-GR" sz="2000" dirty="0"/>
              <a:t>(</a:t>
            </a:r>
            <a:r>
              <a:rPr lang="en-US" sz="2000" dirty="0"/>
              <a:t>EGO</a:t>
            </a:r>
            <a:r>
              <a:rPr lang="el-GR" sz="2000" dirty="0"/>
              <a:t>: </a:t>
            </a:r>
            <a:r>
              <a:rPr lang="en-US" sz="2000" dirty="0">
                <a:hlinkClick r:id="rId3"/>
              </a:rPr>
              <a:t>www.ego-gw.it</a:t>
            </a:r>
            <a:r>
              <a:rPr lang="en-US" sz="2000" dirty="0"/>
              <a:t>) in</a:t>
            </a:r>
            <a:r>
              <a:rPr lang="el-GR" sz="2000" dirty="0"/>
              <a:t> </a:t>
            </a:r>
            <a:r>
              <a:rPr lang="en-US" sz="2000" dirty="0"/>
              <a:t>Cascina, a few kilometers outside Pisa in Italy. EGO is a consortium of the National Labs INFN (Italy), CNRS (France) and NIKHEF (Netherlands). </a:t>
            </a:r>
          </a:p>
          <a:p>
            <a:r>
              <a:rPr lang="en-US" sz="2000" dirty="0"/>
              <a:t>More than 700 scientists from 129 institutes in 16 countries participate in the Virgo Collaboration. </a:t>
            </a:r>
            <a:endParaRPr lang="el-GR" sz="2000" dirty="0"/>
          </a:p>
        </p:txBody>
      </p:sp>
      <p:sp>
        <p:nvSpPr>
          <p:cNvPr id="6" name="Ορθογώνιο 5">
            <a:extLst>
              <a:ext uri="{FF2B5EF4-FFF2-40B4-BE49-F238E27FC236}">
                <a16:creationId xmlns:a16="http://schemas.microsoft.com/office/drawing/2014/main" id="{E94022DC-66E6-3610-C292-755512D69CAC}"/>
              </a:ext>
            </a:extLst>
          </p:cNvPr>
          <p:cNvSpPr/>
          <p:nvPr/>
        </p:nvSpPr>
        <p:spPr>
          <a:xfrm>
            <a:off x="361118" y="3136605"/>
            <a:ext cx="10856231" cy="797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Let’s take a look: </a:t>
            </a:r>
            <a:r>
              <a:rPr lang="en-US" sz="2400" dirty="0">
                <a:hlinkClick r:id="rId4"/>
              </a:rPr>
              <a:t>http://virgo360.dfa.unipd.it/</a:t>
            </a:r>
            <a:r>
              <a:rPr lang="en-US" sz="2400" dirty="0"/>
              <a:t>  </a:t>
            </a:r>
            <a:endParaRPr lang="el-GR" sz="2400" dirty="0"/>
          </a:p>
        </p:txBody>
      </p:sp>
    </p:spTree>
    <p:extLst>
      <p:ext uri="{BB962C8B-B14F-4D97-AF65-F5344CB8AC3E}">
        <p14:creationId xmlns:p14="http://schemas.microsoft.com/office/powerpoint/2010/main" val="4319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1981200" y="73026"/>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a:solidFill>
                  <a:srgbClr val="FF0000"/>
                </a:solidFill>
              </a:rPr>
              <a:t>Virgo</a:t>
            </a:r>
            <a:endParaRPr lang="it-IT" altLang="it-IT" b="1">
              <a:solidFill>
                <a:srgbClr val="FF0000"/>
              </a:solidFill>
            </a:endParaRPr>
          </a:p>
        </p:txBody>
      </p:sp>
      <p:sp>
        <p:nvSpPr>
          <p:cNvPr id="51203" name="TextBox 3"/>
          <p:cNvSpPr txBox="1">
            <a:spLocks noChangeArrowheads="1"/>
          </p:cNvSpPr>
          <p:nvPr/>
        </p:nvSpPr>
        <p:spPr bwMode="auto">
          <a:xfrm>
            <a:off x="1785939" y="487363"/>
            <a:ext cx="862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000" b="1" dirty="0">
                <a:cs typeface="Arial" panose="020B0604020202020204" pitchFamily="34" charset="0"/>
              </a:rPr>
              <a:t>The founding fathers</a:t>
            </a:r>
          </a:p>
        </p:txBody>
      </p:sp>
      <p:pic>
        <p:nvPicPr>
          <p:cNvPr id="51204" name="Picture 2" descr="Adalberto Giazot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6" y="1392238"/>
            <a:ext cx="291306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1651" y="1066801"/>
            <a:ext cx="3554413"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3"/>
          <p:cNvSpPr txBox="1">
            <a:spLocks noChangeArrowheads="1"/>
          </p:cNvSpPr>
          <p:nvPr/>
        </p:nvSpPr>
        <p:spPr bwMode="auto">
          <a:xfrm>
            <a:off x="2141538" y="3805239"/>
            <a:ext cx="3168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b="1">
                <a:cs typeface="Arial" panose="020B0604020202020204" pitchFamily="34" charset="0"/>
              </a:rPr>
              <a:t>A. Giazotto (1940-2017)</a:t>
            </a:r>
          </a:p>
        </p:txBody>
      </p:sp>
      <p:sp>
        <p:nvSpPr>
          <p:cNvPr id="51207" name="TextBox 3"/>
          <p:cNvSpPr txBox="1">
            <a:spLocks noChangeArrowheads="1"/>
          </p:cNvSpPr>
          <p:nvPr/>
        </p:nvSpPr>
        <p:spPr bwMode="auto">
          <a:xfrm>
            <a:off x="2141538" y="6145214"/>
            <a:ext cx="3168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b="1">
                <a:cs typeface="Arial" panose="020B0604020202020204" pitchFamily="34" charset="0"/>
              </a:rPr>
              <a:t>A. Brillet (1947-)</a:t>
            </a:r>
          </a:p>
        </p:txBody>
      </p:sp>
      <p:pic>
        <p:nvPicPr>
          <p:cNvPr id="51208" name="Picture 4" descr="Risultati immagini per alain bril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6" y="4541839"/>
            <a:ext cx="2906713"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981200" y="73026"/>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800" b="1" dirty="0">
                <a:solidFill>
                  <a:srgbClr val="FF0000"/>
                </a:solidFill>
              </a:rPr>
              <a:t>Virgo</a:t>
            </a:r>
            <a:endParaRPr lang="en-US" altLang="it-IT" b="1" dirty="0">
              <a:solidFill>
                <a:srgbClr val="FF0000"/>
              </a:solidFill>
            </a:endParaRPr>
          </a:p>
        </p:txBody>
      </p:sp>
      <p:sp>
        <p:nvSpPr>
          <p:cNvPr id="52227" name="TextBox 3"/>
          <p:cNvSpPr txBox="1">
            <a:spLocks noChangeArrowheads="1"/>
          </p:cNvSpPr>
          <p:nvPr/>
        </p:nvSpPr>
        <p:spPr bwMode="auto">
          <a:xfrm>
            <a:off x="1785939" y="487363"/>
            <a:ext cx="862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000" b="1" dirty="0">
                <a:cs typeface="Arial" panose="020B0604020202020204" pitchFamily="34" charset="0"/>
              </a:rPr>
              <a:t>A bit of history</a:t>
            </a:r>
          </a:p>
        </p:txBody>
      </p:sp>
      <p:pic>
        <p:nvPicPr>
          <p:cNvPr id="5222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4839" y="1301750"/>
            <a:ext cx="3951287"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descr="Risultati immagini per virgo inauguration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2070100"/>
            <a:ext cx="42989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3"/>
          <p:cNvSpPr txBox="1">
            <a:spLocks noChangeArrowheads="1"/>
          </p:cNvSpPr>
          <p:nvPr/>
        </p:nvSpPr>
        <p:spPr bwMode="auto">
          <a:xfrm>
            <a:off x="6862763" y="5381625"/>
            <a:ext cx="257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800" b="1" dirty="0">
                <a:cs typeface="Arial" panose="020B0604020202020204" pitchFamily="34" charset="0"/>
              </a:rPr>
              <a:t>July 23</a:t>
            </a:r>
            <a:r>
              <a:rPr lang="en-US" altLang="it-IT" sz="1800" b="1" baseline="30000" dirty="0">
                <a:cs typeface="Arial" panose="020B0604020202020204" pitchFamily="34" charset="0"/>
              </a:rPr>
              <a:t>rd</a:t>
            </a:r>
            <a:r>
              <a:rPr lang="en-US" altLang="it-IT" sz="1800" b="1" dirty="0">
                <a:cs typeface="Arial" panose="020B0604020202020204" pitchFamily="34" charset="0"/>
              </a:rPr>
              <a:t>, 2003</a:t>
            </a:r>
          </a:p>
        </p:txBody>
      </p:sp>
      <p:sp>
        <p:nvSpPr>
          <p:cNvPr id="52231" name="TextBox 3"/>
          <p:cNvSpPr txBox="1">
            <a:spLocks noChangeArrowheads="1"/>
          </p:cNvSpPr>
          <p:nvPr/>
        </p:nvSpPr>
        <p:spPr bwMode="auto">
          <a:xfrm>
            <a:off x="6862763" y="1652588"/>
            <a:ext cx="257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800" b="1" dirty="0">
                <a:solidFill>
                  <a:srgbClr val="FF0000"/>
                </a:solidFill>
                <a:cs typeface="Arial" panose="020B0604020202020204" pitchFamily="34" charset="0"/>
              </a:rPr>
              <a:t>Inauguration</a:t>
            </a:r>
          </a:p>
        </p:txBody>
      </p:sp>
      <p:sp>
        <p:nvSpPr>
          <p:cNvPr id="52232" name="TextBox 3"/>
          <p:cNvSpPr txBox="1">
            <a:spLocks noChangeArrowheads="1"/>
          </p:cNvSpPr>
          <p:nvPr/>
        </p:nvSpPr>
        <p:spPr bwMode="auto">
          <a:xfrm>
            <a:off x="2563814" y="893764"/>
            <a:ext cx="257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800" b="1" dirty="0">
                <a:solidFill>
                  <a:srgbClr val="FF0000"/>
                </a:solidFill>
                <a:cs typeface="Arial" panose="020B0604020202020204" pitchFamily="34" charset="0"/>
              </a:rPr>
              <a:t>Approval</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0" y="1959678"/>
            <a:ext cx="9692640" cy="1325562"/>
          </a:xfrm>
        </p:spPr>
        <p:txBody>
          <a:bodyPr/>
          <a:lstStyle/>
          <a:p>
            <a:pPr algn="ctr"/>
            <a:r>
              <a:rPr lang="en-US" dirty="0"/>
              <a:t>Discoveries and current status of</a:t>
            </a:r>
            <a:br>
              <a:rPr lang="en-US" dirty="0"/>
            </a:br>
            <a:r>
              <a:rPr lang="en-US" dirty="0"/>
              <a:t>GW Astronomy</a:t>
            </a:r>
            <a:endParaRPr lang="el-GR" dirty="0"/>
          </a:p>
        </p:txBody>
      </p:sp>
    </p:spTree>
    <p:extLst>
      <p:ext uri="{BB962C8B-B14F-4D97-AF65-F5344CB8AC3E}">
        <p14:creationId xmlns:p14="http://schemas.microsoft.com/office/powerpoint/2010/main" val="132182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7A05DA-4555-4DA5-BE1C-4AF5BB9A5DB7}"/>
              </a:ext>
            </a:extLst>
          </p:cNvPr>
          <p:cNvSpPr>
            <a:spLocks noGrp="1"/>
          </p:cNvSpPr>
          <p:nvPr>
            <p:ph type="title"/>
          </p:nvPr>
        </p:nvSpPr>
        <p:spPr>
          <a:xfrm>
            <a:off x="1237488" y="111997"/>
            <a:ext cx="9692640" cy="844933"/>
          </a:xfrm>
        </p:spPr>
        <p:txBody>
          <a:bodyPr>
            <a:noAutofit/>
          </a:bodyPr>
          <a:lstStyle/>
          <a:p>
            <a:pPr algn="ctr"/>
            <a:r>
              <a:rPr lang="en-US" sz="2800" dirty="0"/>
              <a:t>The birth of </a:t>
            </a:r>
            <a:r>
              <a:rPr lang="en-US" sz="2800" dirty="0" err="1"/>
              <a:t>Multimessenger</a:t>
            </a:r>
            <a:r>
              <a:rPr lang="en-US" sz="2800" dirty="0"/>
              <a:t> Astronomy</a:t>
            </a:r>
            <a:endParaRPr lang="el-GR" sz="2800" dirty="0"/>
          </a:p>
        </p:txBody>
      </p:sp>
      <p:pic>
        <p:nvPicPr>
          <p:cNvPr id="4" name="GW170817 Timeline of Binary Neutron Star Merger Discovery">
            <a:hlinkClick r:id="" action="ppaction://media"/>
            <a:extLst>
              <a:ext uri="{FF2B5EF4-FFF2-40B4-BE49-F238E27FC236}">
                <a16:creationId xmlns:a16="http://schemas.microsoft.com/office/drawing/2014/main" id="{79E19E59-5DCB-48E0-8169-5F9F360893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1872" y="1199120"/>
            <a:ext cx="9039600" cy="5084775"/>
          </a:xfrm>
          <a:prstGeom prst="rect">
            <a:avLst/>
          </a:prstGeom>
          <a:ln>
            <a:solidFill>
              <a:srgbClr val="C8C6BD"/>
            </a:solidFill>
          </a:ln>
        </p:spPr>
      </p:pic>
    </p:spTree>
    <p:extLst>
      <p:ext uri="{BB962C8B-B14F-4D97-AF65-F5344CB8AC3E}">
        <p14:creationId xmlns:p14="http://schemas.microsoft.com/office/powerpoint/2010/main" val="3685877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C2E1E3-70E0-4E1C-9E97-0D3D1689E4E6}"/>
              </a:ext>
            </a:extLst>
          </p:cNvPr>
          <p:cNvSpPr>
            <a:spLocks noGrp="1"/>
          </p:cNvSpPr>
          <p:nvPr>
            <p:ph type="title"/>
          </p:nvPr>
        </p:nvSpPr>
        <p:spPr>
          <a:xfrm>
            <a:off x="144819" y="-534104"/>
            <a:ext cx="11123271" cy="1325562"/>
          </a:xfrm>
        </p:spPr>
        <p:txBody>
          <a:bodyPr>
            <a:normAutofit/>
          </a:bodyPr>
          <a:lstStyle/>
          <a:p>
            <a:pPr algn="ctr"/>
            <a:r>
              <a:rPr lang="en-US" sz="3600" dirty="0"/>
              <a:t>Candidate events </a:t>
            </a:r>
            <a:endParaRPr lang="el-GR" sz="3600" dirty="0"/>
          </a:p>
        </p:txBody>
      </p:sp>
      <p:pic>
        <p:nvPicPr>
          <p:cNvPr id="4" name="Picture 2">
            <a:extLst>
              <a:ext uri="{FF2B5EF4-FFF2-40B4-BE49-F238E27FC236}">
                <a16:creationId xmlns:a16="http://schemas.microsoft.com/office/drawing/2014/main" id="{6C07C828-8588-458B-9A83-7DE491360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462" y="924289"/>
            <a:ext cx="7790803" cy="584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464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dcc.ligo.org/GWTC-1-chirp.png">
            <a:extLst>
              <a:ext uri="{FF2B5EF4-FFF2-40B4-BE49-F238E27FC236}">
                <a16:creationId xmlns:a16="http://schemas.microsoft.com/office/drawing/2014/main" id="{1552A9E9-12BB-48DA-8E3A-347819DCC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97" y="869649"/>
            <a:ext cx="10505879" cy="59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Τίτλος 1">
            <a:extLst>
              <a:ext uri="{FF2B5EF4-FFF2-40B4-BE49-F238E27FC236}">
                <a16:creationId xmlns:a16="http://schemas.microsoft.com/office/drawing/2014/main" id="{E27A6C84-442E-436B-94E7-9A28B43FCC43}"/>
              </a:ext>
            </a:extLst>
          </p:cNvPr>
          <p:cNvSpPr>
            <a:spLocks noGrp="1"/>
          </p:cNvSpPr>
          <p:nvPr>
            <p:ph type="title"/>
          </p:nvPr>
        </p:nvSpPr>
        <p:spPr>
          <a:xfrm>
            <a:off x="144819" y="-534104"/>
            <a:ext cx="11123271" cy="1325562"/>
          </a:xfrm>
        </p:spPr>
        <p:txBody>
          <a:bodyPr>
            <a:normAutofit/>
          </a:bodyPr>
          <a:lstStyle/>
          <a:p>
            <a:pPr algn="ctr"/>
            <a:r>
              <a:rPr lang="el-GR" sz="3600" dirty="0"/>
              <a:t>Ο1 – Ο2</a:t>
            </a:r>
          </a:p>
        </p:txBody>
      </p:sp>
    </p:spTree>
    <p:extLst>
      <p:ext uri="{BB962C8B-B14F-4D97-AF65-F5344CB8AC3E}">
        <p14:creationId xmlns:p14="http://schemas.microsoft.com/office/powerpoint/2010/main" val="341932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rahe_bio.h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250" y="992446"/>
            <a:ext cx="3889556" cy="366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5575" y="4833256"/>
            <a:ext cx="6872241" cy="1790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1572 the Danish Astronomer Tycho </a:t>
            </a:r>
            <a:r>
              <a:rPr lang="en-US" dirty="0" err="1"/>
              <a:t>Brache</a:t>
            </a:r>
            <a:r>
              <a:rPr lang="en-US" dirty="0"/>
              <a:t> observes for the first time “a new star” close to the Cassiopeia constellation. </a:t>
            </a:r>
            <a:r>
              <a:rPr lang="el-GR" dirty="0"/>
              <a:t> </a:t>
            </a:r>
            <a:r>
              <a:rPr lang="en-US" dirty="0"/>
              <a:t>It was actually a Supernova explosion which changed the cosmological status quo of the day, according to which the “heavens are eternal and unchanging”</a:t>
            </a:r>
            <a:endParaRPr lang="el-GR" dirty="0"/>
          </a:p>
        </p:txBody>
      </p:sp>
      <p:cxnSp>
        <p:nvCxnSpPr>
          <p:cNvPr id="9" name="Straight Arrow Connector 8"/>
          <p:cNvCxnSpPr/>
          <p:nvPr/>
        </p:nvCxnSpPr>
        <p:spPr>
          <a:xfrm flipH="1">
            <a:off x="3892732" y="1419411"/>
            <a:ext cx="862147" cy="1763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917741" y="148112"/>
            <a:ext cx="13415554" cy="666206"/>
          </a:xfrm>
        </p:spPr>
        <p:txBody>
          <a:bodyPr>
            <a:noAutofit/>
          </a:bodyPr>
          <a:lstStyle/>
          <a:p>
            <a:pPr algn="ctr"/>
            <a:r>
              <a:rPr lang="en-US" sz="3600" dirty="0"/>
              <a:t>The seeds of the first Scientific Revolution</a:t>
            </a:r>
            <a:endParaRPr lang="el-GR" sz="3600" dirty="0"/>
          </a:p>
        </p:txBody>
      </p:sp>
      <p:pic>
        <p:nvPicPr>
          <p:cNvPr id="1030" name="Picture 6" descr="Tycho Brahe (1546-1601).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445" y="1857966"/>
            <a:ext cx="3832446" cy="48243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43264" y="1234745"/>
            <a:ext cx="3275256" cy="369332"/>
          </a:xfrm>
          <a:prstGeom prst="rect">
            <a:avLst/>
          </a:prstGeom>
          <a:noFill/>
        </p:spPr>
        <p:txBody>
          <a:bodyPr wrap="none" rtlCol="0">
            <a:spAutoFit/>
          </a:bodyPr>
          <a:lstStyle/>
          <a:p>
            <a:r>
              <a:rPr lang="en-US" b="1" dirty="0" err="1"/>
              <a:t>Tycho</a:t>
            </a:r>
            <a:r>
              <a:rPr lang="en-US" b="1" dirty="0"/>
              <a:t> Brahe (1546 – 1601)</a:t>
            </a:r>
            <a:endParaRPr lang="el-GR" b="1" dirty="0"/>
          </a:p>
        </p:txBody>
      </p:sp>
    </p:spTree>
    <p:extLst>
      <p:ext uri="{BB962C8B-B14F-4D97-AF65-F5344CB8AC3E}">
        <p14:creationId xmlns:p14="http://schemas.microsoft.com/office/powerpoint/2010/main" val="743151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982790-8E64-49DA-8FF7-D489D98F8E30}"/>
              </a:ext>
            </a:extLst>
          </p:cNvPr>
          <p:cNvSpPr>
            <a:spLocks noGrp="1"/>
          </p:cNvSpPr>
          <p:nvPr>
            <p:ph type="title"/>
          </p:nvPr>
        </p:nvSpPr>
        <p:spPr>
          <a:xfrm>
            <a:off x="1249680" y="210724"/>
            <a:ext cx="9692640" cy="756984"/>
          </a:xfrm>
        </p:spPr>
        <p:txBody>
          <a:bodyPr>
            <a:normAutofit/>
          </a:bodyPr>
          <a:lstStyle/>
          <a:p>
            <a:r>
              <a:rPr lang="en-US" sz="3600" dirty="0"/>
              <a:t>O3: More than 1 events per week</a:t>
            </a:r>
            <a:endParaRPr lang="el-GR" sz="3600" dirty="0"/>
          </a:p>
        </p:txBody>
      </p:sp>
      <p:grpSp>
        <p:nvGrpSpPr>
          <p:cNvPr id="4" name="Ομάδα 3">
            <a:extLst>
              <a:ext uri="{FF2B5EF4-FFF2-40B4-BE49-F238E27FC236}">
                <a16:creationId xmlns:a16="http://schemas.microsoft.com/office/drawing/2014/main" id="{5BE6E714-B03D-4C9A-B763-564F71426075}"/>
              </a:ext>
            </a:extLst>
          </p:cNvPr>
          <p:cNvGrpSpPr/>
          <p:nvPr/>
        </p:nvGrpSpPr>
        <p:grpSpPr>
          <a:xfrm>
            <a:off x="1697138" y="1122744"/>
            <a:ext cx="8343900" cy="5802967"/>
            <a:chOff x="342900" y="978500"/>
            <a:chExt cx="8343900" cy="5802967"/>
          </a:xfrm>
        </p:grpSpPr>
        <p:pic>
          <p:nvPicPr>
            <p:cNvPr id="5" name="Picture 1">
              <a:extLst>
                <a:ext uri="{FF2B5EF4-FFF2-40B4-BE49-F238E27FC236}">
                  <a16:creationId xmlns:a16="http://schemas.microsoft.com/office/drawing/2014/main" id="{4B4C45F2-C318-4177-B437-837CCA908DAA}"/>
                </a:ext>
              </a:extLst>
            </p:cNvPr>
            <p:cNvPicPr>
              <a:picLocks noChangeAspect="1"/>
            </p:cNvPicPr>
            <p:nvPr/>
          </p:nvPicPr>
          <p:blipFill rotWithShape="1">
            <a:blip r:embed="rId2"/>
            <a:srcRect l="8798" t="13817" r="20049" b="5213"/>
            <a:stretch/>
          </p:blipFill>
          <p:spPr>
            <a:xfrm>
              <a:off x="342900" y="978500"/>
              <a:ext cx="8343900" cy="5341004"/>
            </a:xfrm>
            <a:prstGeom prst="rect">
              <a:avLst/>
            </a:prstGeom>
          </p:spPr>
        </p:pic>
        <p:pic>
          <p:nvPicPr>
            <p:cNvPr id="6" name="Picture 2">
              <a:extLst>
                <a:ext uri="{FF2B5EF4-FFF2-40B4-BE49-F238E27FC236}">
                  <a16:creationId xmlns:a16="http://schemas.microsoft.com/office/drawing/2014/main" id="{C690F839-B5E7-40E8-9F31-B346648426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4613" y="5229431"/>
              <a:ext cx="9921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9A9DDC1-A1A3-49A3-B949-C6249C303762}"/>
                </a:ext>
              </a:extLst>
            </p:cNvPr>
            <p:cNvSpPr/>
            <p:nvPr/>
          </p:nvSpPr>
          <p:spPr>
            <a:xfrm>
              <a:off x="342900" y="6319504"/>
              <a:ext cx="4222750" cy="461963"/>
            </a:xfrm>
            <a:prstGeom prst="rect">
              <a:avLst/>
            </a:prstGeom>
            <a:solidFill>
              <a:schemeClr val="bg1"/>
            </a:solidFill>
          </p:spPr>
          <p:txBody>
            <a:bodyPr wrap="none">
              <a:spAutoFit/>
            </a:bodyPr>
            <a:lstStyle/>
            <a:p>
              <a:pPr>
                <a:defRPr/>
              </a:pPr>
              <a:r>
                <a:rPr lang="en-US" dirty="0">
                  <a:solidFill>
                    <a:schemeClr val="accent3"/>
                  </a:solidFill>
                  <a:hlinkClick r:id="rId4"/>
                </a:rPr>
                <a:t>https://gracedb.ligo.org/latest/</a:t>
              </a:r>
              <a:endParaRPr lang="en-US" dirty="0">
                <a:solidFill>
                  <a:schemeClr val="accent3"/>
                </a:solidFill>
              </a:endParaRPr>
            </a:p>
          </p:txBody>
        </p:sp>
      </p:grpSp>
    </p:spTree>
    <p:extLst>
      <p:ext uri="{BB962C8B-B14F-4D97-AF65-F5344CB8AC3E}">
        <p14:creationId xmlns:p14="http://schemas.microsoft.com/office/powerpoint/2010/main" val="4239281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1FFDA05-9640-4040-B33E-D46FD0443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338" name="Picture 2" descr="Gravitational-wave treasure trove reveals dozens of black hole crashes |  Space"/>
          <p:cNvPicPr>
            <a:picLocks noChangeAspect="1" noChangeArrowheads="1"/>
          </p:cNvPicPr>
          <p:nvPr/>
        </p:nvPicPr>
        <p:blipFill rotWithShape="1">
          <a:blip r:embed="rId2">
            <a:extLst>
              <a:ext uri="{28A0092B-C50C-407E-A947-70E740481C1C}">
                <a14:useLocalDpi xmlns:a14="http://schemas.microsoft.com/office/drawing/2010/main" val="0"/>
              </a:ext>
            </a:extLst>
          </a:blip>
          <a:srcRect b="11987"/>
          <a:stretch/>
        </p:blipFill>
        <p:spPr bwMode="auto">
          <a:xfrm>
            <a:off x="20" y="10"/>
            <a:ext cx="1129282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91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F8C3C9-5CC5-4D6F-865B-904E460F85C6}"/>
              </a:ext>
            </a:extLst>
          </p:cNvPr>
          <p:cNvSpPr>
            <a:spLocks noGrp="1"/>
          </p:cNvSpPr>
          <p:nvPr>
            <p:ph type="title"/>
          </p:nvPr>
        </p:nvSpPr>
        <p:spPr>
          <a:xfrm>
            <a:off x="590308" y="215289"/>
            <a:ext cx="11736729" cy="502341"/>
          </a:xfrm>
        </p:spPr>
        <p:txBody>
          <a:bodyPr>
            <a:noAutofit/>
          </a:bodyPr>
          <a:lstStyle/>
          <a:p>
            <a:pPr algn="ctr"/>
            <a:r>
              <a:rPr lang="en-US" sz="2800" dirty="0"/>
              <a:t>BNS mergers: the Universe’s goldmines!</a:t>
            </a:r>
            <a:endParaRPr lang="el-GR" sz="2800" dirty="0"/>
          </a:p>
        </p:txBody>
      </p:sp>
      <p:pic>
        <p:nvPicPr>
          <p:cNvPr id="4" name="Picture 2">
            <a:extLst>
              <a:ext uri="{FF2B5EF4-FFF2-40B4-BE49-F238E27FC236}">
                <a16:creationId xmlns:a16="http://schemas.microsoft.com/office/drawing/2014/main" id="{36D4F8CE-E562-4AF8-9EC9-C91742F7C4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787" y="993817"/>
            <a:ext cx="8229600" cy="575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90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51679"/>
            <a:ext cx="11122925" cy="917130"/>
          </a:xfrm>
        </p:spPr>
        <p:txBody>
          <a:bodyPr>
            <a:normAutofit/>
          </a:bodyPr>
          <a:lstStyle/>
          <a:p>
            <a:pPr algn="ctr"/>
            <a:r>
              <a:rPr lang="en-US" sz="4000" dirty="0"/>
              <a:t>The GW detector Network</a:t>
            </a:r>
            <a:endParaRPr lang="el-GR" sz="4000" dirty="0"/>
          </a:p>
        </p:txBody>
      </p:sp>
      <p:sp>
        <p:nvSpPr>
          <p:cNvPr id="3" name="Content Placeholder 2"/>
          <p:cNvSpPr>
            <a:spLocks noGrp="1"/>
          </p:cNvSpPr>
          <p:nvPr>
            <p:ph idx="1"/>
          </p:nvPr>
        </p:nvSpPr>
        <p:spPr/>
        <p:txBody>
          <a:bodyPr/>
          <a:lstStyle/>
          <a:p>
            <a:pPr marL="0" indent="0">
              <a:buNone/>
            </a:pPr>
            <a:br>
              <a:rPr lang="en-US" dirty="0">
                <a:hlinkClick r:id="rId2"/>
              </a:rPr>
            </a:br>
            <a:endParaRPr lang="el-GR" dirty="0"/>
          </a:p>
        </p:txBody>
      </p:sp>
      <p:sp>
        <p:nvSpPr>
          <p:cNvPr id="4" name="AutoShape 2" descr="Image | Gravitational-Wave Observatories Across the Globe | LIGO Lab |  Calte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89" y="1278695"/>
            <a:ext cx="942975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042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EB8364-3B3F-42A0-A2E6-BCE4C39FF00A}"/>
              </a:ext>
            </a:extLst>
          </p:cNvPr>
          <p:cNvSpPr>
            <a:spLocks noGrp="1"/>
          </p:cNvSpPr>
          <p:nvPr>
            <p:ph type="title"/>
          </p:nvPr>
        </p:nvSpPr>
        <p:spPr>
          <a:xfrm>
            <a:off x="861225" y="-687536"/>
            <a:ext cx="9692640" cy="1325562"/>
          </a:xfrm>
        </p:spPr>
        <p:txBody>
          <a:bodyPr>
            <a:normAutofit/>
          </a:bodyPr>
          <a:lstStyle/>
          <a:p>
            <a:r>
              <a:rPr lang="en-US" sz="3600" dirty="0"/>
              <a:t>Future Challenges</a:t>
            </a:r>
            <a:endParaRPr lang="el-GR" sz="3600" dirty="0"/>
          </a:p>
        </p:txBody>
      </p:sp>
      <p:pic>
        <p:nvPicPr>
          <p:cNvPr id="4" name="Picture 2" descr="Gravitational-wave physics and astronomy in the 2020s and 2030s | Nature  Reviews Physics">
            <a:extLst>
              <a:ext uri="{FF2B5EF4-FFF2-40B4-BE49-F238E27FC236}">
                <a16:creationId xmlns:a16="http://schemas.microsoft.com/office/drawing/2014/main" id="{44EAF55A-AA38-4692-857B-6A8A5234C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89" y="638026"/>
            <a:ext cx="9561632" cy="612782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7">
            <a:extLst>
              <a:ext uri="{FF2B5EF4-FFF2-40B4-BE49-F238E27FC236}">
                <a16:creationId xmlns:a16="http://schemas.microsoft.com/office/drawing/2014/main" id="{A7F73AF5-41EB-4E32-898A-0BB8089F0CCE}"/>
              </a:ext>
            </a:extLst>
          </p:cNvPr>
          <p:cNvPicPr>
            <a:picLocks noChangeAspect="1"/>
          </p:cNvPicPr>
          <p:nvPr/>
        </p:nvPicPr>
        <p:blipFill rotWithShape="1">
          <a:blip r:embed="rId3"/>
          <a:srcRect l="29083" t="9756" r="26147" b="8859"/>
          <a:stretch/>
        </p:blipFill>
        <p:spPr>
          <a:xfrm>
            <a:off x="2992374" y="950630"/>
            <a:ext cx="5410846" cy="5532810"/>
          </a:xfrm>
          <a:prstGeom prst="rect">
            <a:avLst/>
          </a:prstGeom>
        </p:spPr>
      </p:pic>
    </p:spTree>
    <p:extLst>
      <p:ext uri="{BB962C8B-B14F-4D97-AF65-F5344CB8AC3E}">
        <p14:creationId xmlns:p14="http://schemas.microsoft.com/office/powerpoint/2010/main" val="31069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C02C4C-4FE0-4F8A-B2AD-CD8B5D591085}"/>
              </a:ext>
            </a:extLst>
          </p:cNvPr>
          <p:cNvSpPr>
            <a:spLocks noGrp="1"/>
          </p:cNvSpPr>
          <p:nvPr>
            <p:ph type="title"/>
          </p:nvPr>
        </p:nvSpPr>
        <p:spPr>
          <a:xfrm>
            <a:off x="416958" y="-11131"/>
            <a:ext cx="9692640" cy="675962"/>
          </a:xfrm>
        </p:spPr>
        <p:txBody>
          <a:bodyPr>
            <a:normAutofit/>
          </a:bodyPr>
          <a:lstStyle/>
          <a:p>
            <a:pPr algn="ctr"/>
            <a:r>
              <a:rPr lang="en-US" sz="3200" dirty="0"/>
              <a:t>Einstein Telescope</a:t>
            </a:r>
            <a:endParaRPr lang="el-GR" sz="3200" dirty="0"/>
          </a:p>
        </p:txBody>
      </p:sp>
      <p:pic>
        <p:nvPicPr>
          <p:cNvPr id="4" name="Immagine 3">
            <a:extLst>
              <a:ext uri="{FF2B5EF4-FFF2-40B4-BE49-F238E27FC236}">
                <a16:creationId xmlns:a16="http://schemas.microsoft.com/office/drawing/2014/main" id="{A8CC0B4C-BE21-4487-B819-95DE12869D50}"/>
              </a:ext>
            </a:extLst>
          </p:cNvPr>
          <p:cNvPicPr>
            <a:picLocks noChangeAspect="1"/>
          </p:cNvPicPr>
          <p:nvPr/>
        </p:nvPicPr>
        <p:blipFill>
          <a:blip r:embed="rId2"/>
          <a:stretch>
            <a:fillRect/>
          </a:stretch>
        </p:blipFill>
        <p:spPr>
          <a:xfrm>
            <a:off x="557094" y="754566"/>
            <a:ext cx="9692640" cy="6022930"/>
          </a:xfrm>
          <a:prstGeom prst="rect">
            <a:avLst/>
          </a:prstGeom>
        </p:spPr>
      </p:pic>
      <p:sp>
        <p:nvSpPr>
          <p:cNvPr id="5" name="Rettangolo 4">
            <a:extLst>
              <a:ext uri="{FF2B5EF4-FFF2-40B4-BE49-F238E27FC236}">
                <a16:creationId xmlns:a16="http://schemas.microsoft.com/office/drawing/2014/main" id="{B0AFF6B8-0279-4BCD-9297-09E93AA02AE3}"/>
              </a:ext>
            </a:extLst>
          </p:cNvPr>
          <p:cNvSpPr/>
          <p:nvPr/>
        </p:nvSpPr>
        <p:spPr>
          <a:xfrm>
            <a:off x="416958" y="896486"/>
            <a:ext cx="9609544" cy="1465209"/>
          </a:xfrm>
          <a:prstGeom prst="rect">
            <a:avLst/>
          </a:prstGeom>
          <a:solidFill>
            <a:schemeClr val="bg1">
              <a:alpha val="30000"/>
            </a:schemeClr>
          </a:solidFill>
        </p:spPr>
        <p:txBody>
          <a:bodyPr wrap="square">
            <a:spAutoFit/>
          </a:bodyPr>
          <a:lstStyle/>
          <a:p>
            <a:pPr marL="285750" indent="-285750">
              <a:lnSpc>
                <a:spcPct val="107000"/>
              </a:lnSpc>
              <a:spcAft>
                <a:spcPts val="0"/>
              </a:spcAft>
              <a:buFont typeface="Arial" panose="020B0604020202020204" pitchFamily="34" charset="0"/>
              <a:buChar char="•"/>
            </a:pPr>
            <a:r>
              <a:rPr lang="en-US" sz="1400" dirty="0">
                <a:solidFill>
                  <a:schemeClr val="bg1"/>
                </a:solidFill>
                <a:ea typeface="Times New Roman" panose="02020603050405020304" pitchFamily="18" charset="0"/>
                <a:cs typeface="Times New Roman" panose="02020603050405020304" pitchFamily="18" charset="0"/>
                <a:hlinkClick r:id="rId3"/>
              </a:rPr>
              <a:t>Einstein Telescope </a:t>
            </a:r>
            <a:r>
              <a:rPr lang="en-US" sz="1400" dirty="0">
                <a:solidFill>
                  <a:schemeClr val="bg1"/>
                </a:solidFill>
                <a:ea typeface="Times New Roman" panose="02020603050405020304" pitchFamily="18" charset="0"/>
                <a:cs typeface="Times New Roman" panose="02020603050405020304" pitchFamily="18" charset="0"/>
              </a:rPr>
              <a:t>(ET) is expected to have a triangular configuration, with 10 km of length for each side, in order to host two detectors with different bandwidths, and, to drastically reduce the effects of ground motion, will be built underground, making the needed infrastructural works very complex and expensive.</a:t>
            </a:r>
          </a:p>
          <a:p>
            <a:pPr marL="285750" indent="-285750">
              <a:lnSpc>
                <a:spcPct val="107000"/>
              </a:lnSpc>
              <a:spcAft>
                <a:spcPts val="0"/>
              </a:spcAft>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Europe three candidate sites have been identified for ET: an area in the </a:t>
            </a:r>
            <a:r>
              <a:rPr lang="en-US"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Nuoro</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province, in Sardinia, Italy, the Meuse-Rhine </a:t>
            </a:r>
            <a:r>
              <a:rPr lang="en-US"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euroregion</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the border between Netherlands, Belgium and Germany, and a location in Saxony, Germany. </a:t>
            </a:r>
            <a:endParaRPr lang="it-IT"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310C77BD-38F4-49A5-88EA-58A8C6859CF7}"/>
              </a:ext>
            </a:extLst>
          </p:cNvPr>
          <p:cNvPicPr>
            <a:picLocks noChangeAspect="1"/>
          </p:cNvPicPr>
          <p:nvPr/>
        </p:nvPicPr>
        <p:blipFill rotWithShape="1">
          <a:blip r:embed="rId4"/>
          <a:srcRect l="41146" t="45370" r="26042" b="37222"/>
          <a:stretch/>
        </p:blipFill>
        <p:spPr>
          <a:xfrm>
            <a:off x="7249358" y="5882146"/>
            <a:ext cx="3000376" cy="895350"/>
          </a:xfrm>
          <a:prstGeom prst="rect">
            <a:avLst/>
          </a:prstGeom>
        </p:spPr>
      </p:pic>
    </p:spTree>
    <p:extLst>
      <p:ext uri="{BB962C8B-B14F-4D97-AF65-F5344CB8AC3E}">
        <p14:creationId xmlns:p14="http://schemas.microsoft.com/office/powerpoint/2010/main" val="496899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82A543-1A38-46D8-B486-D4CA2216C928}"/>
              </a:ext>
            </a:extLst>
          </p:cNvPr>
          <p:cNvSpPr>
            <a:spLocks noGrp="1"/>
          </p:cNvSpPr>
          <p:nvPr>
            <p:ph type="title"/>
          </p:nvPr>
        </p:nvSpPr>
        <p:spPr>
          <a:xfrm>
            <a:off x="1027955" y="76060"/>
            <a:ext cx="9692640" cy="601803"/>
          </a:xfrm>
        </p:spPr>
        <p:txBody>
          <a:bodyPr>
            <a:noAutofit/>
          </a:bodyPr>
          <a:lstStyle/>
          <a:p>
            <a:pPr algn="ctr"/>
            <a:r>
              <a:rPr lang="en-US" sz="3200" dirty="0"/>
              <a:t>Cosmic Explorer</a:t>
            </a:r>
            <a:endParaRPr lang="el-GR" sz="3200" dirty="0"/>
          </a:p>
        </p:txBody>
      </p:sp>
      <p:grpSp>
        <p:nvGrpSpPr>
          <p:cNvPr id="7" name="Ομάδα 6">
            <a:extLst>
              <a:ext uri="{FF2B5EF4-FFF2-40B4-BE49-F238E27FC236}">
                <a16:creationId xmlns:a16="http://schemas.microsoft.com/office/drawing/2014/main" id="{F259EA7F-F9C4-4EDB-A7F0-035D638CDA51}"/>
              </a:ext>
            </a:extLst>
          </p:cNvPr>
          <p:cNvGrpSpPr/>
          <p:nvPr/>
        </p:nvGrpSpPr>
        <p:grpSpPr>
          <a:xfrm>
            <a:off x="528225" y="879402"/>
            <a:ext cx="9692640" cy="5902537"/>
            <a:chOff x="0" y="1155850"/>
            <a:chExt cx="9144000" cy="5702150"/>
          </a:xfrm>
        </p:grpSpPr>
        <p:pic>
          <p:nvPicPr>
            <p:cNvPr id="4" name="Immagine 3">
              <a:extLst>
                <a:ext uri="{FF2B5EF4-FFF2-40B4-BE49-F238E27FC236}">
                  <a16:creationId xmlns:a16="http://schemas.microsoft.com/office/drawing/2014/main" id="{480D36DD-6FD6-4A92-94C8-7BA70441AFC5}"/>
                </a:ext>
              </a:extLst>
            </p:cNvPr>
            <p:cNvPicPr>
              <a:picLocks noChangeAspect="1"/>
            </p:cNvPicPr>
            <p:nvPr/>
          </p:nvPicPr>
          <p:blipFill>
            <a:blip r:embed="rId2"/>
            <a:stretch>
              <a:fillRect/>
            </a:stretch>
          </p:blipFill>
          <p:spPr>
            <a:xfrm>
              <a:off x="0" y="1155850"/>
              <a:ext cx="9144000" cy="5702150"/>
            </a:xfrm>
            <a:prstGeom prst="rect">
              <a:avLst/>
            </a:prstGeom>
          </p:spPr>
        </p:pic>
        <p:sp>
          <p:nvSpPr>
            <p:cNvPr id="5" name="Rettangolo 9">
              <a:extLst>
                <a:ext uri="{FF2B5EF4-FFF2-40B4-BE49-F238E27FC236}">
                  <a16:creationId xmlns:a16="http://schemas.microsoft.com/office/drawing/2014/main" id="{367D5545-0698-47B2-B957-D23ABACE834E}"/>
                </a:ext>
              </a:extLst>
            </p:cNvPr>
            <p:cNvSpPr/>
            <p:nvPr/>
          </p:nvSpPr>
          <p:spPr>
            <a:xfrm>
              <a:off x="0" y="1155850"/>
              <a:ext cx="9144000" cy="1458669"/>
            </a:xfrm>
            <a:prstGeom prst="rect">
              <a:avLst/>
            </a:prstGeom>
            <a:solidFill>
              <a:schemeClr val="bg1">
                <a:alpha val="30000"/>
              </a:schemeClr>
            </a:solidFill>
          </p:spPr>
          <p:txBody>
            <a:bodyPr wrap="square">
              <a:spAutoFit/>
            </a:bodyPr>
            <a:lstStyle/>
            <a:p>
              <a:pPr marL="285750" indent="-285750">
                <a:lnSpc>
                  <a:spcPct val="107000"/>
                </a:lnSpc>
                <a:spcAft>
                  <a:spcPts val="0"/>
                </a:spcAft>
                <a:buFont typeface="Arial" panose="020B0604020202020204" pitchFamily="34" charset="0"/>
                <a:buChar char="•"/>
              </a:pPr>
              <a:r>
                <a:rPr lang="en-US" sz="1400" dirty="0">
                  <a:ea typeface="Times New Roman" panose="02020603050405020304" pitchFamily="18" charset="0"/>
                  <a:cs typeface="Times New Roman" panose="02020603050405020304" pitchFamily="18" charset="0"/>
                </a:rPr>
                <a:t>A next-generation US-led gravitational-wave observatory project: </a:t>
              </a:r>
              <a:r>
                <a:rPr lang="en-US" sz="1400" dirty="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https://cosmicexplorer.org/</a:t>
              </a:r>
              <a:endParaRPr lang="en-US" sz="1400" dirty="0">
                <a:ea typeface="Times New Roman" panose="02020603050405020304" pitchFamily="18"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n-US" sz="1400" dirty="0">
                  <a:ea typeface="Times New Roman" panose="02020603050405020304" pitchFamily="18" charset="0"/>
                  <a:cs typeface="Times New Roman" panose="02020603050405020304" pitchFamily="18" charset="0"/>
                </a:rPr>
                <a:t>40 km and 20 km L-shaped surface observatories</a:t>
              </a:r>
            </a:p>
            <a:p>
              <a:pPr marL="285750" indent="-285750">
                <a:lnSpc>
                  <a:spcPct val="107000"/>
                </a:lnSpc>
                <a:spcAft>
                  <a:spcPts val="0"/>
                </a:spcAft>
                <a:buFont typeface="Arial" panose="020B0604020202020204" pitchFamily="34" charset="0"/>
                <a:buChar char="•"/>
              </a:pPr>
              <a:r>
                <a:rPr lang="en-US" sz="1400" dirty="0">
                  <a:ea typeface="Times New Roman" panose="02020603050405020304" pitchFamily="18" charset="0"/>
                  <a:cs typeface="Times New Roman" panose="02020603050405020304" pitchFamily="18" charset="0"/>
                </a:rPr>
                <a:t>10x sensitivity of today’s observatories (Advanced LIGO+)</a:t>
              </a:r>
            </a:p>
            <a:p>
              <a:pPr marL="285750" indent="-285750">
                <a:lnSpc>
                  <a:spcPct val="107000"/>
                </a:lnSpc>
                <a:spcAft>
                  <a:spcPts val="0"/>
                </a:spcAft>
                <a:buFont typeface="Arial" panose="020B0604020202020204" pitchFamily="34" charset="0"/>
                <a:buChar char="•"/>
              </a:pPr>
              <a:r>
                <a:rPr lang="en-US" sz="1400" dirty="0">
                  <a:ea typeface="Times New Roman" panose="02020603050405020304" pitchFamily="18" charset="0"/>
                  <a:cs typeface="Times New Roman" panose="02020603050405020304" pitchFamily="18" charset="0"/>
                </a:rPr>
                <a:t>Under development, anticipated to begin operations in the 2030s</a:t>
              </a:r>
            </a:p>
            <a:p>
              <a:pPr marL="285750" indent="-285750">
                <a:lnSpc>
                  <a:spcPct val="107000"/>
                </a:lnSpc>
                <a:spcAft>
                  <a:spcPts val="0"/>
                </a:spcAft>
                <a:buFont typeface="Arial" panose="020B0604020202020204" pitchFamily="34" charset="0"/>
                <a:buChar char="•"/>
              </a:pPr>
              <a:r>
                <a:rPr lang="en-US" sz="1400" dirty="0">
                  <a:ea typeface="Times New Roman" panose="02020603050405020304" pitchFamily="18" charset="0"/>
                  <a:cs typeface="Times New Roman" panose="02020603050405020304" pitchFamily="18" charset="0"/>
                </a:rPr>
                <a:t>Will observe most black holes and neutron star collisions in the universe, including to (and possibly before) times when the first stars formed</a:t>
              </a:r>
            </a:p>
          </p:txBody>
        </p:sp>
        <p:pic>
          <p:nvPicPr>
            <p:cNvPr id="6" name="Immagine 10">
              <a:extLst>
                <a:ext uri="{FF2B5EF4-FFF2-40B4-BE49-F238E27FC236}">
                  <a16:creationId xmlns:a16="http://schemas.microsoft.com/office/drawing/2014/main" id="{B5062E53-BF86-4B03-A9E1-C816B2881C47}"/>
                </a:ext>
              </a:extLst>
            </p:cNvPr>
            <p:cNvPicPr>
              <a:picLocks noChangeAspect="1"/>
            </p:cNvPicPr>
            <p:nvPr/>
          </p:nvPicPr>
          <p:blipFill>
            <a:blip r:embed="rId4"/>
            <a:stretch>
              <a:fillRect/>
            </a:stretch>
          </p:blipFill>
          <p:spPr>
            <a:xfrm>
              <a:off x="0" y="5415952"/>
              <a:ext cx="2221133" cy="1442048"/>
            </a:xfrm>
            <a:prstGeom prst="rect">
              <a:avLst/>
            </a:prstGeom>
          </p:spPr>
        </p:pic>
      </p:grpSp>
    </p:spTree>
    <p:extLst>
      <p:ext uri="{BB962C8B-B14F-4D97-AF65-F5344CB8AC3E}">
        <p14:creationId xmlns:p14="http://schemas.microsoft.com/office/powerpoint/2010/main" val="273303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72F25A-31D8-42A0-B0C3-50DF02F4E826}"/>
              </a:ext>
            </a:extLst>
          </p:cNvPr>
          <p:cNvSpPr>
            <a:spLocks noGrp="1"/>
          </p:cNvSpPr>
          <p:nvPr>
            <p:ph type="title"/>
          </p:nvPr>
        </p:nvSpPr>
        <p:spPr>
          <a:xfrm>
            <a:off x="1102384" y="-463580"/>
            <a:ext cx="9692640" cy="1325562"/>
          </a:xfrm>
        </p:spPr>
        <p:txBody>
          <a:bodyPr/>
          <a:lstStyle/>
          <a:p>
            <a:r>
              <a:rPr lang="en-US" dirty="0"/>
              <a:t>Beyond the Earth</a:t>
            </a:r>
            <a:endParaRPr lang="el-GR" dirty="0"/>
          </a:p>
        </p:txBody>
      </p:sp>
      <p:pic>
        <p:nvPicPr>
          <p:cNvPr id="4" name="Picture 4" descr="Laser Interferometer Space Antenna - Wikipedia">
            <a:extLst>
              <a:ext uri="{FF2B5EF4-FFF2-40B4-BE49-F238E27FC236}">
                <a16:creationId xmlns:a16="http://schemas.microsoft.com/office/drawing/2014/main" id="{9D105EDE-7A55-4E32-A7BD-F389B648F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088" y="958991"/>
            <a:ext cx="8003807" cy="6002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e could hunt gravitational waves on the moon if this wild idea takes off |  Space">
            <a:extLst>
              <a:ext uri="{FF2B5EF4-FFF2-40B4-BE49-F238E27FC236}">
                <a16:creationId xmlns:a16="http://schemas.microsoft.com/office/drawing/2014/main" id="{99FECD93-F519-4E74-920F-6B783160C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94" y="746621"/>
            <a:ext cx="10694911" cy="6111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0EE39FAF-D8BF-4727-B163-3417B6257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57" y="2669782"/>
            <a:ext cx="10577148" cy="249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9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A793-C648-475E-B217-68EC720FDAA3}"/>
              </a:ext>
            </a:extLst>
          </p:cNvPr>
          <p:cNvSpPr txBox="1">
            <a:spLocks/>
          </p:cNvSpPr>
          <p:nvPr/>
        </p:nvSpPr>
        <p:spPr>
          <a:xfrm>
            <a:off x="99697" y="3181977"/>
            <a:ext cx="11079678" cy="494046"/>
          </a:xfrm>
          <a:prstGeom prst="rect">
            <a:avLst/>
          </a:prstGeom>
        </p:spPr>
        <p:txBody>
          <a:bodyP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l-GR" sz="3600" dirty="0"/>
              <a:t>Τ</a:t>
            </a:r>
            <a:r>
              <a:rPr lang="en-US" sz="3600" dirty="0"/>
              <a:t>he problem: Noise</a:t>
            </a:r>
            <a:endParaRPr lang="el-GR" sz="3600" dirty="0"/>
          </a:p>
        </p:txBody>
      </p:sp>
    </p:spTree>
    <p:extLst>
      <p:ext uri="{BB962C8B-B14F-4D97-AF65-F5344CB8AC3E}">
        <p14:creationId xmlns:p14="http://schemas.microsoft.com/office/powerpoint/2010/main" val="4098533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follow an analogy</a:t>
            </a:r>
            <a:endParaRPr lang="el-GR" dirty="0"/>
          </a:p>
        </p:txBody>
      </p:sp>
      <p:sp>
        <p:nvSpPr>
          <p:cNvPr id="3" name="Content Placeholder 2"/>
          <p:cNvSpPr>
            <a:spLocks noGrp="1"/>
          </p:cNvSpPr>
          <p:nvPr>
            <p:ph sz="quarter" idx="1"/>
          </p:nvPr>
        </p:nvSpPr>
        <p:spPr/>
        <p:txBody>
          <a:bodyPr/>
          <a:lstStyle/>
          <a:p>
            <a:pPr marL="0" indent="0">
              <a:buNone/>
            </a:pPr>
            <a:r>
              <a:rPr lang="en-US" dirty="0"/>
              <a:t>Imagine a gravitational wave detector as an “ear”</a:t>
            </a:r>
            <a:endParaRPr lang="el-GR" dirty="0"/>
          </a:p>
        </p:txBody>
      </p:sp>
      <p:pic>
        <p:nvPicPr>
          <p:cNvPr id="6146" name="Picture 2" descr="Virgo in a nutshell | the Virgo Collab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70162"/>
            <a:ext cx="3352800" cy="23574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ars: Facts, Function &amp; Disease | Live Sc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2570162"/>
            <a:ext cx="3655772"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867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alileo Galilei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6199" y="1362650"/>
            <a:ext cx="4327047" cy="549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314" y="4598126"/>
            <a:ext cx="6753496" cy="2168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a:t>
            </a:r>
            <a:r>
              <a:rPr lang="el-GR" dirty="0"/>
              <a:t> 1609</a:t>
            </a:r>
            <a:r>
              <a:rPr lang="en-US" dirty="0"/>
              <a:t>, Galileo Galilei turns his telescope to the sky for the first time and triggers the first Scientific Revolution. He observes the moons of Jupiter, the phases of Venus, the surface of the Sun and the Moon, the stars in the galaxy..</a:t>
            </a:r>
            <a:br>
              <a:rPr lang="el-GR" dirty="0"/>
            </a:br>
            <a:r>
              <a:rPr lang="en-US" dirty="0"/>
              <a:t>Our perception for the Universe changes radically. </a:t>
            </a:r>
            <a:endParaRPr lang="el-GR" dirty="0"/>
          </a:p>
        </p:txBody>
      </p:sp>
      <p:sp>
        <p:nvSpPr>
          <p:cNvPr id="2" name="TextBox 1"/>
          <p:cNvSpPr txBox="1"/>
          <p:nvPr/>
        </p:nvSpPr>
        <p:spPr>
          <a:xfrm>
            <a:off x="7236823" y="757646"/>
            <a:ext cx="3462807" cy="369332"/>
          </a:xfrm>
          <a:prstGeom prst="rect">
            <a:avLst/>
          </a:prstGeom>
          <a:noFill/>
        </p:spPr>
        <p:txBody>
          <a:bodyPr wrap="none" rtlCol="0">
            <a:spAutoFit/>
          </a:bodyPr>
          <a:lstStyle/>
          <a:p>
            <a:r>
              <a:rPr lang="en-US" b="1" dirty="0"/>
              <a:t>Galileo </a:t>
            </a:r>
            <a:r>
              <a:rPr lang="en-US" b="1" dirty="0" err="1"/>
              <a:t>Galilei</a:t>
            </a:r>
            <a:r>
              <a:rPr lang="en-US" b="1" dirty="0"/>
              <a:t> (1564 – 1642)</a:t>
            </a:r>
            <a:endParaRPr lang="el-GR" b="1" dirty="0"/>
          </a:p>
        </p:txBody>
      </p:sp>
      <p:pic>
        <p:nvPicPr>
          <p:cNvPr id="2052" name="Picture 4" descr="NASA — What&amp;#39;s Up for March 2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4" y="582249"/>
            <a:ext cx="6663235" cy="374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26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381000"/>
            <a:ext cx="7467600" cy="4873752"/>
          </a:xfrm>
        </p:spPr>
        <p:txBody>
          <a:bodyPr/>
          <a:lstStyle/>
          <a:p>
            <a:pPr marL="0" indent="0">
              <a:buNone/>
            </a:pPr>
            <a:r>
              <a:rPr lang="en-US" dirty="0"/>
              <a:t>Your friend is humming a tune at some distance from your “ear”. The ear will listen to the tune. </a:t>
            </a:r>
            <a:br>
              <a:rPr lang="en-US" dirty="0"/>
            </a:br>
            <a:endParaRPr lang="el-GR"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6019800" cy="348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1" y="1507548"/>
            <a:ext cx="631115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424" y="1482148"/>
            <a:ext cx="6590553" cy="381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0701" y="5486401"/>
            <a:ext cx="8539517" cy="1200329"/>
          </a:xfrm>
          <a:prstGeom prst="rect">
            <a:avLst/>
          </a:prstGeom>
          <a:noFill/>
        </p:spPr>
        <p:txBody>
          <a:bodyPr wrap="none" rtlCol="0">
            <a:spAutoFit/>
          </a:bodyPr>
          <a:lstStyle/>
          <a:p>
            <a:r>
              <a:rPr lang="en-US" dirty="0"/>
              <a:t>Your friend keeps his voice level the same. The farther he is, the weaker</a:t>
            </a:r>
            <a:br>
              <a:rPr lang="en-US" dirty="0"/>
            </a:br>
            <a:r>
              <a:rPr lang="en-US" dirty="0"/>
              <a:t>the sound you hear. A more sensitive ear will be able to listen </a:t>
            </a:r>
            <a:br>
              <a:rPr lang="en-US" dirty="0"/>
            </a:br>
            <a:r>
              <a:rPr lang="en-US" dirty="0"/>
              <a:t>to your friend humming from a greater distance. </a:t>
            </a:r>
            <a:br>
              <a:rPr lang="en-US" dirty="0"/>
            </a:br>
            <a:r>
              <a:rPr lang="en-US" dirty="0"/>
              <a:t>Therefore: “more sensitive ears” </a:t>
            </a:r>
            <a:r>
              <a:rPr lang="en-US" dirty="0">
                <a:sym typeface="Wingdings" pitchFamily="2" charset="2"/>
              </a:rPr>
              <a:t> “can identify signals from larger distances”</a:t>
            </a:r>
            <a:endParaRPr lang="el-GR" dirty="0"/>
          </a:p>
        </p:txBody>
      </p:sp>
      <p:sp>
        <p:nvSpPr>
          <p:cNvPr id="5" name="Rectangle 4"/>
          <p:cNvSpPr/>
          <p:nvPr/>
        </p:nvSpPr>
        <p:spPr>
          <a:xfrm>
            <a:off x="6482230" y="1326334"/>
            <a:ext cx="3733800" cy="2071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Similarly, a gravitational wave detector’s sensitivity corresponds to how far in the universe it can reach and thus to its discovery potential!</a:t>
            </a:r>
            <a:endParaRPr lang="el-GR" dirty="0"/>
          </a:p>
        </p:txBody>
      </p:sp>
    </p:spTree>
    <p:extLst>
      <p:ext uri="{BB962C8B-B14F-4D97-AF65-F5344CB8AC3E}">
        <p14:creationId xmlns:p14="http://schemas.microsoft.com/office/powerpoint/2010/main" val="3611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ppt_x"/>
                                          </p:val>
                                        </p:tav>
                                        <p:tav tm="100000">
                                          <p:val>
                                            <p:strVal val="#ppt_x"/>
                                          </p:val>
                                        </p:tav>
                                      </p:tavLst>
                                    </p:anim>
                                    <p:anim calcmode="lin" valueType="num">
                                      <p:cBhvr additive="base">
                                        <p:cTn id="14"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153400" cy="1143000"/>
          </a:xfrm>
        </p:spPr>
        <p:txBody>
          <a:bodyPr>
            <a:noAutofit/>
          </a:bodyPr>
          <a:lstStyle/>
          <a:p>
            <a:pPr algn="ctr"/>
            <a:r>
              <a:rPr lang="en-US" sz="3200" dirty="0"/>
              <a:t>What affects a gravitational wave detector’s sensitivity? Let’s go back to our analogy with the ear..</a:t>
            </a:r>
            <a:endParaRPr lang="el-GR" sz="3200" dirty="0"/>
          </a:p>
        </p:txBody>
      </p:sp>
      <p:sp>
        <p:nvSpPr>
          <p:cNvPr id="3" name="Content Placeholder 2"/>
          <p:cNvSpPr>
            <a:spLocks noGrp="1"/>
          </p:cNvSpPr>
          <p:nvPr>
            <p:ph sz="quarter" idx="1"/>
          </p:nvPr>
        </p:nvSpPr>
        <p:spPr>
          <a:xfrm>
            <a:off x="2362200" y="1600200"/>
            <a:ext cx="7467600" cy="4873752"/>
          </a:xfrm>
        </p:spPr>
        <p:txBody>
          <a:bodyPr/>
          <a:lstStyle/>
          <a:p>
            <a:pPr marL="0" indent="0" algn="ctr">
              <a:buNone/>
            </a:pPr>
            <a:br>
              <a:rPr lang="en-US" dirty="0"/>
            </a:br>
            <a:br>
              <a:rPr lang="en-US" dirty="0"/>
            </a:br>
            <a:br>
              <a:rPr lang="en-US" dirty="0"/>
            </a:br>
            <a:r>
              <a:rPr lang="en-US" dirty="0"/>
              <a:t>Trying to detect gravitational waves is like trying to identify a song your friend is humming (signal) in a very noisy party (noise).</a:t>
            </a:r>
            <a:endParaRPr lang="el-GR" dirty="0"/>
          </a:p>
        </p:txBody>
      </p:sp>
      <p:pic>
        <p:nvPicPr>
          <p:cNvPr id="4" name="Εικόνα 3">
            <a:extLst>
              <a:ext uri="{FF2B5EF4-FFF2-40B4-BE49-F238E27FC236}">
                <a16:creationId xmlns:a16="http://schemas.microsoft.com/office/drawing/2014/main" id="{0AE0E5BF-63B9-467B-943D-7B9AB580FAE5}"/>
              </a:ext>
            </a:extLst>
          </p:cNvPr>
          <p:cNvPicPr>
            <a:picLocks noChangeAspect="1"/>
          </p:cNvPicPr>
          <p:nvPr/>
        </p:nvPicPr>
        <p:blipFill>
          <a:blip r:embed="rId2"/>
          <a:stretch>
            <a:fillRect/>
          </a:stretch>
        </p:blipFill>
        <p:spPr>
          <a:xfrm>
            <a:off x="1905001" y="1536700"/>
            <a:ext cx="8353425" cy="4171950"/>
          </a:xfrm>
          <a:prstGeom prst="rect">
            <a:avLst/>
          </a:prstGeom>
        </p:spPr>
      </p:pic>
    </p:spTree>
    <p:extLst>
      <p:ext uri="{BB962C8B-B14F-4D97-AF65-F5344CB8AC3E}">
        <p14:creationId xmlns:p14="http://schemas.microsoft.com/office/powerpoint/2010/main" val="303836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37953" y="1143000"/>
            <a:ext cx="10005237" cy="4873752"/>
          </a:xfrm>
        </p:spPr>
        <p:txBody>
          <a:bodyPr>
            <a:normAutofit/>
          </a:bodyPr>
          <a:lstStyle/>
          <a:p>
            <a:pPr marL="0" indent="0">
              <a:buNone/>
            </a:pPr>
            <a:r>
              <a:rPr lang="en-US" sz="2400" dirty="0"/>
              <a:t>To detect gravitational waves even from the strongest events in the Universe, VIRGO needs to be able to know when the length of its 3-kilometer arms change by a distance 10,000 times smaller than the diameter of a proton! This makes VIRGO susceptible to a great deal of instrumental and environmental sources of noise. </a:t>
            </a:r>
            <a:br>
              <a:rPr lang="en-US" sz="2400" dirty="0"/>
            </a:br>
            <a:br>
              <a:rPr lang="en-US" sz="2400" dirty="0"/>
            </a:br>
            <a:r>
              <a:rPr lang="en-US" sz="2400" dirty="0"/>
              <a:t>These sources of noise need to be understood and controlled.</a:t>
            </a:r>
            <a:br>
              <a:rPr lang="en-US" sz="2400" dirty="0"/>
            </a:br>
            <a:br>
              <a:rPr lang="en-US" sz="2400" dirty="0"/>
            </a:br>
            <a:r>
              <a:rPr lang="en-US" sz="2400" dirty="0"/>
              <a:t>There are sources of noise that are understood…</a:t>
            </a:r>
            <a:endParaRPr lang="el-GR" sz="2400" dirty="0"/>
          </a:p>
          <a:p>
            <a:endParaRPr lang="el-GR" sz="2400" dirty="0"/>
          </a:p>
        </p:txBody>
      </p:sp>
    </p:spTree>
    <p:extLst>
      <p:ext uri="{BB962C8B-B14F-4D97-AF65-F5344CB8AC3E}">
        <p14:creationId xmlns:p14="http://schemas.microsoft.com/office/powerpoint/2010/main" val="2259434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14600"/>
            <a:ext cx="7467600" cy="1143000"/>
          </a:xfrm>
        </p:spPr>
        <p:txBody>
          <a:bodyPr>
            <a:normAutofit fontScale="90000"/>
          </a:bodyPr>
          <a:lstStyle/>
          <a:p>
            <a:pPr algn="ctr"/>
            <a:r>
              <a:rPr lang="en-US" dirty="0"/>
              <a:t>A few examples of environmental noise..</a:t>
            </a:r>
            <a:endParaRPr lang="el-GR" dirty="0"/>
          </a:p>
        </p:txBody>
      </p:sp>
    </p:spTree>
    <p:extLst>
      <p:ext uri="{BB962C8B-B14F-4D97-AF65-F5344CB8AC3E}">
        <p14:creationId xmlns:p14="http://schemas.microsoft.com/office/powerpoint/2010/main" val="1111410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423321"/>
            <a:ext cx="7467600" cy="1858962"/>
          </a:xfrm>
        </p:spPr>
        <p:txBody>
          <a:bodyPr>
            <a:noAutofit/>
          </a:bodyPr>
          <a:lstStyle/>
          <a:p>
            <a:pPr algn="ctr"/>
            <a:r>
              <a:rPr lang="en-US" sz="2800" dirty="0"/>
              <a:t>Have you ever wondered how an earthquake in </a:t>
            </a:r>
            <a:r>
              <a:rPr lang="en-US" sz="2800" dirty="0" err="1"/>
              <a:t>magoula</a:t>
            </a:r>
            <a:r>
              <a:rPr lang="en-US" sz="2800" dirty="0"/>
              <a:t>/ </a:t>
            </a:r>
            <a:r>
              <a:rPr lang="en-US" sz="2800" dirty="0" err="1"/>
              <a:t>greece</a:t>
            </a:r>
            <a:r>
              <a:rPr lang="en-US" sz="2800" dirty="0"/>
              <a:t> affects the </a:t>
            </a:r>
            <a:r>
              <a:rPr lang="en-US" sz="2800" dirty="0" err="1"/>
              <a:t>virgo</a:t>
            </a:r>
            <a:r>
              <a:rPr lang="en-US" sz="2800" dirty="0"/>
              <a:t> gravitational wave detector in </a:t>
            </a:r>
            <a:r>
              <a:rPr lang="en-US" sz="2800" dirty="0" err="1"/>
              <a:t>pisa</a:t>
            </a:r>
            <a:r>
              <a:rPr lang="en-US" sz="2800" dirty="0"/>
              <a:t>? (19 July 2019)</a:t>
            </a:r>
            <a:endParaRPr lang="el-G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950" y="1141416"/>
            <a:ext cx="75958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869" y="604841"/>
            <a:ext cx="7625963"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151883" y="1924737"/>
            <a:ext cx="3733802" cy="646331"/>
          </a:xfrm>
          <a:prstGeom prst="rect">
            <a:avLst/>
          </a:prstGeom>
          <a:noFill/>
        </p:spPr>
        <p:txBody>
          <a:bodyPr wrap="square" rtlCol="0">
            <a:spAutoFit/>
          </a:bodyPr>
          <a:lstStyle/>
          <a:p>
            <a:r>
              <a:rPr lang="en-US" dirty="0"/>
              <a:t>*A measure of How far in the Universe can the detector “hear”</a:t>
            </a:r>
            <a:endParaRPr lang="el-GR" dirty="0"/>
          </a:p>
        </p:txBody>
      </p:sp>
      <p:sp>
        <p:nvSpPr>
          <p:cNvPr id="5" name="Oval 4"/>
          <p:cNvSpPr/>
          <p:nvPr/>
        </p:nvSpPr>
        <p:spPr>
          <a:xfrm>
            <a:off x="5715000" y="1141416"/>
            <a:ext cx="1219200" cy="5030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2973200" y="0"/>
            <a:ext cx="6891448" cy="92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Due to the earthquake in </a:t>
            </a:r>
            <a:r>
              <a:rPr lang="en-US" dirty="0" err="1"/>
              <a:t>Magoula</a:t>
            </a:r>
            <a:r>
              <a:rPr lang="en-US" dirty="0"/>
              <a:t>, the horizon of the Virgo detector dropped by a factor of 3!</a:t>
            </a:r>
            <a:endParaRPr lang="el-GR" dirty="0"/>
          </a:p>
        </p:txBody>
      </p:sp>
      <p:sp>
        <p:nvSpPr>
          <p:cNvPr id="7" name="TextBox 6"/>
          <p:cNvSpPr txBox="1"/>
          <p:nvPr/>
        </p:nvSpPr>
        <p:spPr>
          <a:xfrm>
            <a:off x="1905000" y="6172200"/>
            <a:ext cx="5679760" cy="738664"/>
          </a:xfrm>
          <a:prstGeom prst="rect">
            <a:avLst/>
          </a:prstGeom>
          <a:noFill/>
        </p:spPr>
        <p:txBody>
          <a:bodyPr wrap="none" rtlCol="0">
            <a:spAutoFit/>
          </a:bodyPr>
          <a:lstStyle/>
          <a:p>
            <a:r>
              <a:rPr lang="en-US" sz="1400" dirty="0"/>
              <a:t>* BNS range is defined as the distance up to which a single</a:t>
            </a:r>
            <a:br>
              <a:rPr lang="en-US" sz="1400" dirty="0"/>
            </a:br>
            <a:r>
              <a:rPr lang="en-US" sz="1400" dirty="0"/>
              <a:t> detector could observe the coalescence of a pair of 1.4solar masses</a:t>
            </a:r>
            <a:br>
              <a:rPr lang="en-US" sz="1400" dirty="0"/>
            </a:br>
            <a:r>
              <a:rPr lang="en-US" sz="1400" dirty="0"/>
              <a:t> neutron stars with signal to noise ratio of 8. </a:t>
            </a:r>
            <a:endParaRPr lang="el-GR" sz="1400" dirty="0"/>
          </a:p>
        </p:txBody>
      </p:sp>
    </p:spTree>
    <p:extLst>
      <p:ext uri="{BB962C8B-B14F-4D97-AF65-F5344CB8AC3E}">
        <p14:creationId xmlns:p14="http://schemas.microsoft.com/office/powerpoint/2010/main" val="245521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wind blowing, affect a gravitational wave detector?</a:t>
            </a:r>
            <a:endParaRPr lang="el-GR" dirty="0"/>
          </a:p>
        </p:txBody>
      </p:sp>
      <p:sp>
        <p:nvSpPr>
          <p:cNvPr id="3" name="Content Placeholder 2"/>
          <p:cNvSpPr>
            <a:spLocks noGrp="1"/>
          </p:cNvSpPr>
          <p:nvPr>
            <p:ph sz="quarter" idx="1"/>
          </p:nvPr>
        </p:nvSpPr>
        <p:spPr>
          <a:xfrm>
            <a:off x="1981200" y="2514600"/>
            <a:ext cx="7467600" cy="3959352"/>
          </a:xfrm>
        </p:spPr>
        <p:txBody>
          <a:bodyPr/>
          <a:lstStyle/>
          <a:p>
            <a:pPr marL="0" indent="0">
              <a:buNone/>
            </a:pPr>
            <a:r>
              <a:rPr lang="en-US" dirty="0"/>
              <a:t>On March 22, from 20.00 UTC and on, the wind speed jumped from a few to &gt;40km/</a:t>
            </a:r>
            <a:r>
              <a:rPr lang="en-US" dirty="0" err="1"/>
              <a:t>hr</a:t>
            </a:r>
            <a:r>
              <a:rPr lang="en-US" dirty="0"/>
              <a:t> and exceeded 60km/</a:t>
            </a:r>
            <a:r>
              <a:rPr lang="en-US" dirty="0" err="1"/>
              <a:t>hr</a:t>
            </a:r>
            <a:r>
              <a:rPr lang="en-US" dirty="0"/>
              <a:t> around 08.00 in the morning. </a:t>
            </a:r>
          </a:p>
          <a:p>
            <a:pPr marL="0" indent="0">
              <a:buNone/>
            </a:pPr>
            <a:r>
              <a:rPr lang="en-US" dirty="0"/>
              <a:t>This induced seismic noise both to the ground and to the building where the VIRGO detectors are housed, thus affecting its performance. </a:t>
            </a:r>
          </a:p>
          <a:p>
            <a:endParaRPr lang="el-GR" dirty="0"/>
          </a:p>
        </p:txBody>
      </p:sp>
      <p:grpSp>
        <p:nvGrpSpPr>
          <p:cNvPr id="4" name="Group 3"/>
          <p:cNvGrpSpPr/>
          <p:nvPr/>
        </p:nvGrpSpPr>
        <p:grpSpPr>
          <a:xfrm>
            <a:off x="2197101" y="1219201"/>
            <a:ext cx="7104965" cy="4545375"/>
            <a:chOff x="673100" y="1219200"/>
            <a:chExt cx="7104965" cy="4545375"/>
          </a:xfrm>
        </p:grpSpPr>
        <p:pic>
          <p:nvPicPr>
            <p:cNvPr id="4098" name="Picture 2" descr="https://scontent.fath6-1.fna.fbcdn.net/v/t1.0-9/90625344_865647730563938_2188773294625259520_o.png?_nc_cat=103&amp;_nc_sid=730e14&amp;_nc_eui2=AeHRAgUQ_ImcznDBP3l9VX96GE3oMT2u9igYTegxPa72KEHocDIpOuZZ8MNlozf8vIM&amp;_nc_ohc=LODUylumcrQAX958eFa&amp;_nc_ht=scontent.fath6-1.fna&amp;oh=69382ac41a979b6976805b19fc037f99&amp;oe=5F3AFB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219200"/>
              <a:ext cx="710496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content.fath6-1.fna.fbcdn.net/v/t1.0-9/90587072_865647830563928_5720354782766432256_o.png?_nc_cat=101&amp;_nc_sid=730e14&amp;_nc_eui2=AeHYzv_B52L4xDI4OgKAqP-ZMK9kjalTUmUwr2SNqVNSZdhU8ifoY9Gsr0F9IAcRFT4&amp;_nc_ohc=gNFzuN0A7aEAX_fSPSr&amp;_nc_ht=scontent.fath6-1.fna&amp;oh=a89132d7fdc3477e1cd07ea5bb898b2c&amp;oe=5F3B3A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4599"/>
              <a:ext cx="6858000" cy="324997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749582" y="1371600"/>
            <a:ext cx="3552483" cy="396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1828800" y="5867400"/>
            <a:ext cx="838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What does this plot tell us?</a:t>
            </a:r>
          </a:p>
          <a:p>
            <a:r>
              <a:rPr lang="en-US" dirty="0"/>
              <a:t>"If two neutron stars with mass equal to 1.4 solar masses merged in distance higher than 50 </a:t>
            </a:r>
            <a:r>
              <a:rPr lang="en-US" dirty="0" err="1"/>
              <a:t>MPc</a:t>
            </a:r>
            <a:r>
              <a:rPr lang="en-US" dirty="0"/>
              <a:t> and a signal arrived to our detector around 08.00 A.M, we wouldn't be able to detect it because the wind was blowing furiously!"</a:t>
            </a:r>
          </a:p>
          <a:p>
            <a:pPr algn="ctr"/>
            <a:endParaRPr lang="el-GR" dirty="0"/>
          </a:p>
        </p:txBody>
      </p:sp>
    </p:spTree>
    <p:extLst>
      <p:ext uri="{BB962C8B-B14F-4D97-AF65-F5344CB8AC3E}">
        <p14:creationId xmlns:p14="http://schemas.microsoft.com/office/powerpoint/2010/main" val="15882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4"/>
          <p:cNvSpPr txBox="1">
            <a:spLocks noChangeArrowheads="1"/>
          </p:cNvSpPr>
          <p:nvPr/>
        </p:nvSpPr>
        <p:spPr bwMode="auto">
          <a:xfrm>
            <a:off x="4402065" y="1454288"/>
            <a:ext cx="5095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dirty="0"/>
              <a:t>Attenuation of the order ~</a:t>
            </a:r>
            <a:r>
              <a:rPr lang="en-US" altLang="it-IT" sz="2000" b="1" dirty="0">
                <a:solidFill>
                  <a:srgbClr val="9966FF"/>
                </a:solidFill>
              </a:rPr>
              <a:t>10</a:t>
            </a:r>
            <a:r>
              <a:rPr lang="en-US" altLang="it-IT" sz="2000" b="1" baseline="30000" dirty="0">
                <a:solidFill>
                  <a:srgbClr val="9966FF"/>
                </a:solidFill>
              </a:rPr>
              <a:t>12 </a:t>
            </a:r>
            <a:endParaRPr lang="en-US" altLang="it-IT" sz="2000" dirty="0"/>
          </a:p>
        </p:txBody>
      </p:sp>
      <p:graphicFrame>
        <p:nvGraphicFramePr>
          <p:cNvPr id="49155" name="Object 25"/>
          <p:cNvGraphicFramePr>
            <a:graphicFrameLocks noChangeAspect="1"/>
          </p:cNvGraphicFramePr>
          <p:nvPr/>
        </p:nvGraphicFramePr>
        <p:xfrm>
          <a:off x="1524001" y="0"/>
          <a:ext cx="1871663" cy="6858000"/>
        </p:xfrm>
        <a:graphic>
          <a:graphicData uri="http://schemas.openxmlformats.org/presentationml/2006/ole">
            <mc:AlternateContent xmlns:mc="http://schemas.openxmlformats.org/markup-compatibility/2006">
              <mc:Choice xmlns:v="urn:schemas-microsoft-com:vml" Requires="v">
                <p:oleObj name="Photo Editor Photo" r:id="rId2" imgW="1123810" imgH="4114286" progId="MSPhotoEd.3">
                  <p:embed/>
                </p:oleObj>
              </mc:Choice>
              <mc:Fallback>
                <p:oleObj name="Photo Editor Photo" r:id="rId2" imgW="1123810" imgH="4114286" progId="MSPhotoEd.3">
                  <p:embed/>
                  <p:pic>
                    <p:nvPicPr>
                      <p:cNvPr id="49155" name="Object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871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9156" name="Group 26"/>
          <p:cNvGrpSpPr>
            <a:grpSpLocks/>
          </p:cNvGrpSpPr>
          <p:nvPr/>
        </p:nvGrpSpPr>
        <p:grpSpPr bwMode="auto">
          <a:xfrm rot="10800000">
            <a:off x="2247900" y="5032375"/>
            <a:ext cx="260350" cy="228600"/>
            <a:chOff x="2414" y="2580"/>
            <a:chExt cx="108" cy="112"/>
          </a:xfrm>
        </p:grpSpPr>
        <p:grpSp>
          <p:nvGrpSpPr>
            <p:cNvPr id="49169" name="Group 27"/>
            <p:cNvGrpSpPr>
              <a:grpSpLocks/>
            </p:cNvGrpSpPr>
            <p:nvPr/>
          </p:nvGrpSpPr>
          <p:grpSpPr bwMode="auto">
            <a:xfrm>
              <a:off x="2438" y="2580"/>
              <a:ext cx="84" cy="112"/>
              <a:chOff x="2318" y="2470"/>
              <a:chExt cx="84" cy="112"/>
            </a:xfrm>
          </p:grpSpPr>
          <p:sp>
            <p:nvSpPr>
              <p:cNvPr id="49171" name="Oval 28"/>
              <p:cNvSpPr>
                <a:spLocks noChangeArrowheads="1"/>
              </p:cNvSpPr>
              <p:nvPr/>
            </p:nvSpPr>
            <p:spPr bwMode="auto">
              <a:xfrm>
                <a:off x="2318" y="2484"/>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sp>
            <p:nvSpPr>
              <p:cNvPr id="49172" name="Line 29"/>
              <p:cNvSpPr>
                <a:spLocks noChangeShapeType="1"/>
              </p:cNvSpPr>
              <p:nvPr/>
            </p:nvSpPr>
            <p:spPr bwMode="auto">
              <a:xfrm rot="-296201" flipH="1" flipV="1">
                <a:off x="2342" y="2470"/>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30"/>
              <p:cNvSpPr>
                <a:spLocks noChangeShapeType="1"/>
              </p:cNvSpPr>
              <p:nvPr/>
            </p:nvSpPr>
            <p:spPr bwMode="auto">
              <a:xfrm flipH="1" flipV="1">
                <a:off x="2318" y="2562"/>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170" name="Oval 31"/>
            <p:cNvSpPr>
              <a:spLocks noChangeArrowheads="1"/>
            </p:cNvSpPr>
            <p:nvPr/>
          </p:nvSpPr>
          <p:spPr bwMode="auto">
            <a:xfrm>
              <a:off x="2414" y="2580"/>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grpSp>
      <p:sp>
        <p:nvSpPr>
          <p:cNvPr id="49157" name="Line 32"/>
          <p:cNvSpPr>
            <a:spLocks noChangeShapeType="1"/>
          </p:cNvSpPr>
          <p:nvPr/>
        </p:nvSpPr>
        <p:spPr bwMode="auto">
          <a:xfrm flipV="1">
            <a:off x="2244726" y="4718051"/>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33"/>
          <p:cNvSpPr>
            <a:spLocks noChangeShapeType="1"/>
          </p:cNvSpPr>
          <p:nvPr/>
        </p:nvSpPr>
        <p:spPr bwMode="auto">
          <a:xfrm flipV="1">
            <a:off x="2303464" y="4746626"/>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34"/>
          <p:cNvSpPr>
            <a:spLocks noChangeShapeType="1"/>
          </p:cNvSpPr>
          <p:nvPr/>
        </p:nvSpPr>
        <p:spPr bwMode="auto">
          <a:xfrm flipV="1">
            <a:off x="2503489" y="4746626"/>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35"/>
          <p:cNvSpPr>
            <a:spLocks noChangeShapeType="1"/>
          </p:cNvSpPr>
          <p:nvPr/>
        </p:nvSpPr>
        <p:spPr bwMode="auto">
          <a:xfrm flipH="1">
            <a:off x="2447925" y="4718051"/>
            <a:ext cx="1588" cy="341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37"/>
          <p:cNvSpPr>
            <a:spLocks noChangeShapeType="1"/>
          </p:cNvSpPr>
          <p:nvPr/>
        </p:nvSpPr>
        <p:spPr bwMode="auto">
          <a:xfrm>
            <a:off x="2374899" y="5143501"/>
            <a:ext cx="7710489" cy="1049337"/>
          </a:xfrm>
          <a:prstGeom prst="line">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38"/>
          <p:cNvSpPr>
            <a:spLocks noChangeShapeType="1"/>
          </p:cNvSpPr>
          <p:nvPr/>
        </p:nvSpPr>
        <p:spPr bwMode="auto">
          <a:xfrm flipV="1">
            <a:off x="2503487" y="898384"/>
            <a:ext cx="7578725" cy="40654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Text Box 39"/>
          <p:cNvSpPr txBox="1">
            <a:spLocks noChangeArrowheads="1"/>
          </p:cNvSpPr>
          <p:nvPr/>
        </p:nvSpPr>
        <p:spPr bwMode="auto">
          <a:xfrm>
            <a:off x="7808914" y="6399214"/>
            <a:ext cx="2276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t>Suspended mirror</a:t>
            </a:r>
            <a:endParaRPr lang="en-US" altLang="it-IT" sz="2400"/>
          </a:p>
        </p:txBody>
      </p:sp>
      <p:pic>
        <p:nvPicPr>
          <p:cNvPr id="49164" name="Picture 41" descr="My_S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590" y="350839"/>
            <a:ext cx="1328737"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42" descr="SF.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9901" y="2108201"/>
            <a:ext cx="38703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Line 35"/>
          <p:cNvSpPr>
            <a:spLocks noChangeShapeType="1"/>
          </p:cNvSpPr>
          <p:nvPr/>
        </p:nvSpPr>
        <p:spPr bwMode="auto">
          <a:xfrm flipV="1">
            <a:off x="8150226" y="2368550"/>
            <a:ext cx="1311275" cy="928688"/>
          </a:xfrm>
          <a:prstGeom prst="line">
            <a:avLst/>
          </a:prstGeom>
          <a:noFill/>
          <a:ln w="28575">
            <a:solidFill>
              <a:srgbClr val="FF00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9167" name="Text Box 30"/>
          <p:cNvSpPr txBox="1">
            <a:spLocks noChangeArrowheads="1"/>
          </p:cNvSpPr>
          <p:nvPr/>
        </p:nvSpPr>
        <p:spPr bwMode="auto">
          <a:xfrm>
            <a:off x="5378450" y="5448300"/>
            <a:ext cx="221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1800" b="1">
                <a:solidFill>
                  <a:srgbClr val="FF0000"/>
                </a:solidFill>
              </a:rPr>
              <a:t>Standard filter</a:t>
            </a:r>
          </a:p>
        </p:txBody>
      </p:sp>
      <p:sp>
        <p:nvSpPr>
          <p:cNvPr id="49168" name="Rectangle 5"/>
          <p:cNvSpPr>
            <a:spLocks noChangeArrowheads="1"/>
          </p:cNvSpPr>
          <p:nvPr/>
        </p:nvSpPr>
        <p:spPr bwMode="auto">
          <a:xfrm>
            <a:off x="1981200" y="188914"/>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3600" spc="-50" dirty="0">
                <a:latin typeface="+mj-lt"/>
                <a:ea typeface="+mj-ea"/>
                <a:cs typeface="+mj-cs"/>
              </a:rPr>
              <a:t>Seismic noise: </a:t>
            </a:r>
            <a:br>
              <a:rPr lang="en-US" altLang="it-IT" sz="3600" spc="-50" dirty="0">
                <a:latin typeface="+mj-lt"/>
                <a:ea typeface="+mj-ea"/>
                <a:cs typeface="+mj-cs"/>
              </a:rPr>
            </a:br>
            <a:r>
              <a:rPr lang="en-US" altLang="it-IT" sz="3600" spc="-50" dirty="0">
                <a:latin typeface="+mj-lt"/>
                <a:ea typeface="+mj-ea"/>
                <a:cs typeface="+mj-cs"/>
              </a:rPr>
              <a:t>Keeping our setup isolated </a:t>
            </a:r>
            <a:endParaRPr lang="it-IT" altLang="it-IT" sz="3600" spc="-50" dirty="0">
              <a:latin typeface="+mj-lt"/>
              <a:ea typeface="+mj-ea"/>
              <a:cs typeface="+mj-cs"/>
            </a:endParaRPr>
          </a:p>
        </p:txBody>
      </p:sp>
    </p:spTree>
    <p:extLst>
      <p:ext uri="{BB962C8B-B14F-4D97-AF65-F5344CB8AC3E}">
        <p14:creationId xmlns:p14="http://schemas.microsoft.com/office/powerpoint/2010/main" val="3871064998"/>
      </p:ext>
    </p:extLst>
  </p:cSld>
  <p:clrMapOvr>
    <a:masterClrMapping/>
  </p:clrMapOvr>
  <p:transition advTm="15424"/>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erspective1331303"/>
          <p:cNvPicPr>
            <a:picLocks noChangeAspect="1" noChangeArrowheads="1"/>
          </p:cNvPicPr>
          <p:nvPr/>
        </p:nvPicPr>
        <p:blipFill>
          <a:blip r:embed="rId2">
            <a:extLst>
              <a:ext uri="{28A0092B-C50C-407E-A947-70E740481C1C}">
                <a14:useLocalDpi xmlns:a14="http://schemas.microsoft.com/office/drawing/2010/main" val="0"/>
              </a:ext>
            </a:extLst>
          </a:blip>
          <a:srcRect b="21176"/>
          <a:stretch>
            <a:fillRect/>
          </a:stretch>
        </p:blipFill>
        <p:spPr bwMode="auto">
          <a:xfrm>
            <a:off x="2009553" y="1030894"/>
            <a:ext cx="6021610" cy="439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Line 3"/>
          <p:cNvSpPr>
            <a:spLocks noChangeShapeType="1"/>
          </p:cNvSpPr>
          <p:nvPr/>
        </p:nvSpPr>
        <p:spPr bwMode="auto">
          <a:xfrm>
            <a:off x="7046914" y="4732288"/>
            <a:ext cx="2763837" cy="1171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4" name="Line 4"/>
          <p:cNvSpPr>
            <a:spLocks noChangeShapeType="1"/>
          </p:cNvSpPr>
          <p:nvPr/>
        </p:nvSpPr>
        <p:spPr bwMode="auto">
          <a:xfrm flipV="1">
            <a:off x="7953890" y="3407321"/>
            <a:ext cx="2441575" cy="390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05" name="Group 5"/>
          <p:cNvGrpSpPr>
            <a:grpSpLocks/>
          </p:cNvGrpSpPr>
          <p:nvPr/>
        </p:nvGrpSpPr>
        <p:grpSpPr bwMode="auto">
          <a:xfrm rot="10800000">
            <a:off x="5222876" y="3305175"/>
            <a:ext cx="131763" cy="146050"/>
            <a:chOff x="2414" y="2580"/>
            <a:chExt cx="108" cy="112"/>
          </a:xfrm>
        </p:grpSpPr>
        <p:grpSp>
          <p:nvGrpSpPr>
            <p:cNvPr id="51216" name="Group 6"/>
            <p:cNvGrpSpPr>
              <a:grpSpLocks/>
            </p:cNvGrpSpPr>
            <p:nvPr/>
          </p:nvGrpSpPr>
          <p:grpSpPr bwMode="auto">
            <a:xfrm>
              <a:off x="2438" y="2580"/>
              <a:ext cx="84" cy="112"/>
              <a:chOff x="2318" y="2470"/>
              <a:chExt cx="84" cy="112"/>
            </a:xfrm>
          </p:grpSpPr>
          <p:sp>
            <p:nvSpPr>
              <p:cNvPr id="51218" name="Oval 7"/>
              <p:cNvSpPr>
                <a:spLocks noChangeArrowheads="1"/>
              </p:cNvSpPr>
              <p:nvPr/>
            </p:nvSpPr>
            <p:spPr bwMode="auto">
              <a:xfrm>
                <a:off x="2318" y="2484"/>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sp>
            <p:nvSpPr>
              <p:cNvPr id="51219" name="Line 8"/>
              <p:cNvSpPr>
                <a:spLocks noChangeShapeType="1"/>
              </p:cNvSpPr>
              <p:nvPr/>
            </p:nvSpPr>
            <p:spPr bwMode="auto">
              <a:xfrm rot="-296201" flipH="1" flipV="1">
                <a:off x="2342" y="2470"/>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Line 9"/>
              <p:cNvSpPr>
                <a:spLocks noChangeShapeType="1"/>
              </p:cNvSpPr>
              <p:nvPr/>
            </p:nvSpPr>
            <p:spPr bwMode="auto">
              <a:xfrm flipH="1" flipV="1">
                <a:off x="2318" y="2562"/>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1217" name="Oval 10"/>
            <p:cNvSpPr>
              <a:spLocks noChangeArrowheads="1"/>
            </p:cNvSpPr>
            <p:nvPr/>
          </p:nvSpPr>
          <p:spPr bwMode="auto">
            <a:xfrm>
              <a:off x="2414" y="2580"/>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grpSp>
      <p:sp>
        <p:nvSpPr>
          <p:cNvPr id="51206" name="Text Box 11"/>
          <p:cNvSpPr txBox="1">
            <a:spLocks noChangeArrowheads="1"/>
          </p:cNvSpPr>
          <p:nvPr/>
        </p:nvSpPr>
        <p:spPr bwMode="auto">
          <a:xfrm>
            <a:off x="1513680" y="5518887"/>
            <a:ext cx="7262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it-IT" sz="1800" b="1" dirty="0"/>
          </a:p>
          <a:p>
            <a:pPr>
              <a:spcBef>
                <a:spcPct val="0"/>
              </a:spcBef>
              <a:buFontTx/>
              <a:buNone/>
            </a:pPr>
            <a:r>
              <a:rPr lang="en-US" altLang="it-IT" sz="1800" b="1" dirty="0"/>
              <a:t>Total volume equal to 7000 m</a:t>
            </a:r>
            <a:r>
              <a:rPr lang="en-US" altLang="it-IT" sz="1800" b="1" baseline="30000" dirty="0"/>
              <a:t>3</a:t>
            </a:r>
            <a:r>
              <a:rPr lang="en-US" altLang="it-IT" sz="1800" b="1" dirty="0"/>
              <a:t> is in pressure of 1</a:t>
            </a:r>
            <a:br>
              <a:rPr lang="en-US" altLang="it-IT" sz="1800" b="1" dirty="0"/>
            </a:br>
            <a:r>
              <a:rPr lang="en-US" altLang="it-IT" sz="1800" b="1" dirty="0"/>
              <a:t>millionth of a millionth of the atmospheric pressure. The highest vacuum in Europe. (10</a:t>
            </a:r>
            <a:r>
              <a:rPr lang="en-US" altLang="it-IT" sz="1800" b="1" baseline="30000" dirty="0"/>
              <a:t>-7</a:t>
            </a:r>
            <a:r>
              <a:rPr lang="en-US" altLang="it-IT" sz="1800" b="1" dirty="0"/>
              <a:t> bar)</a:t>
            </a:r>
          </a:p>
        </p:txBody>
      </p:sp>
      <p:sp>
        <p:nvSpPr>
          <p:cNvPr id="51207" name="Line 12"/>
          <p:cNvSpPr>
            <a:spLocks noChangeShapeType="1"/>
          </p:cNvSpPr>
          <p:nvPr/>
        </p:nvSpPr>
        <p:spPr bwMode="auto">
          <a:xfrm flipV="1">
            <a:off x="7985715" y="3744348"/>
            <a:ext cx="2441575" cy="390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08" name="Group 13"/>
          <p:cNvGrpSpPr>
            <a:grpSpLocks/>
          </p:cNvGrpSpPr>
          <p:nvPr/>
        </p:nvGrpSpPr>
        <p:grpSpPr bwMode="auto">
          <a:xfrm>
            <a:off x="10427290" y="3398875"/>
            <a:ext cx="123825" cy="333375"/>
            <a:chOff x="5010" y="561"/>
            <a:chExt cx="78" cy="246"/>
          </a:xfrm>
        </p:grpSpPr>
        <p:sp>
          <p:nvSpPr>
            <p:cNvPr id="51214" name="Arc 14"/>
            <p:cNvSpPr>
              <a:spLocks/>
            </p:cNvSpPr>
            <p:nvPr/>
          </p:nvSpPr>
          <p:spPr bwMode="auto">
            <a:xfrm>
              <a:off x="5010" y="561"/>
              <a:ext cx="78" cy="1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5" name="Arc 15"/>
            <p:cNvSpPr>
              <a:spLocks/>
            </p:cNvSpPr>
            <p:nvPr/>
          </p:nvSpPr>
          <p:spPr bwMode="auto">
            <a:xfrm flipV="1">
              <a:off x="5010" y="684"/>
              <a:ext cx="78" cy="1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09" name="Line 16"/>
          <p:cNvSpPr>
            <a:spLocks noChangeShapeType="1"/>
          </p:cNvSpPr>
          <p:nvPr/>
        </p:nvSpPr>
        <p:spPr bwMode="auto">
          <a:xfrm>
            <a:off x="7046914" y="5053014"/>
            <a:ext cx="2763837" cy="1171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0" name="Oval 17"/>
          <p:cNvSpPr>
            <a:spLocks noChangeArrowheads="1"/>
          </p:cNvSpPr>
          <p:nvPr/>
        </p:nvSpPr>
        <p:spPr bwMode="auto">
          <a:xfrm>
            <a:off x="9720263" y="5886450"/>
            <a:ext cx="209550" cy="338138"/>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sp>
        <p:nvSpPr>
          <p:cNvPr id="51211" name="Text Box 18"/>
          <p:cNvSpPr txBox="1">
            <a:spLocks noChangeArrowheads="1"/>
          </p:cNvSpPr>
          <p:nvPr/>
        </p:nvSpPr>
        <p:spPr bwMode="auto">
          <a:xfrm rot="-540000">
            <a:off x="8583614" y="3487739"/>
            <a:ext cx="18383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2000" dirty="0"/>
              <a:t>North Arm</a:t>
            </a:r>
          </a:p>
          <a:p>
            <a:pPr algn="ctr">
              <a:spcBef>
                <a:spcPct val="50000"/>
              </a:spcBef>
              <a:buFontTx/>
              <a:buNone/>
            </a:pPr>
            <a:r>
              <a:rPr lang="en-US" altLang="it-IT" sz="2000" dirty="0"/>
              <a:t>3 km</a:t>
            </a:r>
            <a:endParaRPr lang="en-US" altLang="it-IT" sz="2400" dirty="0"/>
          </a:p>
        </p:txBody>
      </p:sp>
      <p:sp>
        <p:nvSpPr>
          <p:cNvPr id="51212" name="Rectangle 19"/>
          <p:cNvSpPr>
            <a:spLocks noChangeArrowheads="1"/>
          </p:cNvSpPr>
          <p:nvPr/>
        </p:nvSpPr>
        <p:spPr bwMode="auto">
          <a:xfrm rot="1320000">
            <a:off x="8042275" y="5373689"/>
            <a:ext cx="12890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2000"/>
              <a:t>West Arm</a:t>
            </a:r>
          </a:p>
          <a:p>
            <a:pPr algn="ctr">
              <a:spcBef>
                <a:spcPct val="50000"/>
              </a:spcBef>
              <a:buFontTx/>
              <a:buNone/>
            </a:pPr>
            <a:r>
              <a:rPr lang="en-US" altLang="it-IT" sz="2000"/>
              <a:t>3 km</a:t>
            </a:r>
          </a:p>
        </p:txBody>
      </p:sp>
      <p:sp>
        <p:nvSpPr>
          <p:cNvPr id="51213" name="Rectangle 20"/>
          <p:cNvSpPr>
            <a:spLocks noChangeArrowheads="1"/>
          </p:cNvSpPr>
          <p:nvPr/>
        </p:nvSpPr>
        <p:spPr bwMode="auto">
          <a:xfrm>
            <a:off x="0" y="197927"/>
            <a:ext cx="1211757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pc="-50" dirty="0">
                <a:latin typeface="+mj-lt"/>
                <a:ea typeface="+mj-ea"/>
                <a:cs typeface="+mj-cs"/>
              </a:rPr>
              <a:t>Loss of timing information from light scattering of air molecules: </a:t>
            </a:r>
            <a:br>
              <a:rPr lang="en-US" altLang="it-IT" spc="-50" dirty="0">
                <a:latin typeface="+mj-lt"/>
                <a:ea typeface="+mj-ea"/>
                <a:cs typeface="+mj-cs"/>
              </a:rPr>
            </a:br>
            <a:r>
              <a:rPr lang="en-US" altLang="it-IT" spc="-50" dirty="0">
                <a:latin typeface="+mj-lt"/>
                <a:ea typeface="+mj-ea"/>
                <a:cs typeface="+mj-cs"/>
              </a:rPr>
              <a:t>The Virgo vacuum system</a:t>
            </a:r>
            <a:endParaRPr lang="it-IT" altLang="it-IT" spc="-50" dirty="0">
              <a:latin typeface="+mj-lt"/>
              <a:ea typeface="+mj-ea"/>
              <a:cs typeface="+mj-cs"/>
            </a:endParaRPr>
          </a:p>
        </p:txBody>
      </p:sp>
    </p:spTree>
    <p:extLst>
      <p:ext uri="{BB962C8B-B14F-4D97-AF65-F5344CB8AC3E}">
        <p14:creationId xmlns:p14="http://schemas.microsoft.com/office/powerpoint/2010/main" val="2846389134"/>
      </p:ext>
    </p:extLst>
  </p:cSld>
  <p:clrMapOvr>
    <a:masterClrMapping/>
  </p:clrMapOvr>
  <p:transition advTm="18832"/>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2"/>
          <p:cNvSpPr>
            <a:spLocks noGrp="1"/>
          </p:cNvSpPr>
          <p:nvPr>
            <p:ph type="sldNum" sz="quarter" idx="10"/>
          </p:nvPr>
        </p:nvSpPr>
        <p:spPr bwMode="auto">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1CEB29-EB15-46C5-9402-40F34066CDC4}" type="slidenum">
              <a:rPr lang="en-US" altLang="it-IT" sz="2400"/>
              <a:pPr>
                <a:spcBef>
                  <a:spcPct val="0"/>
                </a:spcBef>
                <a:buFontTx/>
                <a:buNone/>
              </a:pPr>
              <a:t>48</a:t>
            </a:fld>
            <a:endParaRPr lang="en-US" altLang="it-IT" sz="2400"/>
          </a:p>
        </p:txBody>
      </p:sp>
      <p:sp>
        <p:nvSpPr>
          <p:cNvPr id="57347" name="TextBox 3"/>
          <p:cNvSpPr txBox="1">
            <a:spLocks noChangeArrowheads="1"/>
          </p:cNvSpPr>
          <p:nvPr/>
        </p:nvSpPr>
        <p:spPr bwMode="auto">
          <a:xfrm>
            <a:off x="2133600" y="1127126"/>
            <a:ext cx="8001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it-IT" sz="1800" b="1" dirty="0">
                <a:solidFill>
                  <a:srgbClr val="002060"/>
                </a:solidFill>
                <a:cs typeface="Arial" panose="020B0604020202020204" pitchFamily="34" charset="0"/>
              </a:rPr>
              <a:t>Mirrors made of </a:t>
            </a:r>
            <a:r>
              <a:rPr lang="en-US" altLang="it-IT" sz="1800" dirty="0">
                <a:cs typeface="Arial" panose="020B0604020202020204" pitchFamily="34" charset="0"/>
              </a:rPr>
              <a:t>SiO2,</a:t>
            </a:r>
            <a:r>
              <a:rPr lang="el-GR" altLang="it-IT" sz="1800" dirty="0">
                <a:cs typeface="Arial" panose="020B0604020202020204" pitchFamily="34" charset="0"/>
              </a:rPr>
              <a:t> </a:t>
            </a:r>
            <a:r>
              <a:rPr lang="en-US" altLang="it-IT" sz="1800" dirty="0">
                <a:cs typeface="Arial" panose="020B0604020202020204" pitchFamily="34" charset="0"/>
              </a:rPr>
              <a:t>with diameter </a:t>
            </a:r>
            <a:r>
              <a:rPr lang="en-US" altLang="it-IT" sz="1800" b="1" dirty="0">
                <a:solidFill>
                  <a:srgbClr val="FF0000"/>
                </a:solidFill>
                <a:cs typeface="Arial" panose="020B0604020202020204" pitchFamily="34" charset="0"/>
              </a:rPr>
              <a:t>350 mm</a:t>
            </a:r>
            <a:r>
              <a:rPr lang="el-GR" altLang="it-IT" sz="1800" b="1" dirty="0">
                <a:solidFill>
                  <a:srgbClr val="FF0000"/>
                </a:solidFill>
                <a:cs typeface="Arial" panose="020B0604020202020204" pitchFamily="34" charset="0"/>
              </a:rPr>
              <a:t>, </a:t>
            </a:r>
            <a:r>
              <a:rPr lang="en-US" altLang="it-IT" sz="1800" dirty="0">
                <a:cs typeface="Arial" panose="020B0604020202020204" pitchFamily="34" charset="0"/>
              </a:rPr>
              <a:t>thickness </a:t>
            </a:r>
            <a:r>
              <a:rPr lang="en-US" altLang="it-IT" sz="1800" b="1" dirty="0">
                <a:solidFill>
                  <a:srgbClr val="FF0000"/>
                </a:solidFill>
                <a:cs typeface="Arial" panose="020B0604020202020204" pitchFamily="34" charset="0"/>
              </a:rPr>
              <a:t>200 mm </a:t>
            </a:r>
            <a:r>
              <a:rPr lang="en-US" altLang="it-IT" sz="1800" dirty="0">
                <a:cs typeface="Arial" panose="020B0604020202020204" pitchFamily="34" charset="0"/>
              </a:rPr>
              <a:t>inhomogeneities </a:t>
            </a:r>
            <a:r>
              <a:rPr lang="en-US" altLang="it-IT" sz="1800" b="1" dirty="0">
                <a:solidFill>
                  <a:srgbClr val="FF0000"/>
                </a:solidFill>
                <a:cs typeface="Arial" panose="020B0604020202020204" pitchFamily="34" charset="0"/>
              </a:rPr>
              <a:t>&lt; 10</a:t>
            </a:r>
            <a:r>
              <a:rPr lang="en-US" altLang="it-IT" sz="1800" b="1" baseline="30000" dirty="0">
                <a:solidFill>
                  <a:srgbClr val="FF0000"/>
                </a:solidFill>
                <a:cs typeface="Arial" panose="020B0604020202020204" pitchFamily="34" charset="0"/>
              </a:rPr>
              <a:t>-8</a:t>
            </a:r>
            <a:r>
              <a:rPr lang="en-US" altLang="it-IT" sz="1800" b="1" dirty="0">
                <a:solidFill>
                  <a:srgbClr val="FF0000"/>
                </a:solidFill>
                <a:cs typeface="Arial" panose="020B0604020202020204" pitchFamily="34" charset="0"/>
              </a:rPr>
              <a:t> m</a:t>
            </a:r>
            <a:r>
              <a:rPr lang="en-US" altLang="it-IT" sz="1800" dirty="0">
                <a:cs typeface="Arial" panose="020B0604020202020204" pitchFamily="34" charset="0"/>
              </a:rPr>
              <a:t>.</a:t>
            </a:r>
          </a:p>
          <a:p>
            <a:pPr eaLnBrk="1" hangingPunct="1">
              <a:spcBef>
                <a:spcPct val="0"/>
              </a:spcBef>
            </a:pPr>
            <a:endParaRPr lang="en-US" altLang="it-IT" sz="1800" dirty="0">
              <a:cs typeface="Arial" panose="020B0604020202020204" pitchFamily="34" charset="0"/>
            </a:endParaRPr>
          </a:p>
          <a:p>
            <a:pPr eaLnBrk="1" hangingPunct="1">
              <a:spcBef>
                <a:spcPct val="0"/>
              </a:spcBef>
            </a:pPr>
            <a:r>
              <a:rPr lang="en-US" altLang="it-IT" sz="1800" b="1" dirty="0">
                <a:solidFill>
                  <a:srgbClr val="002060"/>
                </a:solidFill>
                <a:cs typeface="Arial" panose="020B0604020202020204" pitchFamily="34" charset="0"/>
              </a:rPr>
              <a:t>Monolithic suspensions: </a:t>
            </a:r>
            <a:r>
              <a:rPr lang="en-US" altLang="it-IT" sz="1800" dirty="0">
                <a:cs typeface="Arial" panose="020B0604020202020204" pitchFamily="34" charset="0"/>
              </a:rPr>
              <a:t>made with very thin silica fibers (diameter </a:t>
            </a:r>
            <a:r>
              <a:rPr lang="en-US" altLang="it-IT" sz="1800" b="1" dirty="0">
                <a:solidFill>
                  <a:srgbClr val="FF0000"/>
                </a:solidFill>
                <a:cs typeface="Arial" panose="020B0604020202020204" pitchFamily="34" charset="0"/>
              </a:rPr>
              <a:t>400 µm</a:t>
            </a:r>
            <a:r>
              <a:rPr lang="en-US" altLang="it-IT" sz="1800" dirty="0">
                <a:cs typeface="Arial" panose="020B0604020202020204" pitchFamily="34" charset="0"/>
              </a:rPr>
              <a:t> </a:t>
            </a:r>
            <a:r>
              <a:rPr lang="el-GR" altLang="it-IT" sz="1800" dirty="0">
                <a:cs typeface="Arial" panose="020B0604020202020204" pitchFamily="34" charset="0"/>
              </a:rPr>
              <a:t>)</a:t>
            </a:r>
            <a:r>
              <a:rPr lang="en-US" altLang="it-IT" sz="1800" dirty="0">
                <a:cs typeface="Arial" panose="020B0604020202020204" pitchFamily="34" charset="0"/>
              </a:rPr>
              <a:t> to support mirrors with mass equal to </a:t>
            </a:r>
            <a:r>
              <a:rPr lang="en-US" altLang="it-IT" sz="1800" b="1" dirty="0">
                <a:solidFill>
                  <a:srgbClr val="FF0000"/>
                </a:solidFill>
                <a:cs typeface="Arial" panose="020B0604020202020204" pitchFamily="34" charset="0"/>
              </a:rPr>
              <a:t>42 kg</a:t>
            </a:r>
            <a:r>
              <a:rPr lang="en-US" altLang="it-IT" sz="1800" dirty="0">
                <a:cs typeface="Arial" panose="020B0604020202020204" pitchFamily="34" charset="0"/>
              </a:rPr>
              <a:t>.</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60726"/>
            <a:ext cx="4724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3228976"/>
            <a:ext cx="4398962"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5"/>
          <p:cNvSpPr>
            <a:spLocks noChangeArrowheads="1"/>
          </p:cNvSpPr>
          <p:nvPr/>
        </p:nvSpPr>
        <p:spPr bwMode="auto">
          <a:xfrm>
            <a:off x="1105787" y="212091"/>
            <a:ext cx="974296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pc="-50" dirty="0">
                <a:latin typeface="+mj-lt"/>
                <a:ea typeface="+mj-ea"/>
                <a:cs typeface="+mj-cs"/>
              </a:rPr>
              <a:t>Mirror thermal noise and radiation pressure: </a:t>
            </a:r>
            <a:br>
              <a:rPr lang="en-US" altLang="it-IT" spc="-50" dirty="0">
                <a:latin typeface="+mj-lt"/>
                <a:ea typeface="+mj-ea"/>
                <a:cs typeface="+mj-cs"/>
              </a:rPr>
            </a:br>
            <a:r>
              <a:rPr lang="en-US" altLang="it-IT" spc="-50" dirty="0">
                <a:latin typeface="+mj-lt"/>
                <a:ea typeface="+mj-ea"/>
                <a:cs typeface="+mj-cs"/>
              </a:rPr>
              <a:t>The Virgo mirrors</a:t>
            </a:r>
            <a:endParaRPr lang="it-IT" altLang="it-IT" spc="-50" dirty="0">
              <a:latin typeface="+mj-lt"/>
              <a:ea typeface="+mj-ea"/>
              <a:cs typeface="+mj-cs"/>
            </a:endParaRPr>
          </a:p>
        </p:txBody>
      </p:sp>
    </p:spTree>
    <p:extLst>
      <p:ext uri="{BB962C8B-B14F-4D97-AF65-F5344CB8AC3E}">
        <p14:creationId xmlns:p14="http://schemas.microsoft.com/office/powerpoint/2010/main" val="2416145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Different sources of “noise” affect the gravitational wave detector’s sensitivity</a:t>
            </a:r>
            <a:endParaRPr lang="el-G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53" y="1889515"/>
            <a:ext cx="7537021" cy="441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0253" y="6506866"/>
            <a:ext cx="7848623" cy="307777"/>
          </a:xfrm>
          <a:prstGeom prst="rect">
            <a:avLst/>
          </a:prstGeom>
          <a:noFill/>
        </p:spPr>
        <p:txBody>
          <a:bodyPr wrap="none" rtlCol="0">
            <a:spAutoFit/>
          </a:bodyPr>
          <a:lstStyle/>
          <a:p>
            <a:r>
              <a:rPr lang="en-US" sz="1400" dirty="0"/>
              <a:t>Adapted from : Laser Labs’ </a:t>
            </a:r>
            <a:r>
              <a:rPr lang="en-US" sz="1400" dirty="0" err="1"/>
              <a:t>Spacetime</a:t>
            </a:r>
            <a:r>
              <a:rPr lang="en-US" sz="1400" dirty="0"/>
              <a:t> Quest: </a:t>
            </a:r>
            <a:r>
              <a:rPr lang="en-US" sz="1400" dirty="0">
                <a:hlinkClick r:id="rId3"/>
              </a:rPr>
              <a:t>https://www.laserlabs.org/spacetimequest.php</a:t>
            </a:r>
            <a:r>
              <a:rPr lang="en-US" sz="1400" dirty="0"/>
              <a:t> </a:t>
            </a:r>
            <a:endParaRPr lang="el-GR" sz="1400" dirty="0"/>
          </a:p>
        </p:txBody>
      </p:sp>
    </p:spTree>
    <p:extLst>
      <p:ext uri="{BB962C8B-B14F-4D97-AF65-F5344CB8AC3E}">
        <p14:creationId xmlns:p14="http://schemas.microsoft.com/office/powerpoint/2010/main" val="8399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63" y="312737"/>
            <a:ext cx="10736148" cy="616879"/>
          </a:xfrm>
        </p:spPr>
        <p:txBody>
          <a:bodyPr>
            <a:normAutofit fontScale="90000"/>
          </a:bodyPr>
          <a:lstStyle/>
          <a:p>
            <a:pPr algn="ctr"/>
            <a:r>
              <a:rPr lang="en-US" sz="3600" dirty="0"/>
              <a:t>Gravitational Waves, a new observational window to the Cosmos</a:t>
            </a:r>
            <a:endParaRPr lang="el-GR" sz="3600" dirty="0"/>
          </a:p>
        </p:txBody>
      </p:sp>
      <p:sp>
        <p:nvSpPr>
          <p:cNvPr id="4" name="AutoShape 8" descr="Why is it so that if two black holes merge, the area of the event horizon  of the new black hole formed is greater than the actual sum of the areas o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0" descr="Why is it so that if two black holes merge, the area of the event horizon  of the new black hole formed is greater than the actual sum of the areas o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12" descr="Merging Black Holes – FYF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2" name="Picture 18" descr="The Universe shudders again.﻿ - Andrés Aragoneses Ph.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18316" y="864186"/>
            <a:ext cx="8701043" cy="5744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0375" y="2207623"/>
            <a:ext cx="10616928" cy="2917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2015 the LIGO collaboration in the US announces the first detection of Gravitational Waves from a binary black hole merger, 1.4 billion light years away from us! The power emitted in GWs was estimated to be 50 times greater than the power emitted by all the stars in the observable Universe! </a:t>
            </a:r>
            <a:br>
              <a:rPr lang="el-GR" dirty="0"/>
            </a:br>
            <a:br>
              <a:rPr lang="el-GR" dirty="0"/>
            </a:br>
            <a:r>
              <a:rPr lang="en-US" dirty="0"/>
              <a:t>A new observational window opens to the Extreme Universe: that of Gravitational Wave Astronomy! </a:t>
            </a:r>
            <a:br>
              <a:rPr lang="el-GR" b="1" dirty="0"/>
            </a:br>
            <a:br>
              <a:rPr lang="el-GR" dirty="0"/>
            </a:br>
            <a:endParaRPr lang="el-GR" dirty="0"/>
          </a:p>
        </p:txBody>
      </p:sp>
    </p:spTree>
    <p:extLst>
      <p:ext uri="{BB962C8B-B14F-4D97-AF65-F5344CB8AC3E}">
        <p14:creationId xmlns:p14="http://schemas.microsoft.com/office/powerpoint/2010/main" val="320867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514DA2-AF5A-4338-B2B6-D02DBCFBDD0F}"/>
              </a:ext>
            </a:extLst>
          </p:cNvPr>
          <p:cNvSpPr>
            <a:spLocks noGrp="1"/>
          </p:cNvSpPr>
          <p:nvPr>
            <p:ph type="title"/>
          </p:nvPr>
        </p:nvSpPr>
        <p:spPr>
          <a:xfrm>
            <a:off x="1091751" y="2766219"/>
            <a:ext cx="9692640" cy="1325562"/>
          </a:xfrm>
        </p:spPr>
        <p:txBody>
          <a:bodyPr/>
          <a:lstStyle/>
          <a:p>
            <a:r>
              <a:rPr lang="en-US" dirty="0"/>
              <a:t>Let’s play with noise in gravitational wave detectors! A school activity</a:t>
            </a:r>
            <a:endParaRPr lang="el-GR" dirty="0"/>
          </a:p>
        </p:txBody>
      </p:sp>
      <p:sp>
        <p:nvSpPr>
          <p:cNvPr id="3" name="Θέση περιεχομένου 2">
            <a:extLst>
              <a:ext uri="{FF2B5EF4-FFF2-40B4-BE49-F238E27FC236}">
                <a16:creationId xmlns:a16="http://schemas.microsoft.com/office/drawing/2014/main" id="{57ABC952-7835-4EA3-A976-02D27538E346}"/>
              </a:ext>
            </a:extLst>
          </p:cNvPr>
          <p:cNvSpPr>
            <a:spLocks noGrp="1"/>
          </p:cNvSpPr>
          <p:nvPr>
            <p:ph sz="quarter" idx="1"/>
          </p:nvPr>
        </p:nvSpPr>
        <p:spPr>
          <a:xfrm>
            <a:off x="2108578" y="4655288"/>
            <a:ext cx="7467600" cy="3349752"/>
          </a:xfrm>
        </p:spPr>
        <p:txBody>
          <a:bodyPr>
            <a:normAutofit/>
          </a:bodyPr>
          <a:lstStyle/>
          <a:p>
            <a:pPr marL="0" indent="0">
              <a:buNone/>
            </a:pPr>
            <a:r>
              <a:rPr lang="en-US" sz="3600" dirty="0">
                <a:hlinkClick r:id="rId2"/>
              </a:rPr>
              <a:t>https://tinyurl.com/m5fpmfn5</a:t>
            </a:r>
            <a:r>
              <a:rPr lang="en-US" sz="3600" dirty="0"/>
              <a:t> </a:t>
            </a:r>
            <a:endParaRPr lang="el-GR" sz="3600" dirty="0"/>
          </a:p>
        </p:txBody>
      </p:sp>
    </p:spTree>
    <p:extLst>
      <p:ext uri="{BB962C8B-B14F-4D97-AF65-F5344CB8AC3E}">
        <p14:creationId xmlns:p14="http://schemas.microsoft.com/office/powerpoint/2010/main" val="3382039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EA24C6-8769-4B05-B0E6-1086CC6EC09F}"/>
              </a:ext>
            </a:extLst>
          </p:cNvPr>
          <p:cNvSpPr>
            <a:spLocks noGrp="1"/>
          </p:cNvSpPr>
          <p:nvPr>
            <p:ph type="title"/>
          </p:nvPr>
        </p:nvSpPr>
        <p:spPr>
          <a:xfrm>
            <a:off x="2209800" y="2438400"/>
            <a:ext cx="7467600" cy="1143000"/>
          </a:xfrm>
        </p:spPr>
        <p:txBody>
          <a:bodyPr/>
          <a:lstStyle/>
          <a:p>
            <a:pPr algn="ctr"/>
            <a:r>
              <a:rPr lang="en-US" dirty="0"/>
              <a:t>GLITCH HUNTING!</a:t>
            </a:r>
            <a:endParaRPr lang="el-GR" dirty="0"/>
          </a:p>
        </p:txBody>
      </p:sp>
    </p:spTree>
    <p:extLst>
      <p:ext uri="{BB962C8B-B14F-4D97-AF65-F5344CB8AC3E}">
        <p14:creationId xmlns:p14="http://schemas.microsoft.com/office/powerpoint/2010/main" val="1583474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57A123-A1B8-49E3-8955-F20EFB81FD88}"/>
              </a:ext>
            </a:extLst>
          </p:cNvPr>
          <p:cNvSpPr>
            <a:spLocks noGrp="1"/>
          </p:cNvSpPr>
          <p:nvPr>
            <p:ph type="title"/>
          </p:nvPr>
        </p:nvSpPr>
        <p:spPr/>
        <p:txBody>
          <a:bodyPr/>
          <a:lstStyle/>
          <a:p>
            <a:r>
              <a:rPr lang="en-US" dirty="0"/>
              <a:t>Introducing spectrograms..</a:t>
            </a:r>
            <a:endParaRPr lang="el-GR" dirty="0"/>
          </a:p>
        </p:txBody>
      </p:sp>
      <p:sp>
        <p:nvSpPr>
          <p:cNvPr id="3" name="Θέση περιεχομένου 2">
            <a:extLst>
              <a:ext uri="{FF2B5EF4-FFF2-40B4-BE49-F238E27FC236}">
                <a16:creationId xmlns:a16="http://schemas.microsoft.com/office/drawing/2014/main" id="{CB622DD9-01E0-4052-9BC4-702BD52E6219}"/>
              </a:ext>
            </a:extLst>
          </p:cNvPr>
          <p:cNvSpPr>
            <a:spLocks noGrp="1"/>
          </p:cNvSpPr>
          <p:nvPr>
            <p:ph sz="quarter" idx="1"/>
          </p:nvPr>
        </p:nvSpPr>
        <p:spPr>
          <a:xfrm>
            <a:off x="935665" y="1783644"/>
            <a:ext cx="9909544" cy="4690308"/>
          </a:xfrm>
        </p:spPr>
        <p:txBody>
          <a:bodyPr>
            <a:normAutofit/>
          </a:bodyPr>
          <a:lstStyle/>
          <a:p>
            <a:r>
              <a:rPr lang="en-US" dirty="0"/>
              <a:t>As we said, gravitational wave detectors resemble very sensitive “ears”. One of our most important visualizations to understand the signals coming from GW detectors are spectrograms.</a:t>
            </a:r>
            <a:br>
              <a:rPr lang="en-US" dirty="0"/>
            </a:br>
            <a:endParaRPr lang="en-US" dirty="0"/>
          </a:p>
          <a:p>
            <a:r>
              <a:rPr lang="en-US" dirty="0"/>
              <a:t>Assume that you observe a complex waveform, such as the waveform of an earthquake.</a:t>
            </a:r>
            <a:br>
              <a:rPr lang="en-US" dirty="0"/>
            </a:br>
            <a:r>
              <a:rPr lang="en-US" dirty="0"/>
              <a:t>The frequencies of which the waveform consists may contribute in different proportions over time.  In order to visualize this attribute, we use the spectrogram. The spectrogram shows both frequency and amplitude with respect to time. </a:t>
            </a:r>
            <a:br>
              <a:rPr lang="en-US" dirty="0"/>
            </a:br>
            <a:endParaRPr lang="en-US" dirty="0"/>
          </a:p>
          <a:p>
            <a:r>
              <a:rPr lang="en-US" dirty="0"/>
              <a:t>A spectrogram is essentially a 3D plot:</a:t>
            </a:r>
            <a:br>
              <a:rPr lang="en-US" dirty="0"/>
            </a:br>
            <a:r>
              <a:rPr lang="en-US" dirty="0"/>
              <a:t>It is a graph with x-axis representing time, y-axis representing frequency and the z-axis representing amplitude. Usually, the z-axis is replaced by a color code.</a:t>
            </a:r>
          </a:p>
          <a:p>
            <a:endParaRPr lang="en-US" dirty="0"/>
          </a:p>
        </p:txBody>
      </p:sp>
      <p:sp>
        <p:nvSpPr>
          <p:cNvPr id="4" name="Ορθογώνιο 3">
            <a:extLst>
              <a:ext uri="{FF2B5EF4-FFF2-40B4-BE49-F238E27FC236}">
                <a16:creationId xmlns:a16="http://schemas.microsoft.com/office/drawing/2014/main" id="{1814F268-E40C-45D1-B5F5-29115A8EC5DF}"/>
              </a:ext>
            </a:extLst>
          </p:cNvPr>
          <p:cNvSpPr/>
          <p:nvPr/>
        </p:nvSpPr>
        <p:spPr>
          <a:xfrm>
            <a:off x="1828800" y="2209800"/>
            <a:ext cx="8001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Connecting gravitational wave noise hunting with sound!!</a:t>
            </a:r>
            <a:endParaRPr lang="el-GR" dirty="0"/>
          </a:p>
        </p:txBody>
      </p:sp>
    </p:spTree>
    <p:extLst>
      <p:ext uri="{BB962C8B-B14F-4D97-AF65-F5344CB8AC3E}">
        <p14:creationId xmlns:p14="http://schemas.microsoft.com/office/powerpoint/2010/main" val="29514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0EF41C8A-2D82-4B7E-9829-C0277783DDA0}"/>
              </a:ext>
            </a:extLst>
          </p:cNvPr>
          <p:cNvSpPr/>
          <p:nvPr/>
        </p:nvSpPr>
        <p:spPr>
          <a:xfrm>
            <a:off x="776177" y="2895600"/>
            <a:ext cx="10366744" cy="2862322"/>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This picture shows the spectrogram of a sound consisting of three frequencies. Can you say which frequency sounds the loudest at t=2s? At which time does frequency equal to 500 Hz sound louder than the others?</a:t>
            </a:r>
          </a:p>
        </p:txBody>
      </p:sp>
      <p:pic>
        <p:nvPicPr>
          <p:cNvPr id="11" name="image172.png">
            <a:extLst>
              <a:ext uri="{FF2B5EF4-FFF2-40B4-BE49-F238E27FC236}">
                <a16:creationId xmlns:a16="http://schemas.microsoft.com/office/drawing/2014/main" id="{AFF76F63-F70A-491E-B94F-9F029D4A13F0}"/>
              </a:ext>
            </a:extLst>
          </p:cNvPr>
          <p:cNvPicPr/>
          <p:nvPr/>
        </p:nvPicPr>
        <p:blipFill>
          <a:blip r:embed="rId2"/>
          <a:srcRect/>
          <a:stretch>
            <a:fillRect/>
          </a:stretch>
        </p:blipFill>
        <p:spPr>
          <a:xfrm>
            <a:off x="2870791" y="393405"/>
            <a:ext cx="5243623" cy="4162203"/>
          </a:xfrm>
          <a:prstGeom prst="rect">
            <a:avLst/>
          </a:prstGeom>
          <a:ln/>
        </p:spPr>
      </p:pic>
    </p:spTree>
    <p:extLst>
      <p:ext uri="{BB962C8B-B14F-4D97-AF65-F5344CB8AC3E}">
        <p14:creationId xmlns:p14="http://schemas.microsoft.com/office/powerpoint/2010/main" val="1385173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884641-8E15-4C1F-9D71-132006BA7AA1}"/>
              </a:ext>
            </a:extLst>
          </p:cNvPr>
          <p:cNvSpPr>
            <a:spLocks noGrp="1"/>
          </p:cNvSpPr>
          <p:nvPr>
            <p:ph type="title"/>
          </p:nvPr>
        </p:nvSpPr>
        <p:spPr>
          <a:xfrm>
            <a:off x="1981200" y="274638"/>
            <a:ext cx="7467600" cy="715962"/>
          </a:xfrm>
        </p:spPr>
        <p:txBody>
          <a:bodyPr/>
          <a:lstStyle/>
          <a:p>
            <a:r>
              <a:rPr lang="en-US" dirty="0"/>
              <a:t>Let’s play with spectrograms</a:t>
            </a:r>
            <a:endParaRPr lang="el-GR" dirty="0"/>
          </a:p>
        </p:txBody>
      </p:sp>
      <p:sp>
        <p:nvSpPr>
          <p:cNvPr id="3" name="Θέση περιεχομένου 2">
            <a:extLst>
              <a:ext uri="{FF2B5EF4-FFF2-40B4-BE49-F238E27FC236}">
                <a16:creationId xmlns:a16="http://schemas.microsoft.com/office/drawing/2014/main" id="{BCA67E67-AB83-4E90-BE4C-87E0C273FFB3}"/>
              </a:ext>
            </a:extLst>
          </p:cNvPr>
          <p:cNvSpPr>
            <a:spLocks noGrp="1"/>
          </p:cNvSpPr>
          <p:nvPr>
            <p:ph sz="quarter" idx="1"/>
          </p:nvPr>
        </p:nvSpPr>
        <p:spPr>
          <a:xfrm>
            <a:off x="1981200" y="1295400"/>
            <a:ext cx="7467600" cy="4848352"/>
          </a:xfrm>
        </p:spPr>
        <p:txBody>
          <a:bodyPr/>
          <a:lstStyle/>
          <a:p>
            <a:pPr marL="0" indent="0">
              <a:buNone/>
            </a:pPr>
            <a:r>
              <a:rPr lang="en-US" dirty="0">
                <a:hlinkClick r:id="rId2"/>
              </a:rPr>
              <a:t>https://academo.org/demos/spectrum-analyzer/</a:t>
            </a:r>
            <a:endParaRPr lang="el-GR" dirty="0"/>
          </a:p>
        </p:txBody>
      </p:sp>
      <p:pic>
        <p:nvPicPr>
          <p:cNvPr id="4" name="Εικόνα 3">
            <a:extLst>
              <a:ext uri="{FF2B5EF4-FFF2-40B4-BE49-F238E27FC236}">
                <a16:creationId xmlns:a16="http://schemas.microsoft.com/office/drawing/2014/main" id="{C86BEC3E-D276-4802-8508-1EABFB97088C}"/>
              </a:ext>
            </a:extLst>
          </p:cNvPr>
          <p:cNvPicPr>
            <a:picLocks noChangeAspect="1"/>
          </p:cNvPicPr>
          <p:nvPr/>
        </p:nvPicPr>
        <p:blipFill>
          <a:blip r:embed="rId3"/>
          <a:stretch>
            <a:fillRect/>
          </a:stretch>
        </p:blipFill>
        <p:spPr>
          <a:xfrm>
            <a:off x="2209800" y="1995866"/>
            <a:ext cx="6877050" cy="4587496"/>
          </a:xfrm>
          <a:prstGeom prst="rect">
            <a:avLst/>
          </a:prstGeom>
        </p:spPr>
      </p:pic>
    </p:spTree>
    <p:extLst>
      <p:ext uri="{BB962C8B-B14F-4D97-AF65-F5344CB8AC3E}">
        <p14:creationId xmlns:p14="http://schemas.microsoft.com/office/powerpoint/2010/main" val="1918668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DF0C39-701D-4890-BBE4-E01D60DC68E6}"/>
              </a:ext>
            </a:extLst>
          </p:cNvPr>
          <p:cNvSpPr>
            <a:spLocks noGrp="1"/>
          </p:cNvSpPr>
          <p:nvPr>
            <p:ph type="title"/>
          </p:nvPr>
        </p:nvSpPr>
        <p:spPr/>
        <p:txBody>
          <a:bodyPr/>
          <a:lstStyle/>
          <a:p>
            <a:r>
              <a:rPr lang="en-US" dirty="0"/>
              <a:t>The sound of a gravitational wave</a:t>
            </a:r>
            <a:endParaRPr lang="el-GR" dirty="0"/>
          </a:p>
        </p:txBody>
      </p:sp>
      <p:sp>
        <p:nvSpPr>
          <p:cNvPr id="4" name="Ορθογώνιο 3">
            <a:extLst>
              <a:ext uri="{FF2B5EF4-FFF2-40B4-BE49-F238E27FC236}">
                <a16:creationId xmlns:a16="http://schemas.microsoft.com/office/drawing/2014/main" id="{8F42A496-9E6A-492D-B297-C767CFDA5161}"/>
              </a:ext>
            </a:extLst>
          </p:cNvPr>
          <p:cNvSpPr/>
          <p:nvPr/>
        </p:nvSpPr>
        <p:spPr>
          <a:xfrm>
            <a:off x="2667000" y="1676400"/>
            <a:ext cx="7010400" cy="369332"/>
          </a:xfrm>
          <a:prstGeom prst="rect">
            <a:avLst/>
          </a:prstGeom>
        </p:spPr>
        <p:txBody>
          <a:bodyPr wrap="square">
            <a:spAutoFit/>
          </a:bodyPr>
          <a:lstStyle/>
          <a:p>
            <a:r>
              <a:rPr lang="en-US" dirty="0">
                <a:hlinkClick r:id="rId2"/>
              </a:rPr>
              <a:t>https://www.youtube.com/watch?v=TWqhUANNFXw</a:t>
            </a:r>
            <a:endParaRPr lang="el-GR" dirty="0"/>
          </a:p>
        </p:txBody>
      </p:sp>
      <p:pic>
        <p:nvPicPr>
          <p:cNvPr id="5" name="Εικόνα 4">
            <a:extLst>
              <a:ext uri="{FF2B5EF4-FFF2-40B4-BE49-F238E27FC236}">
                <a16:creationId xmlns:a16="http://schemas.microsoft.com/office/drawing/2014/main" id="{FE6A804E-1353-4499-9C90-221E285A9854}"/>
              </a:ext>
            </a:extLst>
          </p:cNvPr>
          <p:cNvPicPr>
            <a:picLocks noChangeAspect="1"/>
          </p:cNvPicPr>
          <p:nvPr/>
        </p:nvPicPr>
        <p:blipFill>
          <a:blip r:embed="rId3"/>
          <a:stretch>
            <a:fillRect/>
          </a:stretch>
        </p:blipFill>
        <p:spPr>
          <a:xfrm>
            <a:off x="1950157" y="2201360"/>
            <a:ext cx="8081247" cy="4634063"/>
          </a:xfrm>
          <a:prstGeom prst="rect">
            <a:avLst/>
          </a:prstGeom>
        </p:spPr>
      </p:pic>
    </p:spTree>
    <p:extLst>
      <p:ext uri="{BB962C8B-B14F-4D97-AF65-F5344CB8AC3E}">
        <p14:creationId xmlns:p14="http://schemas.microsoft.com/office/powerpoint/2010/main" val="700319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6298" y="2514600"/>
            <a:ext cx="10260418" cy="3121152"/>
          </a:xfrm>
        </p:spPr>
        <p:txBody>
          <a:bodyPr>
            <a:normAutofit/>
          </a:bodyPr>
          <a:lstStyle/>
          <a:p>
            <a:pPr marL="0" indent="0">
              <a:buNone/>
            </a:pPr>
            <a:r>
              <a:rPr lang="en-US" sz="3200" dirty="0"/>
              <a:t>There are sources of “noise” in Gravitational Wave detectors that are poorly understood.. The so called “Glitches”!</a:t>
            </a:r>
            <a:endParaRPr lang="el-GR" sz="3200" dirty="0"/>
          </a:p>
        </p:txBody>
      </p:sp>
    </p:spTree>
    <p:extLst>
      <p:ext uri="{BB962C8B-B14F-4D97-AF65-F5344CB8AC3E}">
        <p14:creationId xmlns:p14="http://schemas.microsoft.com/office/powerpoint/2010/main" val="1805286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82867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679727" y="2721890"/>
            <a:ext cx="6120586" cy="646331"/>
          </a:xfrm>
          <a:prstGeom prst="rect">
            <a:avLst/>
          </a:prstGeom>
          <a:noFill/>
        </p:spPr>
        <p:txBody>
          <a:bodyPr wrap="none" rtlCol="0">
            <a:spAutoFit/>
          </a:bodyPr>
          <a:lstStyle/>
          <a:p>
            <a:r>
              <a:rPr lang="en-US" b="1" i="1" dirty="0">
                <a:solidFill>
                  <a:srgbClr val="00B050"/>
                </a:solidFill>
              </a:rPr>
              <a:t>How far in the Universe can a Gravitational Wave</a:t>
            </a:r>
            <a:br>
              <a:rPr lang="en-US" b="1" i="1" dirty="0">
                <a:solidFill>
                  <a:srgbClr val="00B050"/>
                </a:solidFill>
              </a:rPr>
            </a:br>
            <a:r>
              <a:rPr lang="en-US" b="1" i="1" dirty="0">
                <a:solidFill>
                  <a:srgbClr val="00B050"/>
                </a:solidFill>
              </a:rPr>
              <a:t> Detector “reach”</a:t>
            </a:r>
            <a:endParaRPr lang="el-GR" b="1" i="1" dirty="0">
              <a:solidFill>
                <a:srgbClr val="00B050"/>
              </a:solidFill>
            </a:endParaRPr>
          </a:p>
        </p:txBody>
      </p:sp>
      <p:cxnSp>
        <p:nvCxnSpPr>
          <p:cNvPr id="7" name="Straight Arrow Connector 6"/>
          <p:cNvCxnSpPr>
            <a:cxnSpLocks/>
          </p:cNvCxnSpPr>
          <p:nvPr/>
        </p:nvCxnSpPr>
        <p:spPr>
          <a:xfrm>
            <a:off x="3276600" y="1600200"/>
            <a:ext cx="566882" cy="32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4495800" y="1780735"/>
            <a:ext cx="0" cy="29030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5137226" y="2523083"/>
            <a:ext cx="834950" cy="2160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41850" y="5415825"/>
            <a:ext cx="4830550" cy="1200329"/>
          </a:xfrm>
          <a:prstGeom prst="rect">
            <a:avLst/>
          </a:prstGeom>
          <a:noFill/>
        </p:spPr>
        <p:txBody>
          <a:bodyPr wrap="square" rtlCol="0">
            <a:spAutoFit/>
          </a:bodyPr>
          <a:lstStyle/>
          <a:p>
            <a:r>
              <a:rPr lang="en-US" dirty="0"/>
              <a:t>“Glitches”: Noise “triggers” that make their way in the GW data</a:t>
            </a:r>
            <a:br>
              <a:rPr lang="en-US" dirty="0"/>
            </a:br>
            <a:r>
              <a:rPr lang="en-US" dirty="0"/>
              <a:t>and introduce dead time in the detector and mimic GW signals. </a:t>
            </a:r>
            <a:endParaRPr lang="el-GR" dirty="0"/>
          </a:p>
        </p:txBody>
      </p:sp>
      <p:sp>
        <p:nvSpPr>
          <p:cNvPr id="18" name="TextBox 17"/>
          <p:cNvSpPr txBox="1"/>
          <p:nvPr/>
        </p:nvSpPr>
        <p:spPr>
          <a:xfrm>
            <a:off x="3733801" y="368105"/>
            <a:ext cx="4942379" cy="369332"/>
          </a:xfrm>
          <a:prstGeom prst="rect">
            <a:avLst/>
          </a:prstGeom>
          <a:noFill/>
        </p:spPr>
        <p:txBody>
          <a:bodyPr wrap="none" rtlCol="0">
            <a:spAutoFit/>
          </a:bodyPr>
          <a:lstStyle/>
          <a:p>
            <a:r>
              <a:rPr lang="en-US" dirty="0"/>
              <a:t>The frequency spectrum of a class of glitches</a:t>
            </a:r>
            <a:endParaRPr lang="el-G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241848"/>
            <a:ext cx="6534150" cy="670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93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8344" y="1219200"/>
            <a:ext cx="10887740" cy="4873752"/>
          </a:xfrm>
        </p:spPr>
        <p:txBody>
          <a:bodyPr>
            <a:normAutofit/>
          </a:bodyPr>
          <a:lstStyle/>
          <a:p>
            <a:pPr marL="0" indent="0" algn="ctr">
              <a:buNone/>
            </a:pPr>
            <a:r>
              <a:rPr lang="en-US" sz="2800" dirty="0"/>
              <a:t>Classifying glitches using computers has proven to be an exceedingly difficult task. A family of data analysis algorithms known as </a:t>
            </a:r>
            <a:r>
              <a:rPr lang="en-US" sz="2800" i="1" dirty="0"/>
              <a:t>machine learning</a:t>
            </a:r>
            <a:r>
              <a:rPr lang="en-US" sz="2800" dirty="0"/>
              <a:t> have made huge strides over the past decade in classification problems, though they usually require a large pre-classified dataset to operate effectively. However, human intuition has proven time and time again to be a useful tool in pattern recognition problems such as this. </a:t>
            </a:r>
            <a:br>
              <a:rPr lang="en-US" sz="2800" dirty="0"/>
            </a:br>
            <a:br>
              <a:rPr lang="en-US" sz="2800" dirty="0"/>
            </a:br>
            <a:r>
              <a:rPr lang="en-US" sz="2800" b="1" dirty="0"/>
              <a:t>This is where your help is needed!</a:t>
            </a:r>
            <a:endParaRPr lang="el-GR" sz="2800" b="1" dirty="0"/>
          </a:p>
        </p:txBody>
      </p:sp>
    </p:spTree>
    <p:extLst>
      <p:ext uri="{BB962C8B-B14F-4D97-AF65-F5344CB8AC3E}">
        <p14:creationId xmlns:p14="http://schemas.microsoft.com/office/powerpoint/2010/main" val="341386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726906"/>
            <a:ext cx="10871200" cy="1143000"/>
          </a:xfrm>
        </p:spPr>
        <p:txBody>
          <a:bodyPr>
            <a:noAutofit/>
          </a:bodyPr>
          <a:lstStyle/>
          <a:p>
            <a:pPr algn="ctr"/>
            <a:r>
              <a:rPr lang="en-US" sz="3200" dirty="0"/>
              <a:t>How can we help Virgo Researchers Classify Noise Triggers and Optimize their detector?</a:t>
            </a:r>
            <a:endParaRPr lang="el-GR" sz="3200" dirty="0"/>
          </a:p>
        </p:txBody>
      </p:sp>
      <p:sp>
        <p:nvSpPr>
          <p:cNvPr id="7" name="Rectangle 6"/>
          <p:cNvSpPr/>
          <p:nvPr/>
        </p:nvSpPr>
        <p:spPr>
          <a:xfrm>
            <a:off x="907224" y="1869906"/>
            <a:ext cx="10363200" cy="369332"/>
          </a:xfrm>
          <a:prstGeom prst="rect">
            <a:avLst/>
          </a:prstGeom>
        </p:spPr>
        <p:txBody>
          <a:bodyPr wrap="square">
            <a:spAutoFit/>
          </a:bodyPr>
          <a:lstStyle/>
          <a:p>
            <a:pPr algn="ctr"/>
            <a:r>
              <a:rPr lang="en-US" dirty="0">
                <a:hlinkClick r:id="rId2"/>
              </a:rPr>
              <a:t>https://www.zooniverse.org/projects/reinforce/gwitchhunters/</a:t>
            </a:r>
            <a:r>
              <a:rPr lang="en-US" dirty="0"/>
              <a:t> </a:t>
            </a:r>
            <a:endParaRPr lang="el-GR" dirty="0"/>
          </a:p>
        </p:txBody>
      </p:sp>
      <p:pic>
        <p:nvPicPr>
          <p:cNvPr id="4" name="Εικόνα 3">
            <a:extLst>
              <a:ext uri="{FF2B5EF4-FFF2-40B4-BE49-F238E27FC236}">
                <a16:creationId xmlns:a16="http://schemas.microsoft.com/office/drawing/2014/main" id="{BA9BC251-FB1D-42AB-A94B-2DA31B79F038}"/>
              </a:ext>
            </a:extLst>
          </p:cNvPr>
          <p:cNvPicPr>
            <a:picLocks noChangeAspect="1"/>
          </p:cNvPicPr>
          <p:nvPr/>
        </p:nvPicPr>
        <p:blipFill>
          <a:blip r:embed="rId3"/>
          <a:stretch>
            <a:fillRect/>
          </a:stretch>
        </p:blipFill>
        <p:spPr>
          <a:xfrm>
            <a:off x="1076251" y="2555359"/>
            <a:ext cx="9279860" cy="2712788"/>
          </a:xfrm>
          <a:prstGeom prst="rect">
            <a:avLst/>
          </a:prstGeom>
        </p:spPr>
      </p:pic>
      <p:sp>
        <p:nvSpPr>
          <p:cNvPr id="3" name="TextBox 2">
            <a:extLst>
              <a:ext uri="{FF2B5EF4-FFF2-40B4-BE49-F238E27FC236}">
                <a16:creationId xmlns:a16="http://schemas.microsoft.com/office/drawing/2014/main" id="{5064E069-B6C1-D9AA-FD3A-E517D408F0E1}"/>
              </a:ext>
            </a:extLst>
          </p:cNvPr>
          <p:cNvSpPr txBox="1"/>
          <p:nvPr/>
        </p:nvSpPr>
        <p:spPr>
          <a:xfrm>
            <a:off x="4051005" y="5784112"/>
            <a:ext cx="3540642" cy="461665"/>
          </a:xfrm>
          <a:prstGeom prst="rect">
            <a:avLst/>
          </a:prstGeom>
          <a:noFill/>
        </p:spPr>
        <p:txBody>
          <a:bodyPr wrap="square" rtlCol="0">
            <a:spAutoFit/>
          </a:bodyPr>
          <a:lstStyle/>
          <a:p>
            <a:pPr algn="ctr"/>
            <a:r>
              <a:rPr lang="en-US" sz="2400" dirty="0"/>
              <a:t>LET’S TRY IT!</a:t>
            </a:r>
            <a:endParaRPr lang="el-GR" sz="2400" dirty="0"/>
          </a:p>
        </p:txBody>
      </p:sp>
    </p:spTree>
    <p:extLst>
      <p:ext uri="{BB962C8B-B14F-4D97-AF65-F5344CB8AC3E}">
        <p14:creationId xmlns:p14="http://schemas.microsoft.com/office/powerpoint/2010/main" val="324976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eutron-star mergers create heaviest elements – CERN Couri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4" y="-2261579"/>
            <a:ext cx="11550316" cy="1118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Aerial view of Virgo detector with the two perpendicular 3-km long arm... |  Download Scientific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91" y="3576676"/>
            <a:ext cx="2185544" cy="1307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1988415"/>
            <a:ext cx="2165359" cy="134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312738"/>
            <a:ext cx="2165358" cy="141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9" descr="Fermi Gamma-ray Space Telescope | United States satellite | Britann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734" y="5171399"/>
            <a:ext cx="2175199" cy="12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443" y="312738"/>
            <a:ext cx="8763654" cy="34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496443" y="3910256"/>
            <a:ext cx="8989934" cy="2468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2017 , the LIGO and Virgo Gravitational Wave Detectors together with the Fermi Gamma Ray Telescope and other observatories observe for the first time a neutron star merger, the “goldmine” of the Universe!</a:t>
            </a:r>
            <a:br>
              <a:rPr lang="en-US" dirty="0"/>
            </a:br>
            <a:r>
              <a:rPr lang="en-US" dirty="0" err="1"/>
              <a:t>Multimessenger</a:t>
            </a:r>
            <a:r>
              <a:rPr lang="en-US" dirty="0"/>
              <a:t> Astronomy officially begins! </a:t>
            </a:r>
            <a:br>
              <a:rPr lang="el-GR" dirty="0"/>
            </a:br>
            <a:endParaRPr lang="el-GR" dirty="0"/>
          </a:p>
        </p:txBody>
      </p:sp>
    </p:spTree>
    <p:extLst>
      <p:ext uri="{BB962C8B-B14F-4D97-AF65-F5344CB8AC3E}">
        <p14:creationId xmlns:p14="http://schemas.microsoft.com/office/powerpoint/2010/main" val="33683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 calcmode="lin" valueType="num">
                                      <p:cBhvr additive="base">
                                        <p:cTn id="15" dur="500" fill="hold"/>
                                        <p:tgtEl>
                                          <p:spTgt spid="2053"/>
                                        </p:tgtEl>
                                        <p:attrNameLst>
                                          <p:attrName>ppt_x</p:attrName>
                                        </p:attrNameLst>
                                      </p:cBhvr>
                                      <p:tavLst>
                                        <p:tav tm="0">
                                          <p:val>
                                            <p:strVal val="#ppt_x"/>
                                          </p:val>
                                        </p:tav>
                                        <p:tav tm="100000">
                                          <p:val>
                                            <p:strVal val="#ppt_x"/>
                                          </p:val>
                                        </p:tav>
                                      </p:tavLst>
                                    </p:anim>
                                    <p:anim calcmode="lin" valueType="num">
                                      <p:cBhvr additive="base">
                                        <p:cTn id="16" dur="500" fill="hold"/>
                                        <p:tgtEl>
                                          <p:spTgt spid="205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 calcmode="lin" valueType="num">
                                      <p:cBhvr additive="base">
                                        <p:cTn id="19" dur="500" fill="hold"/>
                                        <p:tgtEl>
                                          <p:spTgt spid="2058"/>
                                        </p:tgtEl>
                                        <p:attrNameLst>
                                          <p:attrName>ppt_x</p:attrName>
                                        </p:attrNameLst>
                                      </p:cBhvr>
                                      <p:tavLst>
                                        <p:tav tm="0">
                                          <p:val>
                                            <p:strVal val="#ppt_x"/>
                                          </p:val>
                                        </p:tav>
                                        <p:tav tm="100000">
                                          <p:val>
                                            <p:strVal val="#ppt_x"/>
                                          </p:val>
                                        </p:tav>
                                      </p:tavLst>
                                    </p:anim>
                                    <p:anim calcmode="lin" valueType="num">
                                      <p:cBhvr additive="base">
                                        <p:cTn id="20"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 y="1940626"/>
            <a:ext cx="4021453" cy="254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85" y="823913"/>
            <a:ext cx="7037922" cy="51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06" y="809625"/>
            <a:ext cx="71437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4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endParaRPr lang="el-GR" dirty="0"/>
          </a:p>
        </p:txBody>
      </p:sp>
      <p:sp>
        <p:nvSpPr>
          <p:cNvPr id="3" name="Content Placeholder 2"/>
          <p:cNvSpPr>
            <a:spLocks noGrp="1"/>
          </p:cNvSpPr>
          <p:nvPr>
            <p:ph idx="1"/>
          </p:nvPr>
        </p:nvSpPr>
        <p:spPr/>
        <p:txBody>
          <a:bodyPr/>
          <a:lstStyle/>
          <a:p>
            <a:r>
              <a:rPr lang="en-US" dirty="0"/>
              <a:t>Contact</a:t>
            </a:r>
            <a:r>
              <a:rPr lang="el-GR" dirty="0"/>
              <a:t>: </a:t>
            </a:r>
            <a:br>
              <a:rPr lang="en-US" dirty="0"/>
            </a:br>
            <a:r>
              <a:rPr lang="en-US" dirty="0">
                <a:hlinkClick r:id="rId2"/>
              </a:rPr>
              <a:t>info@reinforce.ea.gr</a:t>
            </a:r>
            <a:endParaRPr lang="en-US" dirty="0"/>
          </a:p>
          <a:p>
            <a:r>
              <a:rPr lang="en-US" dirty="0"/>
              <a:t>Website REINFORCE: </a:t>
            </a:r>
            <a:br>
              <a:rPr lang="en-US" dirty="0"/>
            </a:br>
            <a:r>
              <a:rPr lang="en-US" dirty="0">
                <a:hlinkClick r:id="rId3"/>
              </a:rPr>
              <a:t>www.reinforceeu.eu</a:t>
            </a:r>
            <a:r>
              <a:rPr lang="en-US" dirty="0"/>
              <a:t> | </a:t>
            </a:r>
            <a:r>
              <a:rPr lang="en-US" dirty="0">
                <a:hlinkClick r:id="rId4"/>
              </a:rPr>
              <a:t>www.reinforce.ea.gr</a:t>
            </a:r>
            <a:endParaRPr lang="en-US" dirty="0"/>
          </a:p>
          <a:p>
            <a:r>
              <a:rPr lang="en-US" dirty="0"/>
              <a:t>GWitchHunters:</a:t>
            </a:r>
            <a:br>
              <a:rPr lang="en-US" dirty="0"/>
            </a:br>
            <a:r>
              <a:rPr lang="en-US" dirty="0">
                <a:hlinkClick r:id="rId5"/>
              </a:rPr>
              <a:t>https://www.zooniverse.org/projects/reinforce/gwitchhunters</a:t>
            </a:r>
            <a:endParaRPr lang="en-US" dirty="0"/>
          </a:p>
          <a:p>
            <a:r>
              <a:rPr lang="en-US" dirty="0"/>
              <a:t>Educational Activities in GW Astronomy</a:t>
            </a:r>
            <a:r>
              <a:rPr lang="el-GR" dirty="0"/>
              <a:t>:</a:t>
            </a:r>
            <a:br>
              <a:rPr lang="el-GR" dirty="0"/>
            </a:br>
            <a:r>
              <a:rPr lang="en-US" dirty="0">
                <a:hlinkClick r:id="rId6"/>
              </a:rPr>
              <a:t>http://www.frontiers-project.eu/gravitational-wave-astronomy/</a:t>
            </a:r>
            <a:r>
              <a:rPr lang="el-GR" dirty="0"/>
              <a:t> </a:t>
            </a:r>
            <a:endParaRPr lang="en-US" dirty="0"/>
          </a:p>
          <a:p>
            <a:r>
              <a:rPr lang="en-US" dirty="0"/>
              <a:t>Virgo and EGO websites:  </a:t>
            </a:r>
            <a:br>
              <a:rPr lang="en-US" dirty="0"/>
            </a:br>
            <a:r>
              <a:rPr lang="en-US" dirty="0">
                <a:hlinkClick r:id="rId7"/>
              </a:rPr>
              <a:t>https://www.virgo-gw.eu</a:t>
            </a:r>
            <a:r>
              <a:rPr lang="en-US" dirty="0"/>
              <a:t> | </a:t>
            </a:r>
            <a:r>
              <a:rPr lang="en-US" dirty="0">
                <a:hlinkClick r:id="rId8"/>
              </a:rPr>
              <a:t>www.ego-gw.it</a:t>
            </a:r>
            <a:r>
              <a:rPr lang="en-US" dirty="0"/>
              <a:t>  </a:t>
            </a:r>
          </a:p>
          <a:p>
            <a:endParaRPr lang="el-GR" dirty="0"/>
          </a:p>
        </p:txBody>
      </p:sp>
    </p:spTree>
    <p:extLst>
      <p:ext uri="{BB962C8B-B14F-4D97-AF65-F5344CB8AC3E}">
        <p14:creationId xmlns:p14="http://schemas.microsoft.com/office/powerpoint/2010/main" val="83360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shall we discuss today?</a:t>
            </a:r>
            <a:endParaRPr lang="el-GR" dirty="0"/>
          </a:p>
        </p:txBody>
      </p:sp>
      <p:sp>
        <p:nvSpPr>
          <p:cNvPr id="3" name="Content Placeholder 2"/>
          <p:cNvSpPr>
            <a:spLocks noGrp="1"/>
          </p:cNvSpPr>
          <p:nvPr>
            <p:ph idx="1"/>
          </p:nvPr>
        </p:nvSpPr>
        <p:spPr>
          <a:xfrm>
            <a:off x="1261872" y="1962364"/>
            <a:ext cx="8595360" cy="4217773"/>
          </a:xfrm>
        </p:spPr>
        <p:txBody>
          <a:bodyPr>
            <a:normAutofit/>
          </a:bodyPr>
          <a:lstStyle/>
          <a:p>
            <a:r>
              <a:rPr lang="en-US" sz="2400" dirty="0"/>
              <a:t>What are Gravitational Waves? </a:t>
            </a:r>
            <a:endParaRPr lang="el-GR" sz="2400" dirty="0"/>
          </a:p>
          <a:p>
            <a:r>
              <a:rPr lang="en-US" sz="2400" dirty="0"/>
              <a:t>How do we detect them? </a:t>
            </a:r>
            <a:endParaRPr lang="el-GR" sz="2400" dirty="0"/>
          </a:p>
          <a:p>
            <a:r>
              <a:rPr lang="en-US" sz="2400" dirty="0"/>
              <a:t>What is the Virgo detector and how does it work? </a:t>
            </a:r>
          </a:p>
          <a:p>
            <a:r>
              <a:rPr lang="en-US" sz="2400" dirty="0"/>
              <a:t>What does the future hold? </a:t>
            </a:r>
            <a:br>
              <a:rPr lang="el-GR" sz="2400" dirty="0"/>
            </a:br>
            <a:br>
              <a:rPr lang="el-GR" sz="2400" dirty="0"/>
            </a:br>
            <a:endParaRPr lang="el-GR" sz="2400" b="1" dirty="0"/>
          </a:p>
        </p:txBody>
      </p:sp>
    </p:spTree>
    <p:extLst>
      <p:ext uri="{BB962C8B-B14F-4D97-AF65-F5344CB8AC3E}">
        <p14:creationId xmlns:p14="http://schemas.microsoft.com/office/powerpoint/2010/main" val="2835000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201987"/>
            <a:ext cx="11232108" cy="958073"/>
          </a:xfrm>
        </p:spPr>
        <p:txBody>
          <a:bodyPr>
            <a:normAutofit/>
          </a:bodyPr>
          <a:lstStyle/>
          <a:p>
            <a:r>
              <a:rPr lang="en-US" dirty="0"/>
              <a:t>Space and Time in Classical Physics</a:t>
            </a:r>
            <a:endParaRPr lang="el-GR" dirty="0"/>
          </a:p>
        </p:txBody>
      </p:sp>
      <p:sp>
        <p:nvSpPr>
          <p:cNvPr id="5" name="TextBox 4"/>
          <p:cNvSpPr txBox="1"/>
          <p:nvPr/>
        </p:nvSpPr>
        <p:spPr>
          <a:xfrm>
            <a:off x="7246960" y="1454727"/>
            <a:ext cx="3930555" cy="4524315"/>
          </a:xfrm>
          <a:prstGeom prst="rect">
            <a:avLst/>
          </a:prstGeom>
          <a:noFill/>
        </p:spPr>
        <p:txBody>
          <a:bodyPr wrap="square" rtlCol="0">
            <a:spAutoFit/>
          </a:bodyPr>
          <a:lstStyle/>
          <a:p>
            <a:r>
              <a:rPr lang="en-US" dirty="0">
                <a:latin typeface="Century Schoolbook" pitchFamily="18" charset="0"/>
              </a:rPr>
              <a:t>Space is an empty “theater” in the Universe. It is absolute, unchanging, and all phenomena take place within it. </a:t>
            </a:r>
            <a:br>
              <a:rPr lang="el-GR" dirty="0">
                <a:latin typeface="Century Schoolbook" pitchFamily="18" charset="0"/>
              </a:rPr>
            </a:br>
            <a:br>
              <a:rPr lang="el-GR" dirty="0">
                <a:latin typeface="Century Schoolbook" pitchFamily="18" charset="0"/>
              </a:rPr>
            </a:br>
            <a:r>
              <a:rPr lang="en-US" dirty="0">
                <a:latin typeface="Century Schoolbook" pitchFamily="18" charset="0"/>
              </a:rPr>
              <a:t>Time is absolute and unchanging. It moves forward with a rate of “1sec/sec” and is independent of the other phenomena of the Universe, the same for all observers. One can think of a cosmic “metronome” which counts the time during which phenomena occur. All observers measure the same time between two events. </a:t>
            </a:r>
            <a:br>
              <a:rPr lang="en-US" dirty="0">
                <a:latin typeface="Century Schoolbook" pitchFamily="18" charset="0"/>
              </a:rPr>
            </a:br>
            <a:endParaRPr lang="el-GR" dirty="0">
              <a:latin typeface="Century Schoolbook"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2" y="1454727"/>
            <a:ext cx="6916683" cy="44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90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953B95-3663-4326-BCDA-8334FA38B44D}"/>
              </a:ext>
            </a:extLst>
          </p:cNvPr>
          <p:cNvSpPr>
            <a:spLocks noGrp="1"/>
          </p:cNvSpPr>
          <p:nvPr>
            <p:ph type="title"/>
          </p:nvPr>
        </p:nvSpPr>
        <p:spPr>
          <a:xfrm>
            <a:off x="183162" y="138139"/>
            <a:ext cx="10600182" cy="1059003"/>
          </a:xfrm>
        </p:spPr>
        <p:txBody>
          <a:bodyPr>
            <a:normAutofit fontScale="90000"/>
          </a:bodyPr>
          <a:lstStyle/>
          <a:p>
            <a:r>
              <a:rPr lang="en-US" dirty="0"/>
              <a:t>Newtonian Gravity and Celestial Mechanics</a:t>
            </a:r>
            <a:endParaRPr lang="el-GR"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E1FC046-666D-47B5-BC42-CD9B32940B62}"/>
                  </a:ext>
                </a:extLst>
              </p:cNvPr>
              <p:cNvSpPr txBox="1"/>
              <p:nvPr/>
            </p:nvSpPr>
            <p:spPr>
              <a:xfrm>
                <a:off x="8633597" y="5217440"/>
                <a:ext cx="1764842" cy="5610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sSup>
                            <m:sSupPr>
                              <m:ctrlPr>
                                <a:rPr lang="en-US" b="1" i="1" smtClean="0">
                                  <a:latin typeface="Cambria Math" panose="02040503050406030204" pitchFamily="18" charset="0"/>
                                </a:rPr>
                              </m:ctrlPr>
                            </m:sSupPr>
                            <m:e>
                              <m:r>
                                <a:rPr lang="en-US" b="1" i="0" smtClean="0">
                                  <a:latin typeface="Cambria Math" panose="02040503050406030204" pitchFamily="18" charset="0"/>
                                </a:rPr>
                                <m:t>𝐓</m:t>
                              </m:r>
                            </m:e>
                            <m:sup>
                              <m:r>
                                <a:rPr lang="en-US" b="1" i="0" smtClean="0">
                                  <a:latin typeface="Cambria Math" panose="02040503050406030204" pitchFamily="18" charset="0"/>
                                </a:rPr>
                                <m:t>𝟐</m:t>
                              </m:r>
                            </m:sup>
                          </m:sSup>
                        </m:num>
                        <m:den>
                          <m:sSup>
                            <m:sSupPr>
                              <m:ctrlPr>
                                <a:rPr lang="en-US" b="1" i="1" smtClean="0">
                                  <a:latin typeface="Cambria Math" panose="02040503050406030204" pitchFamily="18" charset="0"/>
                                </a:rPr>
                              </m:ctrlPr>
                            </m:sSupPr>
                            <m:e>
                              <m:r>
                                <a:rPr lang="en-US" b="1" i="0" smtClean="0">
                                  <a:latin typeface="Cambria Math" panose="02040503050406030204" pitchFamily="18" charset="0"/>
                                </a:rPr>
                                <m:t>𝐑</m:t>
                              </m:r>
                            </m:e>
                            <m:sup>
                              <m:r>
                                <a:rPr lang="en-US" b="1" i="0" smtClean="0">
                                  <a:latin typeface="Cambria Math" panose="02040503050406030204" pitchFamily="18" charset="0"/>
                                </a:rPr>
                                <m:t>𝟑</m:t>
                              </m:r>
                            </m:sup>
                          </m:sSup>
                        </m:den>
                      </m:f>
                      <m:r>
                        <a:rPr lang="en-US" b="1" i="0" smtClean="0">
                          <a:latin typeface="Cambria Math" panose="02040503050406030204" pitchFamily="18" charset="0"/>
                        </a:rPr>
                        <m:t>=</m:t>
                      </m:r>
                      <m:r>
                        <a:rPr lang="en-US" b="1" i="0" smtClean="0">
                          <a:latin typeface="Cambria Math" panose="02040503050406030204" pitchFamily="18" charset="0"/>
                        </a:rPr>
                        <m:t>𝐜𝐨𝐧𝐬𝐭</m:t>
                      </m:r>
                      <m:r>
                        <a:rPr lang="el-GR" b="1" i="0" smtClean="0">
                          <a:latin typeface="Cambria Math" panose="02040503050406030204" pitchFamily="18" charset="0"/>
                        </a:rPr>
                        <m:t>.</m:t>
                      </m:r>
                    </m:oMath>
                  </m:oMathPara>
                </a14:m>
                <a:endParaRPr lang="el-GR" b="1" dirty="0">
                  <a:latin typeface="Century Schoolbook" panose="02040604050505020304" pitchFamily="18" charset="0"/>
                </a:endParaRPr>
              </a:p>
            </p:txBody>
          </p:sp>
        </mc:Choice>
        <mc:Fallback xmlns="">
          <p:sp>
            <p:nvSpPr>
              <p:cNvPr id="45" name="TextBox 44">
                <a:extLst>
                  <a:ext uri="{FF2B5EF4-FFF2-40B4-BE49-F238E27FC236}">
                    <a16:creationId xmlns:a16="http://schemas.microsoft.com/office/drawing/2014/main" id="{2E1FC046-666D-47B5-BC42-CD9B32940B62}"/>
                  </a:ext>
                </a:extLst>
              </p:cNvPr>
              <p:cNvSpPr txBox="1">
                <a:spLocks noRot="1" noChangeAspect="1" noMove="1" noResize="1" noEditPoints="1" noAdjustHandles="1" noChangeArrowheads="1" noChangeShapeType="1" noTextEdit="1"/>
              </p:cNvSpPr>
              <p:nvPr/>
            </p:nvSpPr>
            <p:spPr>
              <a:xfrm>
                <a:off x="8633597" y="5217440"/>
                <a:ext cx="1764842" cy="561051"/>
              </a:xfrm>
              <a:prstGeom prst="rect">
                <a:avLst/>
              </a:prstGeom>
              <a:blipFill>
                <a:blip r:embed="rId2"/>
                <a:stretch>
                  <a:fillRect/>
                </a:stretch>
              </a:blipFill>
            </p:spPr>
            <p:txBody>
              <a:bodyPr/>
              <a:lstStyle/>
              <a:p>
                <a:r>
                  <a:rPr lang="el-GR">
                    <a:noFill/>
                  </a:rPr>
                  <a:t> </a:t>
                </a:r>
              </a:p>
            </p:txBody>
          </p:sp>
        </mc:Fallback>
      </mc:AlternateContent>
      <p:pic>
        <p:nvPicPr>
          <p:cNvPr id="1036" name="Picture 12" descr="Kepler&amp;#39;s Laws">
            <a:extLst>
              <a:ext uri="{FF2B5EF4-FFF2-40B4-BE49-F238E27FC236}">
                <a16:creationId xmlns:a16="http://schemas.microsoft.com/office/drawing/2014/main" id="{07B038B3-B375-416B-A09F-32B47C68EF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0953" y="1888077"/>
            <a:ext cx="4394140" cy="329756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E2778CF-B8CF-4FC1-B371-1921D62234CA}"/>
              </a:ext>
            </a:extLst>
          </p:cNvPr>
          <p:cNvSpPr txBox="1"/>
          <p:nvPr/>
        </p:nvSpPr>
        <p:spPr>
          <a:xfrm>
            <a:off x="6554262" y="5337802"/>
            <a:ext cx="2125903" cy="369332"/>
          </a:xfrm>
          <a:prstGeom prst="rect">
            <a:avLst/>
          </a:prstGeom>
          <a:noFill/>
        </p:spPr>
        <p:txBody>
          <a:bodyPr wrap="none" rtlCol="0">
            <a:spAutoFit/>
          </a:bodyPr>
          <a:lstStyle/>
          <a:p>
            <a:r>
              <a:rPr lang="en-US" b="1" dirty="0"/>
              <a:t>Kepler’s 3</a:t>
            </a:r>
            <a:r>
              <a:rPr lang="en-US" b="1" baseline="30000" dirty="0"/>
              <a:t>rd</a:t>
            </a:r>
            <a:r>
              <a:rPr lang="en-US" b="1" dirty="0"/>
              <a:t> Law</a:t>
            </a:r>
            <a:endParaRPr lang="el-GR" b="1" dirty="0"/>
          </a:p>
        </p:txBody>
      </p:sp>
      <p:sp>
        <p:nvSpPr>
          <p:cNvPr id="49" name="TextBox 48">
            <a:extLst>
              <a:ext uri="{FF2B5EF4-FFF2-40B4-BE49-F238E27FC236}">
                <a16:creationId xmlns:a16="http://schemas.microsoft.com/office/drawing/2014/main" id="{0CB9C177-6125-4A31-BF1C-8D85245CBC4D}"/>
              </a:ext>
            </a:extLst>
          </p:cNvPr>
          <p:cNvSpPr txBox="1"/>
          <p:nvPr/>
        </p:nvSpPr>
        <p:spPr>
          <a:xfrm>
            <a:off x="535778" y="5849689"/>
            <a:ext cx="10929960" cy="923330"/>
          </a:xfrm>
          <a:prstGeom prst="rect">
            <a:avLst/>
          </a:prstGeom>
          <a:noFill/>
        </p:spPr>
        <p:txBody>
          <a:bodyPr wrap="square" rtlCol="0">
            <a:spAutoFit/>
          </a:bodyPr>
          <a:lstStyle/>
          <a:p>
            <a:r>
              <a:rPr lang="en-US" dirty="0"/>
              <a:t>In Newtonian Mechanics, closed elliptic planetary orbits have constant Energy. If the total energy was reduced, then the distance between the celestial bodies would decrease and the frequency of rotation would increase. </a:t>
            </a:r>
            <a:endParaRPr lang="el-GR" dirty="0"/>
          </a:p>
        </p:txBody>
      </p:sp>
      <p:pic>
        <p:nvPicPr>
          <p:cNvPr id="1026" name="Picture 2" descr="Theory of Universal Gravitation | Highb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54" y="1819064"/>
            <a:ext cx="5026768" cy="351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69998"/>
      </p:ext>
    </p:extLst>
  </p:cSld>
  <p:clrMapOvr>
    <a:masterClrMapping/>
  </p:clrMapOvr>
</p:sld>
</file>

<file path=ppt/theme/theme1.xml><?xml version="1.0" encoding="utf-8"?>
<a:theme xmlns:a="http://schemas.openxmlformats.org/drawingml/2006/main" name="BrushVTI">
  <a:themeElements>
    <a:clrScheme name="AnalogousFromRegularSeedLeftStep">
      <a:dk1>
        <a:srgbClr val="000000"/>
      </a:dk1>
      <a:lt1>
        <a:srgbClr val="FFFFFF"/>
      </a:lt1>
      <a:dk2>
        <a:srgbClr val="1B2830"/>
      </a:dk2>
      <a:lt2>
        <a:srgbClr val="F0F1F3"/>
      </a:lt2>
      <a:accent1>
        <a:srgbClr val="CD9824"/>
      </a:accent1>
      <a:accent2>
        <a:srgbClr val="D54B17"/>
      </a:accent2>
      <a:accent3>
        <a:srgbClr val="E72944"/>
      </a:accent3>
      <a:accent4>
        <a:srgbClr val="D51782"/>
      </a:accent4>
      <a:accent5>
        <a:srgbClr val="E729E2"/>
      </a:accent5>
      <a:accent6>
        <a:srgbClr val="8A17D5"/>
      </a:accent6>
      <a:hlink>
        <a:srgbClr val="466DC1"/>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Προβολή">
  <a:themeElements>
    <a:clrScheme name="Προβολή">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Προβολή">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Προβολή">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1870</TotalTime>
  <Words>2856</Words>
  <Application>Microsoft Office PowerPoint</Application>
  <PresentationFormat>Ευρεία οθόνη</PresentationFormat>
  <Paragraphs>164</Paragraphs>
  <Slides>61</Slides>
  <Notes>0</Notes>
  <HiddenSlides>0</HiddenSlides>
  <MMClips>2</MMClips>
  <ScaleCrop>false</ScaleCrop>
  <HeadingPairs>
    <vt:vector size="8" baseType="variant">
      <vt:variant>
        <vt:lpstr>Γραμματοσειρές που χρησιμοποιούνται</vt:lpstr>
      </vt:variant>
      <vt:variant>
        <vt:i4>8</vt:i4>
      </vt: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61</vt:i4>
      </vt:variant>
    </vt:vector>
  </HeadingPairs>
  <TitlesOfParts>
    <vt:vector size="72" baseType="lpstr">
      <vt:lpstr>Arial</vt:lpstr>
      <vt:lpstr>Calibri</vt:lpstr>
      <vt:lpstr>Cambria</vt:lpstr>
      <vt:lpstr>Cambria Math</vt:lpstr>
      <vt:lpstr>Century Gothic</vt:lpstr>
      <vt:lpstr>Century Schoolbook</vt:lpstr>
      <vt:lpstr>Poppins</vt:lpstr>
      <vt:lpstr>Wingdings 2</vt:lpstr>
      <vt:lpstr>BrushVTI</vt:lpstr>
      <vt:lpstr>Προβολή</vt:lpstr>
      <vt:lpstr>Photo Editor Photo</vt:lpstr>
      <vt:lpstr>Gravitational Waves a new observational window to the Cosmos</vt:lpstr>
      <vt:lpstr>The Sky as we observe it</vt:lpstr>
      <vt:lpstr>The seeds of the first Scientific Revolution</vt:lpstr>
      <vt:lpstr>Παρουσίαση του PowerPoint</vt:lpstr>
      <vt:lpstr>Gravitational Waves, a new observational window to the Cosmos</vt:lpstr>
      <vt:lpstr>Παρουσίαση του PowerPoint</vt:lpstr>
      <vt:lpstr>What shall we discuss today?</vt:lpstr>
      <vt:lpstr>Space and Time in Classical Physics</vt:lpstr>
      <vt:lpstr>Newtonian Gravity and Celestial Mechanics</vt:lpstr>
      <vt:lpstr>Spacetime</vt:lpstr>
      <vt:lpstr>The Einstein Equation in the General Theory of Relativity (1915)</vt:lpstr>
      <vt:lpstr>Gravitational Waves</vt:lpstr>
      <vt:lpstr>Sources of Gravitational Waves</vt:lpstr>
      <vt:lpstr>GW production mechanism</vt:lpstr>
      <vt:lpstr>What do GWs do?</vt:lpstr>
      <vt:lpstr>How can we detect Gravitational Waves?</vt:lpstr>
      <vt:lpstr>Let’s use light!</vt:lpstr>
      <vt:lpstr>(A quick reminder)Wave Interference</vt:lpstr>
      <vt:lpstr>The Michelson Interferometer</vt:lpstr>
      <vt:lpstr>Gravitational wave sources emit ginormous amounts of power.. But they are very far away.. As a result, the amplitude of the GWs we measure is of the order..</vt:lpstr>
      <vt:lpstr>Let’s do a quick recap of what we learned</vt:lpstr>
      <vt:lpstr>Παρουσίαση του PowerPoint</vt:lpstr>
      <vt:lpstr>The Virgo Gravitational Wave Detector</vt:lpstr>
      <vt:lpstr>Παρουσίαση του PowerPoint</vt:lpstr>
      <vt:lpstr>Παρουσίαση του PowerPoint</vt:lpstr>
      <vt:lpstr>Discoveries and current status of GW Astronomy</vt:lpstr>
      <vt:lpstr>The birth of Multimessenger Astronomy</vt:lpstr>
      <vt:lpstr>Candidate events </vt:lpstr>
      <vt:lpstr>Ο1 – Ο2</vt:lpstr>
      <vt:lpstr>O3: More than 1 events per week</vt:lpstr>
      <vt:lpstr>Παρουσίαση του PowerPoint</vt:lpstr>
      <vt:lpstr>BNS mergers: the Universe’s goldmines!</vt:lpstr>
      <vt:lpstr>The GW detector Network</vt:lpstr>
      <vt:lpstr>Future Challenges</vt:lpstr>
      <vt:lpstr>Einstein Telescope</vt:lpstr>
      <vt:lpstr>Cosmic Explorer</vt:lpstr>
      <vt:lpstr>Beyond the Earth</vt:lpstr>
      <vt:lpstr>Παρουσίαση του PowerPoint</vt:lpstr>
      <vt:lpstr>Let’s follow an analogy</vt:lpstr>
      <vt:lpstr>Παρουσίαση του PowerPoint</vt:lpstr>
      <vt:lpstr>What affects a gravitational wave detector’s sensitivity? Let’s go back to our analogy with the ear..</vt:lpstr>
      <vt:lpstr>Παρουσίαση του PowerPoint</vt:lpstr>
      <vt:lpstr>A few examples of environmental noise..</vt:lpstr>
      <vt:lpstr>Have you ever wondered how an earthquake in magoula/ greece affects the virgo gravitational wave detector in pisa? (19 July 2019)</vt:lpstr>
      <vt:lpstr>Does the wind blowing, affect a gravitational wave detector?</vt:lpstr>
      <vt:lpstr>Παρουσίαση του PowerPoint</vt:lpstr>
      <vt:lpstr>Παρουσίαση του PowerPoint</vt:lpstr>
      <vt:lpstr>Παρουσίαση του PowerPoint</vt:lpstr>
      <vt:lpstr>Different sources of “noise” affect the gravitational wave detector’s sensitivity</vt:lpstr>
      <vt:lpstr>Let’s play with noise in gravitational wave detectors! A school activity</vt:lpstr>
      <vt:lpstr>GLITCH HUNTING!</vt:lpstr>
      <vt:lpstr>Introducing spectrograms..</vt:lpstr>
      <vt:lpstr>Παρουσίαση του PowerPoint</vt:lpstr>
      <vt:lpstr>Let’s play with spectrograms</vt:lpstr>
      <vt:lpstr>The sound of a gravitational wave</vt:lpstr>
      <vt:lpstr>Παρουσίαση του PowerPoint</vt:lpstr>
      <vt:lpstr>Παρουσίαση του PowerPoint</vt:lpstr>
      <vt:lpstr>Παρουσίαση του PowerPoint</vt:lpstr>
      <vt:lpstr>How can we help Virgo Researchers Classify Noise Triggers and Optimize their detector?</vt:lpstr>
      <vt:lpstr>Παρουσίαση του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Βαρυτικά Κύματα Ένα νέο παρατηρησιακό παράθυρο στο Σύμπαν</dc:title>
  <dc:creator>Manolis Chaniotakis</dc:creator>
  <cp:lastModifiedBy>Manolis Chaniotakis</cp:lastModifiedBy>
  <cp:revision>79</cp:revision>
  <dcterms:created xsi:type="dcterms:W3CDTF">2022-01-11T11:14:06Z</dcterms:created>
  <dcterms:modified xsi:type="dcterms:W3CDTF">2022-08-29T09:08:11Z</dcterms:modified>
</cp:coreProperties>
</file>