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65" r:id="rId5"/>
    <p:sldId id="273" r:id="rId6"/>
    <p:sldId id="271" r:id="rId7"/>
    <p:sldId id="260" r:id="rId8"/>
    <p:sldId id="261" r:id="rId9"/>
    <p:sldId id="262" r:id="rId10"/>
    <p:sldId id="267" r:id="rId11"/>
    <p:sldId id="274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CCFF33"/>
    <a:srgbClr val="CC66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145F-43B9-4C10-9466-5D4EB4A59F7F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BAE7-2947-476C-984A-2174CC74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4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145F-43B9-4C10-9466-5D4EB4A59F7F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BAE7-2947-476C-984A-2174CC74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145F-43B9-4C10-9466-5D4EB4A59F7F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BAE7-2947-476C-984A-2174CC74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0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145F-43B9-4C10-9466-5D4EB4A59F7F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BAE7-2947-476C-984A-2174CC74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4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145F-43B9-4C10-9466-5D4EB4A59F7F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BAE7-2947-476C-984A-2174CC74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3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145F-43B9-4C10-9466-5D4EB4A59F7F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BAE7-2947-476C-984A-2174CC74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8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145F-43B9-4C10-9466-5D4EB4A59F7F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BAE7-2947-476C-984A-2174CC74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42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145F-43B9-4C10-9466-5D4EB4A59F7F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BAE7-2947-476C-984A-2174CC74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4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145F-43B9-4C10-9466-5D4EB4A59F7F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BAE7-2947-476C-984A-2174CC74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5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145F-43B9-4C10-9466-5D4EB4A59F7F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BAE7-2947-476C-984A-2174CC74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0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145F-43B9-4C10-9466-5D4EB4A59F7F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BAE7-2947-476C-984A-2174CC74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3145F-43B9-4C10-9466-5D4EB4A59F7F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2BAE7-2947-476C-984A-2174CC74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7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erjon.spahiu@fshn.edu.a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pu11.info/" TargetMode="External"/><Relationship Id="rId4" Type="http://schemas.openxmlformats.org/officeDocument/2006/relationships/hyperlink" Target="https://balkanphysicalunion.info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920" y="3224380"/>
            <a:ext cx="12192000" cy="102770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6000"/>
              </a:spcBef>
            </a:pPr>
            <a:r>
              <a:rPr lang="en-US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Determination of Radioactivity in Soil Samples and Evaluation of Excess Lifetime Cancer Risk in Albania</a:t>
            </a:r>
            <a:endParaRPr lang="en-US" sz="3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19" y="4387426"/>
            <a:ext cx="11848564" cy="2367544"/>
          </a:xfrm>
        </p:spPr>
        <p:txBody>
          <a:bodyPr>
            <a:normAutofit lnSpcReduction="10000"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ERJON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SPAHIU</a:t>
            </a:r>
            <a:r>
              <a:rPr lang="en-US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1,a)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IRMA BËRDUFI</a:t>
            </a:r>
            <a:r>
              <a:rPr lang="en-US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2,b)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MANJOLA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SHYTI</a:t>
            </a:r>
            <a:r>
              <a:rPr lang="en-US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2,c)</a:t>
            </a:r>
          </a:p>
          <a:p>
            <a:endParaRPr lang="en-US" b="1" baseline="30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i="1" baseline="30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of Tirana, Faculty of Natural Sciences, Department of Physics, Tirana, Albania</a:t>
            </a:r>
            <a:endParaRPr lang="en-US" sz="3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i="1" baseline="30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of Tirana, Institute of Applied Nuclear Physics, Tirana, Albania</a:t>
            </a:r>
            <a:endParaRPr lang="en-US" sz="3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2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it-IT" sz="2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</a:t>
            </a:r>
            <a:r>
              <a:rPr lang="it-IT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author: Erjon Spahiu </a:t>
            </a:r>
            <a:r>
              <a:rPr lang="it-IT" sz="22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220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erjon.spahiu@fshn.edu.al</a:t>
            </a:r>
            <a:r>
              <a:rPr lang="it-IT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BALKAN PHYSICAL UN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85" y="95722"/>
            <a:ext cx="11242884" cy="197777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713317" y="2114256"/>
            <a:ext cx="4258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cap="all">
                <a:latin typeface="-apple-system"/>
                <a:hlinkClick r:id="rId4"/>
              </a:rPr>
              <a:t>BALKAN PHYSICAL UNION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33341" y="2524346"/>
            <a:ext cx="91826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-apple-system"/>
                <a:hlinkClick r:id="rId5"/>
              </a:rPr>
              <a:t>11th BPU – Belgrade, Serbia (28 August – 1 September 2022)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41694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2000" cy="6909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 II </a:t>
            </a:r>
            <a:endParaRPr lang="en-US" sz="4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86239"/>
            <a:ext cx="11582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value of 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annual effective dose equivalent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AEDE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were found: 	</a:t>
            </a:r>
          </a:p>
          <a:p>
            <a:pPr algn="just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2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46.89 μSv y</a:t>
            </a:r>
            <a:r>
              <a:rPr lang="en-US" sz="2400" b="1" baseline="30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2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which is smaller than the </a:t>
            </a:r>
            <a:r>
              <a:rPr lang="en-US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 Average Value of 70 </a:t>
            </a:r>
            <a:r>
              <a:rPr lang="en-US" sz="24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μSv y</a:t>
            </a:r>
            <a:r>
              <a:rPr lang="en-US" sz="2400" b="1" baseline="30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24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average of excess lifetime cancer risk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ELCR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value is found to be</a:t>
            </a:r>
            <a:r>
              <a:rPr lang="en-US" sz="24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400" b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0.16×10</a:t>
            </a:r>
            <a:r>
              <a:rPr lang="en-US" sz="2400" b="1" baseline="3000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-3</a:t>
            </a:r>
            <a:r>
              <a:rPr lang="en-US" sz="2400" b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sz="2400" b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World’s </a:t>
            </a:r>
            <a:r>
              <a:rPr lang="en-US" sz="2400" b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Average </a:t>
            </a:r>
            <a:r>
              <a:rPr lang="en-US" sz="2400" b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 0.29×10</a:t>
            </a:r>
            <a:r>
              <a:rPr lang="en-US" sz="2400" b="1" baseline="3000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-3</a:t>
            </a:r>
            <a:endParaRPr lang="en-US" sz="2400" b="1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n-US" sz="2400" b="1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b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Lifetime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risk of cancer result lower for all localities</a:t>
            </a:r>
            <a:r>
              <a:rPr lang="en-US" sz="2400" b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all average values of radiological hazard for all soil samples, were lower than the world average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It is safe for population living or other human activities </a:t>
            </a:r>
            <a:r>
              <a:rPr lang="en-US" sz="2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any radiological risk.</a:t>
            </a:r>
            <a:endParaRPr lang="en-US" sz="2400" b="1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This 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</a:rPr>
              <a:t>paper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provides </a:t>
            </a:r>
            <a:r>
              <a:rPr lang="en-US" sz="24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 essential information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of its kind to determine the level of </a:t>
            </a:r>
            <a:r>
              <a:rPr lang="en-US" sz="24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natural and artificial radioactivity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values in </a:t>
            </a:r>
            <a:r>
              <a:rPr lang="en-US" sz="24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soil samples in Albania. </a:t>
            </a:r>
          </a:p>
          <a:p>
            <a:pPr algn="just"/>
            <a:endParaRPr lang="en-US" sz="2400"/>
          </a:p>
          <a:p>
            <a:pPr algn="just"/>
            <a:endParaRPr lang="en-US" sz="2400" b="1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30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0775"/>
          </a:xfrm>
        </p:spPr>
        <p:txBody>
          <a:bodyPr>
            <a:normAutofit/>
          </a:bodyPr>
          <a:lstStyle/>
          <a:p>
            <a:pPr algn="ctr"/>
            <a:r>
              <a:rPr lang="en-US" sz="40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Perspectives</a:t>
            </a:r>
            <a:endParaRPr lang="en-US" sz="400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542"/>
            <a:ext cx="10515600" cy="4351338"/>
          </a:xfrm>
        </p:spPr>
        <p:txBody>
          <a:bodyPr/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is a preliminary study and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included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only a few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places, we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are working further in order to cover as much as possible areas of Albania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will build a complete map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study of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soils in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Albania</a:t>
            </a:r>
          </a:p>
          <a:p>
            <a:pPr marL="0" indent="0">
              <a:buNone/>
            </a:pP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 the future, a essential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information of its kind to determine the level of natural and artificial radioactivity values in soil samples in </a:t>
            </a:r>
            <a:r>
              <a:rPr lang="en-US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Albania.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1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1419" y="2413544"/>
            <a:ext cx="8634929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Thank You for Your attention!</a:t>
            </a:r>
            <a:endParaRPr lang="en-US" sz="54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5699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4" y="1004553"/>
            <a:ext cx="10515600" cy="549927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smtClean="0"/>
              <a:t>Introduction</a:t>
            </a:r>
          </a:p>
          <a:p>
            <a:pPr>
              <a:lnSpc>
                <a:spcPct val="150000"/>
              </a:lnSpc>
            </a:pPr>
            <a:r>
              <a:rPr lang="en-US" b="1" smtClean="0"/>
              <a:t>The samples analysed in this study</a:t>
            </a:r>
          </a:p>
          <a:p>
            <a:pPr>
              <a:lnSpc>
                <a:spcPct val="150000"/>
              </a:lnSpc>
            </a:pPr>
            <a:r>
              <a:rPr lang="en-US" b="1" smtClean="0"/>
              <a:t>Sampling and sample preparation</a:t>
            </a:r>
          </a:p>
          <a:p>
            <a:pPr>
              <a:lnSpc>
                <a:spcPct val="150000"/>
              </a:lnSpc>
            </a:pPr>
            <a:r>
              <a:rPr lang="en-US" b="1"/>
              <a:t>Gamma-ray spectrometry </a:t>
            </a:r>
            <a:r>
              <a:rPr lang="en-US" b="1" smtClean="0"/>
              <a:t>laboratory</a:t>
            </a:r>
          </a:p>
          <a:p>
            <a:pPr>
              <a:lnSpc>
                <a:spcPct val="150000"/>
              </a:lnSpc>
            </a:pPr>
            <a:r>
              <a:rPr lang="en-US" b="1"/>
              <a:t> Results and discussions </a:t>
            </a:r>
            <a:endParaRPr lang="en-US" b="1" smtClean="0"/>
          </a:p>
          <a:p>
            <a:pPr>
              <a:lnSpc>
                <a:spcPct val="150000"/>
              </a:lnSpc>
            </a:pPr>
            <a:r>
              <a:rPr lang="en-US" b="1" smtClean="0"/>
              <a:t>Conclusions</a:t>
            </a:r>
          </a:p>
          <a:p>
            <a:pPr>
              <a:lnSpc>
                <a:spcPct val="150000"/>
              </a:lnSpc>
            </a:pPr>
            <a:r>
              <a:rPr lang="en-US" b="1" smtClean="0"/>
              <a:t>Perspectives</a:t>
            </a:r>
            <a:endParaRPr lang="en-US" b="1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10754" y="56033"/>
            <a:ext cx="8092046" cy="948520"/>
          </a:xfr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>
                <a:solidFill>
                  <a:srgbClr val="0070C0"/>
                </a:solidFill>
              </a:rPr>
              <a:t> </a:t>
            </a:r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Topics of this study</a:t>
            </a:r>
            <a:endParaRPr lang="en-US" sz="40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12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987" y="0"/>
            <a:ext cx="10765666" cy="690943"/>
          </a:xfrm>
        </p:spPr>
        <p:txBody>
          <a:bodyPr>
            <a:normAutofit/>
          </a:bodyPr>
          <a:lstStyle/>
          <a:p>
            <a:pPr algn="ctr"/>
            <a:r>
              <a:rPr lang="en-US" sz="4000" b="1"/>
              <a:t> </a:t>
            </a:r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400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" y="600790"/>
            <a:ext cx="11938715" cy="6167057"/>
          </a:xfrm>
        </p:spPr>
        <p:txBody>
          <a:bodyPr>
            <a:noAutofit/>
          </a:bodyPr>
          <a:lstStyle/>
          <a:p>
            <a:pPr algn="just"/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work has been to provide an essential 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concerning reference baseline concentrations of </a:t>
            </a:r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artificial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radioactive isotopes and environmental 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pollution.</a:t>
            </a:r>
          </a:p>
          <a:p>
            <a:pPr marL="0" indent="0" algn="just">
              <a:buNone/>
            </a:pPr>
            <a:endParaRPr 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main contributors of natural radioactivity in soil are </a:t>
            </a:r>
            <a:r>
              <a:rPr lang="en-US" sz="26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226</a:t>
            </a:r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Ra, </a:t>
            </a:r>
            <a:r>
              <a:rPr lang="en-US" sz="26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232</a:t>
            </a:r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Th and </a:t>
            </a:r>
            <a:r>
              <a:rPr lang="en-US" sz="26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. Artificial radionuclides can also be present such </a:t>
            </a:r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6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137</a:t>
            </a:r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Cs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, resulting from fallout from </a:t>
            </a:r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weapons testing 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nuclear accidents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2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aim of this study has been not only the determination of </a:t>
            </a:r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activity concentration 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values of gamma emitting radionuclides, but also the evaluation of </a:t>
            </a:r>
            <a:r>
              <a:rPr lang="en-US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radiological hazard 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of radioactivity as </a:t>
            </a:r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total absorbed dose rate (D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), the </a:t>
            </a:r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annual effective dose equivalent (AEDE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excess lifetime cancer risk (ELCR). </a:t>
            </a:r>
            <a:endParaRPr lang="en-US" sz="2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radiological hazard values were </a:t>
            </a:r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calculated and compared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to the data reported by </a:t>
            </a:r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UNSCEAR (2000</a:t>
            </a:r>
            <a:r>
              <a:rPr lang="en-US" sz="2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7905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68812"/>
            <a:ext cx="7988781" cy="924107"/>
          </a:xfrm>
        </p:spPr>
        <p:txBody>
          <a:bodyPr>
            <a:normAutofit/>
          </a:bodyPr>
          <a:lstStyle/>
          <a:p>
            <a:pPr algn="ctr"/>
            <a:r>
              <a:rPr lang="en-US" sz="4000" b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samples</a:t>
            </a:r>
            <a:r>
              <a:rPr lang="en-US" sz="4000" b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analyzed</a:t>
            </a:r>
            <a:endParaRPr lang="en-US" sz="400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E:\AA ARTICLES\ARTIKUJ\Artikul BPU 2022_Alb Shkenca 2020\BPU 2022\Harta\ma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80" y="1402609"/>
            <a:ext cx="3784234" cy="545539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0" y="582218"/>
            <a:ext cx="55708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 soil samples were collected from </a:t>
            </a:r>
            <a:r>
              <a:rPr lang="en-US" sz="280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sz="280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locations of Albania.</a:t>
            </a:r>
            <a:endParaRPr lang="en-US" sz="280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357123"/>
              </p:ext>
            </p:extLst>
          </p:nvPr>
        </p:nvGraphicFramePr>
        <p:xfrm>
          <a:off x="7043224" y="33195"/>
          <a:ext cx="5148776" cy="6824805"/>
        </p:xfrm>
        <a:graphic>
          <a:graphicData uri="http://schemas.openxmlformats.org/drawingml/2006/table">
            <a:tbl>
              <a:tblPr firstRow="1" firstCol="1" bandRow="1"/>
              <a:tblGrid>
                <a:gridCol w="970671"/>
                <a:gridCol w="1378633"/>
                <a:gridCol w="1266094"/>
                <a:gridCol w="1533378"/>
              </a:tblGrid>
              <a:tr h="1473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Sample ID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City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North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East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Laç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41.6405556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19.7163889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Lundër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41.2833333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19.8666667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Sukth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41.3758333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19.5347222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Peshkopi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41.6500000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20.3833333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Maliq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40.7147222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20.6994444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Pogradec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40.8877778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20.6750000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Balldre i ri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41.8233333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19.6333333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Sarandë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39.8722222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20.0169444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Rrajcë,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41.0758333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20.5683333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Sarandë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39.8722222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20.0011111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Lushnjë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40.8736111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19.7808333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Durrës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41.3330556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19.4494444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Peqin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41.0461111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19.8058333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Lushnjë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40.9357730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19.7145430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Fier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40.7295875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19.5489844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Lezhë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41.7794444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19.6394444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Korçë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40.6383333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20.7677778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Fushë Krujë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41.5025000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19.6972222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Shkodër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42.0519667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19.4954333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Kavajë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41.1691167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19.5601500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Fishtë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41.8957167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19.6117500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Zona e plazhit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41.3193000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19.4964000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Kashar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41.3683333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19.6975667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Rrogozhinë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41.0609833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19.6426333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Plazhi Gjeneralit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41.1333333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19.4642778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Bitinckë 1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40.6334631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20.9922334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Bitinckë 2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40.6415832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20.9887783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Bitinckë 3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40.6416113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20.9890002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Bitinckë 4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40.6417784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20.9886111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Bitinckë 5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40.6418897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20.9902786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25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721217"/>
            <a:ext cx="70993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Samples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were open in air for drying on trays for a period of one week and then in oven were dried at a temperature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100</a:t>
            </a:r>
            <a:r>
              <a:rPr lang="en-US" sz="32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for 2 to 4 hours until constant mass was obtained and to remove as much as possible moisture. </a:t>
            </a:r>
            <a:endParaRPr lang="en-US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Each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of them is placed in a Marineli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beaker and isolated, they are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kept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30 days until the secular equilibrium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reached.</a:t>
            </a:r>
          </a:p>
        </p:txBody>
      </p:sp>
      <p:sp>
        <p:nvSpPr>
          <p:cNvPr id="7" name="Rettangolo arrotondato 8"/>
          <p:cNvSpPr txBox="1">
            <a:spLocks/>
          </p:cNvSpPr>
          <p:nvPr/>
        </p:nvSpPr>
        <p:spPr bwMode="auto">
          <a:xfrm>
            <a:off x="144187" y="0"/>
            <a:ext cx="10638113" cy="721217"/>
          </a:xfrm>
          <a:prstGeom prst="roundRect">
            <a:avLst>
              <a:gd name="adj" fmla="val 26861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Sampling </a:t>
            </a:r>
            <a:r>
              <a:rPr lang="en-US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sample preparation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872" y="1470979"/>
            <a:ext cx="3653448" cy="409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96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https://apis.mail.yahoo.com/ws/v3/mailboxes/@.id==VjN-TGxE5Gqf-k3zNv8wjK4UovMJiC2CHcbryYsQc3jY3HSu4ld2YZXMwGUNODrw3LQOGl2LEeEb8L4Fd0GBJs5fOA/messages/@.id==AE8FW1d96NZOXcu8TQXviAUFd4w/content/parts/@.id==2.3/thumbnail?appId=YMailNodin&amp;downloadWhenThumbnailFails=true&amp;pid=2.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https://apis.mail.yahoo.com/ws/v3/mailboxes/@.id==VjN-TGxE5Gqf-k3zNv8wjK4UovMJiC2CHcbryYsQc3jY3HSu4ld2YZXMwGUNODrw3LQOGl2LEeEb8L4Fd0GBJs5fOA/messages/@.id==AE8FW1d96NZOXcu8TQXviAUFd4w/content/parts/@.id==2.3/thumbnail?appId=YMailNodin&amp;downloadWhenThumbnailFails=true&amp;pid=2.3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https://apis.mail.yahoo.com/ws/v3/mailboxes/@.id==VjN-TGxE5Gqf-k3zNv8wjK4UovMJiC2CHcbryYsQc3jY3HSu4ld2YZXMwGUNODrw3LQOGl2LEeEb8L4Fd0GBJs5fOA/messages/@.id==AE8FW1d96NZOXcu8TQXviAUFd4w/content/parts/@.id==2.3/thumbnail?appId=YMailNodin&amp;downloadWhenThumbnailFails=true&amp;pid=2.3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 descr="https://apis.mail.yahoo.com/ws/v3/mailboxes/@.id==VjN-TGxE5Gqf-k3zNv8wjK4UovMJiC2CHcbryYsQc3jY3HSu4ld2YZXMwGUNODrw3LQOGl2LEeEb8L4Fd0GBJs5fOA/messages/@.id==AE8FW1d96NZOXcu8TQXviAUFd4w/content/parts/@.id==2.3/thumbnail?appId=YMailNodin&amp;downloadWhenThumbnailFails=true&amp;pid=2.3"/>
          <p:cNvSpPr>
            <a:spLocks noChangeAspect="1" noChangeArrowheads="1"/>
          </p:cNvSpPr>
          <p:nvPr/>
        </p:nvSpPr>
        <p:spPr bwMode="auto">
          <a:xfrm>
            <a:off x="1604449" y="5090799"/>
            <a:ext cx="2954672" cy="295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Group 10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499854"/>
              </p:ext>
            </p:extLst>
          </p:nvPr>
        </p:nvGraphicFramePr>
        <p:xfrm>
          <a:off x="4685260" y="715377"/>
          <a:ext cx="7163840" cy="3368389"/>
        </p:xfrm>
        <a:graphic>
          <a:graphicData uri="http://schemas.openxmlformats.org/drawingml/2006/table">
            <a:tbl>
              <a:tblPr/>
              <a:tblGrid>
                <a:gridCol w="2871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92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291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HPGe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detector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4" marR="9145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Coaxial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p-type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40% 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of rel. eff.</a:t>
                      </a:r>
                    </a:p>
                  </a:txBody>
                  <a:tcPr marL="91454" marR="9145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942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Energetic resolution</a:t>
                      </a:r>
                    </a:p>
                  </a:txBody>
                  <a:tcPr marL="91454" marR="9145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1.8 keV 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1332 </a:t>
                      </a:r>
                      <a:r>
                        <a:rPr kumimoji="0" lang="en-US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kumimoji="0" lang="en-US" alt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Co)</a:t>
                      </a:r>
                    </a:p>
                  </a:txBody>
                  <a:tcPr marL="91454" marR="9145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942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Cooling technology</a:t>
                      </a:r>
                    </a:p>
                  </a:txBody>
                  <a:tcPr marL="91454" marR="9145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LN</a:t>
                      </a:r>
                      <a:r>
                        <a:rPr kumimoji="0" lang="en-US" alt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(-196°C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1454" marR="9145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745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Shielding</a:t>
                      </a:r>
                    </a:p>
                  </a:txBody>
                  <a:tcPr marL="91454" marR="9145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cm </a:t>
                      </a:r>
                      <a:r>
                        <a:rPr kumimoji="0" lang="en-US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Pb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and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Cu-Cd foils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4" marR="9145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942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Acquisition time</a:t>
                      </a:r>
                    </a:p>
                  </a:txBody>
                  <a:tcPr marL="91454" marR="9145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hours (500 cc sample 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volume) </a:t>
                      </a:r>
                    </a:p>
                  </a:txBody>
                  <a:tcPr marL="91454" marR="9145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2" name="Rettangolo arrotondato 8"/>
          <p:cNvSpPr txBox="1">
            <a:spLocks/>
          </p:cNvSpPr>
          <p:nvPr/>
        </p:nvSpPr>
        <p:spPr bwMode="auto">
          <a:xfrm>
            <a:off x="0" y="3271236"/>
            <a:ext cx="4790941" cy="668493"/>
          </a:xfrm>
          <a:prstGeom prst="roundRect">
            <a:avLst>
              <a:gd name="adj" fmla="val 26861"/>
            </a:avLst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Spectrum for Sample ID 1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tangolo arrotondato 8"/>
          <p:cNvSpPr>
            <a:spLocks noGrp="1"/>
          </p:cNvSpPr>
          <p:nvPr>
            <p:ph type="title"/>
          </p:nvPr>
        </p:nvSpPr>
        <p:spPr bwMode="auto">
          <a:xfrm>
            <a:off x="144187" y="0"/>
            <a:ext cx="11343768" cy="715377"/>
          </a:xfrm>
          <a:prstGeom prst="roundRect">
            <a:avLst>
              <a:gd name="adj" fmla="val 26861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Gamma-ray spectrometry laboratory</a:t>
            </a:r>
          </a:p>
        </p:txBody>
      </p:sp>
      <p:pic>
        <p:nvPicPr>
          <p:cNvPr id="14" name="Picture 13" descr="E:\AA ARTICLES\ARTIKUJ\Artikull  SPICES RAP 2022\RAP 2022 CONFERENCE\Foto nga Gamma La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314"/>
            <a:ext cx="4685260" cy="2547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10584" t="11983" r="2164" b="44992"/>
          <a:stretch/>
        </p:blipFill>
        <p:spPr>
          <a:xfrm>
            <a:off x="1" y="4074450"/>
            <a:ext cx="9706708" cy="27835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333" y="4129772"/>
            <a:ext cx="2382667" cy="267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48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17174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discussions I</a:t>
            </a:r>
            <a:endParaRPr lang="en-US" sz="4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7801" y="482863"/>
            <a:ext cx="89824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smtClean="0">
                <a:latin typeface="Times New Roman" panose="02020603050405020304" pitchFamily="18" charset="0"/>
              </a:rPr>
              <a:t>Table 1</a:t>
            </a:r>
            <a:r>
              <a:rPr lang="en-US" sz="2200" b="1">
                <a:latin typeface="Times New Roman" panose="02020603050405020304" pitchFamily="18" charset="0"/>
              </a:rPr>
              <a:t>. Activity concentrations </a:t>
            </a:r>
            <a:r>
              <a:rPr lang="en-US" sz="2200" smtClean="0">
                <a:latin typeface="Times New Roman" panose="02020603050405020304" pitchFamily="18" charset="0"/>
              </a:rPr>
              <a:t>of </a:t>
            </a:r>
            <a:r>
              <a:rPr lang="en-US" sz="2200" b="1" baseline="30000">
                <a:latin typeface="Times New Roman" panose="02020603050405020304" pitchFamily="18" charset="0"/>
              </a:rPr>
              <a:t>226</a:t>
            </a:r>
            <a:r>
              <a:rPr lang="en-US" sz="2200" b="1">
                <a:latin typeface="Times New Roman" panose="02020603050405020304" pitchFamily="18" charset="0"/>
              </a:rPr>
              <a:t>Ra, </a:t>
            </a:r>
            <a:r>
              <a:rPr lang="en-US" sz="2200" b="1" baseline="30000">
                <a:latin typeface="Times New Roman" panose="02020603050405020304" pitchFamily="18" charset="0"/>
              </a:rPr>
              <a:t>232</a:t>
            </a:r>
            <a:r>
              <a:rPr lang="en-US" sz="2200" b="1">
                <a:latin typeface="Times New Roman" panose="02020603050405020304" pitchFamily="18" charset="0"/>
              </a:rPr>
              <a:t>Th, </a:t>
            </a:r>
            <a:r>
              <a:rPr lang="en-US" sz="2200" b="1" baseline="30000" smtClean="0">
                <a:latin typeface="Times New Roman" panose="02020603050405020304" pitchFamily="18" charset="0"/>
              </a:rPr>
              <a:t>40</a:t>
            </a:r>
            <a:r>
              <a:rPr lang="en-US" sz="2200" b="1" smtClean="0">
                <a:latin typeface="Times New Roman" panose="02020603050405020304" pitchFamily="18" charset="0"/>
              </a:rPr>
              <a:t>K and </a:t>
            </a:r>
            <a:r>
              <a:rPr lang="en-US" sz="2200" b="1" baseline="30000" smtClean="0">
                <a:latin typeface="Times New Roman" panose="02020603050405020304" pitchFamily="18" charset="0"/>
              </a:rPr>
              <a:t>137</a:t>
            </a:r>
            <a:r>
              <a:rPr lang="en-US" sz="2200" b="1" smtClean="0">
                <a:latin typeface="Times New Roman" panose="02020603050405020304" pitchFamily="18" charset="0"/>
              </a:rPr>
              <a:t>Cs </a:t>
            </a:r>
            <a:r>
              <a:rPr lang="en-US" sz="2200" smtClean="0">
                <a:latin typeface="Times New Roman" panose="02020603050405020304" pitchFamily="18" charset="0"/>
              </a:rPr>
              <a:t>in</a:t>
            </a:r>
            <a:r>
              <a:rPr lang="en-US" sz="2200" b="1" smtClean="0">
                <a:latin typeface="Times New Roman" panose="02020603050405020304" pitchFamily="18" charset="0"/>
              </a:rPr>
              <a:t> </a:t>
            </a:r>
            <a:r>
              <a:rPr lang="en-US" sz="2200" b="1">
                <a:latin typeface="Times New Roman" panose="02020603050405020304" pitchFamily="18" charset="0"/>
              </a:rPr>
              <a:t>(Bq/kg)</a:t>
            </a:r>
            <a:r>
              <a:rPr lang="en-US" sz="22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endParaRPr lang="en-US" sz="2400" b="1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83101"/>
              </p:ext>
            </p:extLst>
          </p:nvPr>
        </p:nvGraphicFramePr>
        <p:xfrm>
          <a:off x="1924430" y="1000037"/>
          <a:ext cx="7649469" cy="5800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941"/>
                <a:gridCol w="849941"/>
                <a:gridCol w="849941"/>
                <a:gridCol w="849941"/>
                <a:gridCol w="849941"/>
                <a:gridCol w="849941"/>
                <a:gridCol w="849941"/>
                <a:gridCol w="849941"/>
                <a:gridCol w="849941"/>
              </a:tblGrid>
              <a:tr h="238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ID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baseline="30000">
                          <a:effectLst/>
                        </a:rPr>
                        <a:t>137</a:t>
                      </a:r>
                      <a:r>
                        <a:rPr lang="en-US" sz="1100" b="1">
                          <a:effectLst/>
                        </a:rPr>
                        <a:t>Cs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Unct. </a:t>
                      </a:r>
                      <a:r>
                        <a:rPr lang="en-US" sz="1100" b="1" baseline="30000">
                          <a:effectLst/>
                        </a:rPr>
                        <a:t>137</a:t>
                      </a:r>
                      <a:r>
                        <a:rPr lang="en-US" sz="1100" b="1">
                          <a:effectLst/>
                        </a:rPr>
                        <a:t>Cs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baseline="30000">
                          <a:effectLst/>
                        </a:rPr>
                        <a:t>40</a:t>
                      </a:r>
                      <a:r>
                        <a:rPr lang="en-US" sz="1100" b="1">
                          <a:effectLst/>
                        </a:rPr>
                        <a:t>K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Unct. </a:t>
                      </a:r>
                      <a:r>
                        <a:rPr lang="en-US" sz="1100" b="1" baseline="30000">
                          <a:effectLst/>
                        </a:rPr>
                        <a:t>40</a:t>
                      </a:r>
                      <a:r>
                        <a:rPr lang="en-US" sz="1100" b="1">
                          <a:effectLst/>
                        </a:rPr>
                        <a:t>K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baseline="30000">
                          <a:effectLst/>
                        </a:rPr>
                        <a:t>226</a:t>
                      </a:r>
                      <a:r>
                        <a:rPr lang="en-US" sz="1100" b="1">
                          <a:effectLst/>
                        </a:rPr>
                        <a:t>Ra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Unct. </a:t>
                      </a:r>
                      <a:r>
                        <a:rPr lang="en-US" sz="1100" b="1" baseline="30000">
                          <a:effectLst/>
                        </a:rPr>
                        <a:t>226</a:t>
                      </a:r>
                      <a:r>
                        <a:rPr lang="en-US" sz="1100" b="1">
                          <a:effectLst/>
                        </a:rPr>
                        <a:t>Ra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baseline="30000">
                          <a:effectLst/>
                        </a:rPr>
                        <a:t>232</a:t>
                      </a:r>
                      <a:r>
                        <a:rPr lang="en-US" sz="1100" b="1">
                          <a:effectLst/>
                        </a:rPr>
                        <a:t>Th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Unct. </a:t>
                      </a:r>
                      <a:r>
                        <a:rPr lang="en-US" sz="1100" b="1" baseline="30000">
                          <a:effectLst/>
                        </a:rPr>
                        <a:t>232</a:t>
                      </a:r>
                      <a:r>
                        <a:rPr lang="en-US" sz="1100" b="1">
                          <a:effectLst/>
                        </a:rPr>
                        <a:t>Th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473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2.99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405.28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17.88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27.75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27.09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2.16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428.30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18.54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24.95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28.52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479.15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20.83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23.32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28.97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13.54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0.86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564.59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24.31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41.13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57.06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9.72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526.12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22.58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24.71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0.81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31.60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2.94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464.92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19.99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24.13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29.01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382.46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16.67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23.48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24.53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14.12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332.30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14.72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62.96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52.93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48.68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2.96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117.82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5.87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7.60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7.17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3.84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279.96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12.67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38.44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40.30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527.06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22.59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30.19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38.26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2.77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424.89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18.37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21.53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23.59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4.79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426.50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18.67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31.36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36.81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7.68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299.80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13.29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16.92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17.10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6.27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332.16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14.72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16.92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17.52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6.58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332.46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14.61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19.27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21.03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21.11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368.78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16.11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23.15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22.10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4.53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661.56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28.36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27.42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37.82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6.84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436.50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18.27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23.91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25.85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184.26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7.85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11.63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12.56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6.37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363.31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15.24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23.86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27.99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7.49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352.20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14.73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18.53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14.34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3.88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448.19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18.78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30.57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32.05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283.33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11.92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17.26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16.38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431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5.98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204.87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14.31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7.74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8.53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7.96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4.72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&lt; MDA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2.04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7.07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0.73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&lt; MDA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79.82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4.11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10.64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8.70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&lt; MDA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19.99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1.73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9.28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5.37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  <a:tr h="13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&lt; MDA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37.01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2.24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14.92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11.31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5" marR="6005" marT="600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9094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discussions II               </a:t>
            </a:r>
            <a:endParaRPr lang="en-US" sz="4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71090" y="690943"/>
            <a:ext cx="72961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Table 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absorbed dose rate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), the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annual effective dose equivalent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AEDE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excess lifetime cancer risk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ELCR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smtClean="0">
                <a:latin typeface="Times New Roman" panose="02020603050405020304" pitchFamily="18" charset="0"/>
              </a:rPr>
              <a:t>in </a:t>
            </a:r>
            <a:r>
              <a:rPr lang="en-US" sz="2400">
                <a:latin typeface="Times New Roman" panose="02020603050405020304" pitchFamily="18" charset="0"/>
              </a:rPr>
              <a:t>the soil samples. </a:t>
            </a:r>
            <a:endParaRPr lang="en-US" sz="2400"/>
          </a:p>
        </p:txBody>
      </p:sp>
      <p:sp>
        <p:nvSpPr>
          <p:cNvPr id="7" name="Rectangle 6"/>
          <p:cNvSpPr/>
          <p:nvPr/>
        </p:nvSpPr>
        <p:spPr>
          <a:xfrm>
            <a:off x="-71090" y="2144657"/>
            <a:ext cx="72961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4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absorbed dose rate </a:t>
            </a:r>
            <a:r>
              <a:rPr lang="en-US" sz="24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(nGy/h) in air at 1 m above ground level due to the presence of </a:t>
            </a:r>
            <a:r>
              <a:rPr lang="en-US" sz="2400" baseline="30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226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Ra, </a:t>
            </a:r>
            <a:r>
              <a:rPr lang="en-US" sz="2400" baseline="30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232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Th, </a:t>
            </a:r>
            <a:r>
              <a:rPr lang="en-US" sz="2400" baseline="30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and </a:t>
            </a:r>
            <a:r>
              <a:rPr lang="en-US" sz="2400" baseline="30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137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 in the soil samples </a:t>
            </a:r>
            <a:r>
              <a:rPr lang="en-US" sz="24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 </a:t>
            </a:r>
            <a:r>
              <a:rPr lang="en-US" sz="24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38.23 </a:t>
            </a:r>
            <a:r>
              <a:rPr lang="en-US" sz="24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nGy/h. </a:t>
            </a:r>
            <a:endParaRPr lang="en-US" sz="2400" b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calculated values of annual effective </a:t>
            </a:r>
            <a:r>
              <a:rPr lang="en-US" sz="24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dose equivalent 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AEDE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for the all soil samples </a:t>
            </a:r>
            <a:r>
              <a:rPr lang="en-US" sz="24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 found 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4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average of 46.89 </a:t>
            </a:r>
            <a:r>
              <a:rPr lang="en-US" sz="24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μSv/y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which is smaller than the world average value of </a:t>
            </a:r>
            <a:r>
              <a:rPr lang="en-US" sz="24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70 μSv/y. </a:t>
            </a:r>
            <a:endParaRPr lang="en-US" sz="2400" b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4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sz="24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excess lifetime cancer risk (ELCR) value was calculated to </a:t>
            </a:r>
            <a:r>
              <a:rPr lang="en-US" sz="24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 </a:t>
            </a:r>
            <a:r>
              <a:rPr lang="en-US" sz="24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0.16×10</a:t>
            </a:r>
            <a:r>
              <a:rPr lang="en-US" sz="2400" b="1" baseline="30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-3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695259"/>
              </p:ext>
            </p:extLst>
          </p:nvPr>
        </p:nvGraphicFramePr>
        <p:xfrm>
          <a:off x="7413936" y="686427"/>
          <a:ext cx="4778064" cy="6057586"/>
        </p:xfrm>
        <a:graphic>
          <a:graphicData uri="http://schemas.openxmlformats.org/drawingml/2006/table">
            <a:tbl>
              <a:tblPr/>
              <a:tblGrid>
                <a:gridCol w="1166677"/>
                <a:gridCol w="1400014"/>
                <a:gridCol w="1257784"/>
                <a:gridCol w="953589"/>
              </a:tblGrid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 (nGy/h)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AEDE (</a:t>
                      </a:r>
                      <a:r>
                        <a:rPr lang="el-GR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μ</a:t>
                      </a:r>
                      <a:r>
                        <a:rPr lang="en-US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Sv/y)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ELCR (x10</a:t>
                      </a:r>
                      <a:r>
                        <a:rPr lang="en-US" sz="1100" b="1" kern="12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</a:t>
                      </a:r>
                      <a:r>
                        <a:rPr lang="en-US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46.170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56.623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0.198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46.678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57.246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48.296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59.230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77.414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94.940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52.731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64.669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48.145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59.046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41.657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51.088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75.338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92.394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14.213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17.431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53.890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66.091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59.055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72.426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41.994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51.501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54.650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67.023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30.878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37.868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32.436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39.779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35.666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43.741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40.053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49.121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63.232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77.548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45.068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55.271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20.674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25.355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43.269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53.066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0.186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32.136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39.412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52.287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64.125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29.707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36.432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17.452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21.403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16.56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0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15.27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18.72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7" marR="4877" marT="4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87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9094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 I</a:t>
            </a:r>
            <a:endParaRPr lang="en-US" sz="4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9702" y="692681"/>
            <a:ext cx="1112196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this paper, a study of the </a:t>
            </a:r>
            <a:r>
              <a:rPr lang="en-US" sz="2400" b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natural and artificial radioactivity </a:t>
            </a:r>
            <a:r>
              <a:rPr lang="en-US" sz="24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</a:t>
            </a:r>
            <a:r>
              <a:rPr lang="en-US" sz="24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</a:t>
            </a:r>
            <a:r>
              <a:rPr lang="en-US" sz="24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soil samples in Albania is presented. </a:t>
            </a:r>
          </a:p>
          <a:p>
            <a:pPr algn="ctr"/>
            <a:endParaRPr lang="en-US" sz="240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activity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concentrations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of natural radionuclides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found: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22.18 Bq kg</a:t>
            </a:r>
            <a:r>
              <a:rPr lang="en-US" sz="24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sz="24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226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Ra, </a:t>
            </a:r>
          </a:p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23.53 Bq </a:t>
            </a:r>
            <a:r>
              <a:rPr lang="en-US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en-US" sz="2400" b="1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r>
              <a:rPr lang="en-US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sz="2400" b="1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232</a:t>
            </a:r>
            <a:r>
              <a:rPr lang="en-US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Th, </a:t>
            </a:r>
            <a:endParaRPr lang="en-US" sz="2400" b="1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325.79 Bq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en-US" sz="24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sz="2400" b="1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activity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of the artificial radionuclide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found: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6.29 Bq </a:t>
            </a:r>
            <a:r>
              <a:rPr lang="en-US" sz="2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en-US" sz="2400" b="1" baseline="30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400" b="1" baseline="300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b="1" baseline="300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137</a:t>
            </a:r>
            <a:r>
              <a:rPr lang="en-US" sz="24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Cs.</a:t>
            </a:r>
          </a:p>
          <a:p>
            <a:pPr algn="ctr"/>
            <a:endParaRPr lang="en-US" sz="2400" b="1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4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absorbed dose rate </a:t>
            </a:r>
            <a:r>
              <a:rPr lang="en-US" sz="24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air at 1 m above ground level due to the presence natural and artificial radionuclides in the soil samples </a:t>
            </a:r>
            <a:r>
              <a:rPr lang="en-US" sz="24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 38.23 nGy/h, </a:t>
            </a:r>
          </a:p>
          <a:p>
            <a:pPr algn="just"/>
            <a:r>
              <a:rPr lang="en-US" sz="24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which  is smaller 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 the </a:t>
            </a:r>
            <a:r>
              <a:rPr lang="en-US" sz="24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World Average Value of 60 nGy/h.</a:t>
            </a:r>
          </a:p>
          <a:p>
            <a:pPr algn="ctr"/>
            <a:endParaRPr lang="en-US" sz="2400" b="1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48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3214</TotalTime>
  <Words>1198</Words>
  <Application>Microsoft Office PowerPoint</Application>
  <PresentationFormat>Widescreen</PresentationFormat>
  <Paragraphs>621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-apple-system</vt:lpstr>
      <vt:lpstr>Arial</vt:lpstr>
      <vt:lpstr>Calibri</vt:lpstr>
      <vt:lpstr>Calibri Light</vt:lpstr>
      <vt:lpstr>Times New Roman</vt:lpstr>
      <vt:lpstr>Wingdings</vt:lpstr>
      <vt:lpstr>Office Theme</vt:lpstr>
      <vt:lpstr>Determination of Radioactivity in Soil Samples and Evaluation of Excess Lifetime Cancer Risk in Albania</vt:lpstr>
      <vt:lpstr> Topics of this study</vt:lpstr>
      <vt:lpstr> Introduction</vt:lpstr>
      <vt:lpstr>The samples analyzed</vt:lpstr>
      <vt:lpstr>PowerPoint Presentation</vt:lpstr>
      <vt:lpstr>Gamma-ray spectrometry laboratory</vt:lpstr>
      <vt:lpstr>Results and discussions I</vt:lpstr>
      <vt:lpstr>Results and discussions II               </vt:lpstr>
      <vt:lpstr>Conclusions I</vt:lpstr>
      <vt:lpstr> </vt:lpstr>
      <vt:lpstr>Perspectives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AND ARTIFICIAL RADIOACTIVITY DETERMINATION OF ALBANIAN HERBAL TEA SAMPLES</dc:title>
  <dc:creator>user</dc:creator>
  <cp:lastModifiedBy>user</cp:lastModifiedBy>
  <cp:revision>155</cp:revision>
  <dcterms:created xsi:type="dcterms:W3CDTF">2019-11-14T17:54:23Z</dcterms:created>
  <dcterms:modified xsi:type="dcterms:W3CDTF">2022-08-25T16:14:12Z</dcterms:modified>
</cp:coreProperties>
</file>