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_rels/presentation.xml.rels" ContentType="application/vnd.openxmlformats-package.relationships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media/image9.png" ContentType="image/png"/>
  <Override PartName="/ppt/media/image13.png" ContentType="image/png"/>
  <Override PartName="/ppt/media/image11.jpeg" ContentType="image/jpeg"/>
  <Override PartName="/ppt/media/image8.png" ContentType="image/png"/>
  <Override PartName="/ppt/media/image12.png" ContentType="image/png"/>
  <Override PartName="/ppt/media/image7.png" ContentType="image/png"/>
  <Override PartName="/ppt/media/image1.jpeg" ContentType="image/jpeg"/>
  <Override PartName="/ppt/media/image6.png" ContentType="image/png"/>
  <Override PartName="/ppt/media/image4.png" ContentType="image/png"/>
  <Override PartName="/ppt/media/image22.png" ContentType="image/png"/>
  <Override PartName="/ppt/media/image5.png" ContentType="image/png"/>
  <Override PartName="/ppt/media/image10.png" ContentType="image/png"/>
  <Override PartName="/ppt/media/image21.png" ContentType="image/png"/>
  <Override PartName="/ppt/media/image19.png" ContentType="image/png"/>
  <Override PartName="/ppt/media/image3.png" ContentType="image/png"/>
  <Override PartName="/ppt/media/image20.png" ContentType="image/png"/>
  <Override PartName="/ppt/media/image18.png" ContentType="image/png"/>
  <Override PartName="/ppt/media/image17.png" ContentType="image/png"/>
  <Override PartName="/ppt/media/image16.png" ContentType="image/png"/>
  <Override PartName="/ppt/media/image15.png" ContentType="image/png"/>
  <Override PartName="/ppt/media/image14.png" ContentType="image/png"/>
  <Override PartName="/ppt/media/image2.png" ContentType="image/png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21.xml.rels" ContentType="application/vnd.openxmlformats-package.relationships+xml"/>
  <Override PartName="/ppt/slides/_rels/slide3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7.xml.rels" ContentType="application/vnd.openxmlformats-package.relationships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10080625" cy="567055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</a:t>
            </a:r>
            <a:r>
              <a:rPr b="0" lang="en-US" sz="4400" spc="-1" strike="noStrike">
                <a:latin typeface="Arial"/>
              </a:rPr>
              <a:t>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/>
          <p:cNvSpPr/>
          <p:nvPr/>
        </p:nvSpPr>
        <p:spPr>
          <a:xfrm>
            <a:off x="0" y="360"/>
            <a:ext cx="10070280" cy="701280"/>
          </a:xfrm>
          <a:prstGeom prst="rect">
            <a:avLst/>
          </a:prstGeom>
          <a:gradFill rotWithShape="0">
            <a:gsLst>
              <a:gs pos="0">
                <a:srgbClr val="dff2fc"/>
              </a:gs>
              <a:gs pos="100000">
                <a:srgbClr val="009bdd"/>
              </a:gs>
            </a:gsLst>
            <a:lin ang="108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9" name="CustomShape 2"/>
          <p:cNvSpPr/>
          <p:nvPr/>
        </p:nvSpPr>
        <p:spPr>
          <a:xfrm>
            <a:off x="0" y="4965480"/>
            <a:ext cx="10070280" cy="701280"/>
          </a:xfrm>
          <a:prstGeom prst="rect">
            <a:avLst/>
          </a:prstGeom>
          <a:gradFill rotWithShape="0">
            <a:gsLst>
              <a:gs pos="0">
                <a:srgbClr val="dff2fc"/>
              </a:gs>
              <a:gs pos="100000">
                <a:srgbClr val="009bdd"/>
              </a:gs>
            </a:gsLst>
            <a:lin ang="108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" name="PlaceHolder 3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443160" y="658080"/>
            <a:ext cx="9068400" cy="185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GB" sz="4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NS super-excited molecular states in the collision of electrons </a:t>
            </a:r>
            <a:br/>
            <a:r>
              <a:rPr b="0" lang="en-GB" sz="4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with NS</a:t>
            </a:r>
            <a:r>
              <a:rPr b="0" lang="en-GB" sz="4400" spc="-1" strike="noStrike" baseline="33000">
                <a:solidFill>
                  <a:srgbClr val="000000"/>
                </a:solidFill>
                <a:latin typeface="Times New Roman"/>
                <a:ea typeface="DejaVu Sans"/>
              </a:rPr>
              <a:t>+</a:t>
            </a:r>
            <a:r>
              <a:rPr b="0" lang="en-GB" sz="4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cation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79" name="CustomShape 2"/>
          <p:cNvSpPr/>
          <p:nvPr/>
        </p:nvSpPr>
        <p:spPr>
          <a:xfrm>
            <a:off x="270720" y="2874600"/>
            <a:ext cx="9389520" cy="588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Felix Iacob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80" name="" descr=""/>
          <p:cNvPicPr/>
          <p:nvPr/>
        </p:nvPicPr>
        <p:blipFill>
          <a:blip r:embed="rId1"/>
          <a:stretch/>
        </p:blipFill>
        <p:spPr>
          <a:xfrm>
            <a:off x="7365600" y="3934440"/>
            <a:ext cx="2598480" cy="1460160"/>
          </a:xfrm>
          <a:prstGeom prst="rect">
            <a:avLst/>
          </a:prstGeom>
          <a:ln>
            <a:noFill/>
          </a:ln>
        </p:spPr>
      </p:pic>
      <p:pic>
        <p:nvPicPr>
          <p:cNvPr id="81" name="" descr=""/>
          <p:cNvPicPr/>
          <p:nvPr/>
        </p:nvPicPr>
        <p:blipFill>
          <a:blip r:embed="rId2"/>
          <a:stretch/>
        </p:blipFill>
        <p:spPr>
          <a:xfrm>
            <a:off x="365760" y="3749040"/>
            <a:ext cx="1827360" cy="1827360"/>
          </a:xfrm>
          <a:prstGeom prst="rect">
            <a:avLst/>
          </a:prstGeom>
          <a:ln>
            <a:noFill/>
          </a:ln>
        </p:spPr>
      </p:pic>
      <p:sp>
        <p:nvSpPr>
          <p:cNvPr id="82" name="CustomShape 3"/>
          <p:cNvSpPr/>
          <p:nvPr/>
        </p:nvSpPr>
        <p:spPr>
          <a:xfrm>
            <a:off x="3878640" y="3711960"/>
            <a:ext cx="2294280" cy="78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b="0" lang="en-US" sz="1300" spc="-1" strike="noStrike">
                <a:latin typeface="LM Roman Slanted 17"/>
              </a:rPr>
              <a:t>West University of Timisoara,</a:t>
            </a:r>
            <a:endParaRPr b="0" lang="en-US" sz="13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b="0" lang="en-US" sz="1300" spc="-1" strike="noStrike">
                <a:latin typeface="Arial"/>
              </a:rPr>
              <a:t>ROMANIA</a:t>
            </a:r>
            <a:endParaRPr b="0" lang="en-US" sz="13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3" descr="slide43-1.pdf"/>
          <p:cNvPicPr/>
          <p:nvPr/>
        </p:nvPicPr>
        <p:blipFill>
          <a:blip r:embed="rId1"/>
          <a:stretch/>
        </p:blipFill>
        <p:spPr>
          <a:xfrm>
            <a:off x="2461320" y="763560"/>
            <a:ext cx="7497360" cy="4539960"/>
          </a:xfrm>
          <a:prstGeom prst="rect">
            <a:avLst/>
          </a:prstGeom>
          <a:ln>
            <a:noFill/>
          </a:ln>
        </p:spPr>
      </p:pic>
      <p:sp>
        <p:nvSpPr>
          <p:cNvPr id="120" name="CustomShape 1"/>
          <p:cNvSpPr/>
          <p:nvPr/>
        </p:nvSpPr>
        <p:spPr>
          <a:xfrm>
            <a:off x="734400" y="74160"/>
            <a:ext cx="8318160" cy="565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c9211e"/>
                </a:solidFill>
                <a:latin typeface="Arial"/>
                <a:ea typeface="DejaVu Sans"/>
              </a:rPr>
              <a:t>Result applies to molecular dynamics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21" name="TextShape 2"/>
          <p:cNvSpPr txBox="1"/>
          <p:nvPr/>
        </p:nvSpPr>
        <p:spPr>
          <a:xfrm>
            <a:off x="46440" y="732240"/>
            <a:ext cx="2239560" cy="3565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en-US" sz="2200" spc="-1" strike="noStrike">
                <a:latin typeface="Arial"/>
              </a:rPr>
              <a:t>incorporating rate constants as kinetic constraints</a:t>
            </a:r>
            <a:endParaRPr b="1" lang="en-US" sz="2200" spc="-1" strike="noStrike">
              <a:latin typeface="Arial"/>
            </a:endParaRPr>
          </a:p>
          <a:p>
            <a:endParaRPr b="0" lang="en-US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3017520" y="0"/>
            <a:ext cx="3288960" cy="654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4000" spc="-1" strike="noStrike">
                <a:solidFill>
                  <a:srgbClr val="c9211e"/>
                </a:solidFill>
                <a:latin typeface="Arial"/>
                <a:ea typeface="DejaVu Sans"/>
              </a:rPr>
              <a:t>Study of case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123" name="CustomShape 2"/>
          <p:cNvSpPr/>
          <p:nvPr/>
        </p:nvSpPr>
        <p:spPr>
          <a:xfrm>
            <a:off x="1645920" y="1371600"/>
            <a:ext cx="6015960" cy="63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3333cc"/>
                </a:solidFill>
                <a:latin typeface="Times New Roman"/>
                <a:ea typeface="MS PGothic"/>
              </a:rPr>
              <a:t>NS</a:t>
            </a:r>
            <a:r>
              <a:rPr b="1" lang="en-US" sz="3600" spc="-1" strike="noStrike" baseline="30000">
                <a:solidFill>
                  <a:srgbClr val="3333cc"/>
                </a:solidFill>
                <a:latin typeface="Times New Roman"/>
                <a:ea typeface="MS PGothic"/>
              </a:rPr>
              <a:t>+ </a:t>
            </a:r>
            <a:r>
              <a:rPr b="1" lang="en-US" sz="3600" spc="-1" strike="noStrike">
                <a:solidFill>
                  <a:srgbClr val="3333cc"/>
                </a:solidFill>
                <a:latin typeface="Times New Roman"/>
                <a:ea typeface="MS PGothic"/>
              </a:rPr>
              <a:t>+ e</a:t>
            </a:r>
            <a:r>
              <a:rPr b="1" lang="en-US" sz="3600" spc="-1" strike="noStrike" baseline="30000">
                <a:solidFill>
                  <a:srgbClr val="3333cc"/>
                </a:solidFill>
                <a:latin typeface="Times New Roman"/>
                <a:ea typeface="MS PGothic"/>
              </a:rPr>
              <a:t>- </a:t>
            </a:r>
            <a:r>
              <a:rPr b="1" lang="en-US" sz="3600" spc="-1" strike="noStrike">
                <a:solidFill>
                  <a:srgbClr val="3333cc"/>
                </a:solidFill>
                <a:latin typeface="Times New Roman"/>
                <a:ea typeface="MS PGothic"/>
              </a:rPr>
              <a:t>→ NS*, NS** → </a:t>
            </a:r>
            <a:r>
              <a:rPr b="1" lang="en-US" sz="3600" spc="-1" strike="noStrike">
                <a:solidFill>
                  <a:srgbClr val="3333cc"/>
                </a:solidFill>
                <a:latin typeface="Times New Roman"/>
                <a:ea typeface="MS PGothic"/>
              </a:rPr>
              <a:t>N+S 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24" name="CustomShape 3"/>
          <p:cNvSpPr/>
          <p:nvPr/>
        </p:nvSpPr>
        <p:spPr>
          <a:xfrm>
            <a:off x="1029960" y="2482560"/>
            <a:ext cx="8038440" cy="1080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“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NS</a:t>
            </a:r>
            <a:r>
              <a:rPr b="0" lang="en-US" sz="1800" spc="-1" strike="noStrike" baseline="33000">
                <a:solidFill>
                  <a:srgbClr val="000000"/>
                </a:solidFill>
                <a:latin typeface="Arial"/>
                <a:ea typeface="DejaVu Sans"/>
              </a:rPr>
              <a:t>+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is principally destroyed through dissociative recombination with electrons.</a:t>
            </a:r>
            <a:endParaRPr b="0" lang="en-US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No measurement nor theoretical estimate is yet available for the dissociative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recombination (DR) of NS</a:t>
            </a:r>
            <a:r>
              <a:rPr b="0" lang="en-US" sz="1800" spc="-1" strike="noStrike" baseline="33000">
                <a:solidFill>
                  <a:srgbClr val="000000"/>
                </a:solidFill>
                <a:latin typeface="Arial"/>
                <a:ea typeface="DejaVu Sans"/>
              </a:rPr>
              <a:t>+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“.</a:t>
            </a:r>
            <a:endParaRPr b="0" lang="en-US" sz="18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J. Cernicharo et al 2018 ApJL 853 L22</a:t>
            </a:r>
            <a:endParaRPr b="0" lang="en-US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530280" y="49680"/>
            <a:ext cx="9065160" cy="678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000" spc="-1" strike="noStrike">
                <a:solidFill>
                  <a:srgbClr val="c9211e"/>
                </a:solidFill>
                <a:latin typeface="Arial"/>
                <a:ea typeface="DejaVu Sans"/>
              </a:rPr>
              <a:t>NS</a:t>
            </a:r>
            <a:r>
              <a:rPr b="0" lang="en-US" sz="4000" spc="-1" strike="noStrike" baseline="33000">
                <a:solidFill>
                  <a:srgbClr val="c9211e"/>
                </a:solidFill>
                <a:latin typeface="Arial"/>
                <a:ea typeface="DejaVu Sans"/>
              </a:rPr>
              <a:t>+</a:t>
            </a:r>
            <a:r>
              <a:rPr b="0" lang="en-US" sz="4000" spc="-1" strike="noStrike">
                <a:solidFill>
                  <a:srgbClr val="c9211e"/>
                </a:solidFill>
                <a:latin typeface="Arial"/>
                <a:ea typeface="DejaVu Sans"/>
              </a:rPr>
              <a:t> - in interstellar media</a:t>
            </a:r>
            <a:endParaRPr b="0" lang="en-US" sz="4000" spc="-1" strike="noStrike">
              <a:latin typeface="Arial"/>
            </a:endParaRPr>
          </a:p>
        </p:txBody>
      </p:sp>
      <p:pic>
        <p:nvPicPr>
          <p:cNvPr id="126" name="" descr=""/>
          <p:cNvPicPr/>
          <p:nvPr/>
        </p:nvPicPr>
        <p:blipFill>
          <a:blip r:embed="rId1"/>
          <a:stretch/>
        </p:blipFill>
        <p:spPr>
          <a:xfrm>
            <a:off x="176760" y="822960"/>
            <a:ext cx="9847440" cy="44773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530280" y="49680"/>
            <a:ext cx="9065160" cy="678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000" spc="-1" strike="noStrike">
                <a:solidFill>
                  <a:srgbClr val="c9211e"/>
                </a:solidFill>
                <a:latin typeface="Arial"/>
                <a:ea typeface="DejaVu Sans"/>
              </a:rPr>
              <a:t>NS - in interstellar media</a:t>
            </a:r>
            <a:endParaRPr b="0" lang="en-US" sz="4000" spc="-1" strike="noStrike">
              <a:latin typeface="Arial"/>
            </a:endParaRPr>
          </a:p>
        </p:txBody>
      </p:sp>
      <p:pic>
        <p:nvPicPr>
          <p:cNvPr id="128" name="Image 123_1" descr=""/>
          <p:cNvPicPr/>
          <p:nvPr/>
        </p:nvPicPr>
        <p:blipFill>
          <a:blip r:embed="rId1"/>
          <a:stretch/>
        </p:blipFill>
        <p:spPr>
          <a:xfrm rot="1800">
            <a:off x="108360" y="1275120"/>
            <a:ext cx="9944280" cy="27421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365760" y="5040"/>
            <a:ext cx="9065880" cy="63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NS</a:t>
            </a:r>
            <a:r>
              <a:rPr b="0" lang="en-US" sz="4400" spc="-1" strike="noStrike" baseline="33000">
                <a:solidFill>
                  <a:srgbClr val="000000"/>
                </a:solidFill>
                <a:latin typeface="Arial"/>
                <a:ea typeface="DejaVu Sans"/>
              </a:rPr>
              <a:t>+</a:t>
            </a: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US" sz="4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target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30" name="CustomShape 2"/>
          <p:cNvSpPr/>
          <p:nvPr/>
        </p:nvSpPr>
        <p:spPr>
          <a:xfrm>
            <a:off x="93600" y="731520"/>
            <a:ext cx="5389560" cy="271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Multi-Configuration, Self-Consistent-Field approach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Noto Sans CJK SC"/>
              </a:rPr>
              <a:t>Complete Active Space - CASSCF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Noto Sans CJK SC"/>
              </a:rPr>
              <a:t>C</a:t>
            </a:r>
            <a:r>
              <a:rPr b="0" lang="en-US" sz="1800" spc="-1" strike="noStrike" baseline="-17000">
                <a:solidFill>
                  <a:srgbClr val="000000"/>
                </a:solidFill>
                <a:latin typeface="Arial"/>
                <a:ea typeface="Noto Sans CJK SC"/>
              </a:rPr>
              <a:t>2v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Noto Sans CJK SC"/>
              </a:rPr>
              <a:t>point group 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Noto Sans CJK SC"/>
              </a:rPr>
              <a:t>code symmetry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Noto Sans CJK SC"/>
              </a:rPr>
              <a:t>Ordering: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Noto Sans CJK SC"/>
              </a:rPr>
              <a:t>A</a:t>
            </a:r>
            <a:r>
              <a:rPr b="0" lang="en-US" sz="1800" spc="-1" strike="noStrike" baseline="-33000">
                <a:solidFill>
                  <a:srgbClr val="000000"/>
                </a:solidFill>
                <a:latin typeface="Arial"/>
                <a:ea typeface="Noto Sans CJK SC"/>
              </a:rPr>
              <a:t>1  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Noto Sans CJK SC"/>
              </a:rPr>
              <a:t>B</a:t>
            </a:r>
            <a:r>
              <a:rPr b="0" lang="en-US" sz="1800" spc="-1" strike="noStrike" baseline="-33000">
                <a:solidFill>
                  <a:srgbClr val="000000"/>
                </a:solidFill>
                <a:latin typeface="Arial"/>
                <a:ea typeface="Noto Sans CJK SC"/>
              </a:rPr>
              <a:t>1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Noto Sans CJK SC"/>
              </a:rPr>
              <a:t>  B</a:t>
            </a:r>
            <a:r>
              <a:rPr b="0" lang="en-US" sz="1800" spc="-1" strike="noStrike" baseline="-33000">
                <a:solidFill>
                  <a:srgbClr val="000000"/>
                </a:solidFill>
                <a:latin typeface="Arial"/>
                <a:ea typeface="Noto Sans CJK SC"/>
              </a:rPr>
              <a:t>2 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Noto Sans CJK SC"/>
              </a:rPr>
              <a:t> A</a:t>
            </a:r>
            <a:r>
              <a:rPr b="0" lang="en-US" sz="1800" spc="-1" strike="noStrike" baseline="-33000">
                <a:solidFill>
                  <a:srgbClr val="000000"/>
                </a:solidFill>
                <a:latin typeface="Arial"/>
                <a:ea typeface="Noto Sans CJK SC"/>
              </a:rPr>
              <a:t>2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Noto Sans CJK SC"/>
              </a:rPr>
              <a:t>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Noto Sans CJK SC"/>
              </a:rPr>
              <a:t>FRO(4,1,1,0)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Noto Sans CJK SC"/>
              </a:rPr>
              <a:t>CAS(4,2,2,0)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Noto Sans CJK SC"/>
              </a:rPr>
              <a:t>------------------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Noto Sans CJK SC"/>
              </a:rPr>
              <a:t>OCC(8,3,3,0)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Noto Sans CJK SC"/>
              </a:rPr>
              <a:t>VIR(2,1,1,1)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Noto Sans CJK SC"/>
              </a:rPr>
              <a:t>------------------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Noto Sans CJK SC"/>
              </a:rPr>
              <a:t>TOT(10,4,4,1)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131" name="" descr=""/>
          <p:cNvPicPr/>
          <p:nvPr/>
        </p:nvPicPr>
        <p:blipFill>
          <a:blip r:embed="rId1"/>
          <a:stretch/>
        </p:blipFill>
        <p:spPr>
          <a:xfrm>
            <a:off x="4007520" y="1104840"/>
            <a:ext cx="5669280" cy="3806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274320" y="-69120"/>
            <a:ext cx="9597960" cy="797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c9211e"/>
                </a:solidFill>
                <a:latin typeface="Times New Roman"/>
                <a:ea typeface="DejaVu Sans"/>
              </a:rPr>
              <a:t>e</a:t>
            </a:r>
            <a:r>
              <a:rPr b="0" lang="en-US" sz="4400" spc="-1" strike="noStrike" baseline="33000">
                <a:solidFill>
                  <a:srgbClr val="c9211e"/>
                </a:solidFill>
                <a:latin typeface="Times New Roman"/>
                <a:ea typeface="DejaVu Sans"/>
              </a:rPr>
              <a:t>-</a:t>
            </a:r>
            <a:r>
              <a:rPr b="0" lang="en-US" sz="4400" spc="-1" strike="noStrike">
                <a:solidFill>
                  <a:srgbClr val="c9211e"/>
                </a:solidFill>
                <a:latin typeface="Times New Roman"/>
                <a:ea typeface="DejaVu Sans"/>
              </a:rPr>
              <a:t> + NS</a:t>
            </a:r>
            <a:r>
              <a:rPr b="0" lang="en-US" sz="4400" spc="-1" strike="noStrike" baseline="26000">
                <a:solidFill>
                  <a:srgbClr val="c9211e"/>
                </a:solidFill>
                <a:latin typeface="Times New Roman"/>
                <a:ea typeface="DejaVu Sans"/>
              </a:rPr>
              <a:t>+ </a:t>
            </a:r>
            <a:r>
              <a:rPr b="0" lang="en-US" sz="4400" spc="-1" strike="noStrike">
                <a:solidFill>
                  <a:srgbClr val="c9211e"/>
                </a:solidFill>
                <a:latin typeface="Times New Roman"/>
                <a:ea typeface="DejaVu Sans"/>
              </a:rPr>
              <a:t>scattering, R-matrix method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133" name="" descr=""/>
          <p:cNvPicPr/>
          <p:nvPr/>
        </p:nvPicPr>
        <p:blipFill>
          <a:blip r:embed="rId1"/>
          <a:stretch/>
        </p:blipFill>
        <p:spPr>
          <a:xfrm>
            <a:off x="5577840" y="1112760"/>
            <a:ext cx="4319280" cy="3234240"/>
          </a:xfrm>
          <a:prstGeom prst="rect">
            <a:avLst/>
          </a:prstGeom>
          <a:ln>
            <a:noFill/>
          </a:ln>
        </p:spPr>
      </p:pic>
      <p:sp>
        <p:nvSpPr>
          <p:cNvPr id="134" name="CustomShape 2"/>
          <p:cNvSpPr/>
          <p:nvPr/>
        </p:nvSpPr>
        <p:spPr>
          <a:xfrm>
            <a:off x="118440" y="822960"/>
            <a:ext cx="5090400" cy="1917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09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In the 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inner region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, exchange and other short range, possibly non-local, interactions are important</a:t>
            </a:r>
            <a:endParaRPr b="0" lang="en-US" sz="1800" spc="-1" strike="noStrike">
              <a:latin typeface="Arial"/>
            </a:endParaRPr>
          </a:p>
          <a:p>
            <a:pPr marL="216000" indent="-2109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In the 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outer region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it is assumed that only long range potentials will affect the scattering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35" name="CustomShape 3"/>
          <p:cNvSpPr/>
          <p:nvPr/>
        </p:nvSpPr>
        <p:spPr>
          <a:xfrm>
            <a:off x="118440" y="2348280"/>
            <a:ext cx="5023440" cy="1763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just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Noto Sans CJK SC"/>
              </a:rPr>
              <a:t>Asymptotic channel i is a state </a:t>
            </a:r>
            <a:endParaRPr b="0" lang="en-US" sz="1800" spc="-1" strike="noStrike">
              <a:latin typeface="Arial"/>
            </a:endParaRPr>
          </a:p>
          <a:p>
            <a:pPr marL="216000" indent="-21276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Noto Sans CJK SC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Noto Sans CJK SC"/>
              </a:rPr>
              <a:t>of target with energy E</a:t>
            </a:r>
            <a:r>
              <a:rPr b="0" lang="en-US" sz="1800" spc="-1" strike="noStrike" baseline="-33000">
                <a:solidFill>
                  <a:srgbClr val="000000"/>
                </a:solidFill>
                <a:latin typeface="Arial"/>
                <a:ea typeface="Noto Sans CJK SC"/>
              </a:rPr>
              <a:t>i</a:t>
            </a:r>
            <a:r>
              <a:rPr b="0" lang="en-US" sz="1800" spc="-1" strike="noStrike" baseline="33000">
                <a:solidFill>
                  <a:srgbClr val="000000"/>
                </a:solidFill>
                <a:latin typeface="Arial"/>
                <a:ea typeface="Noto Sans CJK SC"/>
              </a:rPr>
              <a:t>N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Noto Sans CJK SC"/>
              </a:rPr>
              <a:t> </a:t>
            </a:r>
            <a:endParaRPr b="0" lang="en-US" sz="1800" spc="-1" strike="noStrike">
              <a:latin typeface="Arial"/>
            </a:endParaRPr>
          </a:p>
          <a:p>
            <a:pPr marL="216000" indent="-21276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Noto Sans CJK SC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Noto Sans CJK SC"/>
              </a:rPr>
              <a:t>and of the scattering electron of energy E with partial wave , (l</a:t>
            </a:r>
            <a:r>
              <a:rPr b="0" lang="en-US" sz="1800" spc="-1" strike="noStrike" baseline="-33000">
                <a:solidFill>
                  <a:srgbClr val="000000"/>
                </a:solidFill>
                <a:latin typeface="Arial"/>
                <a:ea typeface="Noto Sans CJK SC"/>
              </a:rPr>
              <a:t>i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Noto Sans CJK SC"/>
              </a:rPr>
              <a:t>, m</a:t>
            </a:r>
            <a:r>
              <a:rPr b="0" lang="en-US" sz="1800" spc="-1" strike="noStrike" baseline="-33000">
                <a:solidFill>
                  <a:srgbClr val="000000"/>
                </a:solidFill>
                <a:latin typeface="Arial"/>
                <a:ea typeface="Noto Sans CJK SC"/>
              </a:rPr>
              <a:t>i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Noto Sans CJK SC"/>
              </a:rPr>
              <a:t>) . </a:t>
            </a:r>
            <a:endParaRPr b="0" lang="en-US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Noto Sans CJK SC"/>
              </a:rPr>
              <a:t>The wavenumber of the scattering electron associated with this channel k</a:t>
            </a:r>
            <a:r>
              <a:rPr b="0" lang="en-US" sz="1800" spc="-1" strike="noStrike" baseline="-33000">
                <a:solidFill>
                  <a:srgbClr val="000000"/>
                </a:solidFill>
                <a:latin typeface="Arial"/>
                <a:ea typeface="Noto Sans CJK SC"/>
              </a:rPr>
              <a:t>i</a:t>
            </a:r>
            <a:r>
              <a:rPr b="0" lang="en-US" sz="1800" spc="-1" strike="noStrike" baseline="33000">
                <a:solidFill>
                  <a:srgbClr val="000000"/>
                </a:solidFill>
                <a:latin typeface="Arial"/>
                <a:ea typeface="Noto Sans CJK SC"/>
              </a:rPr>
              <a:t>2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Noto Sans CJK SC"/>
              </a:rPr>
              <a:t> = 2(E – E</a:t>
            </a:r>
            <a:r>
              <a:rPr b="0" lang="en-US" sz="1800" spc="-1" strike="noStrike" baseline="-33000">
                <a:solidFill>
                  <a:srgbClr val="000000"/>
                </a:solidFill>
                <a:latin typeface="Arial"/>
                <a:ea typeface="Noto Sans CJK SC"/>
              </a:rPr>
              <a:t>i</a:t>
            </a:r>
            <a:r>
              <a:rPr b="0" lang="en-US" sz="1800" spc="-1" strike="noStrike" baseline="33000">
                <a:solidFill>
                  <a:srgbClr val="000000"/>
                </a:solidFill>
                <a:latin typeface="Arial"/>
                <a:ea typeface="Noto Sans CJK SC"/>
              </a:rPr>
              <a:t>N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Noto Sans CJK SC"/>
              </a:rPr>
              <a:t>).</a:t>
            </a:r>
            <a:endParaRPr b="0" lang="en-US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Noto Sans CJK SC"/>
              </a:rPr>
              <a:t>A channel is said to be 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Noto Sans CJK SC"/>
              </a:rPr>
              <a:t>open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Noto Sans CJK SC"/>
              </a:rPr>
              <a:t> if k</a:t>
            </a:r>
            <a:r>
              <a:rPr b="0" lang="en-US" sz="1800" spc="-1" strike="noStrike" baseline="-33000">
                <a:solidFill>
                  <a:srgbClr val="000000"/>
                </a:solidFill>
                <a:latin typeface="Arial"/>
                <a:ea typeface="Noto Sans CJK SC"/>
              </a:rPr>
              <a:t>i</a:t>
            </a:r>
            <a:r>
              <a:rPr b="0" lang="en-US" sz="1800" spc="-1" strike="noStrike" baseline="33000">
                <a:solidFill>
                  <a:srgbClr val="000000"/>
                </a:solidFill>
                <a:latin typeface="Arial"/>
                <a:ea typeface="Noto Sans CJK SC"/>
              </a:rPr>
              <a:t>2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Noto Sans CJK SC"/>
              </a:rPr>
              <a:t> ≥ 0</a:t>
            </a:r>
            <a:endParaRPr b="0" lang="en-US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Noto Sans CJK SC"/>
              </a:rPr>
              <a:t>The wave function of the outer region solutions:  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136" name="Image 153_1" descr=""/>
          <p:cNvPicPr/>
          <p:nvPr/>
        </p:nvPicPr>
        <p:blipFill>
          <a:blip r:embed="rId2"/>
          <a:stretch/>
        </p:blipFill>
        <p:spPr>
          <a:xfrm>
            <a:off x="5120640" y="4389120"/>
            <a:ext cx="3705480" cy="545400"/>
          </a:xfrm>
          <a:prstGeom prst="rect">
            <a:avLst/>
          </a:prstGeom>
          <a:ln>
            <a:noFill/>
          </a:ln>
        </p:spPr>
      </p:pic>
      <p:pic>
        <p:nvPicPr>
          <p:cNvPr id="137" name="Image 157" descr=""/>
          <p:cNvPicPr/>
          <p:nvPr/>
        </p:nvPicPr>
        <p:blipFill>
          <a:blip r:embed="rId3"/>
          <a:stretch/>
        </p:blipFill>
        <p:spPr>
          <a:xfrm>
            <a:off x="3210120" y="4875120"/>
            <a:ext cx="1632960" cy="699480"/>
          </a:xfrm>
          <a:prstGeom prst="rect">
            <a:avLst/>
          </a:prstGeom>
          <a:ln>
            <a:noFill/>
          </a:ln>
        </p:spPr>
      </p:pic>
      <p:pic>
        <p:nvPicPr>
          <p:cNvPr id="138" name="Image 158" descr=""/>
          <p:cNvPicPr/>
          <p:nvPr/>
        </p:nvPicPr>
        <p:blipFill>
          <a:blip r:embed="rId4"/>
          <a:stretch/>
        </p:blipFill>
        <p:spPr>
          <a:xfrm>
            <a:off x="6839280" y="4894200"/>
            <a:ext cx="2575800" cy="680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274320" y="-69120"/>
            <a:ext cx="9597960" cy="797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c9211e"/>
                </a:solidFill>
                <a:latin typeface="Times New Roman"/>
                <a:ea typeface="DejaVu Sans"/>
              </a:rPr>
              <a:t>e</a:t>
            </a:r>
            <a:r>
              <a:rPr b="0" lang="en-US" sz="4400" spc="-1" strike="noStrike" baseline="33000">
                <a:solidFill>
                  <a:srgbClr val="c9211e"/>
                </a:solidFill>
                <a:latin typeface="Times New Roman"/>
                <a:ea typeface="DejaVu Sans"/>
              </a:rPr>
              <a:t>-</a:t>
            </a:r>
            <a:r>
              <a:rPr b="0" lang="en-US" sz="4400" spc="-1" strike="noStrike">
                <a:solidFill>
                  <a:srgbClr val="c9211e"/>
                </a:solidFill>
                <a:latin typeface="Times New Roman"/>
                <a:ea typeface="DejaVu Sans"/>
              </a:rPr>
              <a:t> + NS</a:t>
            </a:r>
            <a:r>
              <a:rPr b="0" lang="en-US" sz="4400" spc="-1" strike="noStrike" baseline="26000">
                <a:solidFill>
                  <a:srgbClr val="c9211e"/>
                </a:solidFill>
                <a:latin typeface="Times New Roman"/>
                <a:ea typeface="DejaVu Sans"/>
              </a:rPr>
              <a:t>+ </a:t>
            </a:r>
            <a:r>
              <a:rPr b="0" lang="en-US" sz="4400" spc="-1" strike="noStrike">
                <a:solidFill>
                  <a:srgbClr val="c9211e"/>
                </a:solidFill>
                <a:latin typeface="Times New Roman"/>
                <a:ea typeface="DejaVu Sans"/>
              </a:rPr>
              <a:t>scattering, R-matrix method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40" name="CustomShape 2"/>
          <p:cNvSpPr/>
          <p:nvPr/>
        </p:nvSpPr>
        <p:spPr>
          <a:xfrm>
            <a:off x="182880" y="731520"/>
            <a:ext cx="9504720" cy="63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just"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Noto Sans CJK SC"/>
              </a:rPr>
              <a:t>Feshbach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Noto Sans CJK SC"/>
              </a:rPr>
              <a:t> resonances:</a:t>
            </a:r>
            <a:endParaRPr b="0" lang="en-US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Noto Sans CJK SC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Noto Sans CJK SC"/>
              </a:rPr>
              <a:t>temporary trapping of an electron to form a quasibound or short-lived state of neutral in continuum of ion. </a:t>
            </a:r>
            <a:endParaRPr b="0" lang="en-US" sz="1800" spc="-1" strike="noStrike">
              <a:latin typeface="Arial"/>
            </a:endParaRPr>
          </a:p>
          <a:p>
            <a:pPr marL="216000" indent="-211320" algn="just">
              <a:lnSpc>
                <a:spcPct val="100000"/>
              </a:lnSpc>
              <a:spcBef>
                <a:spcPts val="57"/>
              </a:spcBef>
              <a:buClr>
                <a:srgbClr val="000000"/>
              </a:buClr>
              <a:buFont typeface="Symbol"/>
              <a:buChar char="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Noto Sans CJK SC"/>
              </a:rPr>
              <a:t> </a:t>
            </a:r>
            <a:endParaRPr b="0" lang="en-US" sz="1800" spc="-1" strike="noStrike">
              <a:latin typeface="Arial"/>
            </a:endParaRPr>
          </a:p>
          <a:p>
            <a:pPr marL="216000" indent="-211320" algn="just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Noto Sans CJK SC"/>
              </a:rPr>
              <a:t> 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141" name="" descr=""/>
          <p:cNvPicPr/>
          <p:nvPr/>
        </p:nvPicPr>
        <p:blipFill>
          <a:blip r:embed="rId1"/>
          <a:stretch/>
        </p:blipFill>
        <p:spPr>
          <a:xfrm>
            <a:off x="2651760" y="1370160"/>
            <a:ext cx="5666040" cy="4158000"/>
          </a:xfrm>
          <a:prstGeom prst="rect">
            <a:avLst/>
          </a:prstGeom>
          <a:ln>
            <a:noFill/>
          </a:ln>
        </p:spPr>
      </p:pic>
      <p:sp>
        <p:nvSpPr>
          <p:cNvPr id="142" name="Line 3"/>
          <p:cNvSpPr/>
          <p:nvPr/>
        </p:nvSpPr>
        <p:spPr>
          <a:xfrm>
            <a:off x="959400" y="4572000"/>
            <a:ext cx="1692360" cy="0"/>
          </a:xfrm>
          <a:prstGeom prst="line">
            <a:avLst/>
          </a:prstGeom>
          <a:ln w="28440">
            <a:solidFill>
              <a:srgbClr val="000000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43" name="CustomShape 4"/>
          <p:cNvSpPr/>
          <p:nvPr/>
        </p:nvSpPr>
        <p:spPr>
          <a:xfrm>
            <a:off x="457200" y="3840480"/>
            <a:ext cx="1825560" cy="63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energy of ion is zero reference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44" name="CustomShape 5"/>
          <p:cNvSpPr/>
          <p:nvPr/>
        </p:nvSpPr>
        <p:spPr>
          <a:xfrm>
            <a:off x="6968520" y="1781280"/>
            <a:ext cx="1076400" cy="594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c9211e"/>
                </a:solidFill>
                <a:latin typeface="Times New Roman"/>
                <a:ea typeface="DejaVu Sans"/>
              </a:rPr>
              <a:t>NS</a:t>
            </a:r>
            <a:r>
              <a:rPr b="0" lang="en-US" sz="3600" spc="-1" strike="noStrike" baseline="33000">
                <a:solidFill>
                  <a:srgbClr val="c9211e"/>
                </a:solidFill>
                <a:latin typeface="Times New Roman"/>
                <a:ea typeface="DejaVu Sans"/>
              </a:rPr>
              <a:t>**</a:t>
            </a:r>
            <a:endParaRPr b="0" lang="en-US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1"/>
          <p:cNvSpPr/>
          <p:nvPr/>
        </p:nvSpPr>
        <p:spPr>
          <a:xfrm>
            <a:off x="274320" y="-69120"/>
            <a:ext cx="9597960" cy="797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c9211e"/>
                </a:solidFill>
                <a:latin typeface="Times New Roman"/>
                <a:ea typeface="DejaVu Sans"/>
              </a:rPr>
              <a:t>e</a:t>
            </a:r>
            <a:r>
              <a:rPr b="0" lang="en-US" sz="4400" spc="-1" strike="noStrike" baseline="33000">
                <a:solidFill>
                  <a:srgbClr val="c9211e"/>
                </a:solidFill>
                <a:latin typeface="Times New Roman"/>
                <a:ea typeface="DejaVu Sans"/>
              </a:rPr>
              <a:t>-</a:t>
            </a:r>
            <a:r>
              <a:rPr b="0" lang="en-US" sz="4400" spc="-1" strike="noStrike">
                <a:solidFill>
                  <a:srgbClr val="c9211e"/>
                </a:solidFill>
                <a:latin typeface="Times New Roman"/>
                <a:ea typeface="DejaVu Sans"/>
              </a:rPr>
              <a:t> + NS</a:t>
            </a:r>
            <a:r>
              <a:rPr b="0" lang="en-US" sz="4400" spc="-1" strike="noStrike" baseline="26000">
                <a:solidFill>
                  <a:srgbClr val="c9211e"/>
                </a:solidFill>
                <a:latin typeface="Times New Roman"/>
                <a:ea typeface="DejaVu Sans"/>
              </a:rPr>
              <a:t>+ </a:t>
            </a:r>
            <a:r>
              <a:rPr b="0" lang="en-US" sz="4400" spc="-1" strike="noStrike">
                <a:solidFill>
                  <a:srgbClr val="c9211e"/>
                </a:solidFill>
                <a:latin typeface="Times New Roman"/>
                <a:ea typeface="DejaVu Sans"/>
              </a:rPr>
              <a:t>scattering, R-matrix method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146" name="" descr=""/>
          <p:cNvPicPr/>
          <p:nvPr/>
        </p:nvPicPr>
        <p:blipFill>
          <a:blip r:embed="rId1"/>
          <a:stretch/>
        </p:blipFill>
        <p:spPr>
          <a:xfrm>
            <a:off x="2834640" y="1526400"/>
            <a:ext cx="5848920" cy="4048200"/>
          </a:xfrm>
          <a:prstGeom prst="rect">
            <a:avLst/>
          </a:prstGeom>
          <a:ln>
            <a:noFill/>
          </a:ln>
        </p:spPr>
      </p:pic>
      <p:sp>
        <p:nvSpPr>
          <p:cNvPr id="147" name="CustomShape 2"/>
          <p:cNvSpPr/>
          <p:nvPr/>
        </p:nvSpPr>
        <p:spPr>
          <a:xfrm>
            <a:off x="169200" y="678240"/>
            <a:ext cx="9596520" cy="1017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just"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Bound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states</a:t>
            </a:r>
            <a:endParaRPr b="0" lang="en-US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Noto Sans CJK SC"/>
              </a:rPr>
              <a:t>temporary trapping of an electron to form a quasibound or short-lived state of neutral, </a:t>
            </a:r>
            <a:endParaRPr b="0" lang="en-US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Noto Sans CJK SC"/>
              </a:rPr>
              <a:t>are found by performing the scattering calculations at negative energy.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48" name="CustomShape 3"/>
          <p:cNvSpPr/>
          <p:nvPr/>
        </p:nvSpPr>
        <p:spPr>
          <a:xfrm>
            <a:off x="6675120" y="4480560"/>
            <a:ext cx="1029600" cy="594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c9211e"/>
                </a:solidFill>
                <a:latin typeface="Times New Roman"/>
                <a:ea typeface="DejaVu Sans"/>
              </a:rPr>
              <a:t>NS</a:t>
            </a:r>
            <a:r>
              <a:rPr b="0" lang="en-US" sz="3600" spc="-1" strike="noStrike" baseline="33000">
                <a:solidFill>
                  <a:srgbClr val="c9211e"/>
                </a:solidFill>
                <a:latin typeface="Times New Roman"/>
                <a:ea typeface="DejaVu Sans"/>
              </a:rPr>
              <a:t>*</a:t>
            </a:r>
            <a:endParaRPr b="0" lang="en-US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ustomShape 1"/>
          <p:cNvSpPr/>
          <p:nvPr/>
        </p:nvSpPr>
        <p:spPr>
          <a:xfrm>
            <a:off x="182880" y="0"/>
            <a:ext cx="9689400" cy="712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Diabatization: PEC of NS</a:t>
            </a:r>
            <a:r>
              <a:rPr b="0" lang="en-US" sz="4400" spc="-1" strike="noStrike" baseline="33000">
                <a:solidFill>
                  <a:srgbClr val="000000"/>
                </a:solidFill>
                <a:latin typeface="Arial"/>
                <a:ea typeface="DejaVu Sans"/>
              </a:rPr>
              <a:t>*</a:t>
            </a: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,NS</a:t>
            </a:r>
            <a:r>
              <a:rPr b="0" lang="en-US" sz="4400" spc="-1" strike="noStrike" baseline="33000">
                <a:solidFill>
                  <a:srgbClr val="000000"/>
                </a:solidFill>
                <a:latin typeface="Arial"/>
                <a:ea typeface="DejaVu Sans"/>
              </a:rPr>
              <a:t>**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150" name="" descr=""/>
          <p:cNvPicPr/>
          <p:nvPr/>
        </p:nvPicPr>
        <p:blipFill>
          <a:blip r:embed="rId1"/>
          <a:stretch/>
        </p:blipFill>
        <p:spPr>
          <a:xfrm>
            <a:off x="1402560" y="724320"/>
            <a:ext cx="7099560" cy="46688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182880" y="0"/>
            <a:ext cx="9689400" cy="712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Diabatization: PEC of NS*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152" name="" descr=""/>
          <p:cNvPicPr/>
          <p:nvPr/>
        </p:nvPicPr>
        <p:blipFill>
          <a:blip r:embed="rId1"/>
          <a:stretch/>
        </p:blipFill>
        <p:spPr>
          <a:xfrm>
            <a:off x="3293280" y="724680"/>
            <a:ext cx="6031800" cy="4759920"/>
          </a:xfrm>
          <a:prstGeom prst="rect">
            <a:avLst/>
          </a:prstGeom>
          <a:ln>
            <a:noFill/>
          </a:ln>
        </p:spPr>
      </p:pic>
      <p:sp>
        <p:nvSpPr>
          <p:cNvPr id="153" name="CustomShape 2"/>
          <p:cNvSpPr/>
          <p:nvPr/>
        </p:nvSpPr>
        <p:spPr>
          <a:xfrm>
            <a:off x="92880" y="822960"/>
            <a:ext cx="3198600" cy="1644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partial wave characterizing the incoming electron:</a:t>
            </a:r>
            <a:endParaRPr b="0" lang="en-US" sz="18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blue s-state, </a:t>
            </a:r>
            <a:endParaRPr b="0" lang="en-US" sz="18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red p-state, </a:t>
            </a:r>
            <a:endParaRPr b="0" lang="en-US" sz="18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green d-state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1541520" y="-25560"/>
            <a:ext cx="7129080" cy="712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en-US" sz="4000" spc="-1" strike="noStrike">
                <a:solidFill>
                  <a:srgbClr val="c9211e"/>
                </a:solidFill>
                <a:latin typeface="Arial"/>
                <a:ea typeface="DejaVu Sans"/>
              </a:rPr>
              <a:t>In collaboration with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84" name="CustomShape 2"/>
          <p:cNvSpPr/>
          <p:nvPr/>
        </p:nvSpPr>
        <p:spPr>
          <a:xfrm>
            <a:off x="38880" y="1280160"/>
            <a:ext cx="10028520" cy="3783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Noto Sans CJK SC"/>
              </a:rPr>
              <a:t>J. Zs Mezei, </a:t>
            </a:r>
            <a:r>
              <a:rPr b="0" i="1" lang="en-US" sz="1300" spc="-1" strike="noStrike">
                <a:solidFill>
                  <a:srgbClr val="000000"/>
                </a:solidFill>
                <a:latin typeface="Arial"/>
                <a:ea typeface="Noto Sans CJK SC"/>
              </a:rPr>
              <a:t>Institute for Nuclear Research (ATOMKI), H-4001 Debrecen, Hungary</a:t>
            </a:r>
            <a:endParaRPr b="0" lang="en-US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Noto Sans CJK SC"/>
              </a:rPr>
              <a:t>I. F. Schneider, </a:t>
            </a:r>
            <a:r>
              <a:rPr b="0" i="1" lang="en-US" sz="1300" spc="-1" strike="noStrike">
                <a:solidFill>
                  <a:srgbClr val="000000"/>
                </a:solidFill>
                <a:latin typeface="Arial"/>
                <a:ea typeface="Noto Sans CJK SC"/>
              </a:rPr>
              <a:t>LOMC CNRS-UMR6294, Université Le Havre Normandie, F-76058 Le Havre, France</a:t>
            </a:r>
            <a:endParaRPr b="0" lang="en-US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Noto Sans CJK SC"/>
              </a:rPr>
              <a:t>T. Meltzer,  </a:t>
            </a:r>
            <a:r>
              <a:rPr b="0" i="1" lang="en-US" sz="1300" spc="-1" strike="noStrike">
                <a:solidFill>
                  <a:srgbClr val="000000"/>
                </a:solidFill>
                <a:latin typeface="Arial"/>
                <a:ea typeface="Noto Sans CJK SC"/>
              </a:rPr>
              <a:t>Institute of Theoretical Physics, Charles University, 11636 Prague, Czech Republic</a:t>
            </a:r>
            <a:endParaRPr b="0" lang="en-US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Noto Sans CJK SC"/>
              </a:rPr>
              <a:t>J. Tennyson, </a:t>
            </a:r>
            <a:r>
              <a:rPr b="0" i="1" lang="en-US" sz="1300" spc="-1" strike="noStrike">
                <a:solidFill>
                  <a:srgbClr val="000000"/>
                </a:solidFill>
                <a:latin typeface="Arial"/>
                <a:ea typeface="Noto Sans CJK SC"/>
              </a:rPr>
              <a:t>University College London, WC1E 6BT London, UK</a:t>
            </a:r>
            <a:endParaRPr b="0" lang="en-US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3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182880" y="0"/>
            <a:ext cx="9780840" cy="63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Outlook: M</a:t>
            </a:r>
            <a:r>
              <a:rPr b="0" lang="en-US" sz="3200" spc="-1" strike="noStrike">
                <a:solidFill>
                  <a:srgbClr val="c9211e"/>
                </a:solidFill>
                <a:latin typeface="Arial"/>
                <a:ea typeface="DejaVu Sans"/>
              </a:rPr>
              <a:t>ultichannel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 Q</a:t>
            </a:r>
            <a:r>
              <a:rPr b="0" lang="en-US" sz="3200" spc="-1" strike="noStrike">
                <a:solidFill>
                  <a:srgbClr val="c9211e"/>
                </a:solidFill>
                <a:latin typeface="Arial"/>
                <a:ea typeface="DejaVu Sans"/>
              </a:rPr>
              <a:t>uantum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 D</a:t>
            </a:r>
            <a:r>
              <a:rPr b="0" lang="en-US" sz="3200" spc="-1" strike="noStrike">
                <a:solidFill>
                  <a:srgbClr val="c9211e"/>
                </a:solidFill>
                <a:latin typeface="Arial"/>
                <a:ea typeface="DejaVu Sans"/>
              </a:rPr>
              <a:t>efect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 T</a:t>
            </a:r>
            <a:r>
              <a:rPr b="0" lang="en-US" sz="3200" spc="-1" strike="noStrike">
                <a:solidFill>
                  <a:srgbClr val="c9211e"/>
                </a:solidFill>
                <a:latin typeface="Arial"/>
                <a:ea typeface="DejaVu Sans"/>
              </a:rPr>
              <a:t>heory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55" name="CustomShape 2"/>
          <p:cNvSpPr/>
          <p:nvPr/>
        </p:nvSpPr>
        <p:spPr>
          <a:xfrm>
            <a:off x="176760" y="1135800"/>
            <a:ext cx="9752760" cy="169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The minimum set of 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input data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for an MQDT: </a:t>
            </a:r>
            <a:endParaRPr b="0" lang="en-US" sz="1800" spc="-1" strike="noStrike">
              <a:latin typeface="Arial"/>
            </a:endParaRPr>
          </a:p>
          <a:p>
            <a:pPr marL="216000" indent="-2127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PEC of the ground state of the molecular ion,  </a:t>
            </a:r>
            <a:endParaRPr b="0" lang="en-US" sz="1800" spc="-1" strike="noStrike">
              <a:latin typeface="Arial"/>
            </a:endParaRPr>
          </a:p>
          <a:p>
            <a:pPr marL="216000" indent="-2127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PEC of the dissociative states of the neutral, </a:t>
            </a:r>
            <a:endParaRPr b="0" lang="en-US" sz="1800" spc="-1" strike="noStrike">
              <a:latin typeface="Arial"/>
            </a:endParaRPr>
          </a:p>
          <a:p>
            <a:pPr marL="216000" indent="-2127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Widths, electronic couplings of the dissociative states with the ionization continuum of the ground state of ion,</a:t>
            </a:r>
            <a:endParaRPr b="0" lang="en-US" sz="1800" spc="-1" strike="noStrike">
              <a:latin typeface="Arial"/>
            </a:endParaRPr>
          </a:p>
          <a:p>
            <a:pPr marL="216000" indent="-2127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Quantum defects of the each Rydberg series converging to the ground state of the ion.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56" name="CustomShape 3"/>
          <p:cNvSpPr/>
          <p:nvPr/>
        </p:nvSpPr>
        <p:spPr>
          <a:xfrm>
            <a:off x="365760" y="3383280"/>
            <a:ext cx="9325080" cy="91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MQDT </a:t>
            </a: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→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cross-sections,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thermal rate coefficients </a:t>
            </a: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→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estimate for the dissociative recombination of NS</a:t>
            </a:r>
            <a:r>
              <a:rPr b="0" lang="en-US" sz="1800" spc="-1" strike="noStrike" baseline="33000">
                <a:solidFill>
                  <a:srgbClr val="000000"/>
                </a:solidFill>
                <a:latin typeface="Arial"/>
                <a:ea typeface="DejaVu Sans"/>
              </a:rPr>
              <a:t>+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ustomShape 1"/>
          <p:cNvSpPr/>
          <p:nvPr/>
        </p:nvSpPr>
        <p:spPr>
          <a:xfrm>
            <a:off x="440640" y="118440"/>
            <a:ext cx="9065880" cy="42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4000" spc="-1" strike="noStrike">
                <a:solidFill>
                  <a:srgbClr val="000000"/>
                </a:solidFill>
                <a:latin typeface="Arial"/>
                <a:ea typeface="DejaVu Sans"/>
              </a:rPr>
              <a:t>Thank you for your attention</a:t>
            </a:r>
            <a:endParaRPr b="0" lang="en-US" sz="4000" spc="-1" strike="noStrike">
              <a:latin typeface="Arial"/>
            </a:endParaRPr>
          </a:p>
        </p:txBody>
      </p:sp>
      <p:pic>
        <p:nvPicPr>
          <p:cNvPr id="158" name="" descr=""/>
          <p:cNvPicPr/>
          <p:nvPr/>
        </p:nvPicPr>
        <p:blipFill>
          <a:blip r:embed="rId1"/>
          <a:stretch/>
        </p:blipFill>
        <p:spPr>
          <a:xfrm>
            <a:off x="-10440" y="697320"/>
            <a:ext cx="4834800" cy="3222360"/>
          </a:xfrm>
          <a:prstGeom prst="rect">
            <a:avLst/>
          </a:prstGeom>
          <a:ln>
            <a:noFill/>
          </a:ln>
        </p:spPr>
      </p:pic>
      <p:pic>
        <p:nvPicPr>
          <p:cNvPr id="159" name="" descr=""/>
          <p:cNvPicPr/>
          <p:nvPr/>
        </p:nvPicPr>
        <p:blipFill>
          <a:blip r:embed="rId2"/>
          <a:stretch/>
        </p:blipFill>
        <p:spPr>
          <a:xfrm>
            <a:off x="4857480" y="2345760"/>
            <a:ext cx="5034240" cy="3165120"/>
          </a:xfrm>
          <a:prstGeom prst="rect">
            <a:avLst/>
          </a:prstGeom>
          <a:ln>
            <a:noFill/>
          </a:ln>
        </p:spPr>
      </p:pic>
      <p:sp>
        <p:nvSpPr>
          <p:cNvPr id="160" name="CustomShape 2"/>
          <p:cNvSpPr/>
          <p:nvPr/>
        </p:nvSpPr>
        <p:spPr>
          <a:xfrm>
            <a:off x="0" y="4023360"/>
            <a:ext cx="4739040" cy="92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MS PGothic"/>
              </a:rPr>
              <a:t>acknowledge 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MS PGothic"/>
              </a:rPr>
              <a:t>West University of Timisoara for support </a:t>
            </a:r>
            <a:endParaRPr b="0" lang="en-US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1541520" y="-25560"/>
            <a:ext cx="7129080" cy="712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en-US" sz="4000" spc="-1" strike="noStrike">
                <a:solidFill>
                  <a:srgbClr val="c9211e"/>
                </a:solidFill>
                <a:latin typeface="Arial"/>
                <a:ea typeface="DejaVu Sans"/>
              </a:rPr>
              <a:t>Outline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86" name="CustomShape 2"/>
          <p:cNvSpPr/>
          <p:nvPr/>
        </p:nvSpPr>
        <p:spPr>
          <a:xfrm>
            <a:off x="38880" y="1280160"/>
            <a:ext cx="10028520" cy="3783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Scattering technique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in electron-ion collision 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0" lang="en-US" sz="1800" spc="-1" strike="noStrike">
                <a:latin typeface="Arial"/>
              </a:rPr>
              <a:t> </a:t>
            </a:r>
            <a:r>
              <a:rPr b="0" lang="en-US" sz="1800" spc="-1" strike="noStrike">
                <a:latin typeface="Arial"/>
              </a:rPr>
              <a:t>Super-excited </a:t>
            </a:r>
            <a:r>
              <a:rPr b="0" lang="en-US" sz="1800" spc="-1" strike="noStrike">
                <a:latin typeface="Arial"/>
              </a:rPr>
              <a:t>molecular states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0" lang="en-US" sz="1800" spc="-1" strike="noStrike">
                <a:latin typeface="Arial"/>
              </a:rPr>
              <a:t> </a:t>
            </a:r>
            <a:r>
              <a:rPr b="0" lang="en-US" sz="1800" spc="-1" strike="noStrike">
                <a:latin typeface="Arial"/>
              </a:rPr>
              <a:t>Research method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0" lang="en-US" sz="1800" spc="-1" strike="noStrike">
                <a:latin typeface="Arial"/>
              </a:rPr>
              <a:t> </a:t>
            </a:r>
            <a:r>
              <a:rPr b="0" lang="en-US" sz="1800" spc="-1" strike="noStrike">
                <a:latin typeface="Arial"/>
              </a:rPr>
              <a:t>Applications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0" lang="en-US" sz="1800" spc="-1" strike="noStrike">
                <a:latin typeface="Arial"/>
                <a:ea typeface="Noto Sans CJK SC"/>
              </a:rPr>
              <a:t> </a:t>
            </a:r>
            <a:r>
              <a:rPr b="0" lang="en-US" sz="1800" spc="-1" strike="noStrike">
                <a:latin typeface="Arial"/>
                <a:ea typeface="Noto Sans CJK SC"/>
              </a:rPr>
              <a:t>Study of case: </a:t>
            </a:r>
            <a:r>
              <a:rPr b="0" lang="en-US" sz="1800" spc="-1" strike="noStrike">
                <a:latin typeface="Arial"/>
              </a:rPr>
              <a:t>NS</a:t>
            </a:r>
            <a:r>
              <a:rPr b="0" lang="en-US" sz="1800" spc="-1" strike="noStrike" baseline="33000">
                <a:latin typeface="Arial"/>
              </a:rPr>
              <a:t>+</a:t>
            </a:r>
            <a:r>
              <a:rPr b="0" lang="en-US" sz="1800" spc="-1" strike="noStrike">
                <a:latin typeface="Arial"/>
              </a:rPr>
              <a:t> 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0" lang="en-US" sz="1800" spc="-1" strike="noStrike">
                <a:latin typeface="Arial"/>
              </a:rPr>
              <a:t> </a:t>
            </a:r>
            <a:r>
              <a:rPr b="0" lang="en-US" sz="1800" spc="-1" strike="noStrike">
                <a:latin typeface="Arial"/>
              </a:rPr>
              <a:t>Motivation, NS+ - in </a:t>
            </a:r>
            <a:r>
              <a:rPr b="0" lang="en-US" sz="1800" spc="-1" strike="noStrike">
                <a:latin typeface="Arial"/>
              </a:rPr>
              <a:t>interstellar media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0" lang="en-US" sz="1800" spc="-1" strike="noStrike">
                <a:latin typeface="Arial"/>
              </a:rPr>
              <a:t> </a:t>
            </a:r>
            <a:r>
              <a:rPr b="0" lang="en-US" sz="1800" spc="-1" strike="noStrike">
                <a:latin typeface="Arial"/>
              </a:rPr>
              <a:t>e</a:t>
            </a:r>
            <a:r>
              <a:rPr b="0" lang="en-US" sz="1800" spc="-1" strike="noStrike" baseline="33000">
                <a:latin typeface="Arial"/>
              </a:rPr>
              <a:t>-</a:t>
            </a:r>
            <a:r>
              <a:rPr b="0" lang="en-US" sz="1800" spc="-1" strike="noStrike">
                <a:latin typeface="Arial"/>
              </a:rPr>
              <a:t> + NS</a:t>
            </a:r>
            <a:r>
              <a:rPr b="0" lang="en-US" sz="1800" spc="-1" strike="noStrike" baseline="33000">
                <a:latin typeface="Arial"/>
              </a:rPr>
              <a:t>+</a:t>
            </a:r>
            <a:r>
              <a:rPr b="0" lang="en-US" sz="1800" spc="-1" strike="noStrike">
                <a:latin typeface="Arial"/>
              </a:rPr>
              <a:t> scattering, </a:t>
            </a:r>
            <a:r>
              <a:rPr b="0" lang="en-US" sz="1800" spc="-1" strike="noStrike">
                <a:latin typeface="Arial"/>
              </a:rPr>
              <a:t>results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0" lang="en-US" sz="1800" spc="-1" strike="noStrike">
                <a:latin typeface="Arial"/>
              </a:rPr>
              <a:t> </a:t>
            </a:r>
            <a:r>
              <a:rPr b="0" lang="en-US" sz="1800" spc="-1" strike="noStrike">
                <a:latin typeface="Arial"/>
              </a:rPr>
              <a:t>Outlook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548640" y="0"/>
            <a:ext cx="9049680" cy="144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b="0" lang="en-US" sz="3200" spc="-1" strike="noStrike">
                <a:solidFill>
                  <a:srgbClr val="c9211e"/>
                </a:solidFill>
                <a:latin typeface="Arial"/>
                <a:ea typeface="DejaVu Sans"/>
              </a:rPr>
              <a:t>Scattering technique in electron-ion collision 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c9211e"/>
                </a:solidFill>
                <a:latin typeface="Arial"/>
                <a:ea typeface="DejaVu Sans"/>
              </a:rPr>
              <a:t>Fundamental processes:</a:t>
            </a:r>
            <a:r>
              <a:rPr b="0" lang="en-US" sz="3200" spc="-1" strike="noStrike">
                <a:solidFill>
                  <a:srgbClr val="c9211e"/>
                </a:solidFill>
                <a:latin typeface="Arial"/>
                <a:ea typeface="DejaVu Sans"/>
              </a:rPr>
              <a:t> 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88" name="CustomShape 2"/>
          <p:cNvSpPr/>
          <p:nvPr/>
        </p:nvSpPr>
        <p:spPr>
          <a:xfrm>
            <a:off x="7058520" y="3768480"/>
            <a:ext cx="2816640" cy="3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9" name="CustomShape 3"/>
          <p:cNvSpPr/>
          <p:nvPr/>
        </p:nvSpPr>
        <p:spPr>
          <a:xfrm>
            <a:off x="365760" y="3859560"/>
            <a:ext cx="2385360" cy="3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90" name="Table 4"/>
          <p:cNvGraphicFramePr/>
          <p:nvPr/>
        </p:nvGraphicFramePr>
        <p:xfrm>
          <a:off x="312120" y="1326600"/>
          <a:ext cx="9346320" cy="2433240"/>
        </p:xfrm>
        <a:graphic>
          <a:graphicData uri="http://schemas.openxmlformats.org/drawingml/2006/table">
            <a:tbl>
              <a:tblPr/>
              <a:tblGrid>
                <a:gridCol w="2735640"/>
                <a:gridCol w="2345400"/>
                <a:gridCol w="2473200"/>
                <a:gridCol w="1792440"/>
              </a:tblGrid>
              <a:tr h="935640">
                <a:tc rowSpan="3"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2000" spc="-1" strike="noStrike">
                          <a:solidFill>
                            <a:srgbClr val="000000"/>
                          </a:solidFill>
                          <a:latin typeface="Times New Roman"/>
                          <a:ea typeface="Noto Sans CJK SC Regular"/>
                        </a:rPr>
                        <a:t>e</a:t>
                      </a:r>
                      <a:r>
                        <a:rPr b="1" lang="en-US" sz="2000" spc="-1" strike="noStrike" baseline="22000">
                          <a:solidFill>
                            <a:srgbClr val="000000"/>
                          </a:solidFill>
                          <a:latin typeface="Times New Roman"/>
                          <a:ea typeface="Noto Sans CJK SC Regular"/>
                        </a:rPr>
                        <a:t>-</a:t>
                      </a:r>
                      <a:r>
                        <a:rPr b="1" lang="en-US" sz="2000" spc="-1" strike="noStrike">
                          <a:solidFill>
                            <a:srgbClr val="000000"/>
                          </a:solidFill>
                          <a:latin typeface="Times New Roman"/>
                          <a:ea typeface="Noto Sans CJK SC Regular"/>
                        </a:rPr>
                        <a:t> </a:t>
                      </a: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Times New Roman"/>
                          <a:ea typeface="Noto Sans CJK SC Regular"/>
                        </a:rPr>
                        <a:t>(</a:t>
                      </a: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Z003"/>
                          <a:ea typeface="Noto Sans CJK SC Regular"/>
                        </a:rPr>
                        <a:t>l</a:t>
                      </a: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Times New Roman"/>
                          <a:ea typeface="Noto Sans CJK SC Regular"/>
                        </a:rPr>
                        <a:t>)</a:t>
                      </a:r>
                      <a:r>
                        <a:rPr b="1" lang="en-US" sz="2000" spc="-1" strike="noStrike">
                          <a:solidFill>
                            <a:srgbClr val="000000"/>
                          </a:solidFill>
                          <a:latin typeface="Times New Roman"/>
                          <a:ea typeface="Noto Sans CJK SC Regular"/>
                        </a:rPr>
                        <a:t> + AB</a:t>
                      </a:r>
                      <a:r>
                        <a:rPr b="1" lang="en-US" sz="2000" spc="-1" strike="noStrike" baseline="22000">
                          <a:solidFill>
                            <a:srgbClr val="000000"/>
                          </a:solidFill>
                          <a:latin typeface="Times New Roman"/>
                          <a:ea typeface="Noto Sans CJK SC Regular"/>
                        </a:rPr>
                        <a:t>+</a:t>
                      </a: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Times New Roman"/>
                          <a:ea typeface="Noto Sans CJK SC Regular"/>
                        </a:rPr>
                        <a:t>(N</a:t>
                      </a:r>
                      <a:r>
                        <a:rPr b="0" lang="en-US" sz="2000" spc="-1" strike="noStrike" baseline="-6000">
                          <a:solidFill>
                            <a:srgbClr val="000000"/>
                          </a:solidFill>
                          <a:latin typeface="Times New Roman"/>
                          <a:ea typeface="Noto Sans CJK SC Regular"/>
                        </a:rPr>
                        <a:t>i</a:t>
                      </a:r>
                      <a:r>
                        <a:rPr b="0" lang="en-US" sz="2000" spc="-1" strike="noStrike" baseline="22000">
                          <a:solidFill>
                            <a:srgbClr val="000000"/>
                          </a:solidFill>
                          <a:latin typeface="Times New Roman"/>
                          <a:ea typeface="Noto Sans CJK SC Regular"/>
                        </a:rPr>
                        <a:t>+</a:t>
                      </a: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Times New Roman"/>
                          <a:ea typeface="Noto Sans CJK SC Regular"/>
                        </a:rPr>
                        <a:t>,v</a:t>
                      </a:r>
                      <a:r>
                        <a:rPr b="0" lang="en-US" sz="2000" spc="-1" strike="noStrike" baseline="-6000">
                          <a:solidFill>
                            <a:srgbClr val="000000"/>
                          </a:solidFill>
                          <a:latin typeface="Times New Roman"/>
                          <a:ea typeface="Noto Sans CJK SC Regular"/>
                        </a:rPr>
                        <a:t>i</a:t>
                      </a:r>
                      <a:r>
                        <a:rPr b="0" lang="en-US" sz="2000" spc="-1" strike="noStrike" baseline="22000">
                          <a:solidFill>
                            <a:srgbClr val="000000"/>
                          </a:solidFill>
                          <a:latin typeface="Times New Roman"/>
                          <a:ea typeface="Noto Sans CJK SC Regular"/>
                        </a:rPr>
                        <a:t>+</a:t>
                      </a: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Times New Roman"/>
                          <a:ea typeface="Noto Sans CJK SC Regular"/>
                        </a:rPr>
                        <a:t>)</a:t>
                      </a:r>
                      <a:r>
                        <a:rPr b="1" lang="en-US" sz="2000" spc="-1" strike="noStrike" baseline="22000">
                          <a:solidFill>
                            <a:srgbClr val="000000"/>
                          </a:solidFill>
                          <a:latin typeface="Times New Roman"/>
                          <a:ea typeface="Noto Sans CJK SC Regular"/>
                        </a:rPr>
                        <a:t> </a:t>
                      </a:r>
                      <a:r>
                        <a:rPr b="1" lang="en-US" sz="2000" spc="-1" strike="noStrike">
                          <a:solidFill>
                            <a:srgbClr val="000000"/>
                          </a:solidFill>
                          <a:latin typeface="Times New Roman"/>
                          <a:ea typeface="Noto Sans CJK SC Regular"/>
                        </a:rPr>
                        <a:t>	</a:t>
                      </a:r>
                      <a:r>
                        <a:rPr b="1" lang="en-US" sz="2000" spc="-1" strike="noStrike">
                          <a:solidFill>
                            <a:srgbClr val="000000"/>
                          </a:solidFill>
                          <a:latin typeface="Times New Roman"/>
                          <a:ea typeface="Noto Sans CJK SC Regular"/>
                        </a:rPr>
                        <a:t>→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74000"/>
                        </a:lnSpc>
                        <a:tabLst>
                          <a:tab algn="l" pos="0"/>
                          <a:tab algn="l" pos="457200"/>
                          <a:tab algn="l" pos="914400"/>
                          <a:tab algn="l" pos="1371600"/>
                          <a:tab algn="l" pos="1828800"/>
                          <a:tab algn="l" pos="2286000"/>
                          <a:tab algn="l" pos="2743200"/>
                          <a:tab algn="l" pos="3200400"/>
                          <a:tab algn="l" pos="3657600"/>
                          <a:tab algn="l" pos="4114800"/>
                          <a:tab algn="l" pos="4572000"/>
                          <a:tab algn="l" pos="5029200"/>
                          <a:tab algn="l" pos="5486400"/>
                          <a:tab algn="l" pos="5943600"/>
                          <a:tab algn="l" pos="6400800"/>
                          <a:tab algn="l" pos="6858000"/>
                          <a:tab algn="l" pos="7315200"/>
                          <a:tab algn="l" pos="7772400"/>
                          <a:tab algn="l" pos="8229600"/>
                          <a:tab algn="l" pos="8686800"/>
                          <a:tab algn="l" pos="9144000"/>
                          <a:tab algn="l" pos="9601200"/>
                          <a:tab algn="l" pos="10058400"/>
                          <a:tab algn="l" pos="10515600"/>
                        </a:tabLst>
                      </a:pPr>
                      <a:r>
                        <a:rPr b="1" lang="en-US" sz="2000" spc="-1" strike="noStrike">
                          <a:solidFill>
                            <a:srgbClr val="000000"/>
                          </a:solidFill>
                          <a:latin typeface="Times New Roman"/>
                          <a:ea typeface="Noto Sans CJK SC Regular"/>
                        </a:rPr>
                        <a:t>AB</a:t>
                      </a:r>
                      <a:r>
                        <a:rPr b="1" lang="en-US" sz="2000" spc="-1" strike="noStrike" baseline="18000">
                          <a:solidFill>
                            <a:srgbClr val="000000"/>
                          </a:solidFill>
                          <a:latin typeface="Times New Roman"/>
                          <a:ea typeface="Noto Sans CJK SC Regular"/>
                        </a:rPr>
                        <a:t> </a:t>
                      </a:r>
                      <a:r>
                        <a:rPr b="1" lang="en-US" sz="2000" spc="-1" strike="noStrike">
                          <a:solidFill>
                            <a:srgbClr val="000000"/>
                          </a:solidFill>
                          <a:latin typeface="Times New Roman"/>
                          <a:ea typeface="Noto Sans CJK SC Regular"/>
                        </a:rPr>
                        <a:t>+</a:t>
                      </a:r>
                      <a:r>
                        <a:rPr b="1" lang="en-US" sz="2000" spc="-1" strike="noStrike" baseline="18000">
                          <a:solidFill>
                            <a:srgbClr val="000000"/>
                          </a:solidFill>
                          <a:latin typeface="Times New Roman"/>
                          <a:ea typeface="Noto Sans CJK SC Regular"/>
                        </a:rPr>
                        <a:t> </a:t>
                      </a: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Times New Roman"/>
                          <a:ea typeface="Noto Sans CJK SC Regular"/>
                        </a:rPr>
                        <a:t>(N</a:t>
                      </a:r>
                      <a:r>
                        <a:rPr b="0" lang="en-US" sz="2000" spc="-1" strike="noStrike" baseline="-3000">
                          <a:solidFill>
                            <a:srgbClr val="000000"/>
                          </a:solidFill>
                          <a:latin typeface="Times New Roman"/>
                          <a:ea typeface="Noto Sans CJK SC Regular"/>
                        </a:rPr>
                        <a:t>f</a:t>
                      </a:r>
                      <a:r>
                        <a:rPr b="0" lang="en-US" sz="2000" spc="-1" strike="noStrike" baseline="18000">
                          <a:solidFill>
                            <a:srgbClr val="000000"/>
                          </a:solidFill>
                          <a:latin typeface="Times New Roman"/>
                          <a:ea typeface="Noto Sans CJK SC Regular"/>
                        </a:rPr>
                        <a:t>+</a:t>
                      </a: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Times New Roman"/>
                          <a:ea typeface="Noto Sans CJK SC Regular"/>
                        </a:rPr>
                        <a:t>,v</a:t>
                      </a:r>
                      <a:r>
                        <a:rPr b="0" lang="en-US" sz="2000" spc="-1" strike="noStrike" baseline="-3000">
                          <a:solidFill>
                            <a:srgbClr val="000000"/>
                          </a:solidFill>
                          <a:latin typeface="Times New Roman"/>
                          <a:ea typeface="Noto Sans CJK SC Regular"/>
                        </a:rPr>
                        <a:t>f</a:t>
                      </a:r>
                      <a:r>
                        <a:rPr b="0" lang="en-US" sz="2000" spc="-1" strike="noStrike" baseline="18000">
                          <a:solidFill>
                            <a:srgbClr val="000000"/>
                          </a:solidFill>
                          <a:latin typeface="Times New Roman"/>
                          <a:ea typeface="Noto Sans CJK SC Regular"/>
                        </a:rPr>
                        <a:t>+</a:t>
                      </a: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Times New Roman"/>
                          <a:ea typeface="Noto Sans CJK SC Regular"/>
                        </a:rPr>
                        <a:t>)</a:t>
                      </a:r>
                      <a:r>
                        <a:rPr b="1" lang="en-US" sz="2000" spc="-1" strike="noStrike" baseline="18000">
                          <a:solidFill>
                            <a:srgbClr val="000000"/>
                          </a:solidFill>
                          <a:latin typeface="Times New Roman"/>
                          <a:ea typeface="Noto Sans CJK SC Regular"/>
                        </a:rPr>
                        <a:t> </a:t>
                      </a:r>
                      <a:r>
                        <a:rPr b="1" lang="en-US" sz="2000" spc="-1" strike="noStrike">
                          <a:solidFill>
                            <a:srgbClr val="000000"/>
                          </a:solidFill>
                          <a:latin typeface="Times New Roman"/>
                          <a:ea typeface="Noto Sans CJK SC Regular"/>
                        </a:rPr>
                        <a:t>+ e</a:t>
                      </a:r>
                      <a:r>
                        <a:rPr b="1" lang="en-US" sz="2000" spc="-1" strike="noStrike" baseline="18000">
                          <a:solidFill>
                            <a:srgbClr val="000000"/>
                          </a:solidFill>
                          <a:latin typeface="Times New Roman"/>
                          <a:ea typeface="Noto Sans CJK SC Regular"/>
                        </a:rPr>
                        <a:t>- </a:t>
                      </a: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Times New Roman"/>
                          <a:ea typeface="Noto Sans CJK SC Regular"/>
                        </a:rPr>
                        <a:t>(</a:t>
                      </a: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Z003"/>
                          <a:ea typeface="Noto Sans CJK SC Regular"/>
                        </a:rPr>
                        <a:t>l’</a:t>
                      </a: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Times New Roman"/>
                          <a:ea typeface="Noto Sans CJK SC Regular"/>
                        </a:rPr>
                        <a:t>)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solidFill>
                      <a:srgbClr val="ffd8ce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s-E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Ro-Vibrational</a:t>
                      </a:r>
                      <a:endParaRPr b="0" lang="en-US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s-E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(de)Excitation: VE(VdE) 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T w="720">
                      <a:solidFill>
                        <a:srgbClr val="ffffff"/>
                      </a:solidFill>
                    </a:lnT>
                    <a:solidFill>
                      <a:srgbClr val="ffd8ce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solidFill>
                      <a:srgbClr val="ffffff"/>
                    </a:solidFill>
                  </a:tcPr>
                </a:tc>
              </a:tr>
              <a:tr h="67032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74000"/>
                        </a:lnSpc>
                        <a:tabLst>
                          <a:tab algn="l" pos="0"/>
                          <a:tab algn="l" pos="457200"/>
                          <a:tab algn="l" pos="914400"/>
                          <a:tab algn="l" pos="1371600"/>
                          <a:tab algn="l" pos="1828800"/>
                          <a:tab algn="l" pos="2286000"/>
                          <a:tab algn="l" pos="2743200"/>
                          <a:tab algn="l" pos="3200400"/>
                          <a:tab algn="l" pos="3657600"/>
                          <a:tab algn="l" pos="4114800"/>
                          <a:tab algn="l" pos="4572000"/>
                          <a:tab algn="l" pos="5029200"/>
                          <a:tab algn="l" pos="5486400"/>
                          <a:tab algn="l" pos="5943600"/>
                          <a:tab algn="l" pos="6400800"/>
                          <a:tab algn="l" pos="6858000"/>
                          <a:tab algn="l" pos="7315200"/>
                          <a:tab algn="l" pos="7772400"/>
                          <a:tab algn="l" pos="8229600"/>
                          <a:tab algn="l" pos="8686800"/>
                          <a:tab algn="l" pos="9144000"/>
                          <a:tab algn="l" pos="9601200"/>
                          <a:tab algn="l" pos="10058400"/>
                          <a:tab algn="l" pos="10515600"/>
                        </a:tabLst>
                      </a:pPr>
                      <a:r>
                        <a:rPr b="1" lang="en-US" sz="2400" spc="-1" strike="noStrike">
                          <a:solidFill>
                            <a:srgbClr val="000000"/>
                          </a:solidFill>
                          <a:latin typeface="Times New Roman"/>
                          <a:ea typeface="Noto Sans CJK SC Regular"/>
                        </a:rPr>
                        <a:t>A + B </a:t>
                      </a:r>
                      <a:endParaRPr b="0" lang="en-US" sz="24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d8ce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s-E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Dissociative</a:t>
                      </a:r>
                      <a:endParaRPr b="0" lang="en-US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s-E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Recombination: DR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d8ce"/>
                    </a:solidFill>
                  </a:tcPr>
                </a:tc>
                <a:tc rowSpan="2">
                  <a:txBody>
                    <a:bodyPr lIns="90000" rIns="90000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  <a:tabLst>
                          <a:tab algn="l" pos="0"/>
                          <a:tab algn="l" pos="457200"/>
                          <a:tab algn="l" pos="914400"/>
                          <a:tab algn="l" pos="1371600"/>
                          <a:tab algn="l" pos="1828800"/>
                          <a:tab algn="l" pos="2286000"/>
                          <a:tab algn="l" pos="2743200"/>
                          <a:tab algn="l" pos="3200400"/>
                          <a:tab algn="l" pos="3657600"/>
                          <a:tab algn="l" pos="4114800"/>
                          <a:tab algn="l" pos="4572000"/>
                          <a:tab algn="l" pos="5029200"/>
                          <a:tab algn="l" pos="5486400"/>
                          <a:tab algn="l" pos="5943600"/>
                          <a:tab algn="l" pos="6400800"/>
                          <a:tab algn="l" pos="6858000"/>
                          <a:tab algn="l" pos="7315200"/>
                          <a:tab algn="l" pos="7772400"/>
                          <a:tab algn="l" pos="8229600"/>
                          <a:tab algn="l" pos="8686800"/>
                          <a:tab algn="l" pos="9144000"/>
                          <a:tab algn="l" pos="9601200"/>
                          <a:tab algn="l" pos="10058400"/>
                          <a:tab algn="l" pos="10515600"/>
                        </a:tabLst>
                      </a:pPr>
                      <a:r>
                        <a:rPr b="0" lang="en-US" sz="1800" spc="-1" strike="noStrike">
                          <a:latin typeface="Arial"/>
                          <a:ea typeface="Noto Sans CJK SC"/>
                        </a:rPr>
                        <a:t>Rearrangement</a:t>
                      </a:r>
                      <a:endParaRPr b="0" lang="en-US" sz="18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tabLst>
                          <a:tab algn="l" pos="0"/>
                          <a:tab algn="l" pos="457200"/>
                          <a:tab algn="l" pos="914400"/>
                          <a:tab algn="l" pos="1371600"/>
                          <a:tab algn="l" pos="1828800"/>
                          <a:tab algn="l" pos="2286000"/>
                          <a:tab algn="l" pos="2743200"/>
                          <a:tab algn="l" pos="3200400"/>
                          <a:tab algn="l" pos="3657600"/>
                          <a:tab algn="l" pos="4114800"/>
                          <a:tab algn="l" pos="4572000"/>
                          <a:tab algn="l" pos="5029200"/>
                          <a:tab algn="l" pos="5486400"/>
                          <a:tab algn="l" pos="5943600"/>
                          <a:tab algn="l" pos="6400800"/>
                          <a:tab algn="l" pos="6858000"/>
                          <a:tab algn="l" pos="7315200"/>
                          <a:tab algn="l" pos="7772400"/>
                          <a:tab algn="l" pos="8229600"/>
                          <a:tab algn="l" pos="8686800"/>
                          <a:tab algn="l" pos="9144000"/>
                          <a:tab algn="l" pos="9601200"/>
                          <a:tab algn="l" pos="10058400"/>
                          <a:tab algn="l" pos="10515600"/>
                        </a:tabLst>
                      </a:pPr>
                      <a:r>
                        <a:rPr b="0" lang="en-US" sz="1800" spc="-1" strike="noStrike">
                          <a:latin typeface="Arial"/>
                          <a:ea typeface="Noto Sans CJK SC"/>
                        </a:rPr>
                        <a:t>or Resonance </a:t>
                      </a:r>
                      <a:endParaRPr b="0" lang="en-US" sz="18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tabLst>
                          <a:tab algn="l" pos="0"/>
                          <a:tab algn="l" pos="457200"/>
                          <a:tab algn="l" pos="914400"/>
                          <a:tab algn="l" pos="1371600"/>
                          <a:tab algn="l" pos="1828800"/>
                          <a:tab algn="l" pos="2286000"/>
                          <a:tab algn="l" pos="2743200"/>
                          <a:tab algn="l" pos="3200400"/>
                          <a:tab algn="l" pos="3657600"/>
                          <a:tab algn="l" pos="4114800"/>
                          <a:tab algn="l" pos="4572000"/>
                          <a:tab algn="l" pos="5029200"/>
                          <a:tab algn="l" pos="5486400"/>
                          <a:tab algn="l" pos="5943600"/>
                          <a:tab algn="l" pos="6400800"/>
                          <a:tab algn="l" pos="6858000"/>
                          <a:tab algn="l" pos="7315200"/>
                          <a:tab algn="l" pos="7772400"/>
                          <a:tab algn="l" pos="8229600"/>
                          <a:tab algn="l" pos="8686800"/>
                          <a:tab algn="l" pos="9144000"/>
                          <a:tab algn="l" pos="9601200"/>
                          <a:tab algn="l" pos="10058400"/>
                          <a:tab algn="l" pos="10515600"/>
                        </a:tabLst>
                      </a:pPr>
                      <a:r>
                        <a:rPr b="0" lang="en-US" sz="1800" spc="-1" strike="noStrike">
                          <a:latin typeface="Arial"/>
                          <a:ea typeface="Noto Sans CJK SC"/>
                        </a:rPr>
                        <a:t>scattering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ddddd"/>
                    </a:solidFill>
                  </a:tcPr>
                </a:tc>
              </a:tr>
              <a:tr h="82764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74000"/>
                        </a:lnSpc>
                        <a:tabLst>
                          <a:tab algn="l" pos="0"/>
                          <a:tab algn="l" pos="457200"/>
                          <a:tab algn="l" pos="914400"/>
                          <a:tab algn="l" pos="1371600"/>
                          <a:tab algn="l" pos="1828800"/>
                          <a:tab algn="l" pos="2286000"/>
                          <a:tab algn="l" pos="2743200"/>
                          <a:tab algn="l" pos="3200400"/>
                          <a:tab algn="l" pos="3657600"/>
                          <a:tab algn="l" pos="4114800"/>
                          <a:tab algn="l" pos="4572000"/>
                          <a:tab algn="l" pos="5029200"/>
                          <a:tab algn="l" pos="5486400"/>
                          <a:tab algn="l" pos="5943600"/>
                          <a:tab algn="l" pos="6400800"/>
                          <a:tab algn="l" pos="6858000"/>
                          <a:tab algn="l" pos="7315200"/>
                          <a:tab algn="l" pos="7772400"/>
                          <a:tab algn="l" pos="8229600"/>
                          <a:tab algn="l" pos="8686800"/>
                          <a:tab algn="l" pos="9144000"/>
                          <a:tab algn="l" pos="9601200"/>
                          <a:tab algn="l" pos="10058400"/>
                          <a:tab algn="l" pos="10515600"/>
                        </a:tabLst>
                      </a:pPr>
                      <a:r>
                        <a:rPr b="1" lang="en-US" sz="2000" spc="-1" strike="noStrike">
                          <a:solidFill>
                            <a:srgbClr val="000000"/>
                          </a:solidFill>
                          <a:latin typeface="Times New Roman"/>
                          <a:ea typeface="Noto Sans CJK SC Regular"/>
                        </a:rPr>
                        <a:t>A + B</a:t>
                      </a:r>
                      <a:r>
                        <a:rPr b="1" lang="en-US" sz="2000" spc="-1" strike="noStrike" baseline="28000">
                          <a:solidFill>
                            <a:srgbClr val="000000"/>
                          </a:solidFill>
                          <a:latin typeface="Times New Roman"/>
                          <a:ea typeface="Noto Sans CJK SC Regular"/>
                        </a:rPr>
                        <a:t>+</a:t>
                      </a:r>
                      <a:r>
                        <a:rPr b="1" lang="en-US" sz="2000" spc="-1" strike="noStrike">
                          <a:solidFill>
                            <a:srgbClr val="000000"/>
                          </a:solidFill>
                          <a:latin typeface="Times New Roman"/>
                          <a:ea typeface="Noto Sans CJK SC Regular"/>
                        </a:rPr>
                        <a:t> + e</a:t>
                      </a:r>
                      <a:r>
                        <a:rPr b="1" lang="en-US" sz="2000" spc="-1" strike="noStrike" baseline="28000">
                          <a:solidFill>
                            <a:srgbClr val="000000"/>
                          </a:solidFill>
                          <a:latin typeface="Times New Roman"/>
                          <a:ea typeface="Noto Sans CJK SC Regular"/>
                        </a:rPr>
                        <a:t>-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B w="720">
                      <a:solidFill>
                        <a:srgbClr val="ffffff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92000"/>
                        </a:lnSpc>
                        <a:tabLst>
                          <a:tab algn="l" pos="0"/>
                          <a:tab algn="l" pos="457200"/>
                          <a:tab algn="l" pos="914400"/>
                          <a:tab algn="l" pos="1371600"/>
                          <a:tab algn="l" pos="1828800"/>
                          <a:tab algn="l" pos="2286000"/>
                          <a:tab algn="l" pos="2743200"/>
                          <a:tab algn="l" pos="3200400"/>
                          <a:tab algn="l" pos="3657600"/>
                          <a:tab algn="l" pos="4114800"/>
                          <a:tab algn="l" pos="4572000"/>
                          <a:tab algn="l" pos="5029200"/>
                          <a:tab algn="l" pos="5486400"/>
                          <a:tab algn="l" pos="5943600"/>
                          <a:tab algn="l" pos="6400800"/>
                          <a:tab algn="l" pos="6858000"/>
                          <a:tab algn="l" pos="7315200"/>
                          <a:tab algn="l" pos="7772400"/>
                          <a:tab algn="l" pos="8229600"/>
                          <a:tab algn="l" pos="8686800"/>
                          <a:tab algn="l" pos="9144000"/>
                          <a:tab algn="l" pos="9601200"/>
                          <a:tab algn="l" pos="10058400"/>
                          <a:tab algn="l" pos="10515600"/>
                        </a:tabLst>
                      </a:pPr>
                      <a:r>
                        <a:rPr b="0" lang="es-E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Dissociative</a:t>
                      </a:r>
                      <a:endParaRPr b="0" lang="en-US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92000"/>
                        </a:lnSpc>
                        <a:tabLst>
                          <a:tab algn="l" pos="0"/>
                          <a:tab algn="l" pos="457200"/>
                          <a:tab algn="l" pos="914400"/>
                          <a:tab algn="l" pos="1371600"/>
                          <a:tab algn="l" pos="1828800"/>
                          <a:tab algn="l" pos="2286000"/>
                          <a:tab algn="l" pos="2743200"/>
                          <a:tab algn="l" pos="3200400"/>
                          <a:tab algn="l" pos="3657600"/>
                          <a:tab algn="l" pos="4114800"/>
                          <a:tab algn="l" pos="4572000"/>
                          <a:tab algn="l" pos="5029200"/>
                          <a:tab algn="l" pos="5486400"/>
                          <a:tab algn="l" pos="5943600"/>
                          <a:tab algn="l" pos="6400800"/>
                          <a:tab algn="l" pos="6858000"/>
                          <a:tab algn="l" pos="7315200"/>
                          <a:tab algn="l" pos="7772400"/>
                          <a:tab algn="l" pos="8229600"/>
                          <a:tab algn="l" pos="8686800"/>
                          <a:tab algn="l" pos="9144000"/>
                          <a:tab algn="l" pos="9601200"/>
                          <a:tab algn="l" pos="10058400"/>
                          <a:tab algn="l" pos="10515600"/>
                        </a:tabLst>
                      </a:pPr>
                      <a:r>
                        <a:rPr b="0" lang="es-E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Excitation: DE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B w="720">
                      <a:solidFill>
                        <a:srgbClr val="ffffff"/>
                      </a:solidFill>
                    </a:lnB>
                    <a:solidFill>
                      <a:srgbClr val="dddddd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</a:tr>
            </a:tbl>
          </a:graphicData>
        </a:graphic>
      </p:graphicFrame>
      <p:sp>
        <p:nvSpPr>
          <p:cNvPr id="91" name="CustomShape 5"/>
          <p:cNvSpPr/>
          <p:nvPr/>
        </p:nvSpPr>
        <p:spPr>
          <a:xfrm>
            <a:off x="261000" y="3853800"/>
            <a:ext cx="4127760" cy="1029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Noto Sans CJK SC Regular"/>
              </a:rPr>
              <a:t>Consider:</a:t>
            </a:r>
            <a:endParaRPr b="0" lang="en-US" sz="20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Noto Sans CJK SC Regular"/>
              </a:rPr>
              <a:t>partial wave of projectile, </a:t>
            </a:r>
            <a:r>
              <a:rPr b="0" lang="en-US" sz="2000" spc="-1" strike="noStrike">
                <a:solidFill>
                  <a:srgbClr val="000000"/>
                </a:solidFill>
                <a:latin typeface="Z003"/>
                <a:ea typeface="Noto Sans CJK SC Regular"/>
              </a:rPr>
              <a:t>l</a:t>
            </a:r>
            <a:endParaRPr b="0" lang="en-US" sz="20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Noto Sans CJK SC Regular"/>
              </a:rPr>
              <a:t>internal structure of target, N</a:t>
            </a:r>
            <a:r>
              <a:rPr b="0" lang="en-US" sz="2000" spc="-1" strike="noStrike" baseline="-33000">
                <a:solidFill>
                  <a:srgbClr val="000000"/>
                </a:solidFill>
                <a:latin typeface="Arial"/>
                <a:ea typeface="Noto Sans CJK SC Regular"/>
              </a:rPr>
              <a:t>pi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Noto Sans CJK SC Regular"/>
              </a:rPr>
              <a:t>, </a:t>
            </a:r>
            <a:r>
              <a:rPr b="0" i="1" lang="en-US" sz="2000" spc="-1" strike="noStrike">
                <a:solidFill>
                  <a:srgbClr val="000000"/>
                </a:solidFill>
                <a:latin typeface="Arial"/>
                <a:ea typeface="Noto Sans CJK SC Regular"/>
              </a:rPr>
              <a:t>v</a:t>
            </a:r>
            <a:r>
              <a:rPr b="0" lang="en-US" sz="2000" spc="-1" strike="noStrike" baseline="-33000">
                <a:solidFill>
                  <a:srgbClr val="000000"/>
                </a:solidFill>
                <a:latin typeface="Arial"/>
                <a:ea typeface="Noto Sans CJK SC Regular"/>
              </a:rPr>
              <a:t>i</a:t>
            </a:r>
            <a:endParaRPr b="0" lang="en-US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548640" y="0"/>
            <a:ext cx="9049680" cy="731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b="0" lang="en-US" sz="3200" spc="-1" strike="noStrike">
                <a:solidFill>
                  <a:srgbClr val="c9211e"/>
                </a:solidFill>
                <a:latin typeface="Arial"/>
                <a:ea typeface="DejaVu Sans"/>
              </a:rPr>
              <a:t>Scattering technique in electron-ion collision 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3200" spc="-1" strike="noStrike">
              <a:latin typeface="Arial"/>
            </a:endParaRPr>
          </a:p>
        </p:txBody>
      </p:sp>
      <p:pic>
        <p:nvPicPr>
          <p:cNvPr id="93" name="" descr=""/>
          <p:cNvPicPr/>
          <p:nvPr/>
        </p:nvPicPr>
        <p:blipFill>
          <a:blip r:embed="rId1"/>
          <a:stretch/>
        </p:blipFill>
        <p:spPr>
          <a:xfrm>
            <a:off x="638640" y="1916640"/>
            <a:ext cx="6152400" cy="1923480"/>
          </a:xfrm>
          <a:prstGeom prst="rect">
            <a:avLst/>
          </a:prstGeom>
          <a:ln>
            <a:noFill/>
          </a:ln>
        </p:spPr>
      </p:pic>
      <p:pic>
        <p:nvPicPr>
          <p:cNvPr id="94" name="" descr=""/>
          <p:cNvPicPr/>
          <p:nvPr/>
        </p:nvPicPr>
        <p:blipFill>
          <a:blip r:embed="rId2"/>
          <a:stretch/>
        </p:blipFill>
        <p:spPr>
          <a:xfrm>
            <a:off x="638640" y="1920240"/>
            <a:ext cx="3933000" cy="1923480"/>
          </a:xfrm>
          <a:prstGeom prst="rect">
            <a:avLst/>
          </a:prstGeom>
          <a:ln>
            <a:noFill/>
          </a:ln>
        </p:spPr>
      </p:pic>
      <p:sp>
        <p:nvSpPr>
          <p:cNvPr id="95" name="CustomShape 2"/>
          <p:cNvSpPr/>
          <p:nvPr/>
        </p:nvSpPr>
        <p:spPr>
          <a:xfrm>
            <a:off x="7223760" y="2396520"/>
            <a:ext cx="1954440" cy="346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latin typeface="Arial"/>
              </a:rPr>
              <a:t>chemical reaction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96" name="" descr=""/>
          <p:cNvPicPr/>
          <p:nvPr/>
        </p:nvPicPr>
        <p:blipFill>
          <a:blip r:embed="rId3"/>
          <a:stretch/>
        </p:blipFill>
        <p:spPr>
          <a:xfrm>
            <a:off x="274320" y="457200"/>
            <a:ext cx="6309000" cy="4727160"/>
          </a:xfrm>
          <a:prstGeom prst="rect">
            <a:avLst/>
          </a:prstGeom>
          <a:ln>
            <a:noFill/>
          </a:ln>
        </p:spPr>
      </p:pic>
      <p:sp>
        <p:nvSpPr>
          <p:cNvPr id="97" name="CustomShape 3"/>
          <p:cNvSpPr/>
          <p:nvPr/>
        </p:nvSpPr>
        <p:spPr>
          <a:xfrm>
            <a:off x="7728840" y="2396520"/>
            <a:ext cx="866160" cy="346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latin typeface="Arial"/>
              </a:rPr>
              <a:t>scatter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nodeType="with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9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5" dur="20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0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548640" y="0"/>
            <a:ext cx="9049680" cy="731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b="0" lang="en-US" sz="3200" spc="-1" strike="noStrike">
                <a:solidFill>
                  <a:srgbClr val="c9211e"/>
                </a:solidFill>
                <a:latin typeface="Arial"/>
                <a:ea typeface="DejaVu Sans"/>
              </a:rPr>
              <a:t>Scattering technique in electron-ion collision 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99" name="CustomShape 2"/>
          <p:cNvSpPr/>
          <p:nvPr/>
        </p:nvSpPr>
        <p:spPr>
          <a:xfrm>
            <a:off x="6543000" y="1005840"/>
            <a:ext cx="2417760" cy="373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Noto Sans CJK SC Regular"/>
              </a:rPr>
              <a:t>Born-Oppenheimer 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100" name="" descr=""/>
          <p:cNvPicPr/>
          <p:nvPr/>
        </p:nvPicPr>
        <p:blipFill>
          <a:blip r:embed="rId1"/>
          <a:stretch/>
        </p:blipFill>
        <p:spPr>
          <a:xfrm>
            <a:off x="179640" y="731160"/>
            <a:ext cx="5763960" cy="41958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548640" y="0"/>
            <a:ext cx="9049680" cy="731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b="0" lang="en-US" sz="3200" spc="-1" strike="noStrike">
                <a:solidFill>
                  <a:srgbClr val="c9211e"/>
                </a:solidFill>
                <a:latin typeface="Arial"/>
                <a:ea typeface="DejaVu Sans"/>
              </a:rPr>
              <a:t>Scattering </a:t>
            </a:r>
            <a:r>
              <a:rPr b="0" lang="en-US" sz="3200" spc="-1" strike="noStrike">
                <a:solidFill>
                  <a:srgbClr val="c9211e"/>
                </a:solidFill>
                <a:latin typeface="Arial"/>
                <a:ea typeface="DejaVu Sans"/>
              </a:rPr>
              <a:t>technique in </a:t>
            </a:r>
            <a:r>
              <a:rPr b="0" lang="en-US" sz="3200" spc="-1" strike="noStrike">
                <a:solidFill>
                  <a:srgbClr val="c9211e"/>
                </a:solidFill>
                <a:latin typeface="Arial"/>
                <a:ea typeface="DejaVu Sans"/>
              </a:rPr>
              <a:t>electron-ion </a:t>
            </a:r>
            <a:r>
              <a:rPr b="0" lang="en-US" sz="3200" spc="-1" strike="noStrike">
                <a:solidFill>
                  <a:srgbClr val="c9211e"/>
                </a:solidFill>
                <a:latin typeface="Arial"/>
                <a:ea typeface="DejaVu Sans"/>
              </a:rPr>
              <a:t>collision 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3200" spc="-1" strike="noStrike">
              <a:latin typeface="Arial"/>
            </a:endParaRPr>
          </a:p>
        </p:txBody>
      </p:sp>
      <p:pic>
        <p:nvPicPr>
          <p:cNvPr id="102" name="" descr=""/>
          <p:cNvPicPr/>
          <p:nvPr/>
        </p:nvPicPr>
        <p:blipFill>
          <a:blip r:embed="rId1"/>
          <a:stretch/>
        </p:blipFill>
        <p:spPr>
          <a:xfrm>
            <a:off x="2103120" y="697680"/>
            <a:ext cx="5852160" cy="4255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1371600" y="0"/>
            <a:ext cx="7860600" cy="70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4400" spc="-1" strike="noStrike">
                <a:solidFill>
                  <a:srgbClr val="c9211e"/>
                </a:solidFill>
                <a:latin typeface="Times New Roman"/>
                <a:ea typeface="DejaVu Sans"/>
              </a:rPr>
              <a:t>Super-excited molecular states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04" name="CustomShape 2"/>
          <p:cNvSpPr/>
          <p:nvPr/>
        </p:nvSpPr>
        <p:spPr>
          <a:xfrm>
            <a:off x="193680" y="1397160"/>
            <a:ext cx="9726840" cy="1110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just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Electronic excitation emerges when:</a:t>
            </a:r>
            <a:endParaRPr b="0" lang="en-US" sz="1800" spc="-1" strike="noStrike">
              <a:latin typeface="Arial"/>
            </a:endParaRPr>
          </a:p>
          <a:p>
            <a:pPr marL="216000" indent="-21276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intense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radiation arising from sources such as lasers, swift ions, or high-flux X-ray or electron pulses, interact with molecules.</a:t>
            </a:r>
            <a:endParaRPr b="0" lang="en-US" sz="1800" spc="-1" strike="noStrike">
              <a:latin typeface="Arial"/>
            </a:endParaRPr>
          </a:p>
          <a:p>
            <a:pPr marL="216000" indent="-21276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1800" spc="-1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Noto Sans CJK SC"/>
              </a:rPr>
              <a:t>low</a:t>
            </a:r>
            <a:r>
              <a:rPr b="0" lang="en-US" sz="1800" spc="-1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Noto Sans CJK SC"/>
              </a:rPr>
              <a:t> electron collision with molecules, especially molecular cations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105" name="" descr=""/>
          <p:cNvPicPr/>
          <p:nvPr/>
        </p:nvPicPr>
        <p:blipFill>
          <a:blip r:embed="rId1"/>
          <a:stretch/>
        </p:blipFill>
        <p:spPr>
          <a:xfrm>
            <a:off x="216000" y="2651760"/>
            <a:ext cx="5819040" cy="2144880"/>
          </a:xfrm>
          <a:prstGeom prst="rect">
            <a:avLst/>
          </a:prstGeom>
          <a:ln>
            <a:noFill/>
          </a:ln>
        </p:spPr>
      </p:pic>
      <p:sp>
        <p:nvSpPr>
          <p:cNvPr id="106" name="TextShape 3"/>
          <p:cNvSpPr txBox="1"/>
          <p:nvPr/>
        </p:nvSpPr>
        <p:spPr>
          <a:xfrm>
            <a:off x="4685760" y="2651760"/>
            <a:ext cx="5394960" cy="723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800" spc="-1" strike="noStrike">
                <a:solidFill>
                  <a:srgbClr val="2a6099"/>
                </a:solidFill>
                <a:latin typeface="arial"/>
              </a:rPr>
              <a:t>The scattered electron is viewed in </a:t>
            </a:r>
            <a:r>
              <a:rPr b="0" lang="en-US" sz="1800" spc="-1" strike="noStrike">
                <a:solidFill>
                  <a:srgbClr val="2a6099"/>
                </a:solidFill>
                <a:latin typeface="arial"/>
              </a:rPr>
              <a:t>the outermost </a:t>
            </a:r>
            <a:endParaRPr b="0" lang="en-US" sz="1800" spc="-1" strike="noStrike">
              <a:solidFill>
                <a:srgbClr val="2a6099"/>
              </a:solidFill>
              <a:latin typeface="arial"/>
            </a:endParaRPr>
          </a:p>
          <a:p>
            <a:r>
              <a:rPr b="0" lang="en-US" sz="1800" spc="-1" strike="noStrike">
                <a:solidFill>
                  <a:srgbClr val="2a6099"/>
                </a:solidFill>
                <a:latin typeface="arial"/>
              </a:rPr>
              <a:t>occupied molecular orbital, called virtual orbital</a:t>
            </a:r>
            <a:endParaRPr b="0" lang="en-US" sz="1800" spc="-1" strike="noStrike">
              <a:solidFill>
                <a:srgbClr val="2a6099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1371600" y="0"/>
            <a:ext cx="7860600" cy="70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8" name="CustomShape 2"/>
          <p:cNvSpPr/>
          <p:nvPr/>
        </p:nvSpPr>
        <p:spPr>
          <a:xfrm>
            <a:off x="0" y="0"/>
            <a:ext cx="10055520" cy="70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c9211e"/>
                </a:solidFill>
                <a:latin typeface="Arial"/>
                <a:ea typeface="DejaVu Sans"/>
              </a:rPr>
              <a:t>Research method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09" name="CustomShape 3"/>
          <p:cNvSpPr/>
          <p:nvPr/>
        </p:nvSpPr>
        <p:spPr>
          <a:xfrm>
            <a:off x="368640" y="882360"/>
            <a:ext cx="8958240" cy="39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I. Ab-Initio calculation involving multireference electronic structure configurations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10" name="CustomShape 4"/>
          <p:cNvSpPr/>
          <p:nvPr/>
        </p:nvSpPr>
        <p:spPr>
          <a:xfrm>
            <a:off x="316800" y="3307680"/>
            <a:ext cx="5245200" cy="343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II. Multichannel Quantum Defect Theory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11" name="CustomShape 5"/>
          <p:cNvSpPr/>
          <p:nvPr/>
        </p:nvSpPr>
        <p:spPr>
          <a:xfrm>
            <a:off x="1933200" y="1645920"/>
            <a:ext cx="5016240" cy="343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Feshbach resonances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12" name="CustomShape 6"/>
          <p:cNvSpPr/>
          <p:nvPr/>
        </p:nvSpPr>
        <p:spPr>
          <a:xfrm>
            <a:off x="1920240" y="2034000"/>
            <a:ext cx="4169160" cy="343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bound mono-excited Rydberg states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13" name="CustomShape 7"/>
          <p:cNvSpPr/>
          <p:nvPr/>
        </p:nvSpPr>
        <p:spPr>
          <a:xfrm rot="21578400">
            <a:off x="1937160" y="2410560"/>
            <a:ext cx="4387680" cy="343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autoionization widths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14" name="CustomShape 8"/>
          <p:cNvSpPr/>
          <p:nvPr/>
        </p:nvSpPr>
        <p:spPr>
          <a:xfrm>
            <a:off x="1929960" y="2831040"/>
            <a:ext cx="310752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quantum defects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15" name="CustomShape 9"/>
          <p:cNvSpPr/>
          <p:nvPr/>
        </p:nvSpPr>
        <p:spPr>
          <a:xfrm>
            <a:off x="2011680" y="4082760"/>
            <a:ext cx="2158920" cy="343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cross-sections 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16" name="CustomShape 10"/>
          <p:cNvSpPr/>
          <p:nvPr/>
        </p:nvSpPr>
        <p:spPr>
          <a:xfrm>
            <a:off x="2011680" y="4502520"/>
            <a:ext cx="3979800" cy="343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thermal rate coefficients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17" name="TextShape 11"/>
          <p:cNvSpPr txBox="1"/>
          <p:nvPr/>
        </p:nvSpPr>
        <p:spPr>
          <a:xfrm>
            <a:off x="648000" y="1323360"/>
            <a:ext cx="2011680" cy="365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800" spc="-1" strike="noStrike">
                <a:latin typeface="Arial"/>
              </a:rPr>
              <a:t>Deliverables: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18" name="TextShape 12"/>
          <p:cNvSpPr txBox="1"/>
          <p:nvPr/>
        </p:nvSpPr>
        <p:spPr>
          <a:xfrm>
            <a:off x="743400" y="3768120"/>
            <a:ext cx="2091240" cy="346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800" spc="-1" strike="noStrike">
                <a:latin typeface="Arial"/>
              </a:rPr>
              <a:t>Deliverables: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5" dur="indefinite" restart="never" nodeType="tmRoot">
          <p:childTnLst>
            <p:seq>
              <p:cTn id="26" dur="indefinite" nodeType="mainSeq">
                <p:childTnLst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fill="hold" presetClass="emph" presetID="1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25" fill="hold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nodeType="clickEffect" fill="hold" presetClass="emph" presetID="1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555</TotalTime>
  <Application>LibreOffice/6.4.7.2$Linux_X86_64 LibreOffice_project/40$Build-2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2022-04-22T09:47:53Z</dcterms:created>
  <dc:creator/>
  <dc:description/>
  <dc:language>en-US</dc:language>
  <cp:lastModifiedBy/>
  <dcterms:modified xsi:type="dcterms:W3CDTF">2022-08-23T18:22:19Z</dcterms:modified>
  <cp:revision>39</cp:revision>
  <dc:subject/>
  <dc:title/>
</cp:coreProperties>
</file>