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00F5"/>
    <a:srgbClr val="F000F0"/>
    <a:srgbClr val="FA00FA"/>
    <a:srgbClr val="FF05FF"/>
    <a:srgbClr val="EE00EE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028F1-7D51-4974-AA3E-02C1C233883B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F19B2-83FD-497F-A177-C2812AE72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3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F19B2-83FD-497F-A177-C2812AE720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1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745C-D8BF-4469-9D78-F2E569BCC493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99B3-94BE-4A82-B883-91D1C619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5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745C-D8BF-4469-9D78-F2E569BCC493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99B3-94BE-4A82-B883-91D1C619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745C-D8BF-4469-9D78-F2E569BCC493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99B3-94BE-4A82-B883-91D1C619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8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745C-D8BF-4469-9D78-F2E569BCC493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99B3-94BE-4A82-B883-91D1C619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9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745C-D8BF-4469-9D78-F2E569BCC493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99B3-94BE-4A82-B883-91D1C619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8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745C-D8BF-4469-9D78-F2E569BCC493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99B3-94BE-4A82-B883-91D1C619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2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745C-D8BF-4469-9D78-F2E569BCC493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99B3-94BE-4A82-B883-91D1C619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745C-D8BF-4469-9D78-F2E569BCC493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99B3-94BE-4A82-B883-91D1C619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55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745C-D8BF-4469-9D78-F2E569BCC493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99B3-94BE-4A82-B883-91D1C619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1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745C-D8BF-4469-9D78-F2E569BCC493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99B3-94BE-4A82-B883-91D1C619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6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745C-D8BF-4469-9D78-F2E569BCC493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99B3-94BE-4A82-B883-91D1C619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745C-D8BF-4469-9D78-F2E569BCC493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B99B3-94BE-4A82-B883-91D1C6197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20240"/>
            <a:ext cx="9144000" cy="134588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Compound-state model for</a:t>
            </a:r>
            <a:br>
              <a:rPr lang="en-US" sz="4800" dirty="0" smtClean="0">
                <a:solidFill>
                  <a:srgbClr val="0070C0"/>
                </a:solidFill>
                <a:latin typeface="+mn-lt"/>
              </a:rPr>
            </a:br>
            <a:r>
              <a:rPr lang="en-US" sz="4800" dirty="0" smtClean="0">
                <a:solidFill>
                  <a:srgbClr val="0070C0"/>
                </a:solidFill>
                <a:latin typeface="+mn-lt"/>
              </a:rPr>
              <a:t> non-sequential double ionization</a:t>
            </a:r>
            <a:endParaRPr lang="en-US" sz="4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49642"/>
          </a:xfrm>
        </p:spPr>
        <p:txBody>
          <a:bodyPr/>
          <a:lstStyle/>
          <a:p>
            <a:r>
              <a:rPr lang="en-US" dirty="0" err="1" smtClean="0"/>
              <a:t>Nenad</a:t>
            </a:r>
            <a:r>
              <a:rPr lang="en-US" dirty="0" smtClean="0"/>
              <a:t> SIMONOVIĆ</a:t>
            </a:r>
          </a:p>
          <a:p>
            <a:r>
              <a:rPr lang="en-US" dirty="0" smtClean="0"/>
              <a:t>Institute of Physics Belgrade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correlated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momentum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diagrams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2788" y="6366166"/>
            <a:ext cx="724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 </a:t>
            </a:r>
            <a:r>
              <a:rPr lang="en-US" dirty="0" smtClean="0"/>
              <a:t>G</a:t>
            </a:r>
            <a:r>
              <a:rPr lang="en-US" dirty="0"/>
              <a:t>. G. Xin, D. F. Ye and J. Liu, Phys. Rev. A </a:t>
            </a:r>
            <a:r>
              <a:rPr lang="en-US" b="1" dirty="0"/>
              <a:t>82</a:t>
            </a:r>
            <a:r>
              <a:rPr lang="en-US" dirty="0"/>
              <a:t>, 063423 (2010)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326"/>
            <a:ext cx="4045261" cy="38715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480" y="5147271"/>
            <a:ext cx="10560261" cy="1025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Numerically calculated (CTMC) photoelectron </a:t>
            </a:r>
            <a:r>
              <a:rPr lang="en-US" sz="2000" dirty="0"/>
              <a:t>momentum distributions p</a:t>
            </a:r>
            <a:r>
              <a:rPr lang="en-US" sz="2000" baseline="-25000" dirty="0"/>
              <a:t>z1</a:t>
            </a:r>
            <a:r>
              <a:rPr lang="en-US" sz="2000" dirty="0"/>
              <a:t>-p</a:t>
            </a:r>
            <a:r>
              <a:rPr lang="en-US" sz="2000" baseline="-25000" dirty="0"/>
              <a:t>z2</a:t>
            </a:r>
            <a:r>
              <a:rPr lang="en-US" sz="2000" dirty="0"/>
              <a:t> at the NSDI of helium induced by the laser pulse of </a:t>
            </a:r>
            <a:r>
              <a:rPr lang="en-US" sz="2000" dirty="0" smtClean="0"/>
              <a:t>2.5</a:t>
            </a:r>
            <a:r>
              <a:rPr lang="en-US" sz="2000" dirty="0" smtClean="0">
                <a:sym typeface="Mathematica1" panose="05000502060100000001" pitchFamily="2" charset="2"/>
              </a:rPr>
              <a:t>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14</a:t>
            </a:r>
            <a:r>
              <a:rPr lang="en-US" sz="2000" dirty="0" smtClean="0"/>
              <a:t> </a:t>
            </a:r>
            <a:r>
              <a:rPr lang="en-US" sz="2000" dirty="0"/>
              <a:t>W/cm</a:t>
            </a:r>
            <a:r>
              <a:rPr lang="en-US" sz="2000" baseline="30000" dirty="0"/>
              <a:t>2</a:t>
            </a:r>
            <a:r>
              <a:rPr lang="en-US" sz="2000" dirty="0"/>
              <a:t> peak intensity, 780nm wavelength, 5Tc pulse duration and CEP = </a:t>
            </a:r>
            <a:r>
              <a:rPr lang="en-US" sz="2000" dirty="0" smtClean="0"/>
              <a:t>0: </a:t>
            </a:r>
            <a:r>
              <a:rPr lang="en-US" sz="2000" dirty="0"/>
              <a:t>(a) </a:t>
            </a:r>
            <a:r>
              <a:rPr lang="en-US" sz="2000" dirty="0" smtClean="0"/>
              <a:t>Xin et al (FC)</a:t>
            </a:r>
            <a:r>
              <a:rPr lang="en-US" sz="2000" baseline="30000" dirty="0" smtClean="0"/>
              <a:t>1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/>
              <a:t>(b) present calculations </a:t>
            </a:r>
            <a:r>
              <a:rPr lang="en-US" sz="2000" dirty="0" smtClean="0"/>
              <a:t>(FC, 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 </a:t>
            </a:r>
            <a:r>
              <a:rPr lang="en-US" sz="2000" dirty="0" err="1"/>
              <a:t>traj</a:t>
            </a:r>
            <a:r>
              <a:rPr lang="en-US" sz="2000" dirty="0"/>
              <a:t>. </a:t>
            </a:r>
            <a:r>
              <a:rPr lang="en-US" sz="2000" dirty="0">
                <a:sym typeface="Mathematica1" panose="05000502060100000001" pitchFamily="2" charset="2"/>
              </a:rPr>
              <a:t></a:t>
            </a:r>
            <a:r>
              <a:rPr lang="en-US" sz="2000" dirty="0" smtClean="0"/>
              <a:t> 10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/>
              <a:t>NSDI </a:t>
            </a:r>
            <a:r>
              <a:rPr lang="en-US" sz="2000" dirty="0" err="1"/>
              <a:t>traj</a:t>
            </a:r>
            <a:r>
              <a:rPr lang="en-US" sz="2000" dirty="0"/>
              <a:t>.) and (c) </a:t>
            </a:r>
            <a:r>
              <a:rPr lang="en-US" sz="2000" dirty="0" smtClean="0"/>
              <a:t>using the CS (HC) </a:t>
            </a:r>
            <a:r>
              <a:rPr lang="en-US" sz="2000" dirty="0"/>
              <a:t>model </a:t>
            </a:r>
            <a:r>
              <a:rPr lang="en-US" sz="2000" dirty="0" smtClean="0"/>
              <a:t>for </a:t>
            </a:r>
            <a:r>
              <a:rPr lang="en-US" sz="2000" dirty="0"/>
              <a:t>r</a:t>
            </a:r>
            <a:r>
              <a:rPr lang="en-US" sz="2000" baseline="-25000" dirty="0"/>
              <a:t>0</a:t>
            </a:r>
            <a:r>
              <a:rPr lang="en-US" sz="2000" dirty="0"/>
              <a:t> = </a:t>
            </a:r>
            <a:r>
              <a:rPr lang="en-US" sz="2000" dirty="0" smtClean="0"/>
              <a:t>0.75 </a:t>
            </a:r>
            <a:r>
              <a:rPr lang="en-US" sz="2000" dirty="0"/>
              <a:t>(10</a:t>
            </a:r>
            <a:r>
              <a:rPr lang="en-US" sz="2000" baseline="30000" dirty="0"/>
              <a:t>5</a:t>
            </a:r>
            <a:r>
              <a:rPr lang="en-US" sz="2000" dirty="0"/>
              <a:t> </a:t>
            </a:r>
            <a:r>
              <a:rPr lang="en-US" sz="2000" dirty="0" err="1"/>
              <a:t>traj</a:t>
            </a:r>
            <a:r>
              <a:rPr lang="en-US" sz="2000" dirty="0"/>
              <a:t>. </a:t>
            </a:r>
            <a:r>
              <a:rPr lang="en-US" sz="2000" dirty="0" smtClean="0">
                <a:sym typeface="Mathematica1" panose="05000502060100000001" pitchFamily="2" charset="2"/>
              </a:rPr>
              <a:t></a:t>
            </a:r>
            <a:r>
              <a:rPr lang="en-US" sz="2000" dirty="0" smtClean="0"/>
              <a:t> 10</a:t>
            </a:r>
            <a:r>
              <a:rPr lang="en-US" sz="2000" baseline="30000" dirty="0" smtClean="0"/>
              <a:t>4</a:t>
            </a:r>
            <a:r>
              <a:rPr lang="en-US" sz="2000" dirty="0" smtClean="0"/>
              <a:t> </a:t>
            </a:r>
            <a:r>
              <a:rPr lang="en-US" sz="2000" dirty="0"/>
              <a:t>NSDI </a:t>
            </a:r>
            <a:r>
              <a:rPr lang="en-US" sz="2000" dirty="0" err="1"/>
              <a:t>traj</a:t>
            </a:r>
            <a:r>
              <a:rPr lang="en-US" sz="2000" dirty="0"/>
              <a:t>.).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29" y="1426326"/>
            <a:ext cx="3238500" cy="3390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21" y="1426326"/>
            <a:ext cx="3238500" cy="33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Non-sequential double ionization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Non-sequential double ionization (NSDI) is a strong-field atomic process in which two electrons </a:t>
            </a:r>
            <a:r>
              <a:rPr lang="en-US" u="sng" dirty="0" smtClean="0"/>
              <a:t>simultaneously</a:t>
            </a:r>
            <a:r>
              <a:rPr lang="en-US" dirty="0" smtClean="0"/>
              <a:t> leave atom irradiated by an intense laser pulse.</a:t>
            </a:r>
          </a:p>
          <a:p>
            <a:r>
              <a:rPr lang="en-US" dirty="0" smtClean="0"/>
              <a:t>This process has been described successfully by </a:t>
            </a:r>
            <a:r>
              <a:rPr lang="en-US" dirty="0" smtClean="0">
                <a:solidFill>
                  <a:schemeClr val="accent5"/>
                </a:solidFill>
              </a:rPr>
              <a:t>the three-step (TS) model.</a:t>
            </a:r>
          </a:p>
          <a:p>
            <a:r>
              <a:rPr lang="en-US" dirty="0"/>
              <a:t>For the </a:t>
            </a:r>
            <a:r>
              <a:rPr lang="en-US" dirty="0" smtClean="0"/>
              <a:t>laser field </a:t>
            </a:r>
            <a:r>
              <a:rPr lang="en-US" dirty="0"/>
              <a:t>intensities close to the threshold for NSDI the so-called </a:t>
            </a:r>
            <a:r>
              <a:rPr lang="en-US" dirty="0">
                <a:solidFill>
                  <a:schemeClr val="accent5"/>
                </a:solidFill>
              </a:rPr>
              <a:t>compound-state (CS) model</a:t>
            </a:r>
            <a:r>
              <a:rPr lang="en-US" dirty="0"/>
              <a:t> </a:t>
            </a:r>
            <a:r>
              <a:rPr lang="en-US" dirty="0" smtClean="0"/>
              <a:t>might </a:t>
            </a:r>
            <a:r>
              <a:rPr lang="en-US" dirty="0"/>
              <a:t>be a valid </a:t>
            </a:r>
            <a:r>
              <a:rPr lang="en-US" dirty="0" smtClean="0"/>
              <a:t>alternative.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5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three-step model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42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Stages of t</a:t>
            </a:r>
            <a:r>
              <a:rPr lang="sr-Latn-RS" u="sng" dirty="0" smtClean="0"/>
              <a:t>he </a:t>
            </a:r>
            <a:r>
              <a:rPr lang="en-US" u="sng" dirty="0" smtClean="0"/>
              <a:t>TS </a:t>
            </a:r>
            <a:r>
              <a:rPr lang="sr-Latn-RS" u="sng" dirty="0" smtClean="0"/>
              <a:t>mod</a:t>
            </a:r>
            <a:r>
              <a:rPr lang="en-US" u="sng" dirty="0" smtClean="0"/>
              <a:t>el</a:t>
            </a:r>
            <a:r>
              <a:rPr lang="en-US" dirty="0" smtClean="0"/>
              <a:t>:</a:t>
            </a:r>
          </a:p>
          <a:p>
            <a:pPr marL="274320" indent="-365760">
              <a:buAutoNum type="arabicPeriod"/>
            </a:pPr>
            <a:r>
              <a:rPr lang="en-US" dirty="0" smtClean="0"/>
              <a:t>t</a:t>
            </a:r>
            <a:r>
              <a:rPr lang="sr-Latn-RS" dirty="0" smtClean="0"/>
              <a:t>unneling</a:t>
            </a:r>
            <a:r>
              <a:rPr lang="en-US" dirty="0" smtClean="0"/>
              <a:t> </a:t>
            </a:r>
            <a:r>
              <a:rPr lang="sr-Latn-RS" dirty="0" smtClean="0"/>
              <a:t>of the active el</a:t>
            </a:r>
            <a:r>
              <a:rPr lang="en-US" dirty="0" smtClean="0"/>
              <a:t>.</a:t>
            </a:r>
          </a:p>
          <a:p>
            <a:pPr marL="274320" indent="-365760">
              <a:buAutoNum type="arabicPeriod"/>
            </a:pPr>
            <a:r>
              <a:rPr lang="en-US" dirty="0" smtClean="0"/>
              <a:t>its a</a:t>
            </a:r>
            <a:r>
              <a:rPr lang="sr-Latn-RS" dirty="0" smtClean="0"/>
              <a:t>cceleration</a:t>
            </a:r>
            <a:endParaRPr lang="en-US" dirty="0" smtClean="0"/>
          </a:p>
          <a:p>
            <a:pPr marL="274320" indent="-365760">
              <a:buAutoNum type="arabicPeriod"/>
            </a:pPr>
            <a:r>
              <a:rPr lang="sr-Latn-RS" dirty="0" smtClean="0"/>
              <a:t>recombination/recollision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Eff. potential (full color lines):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1920240"/>
            <a:ext cx="6948083" cy="49094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1920240"/>
            <a:ext cx="6948083" cy="49094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1920240"/>
            <a:ext cx="6948083" cy="4909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8704" y="4976198"/>
                <a:ext cx="446070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04" y="4976198"/>
                <a:ext cx="4460703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672899" y="5335905"/>
            <a:ext cx="1891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l. comp. of the laser field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2458" y="5751397"/>
                <a:ext cx="14829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58" y="5751397"/>
                <a:ext cx="148297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4527" r="-205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3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Formation and decay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of a highly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excited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33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</a:t>
            </a:r>
            <a:r>
              <a:rPr lang="sr-Latn-RS" sz="2400" dirty="0" smtClean="0"/>
              <a:t>ecombination/recollision</a:t>
            </a:r>
            <a:r>
              <a:rPr lang="en-US" sz="2400" dirty="0" smtClean="0"/>
              <a:t> leads to formation </a:t>
            </a:r>
            <a:r>
              <a:rPr lang="en-US" sz="2400" dirty="0"/>
              <a:t>of a </a:t>
            </a:r>
            <a:r>
              <a:rPr lang="en-US" sz="2400" u="sng" dirty="0"/>
              <a:t>highly excited atomic state</a:t>
            </a:r>
            <a:r>
              <a:rPr lang="en-US" sz="2400" dirty="0"/>
              <a:t>, which can be </a:t>
            </a:r>
            <a:r>
              <a:rPr lang="en-US" sz="2400" dirty="0" smtClean="0"/>
              <a:t>de-excited </a:t>
            </a:r>
            <a:r>
              <a:rPr lang="en-US" sz="2400" dirty="0"/>
              <a:t>to the </a:t>
            </a:r>
            <a:r>
              <a:rPr lang="en-US" sz="2400" dirty="0" smtClean="0"/>
              <a:t>ground state </a:t>
            </a:r>
            <a:r>
              <a:rPr lang="en-US" sz="2400" dirty="0"/>
              <a:t>by emitting </a:t>
            </a:r>
            <a:r>
              <a:rPr lang="en-US" sz="2400" dirty="0" smtClean="0"/>
              <a:t>radiation (high </a:t>
            </a:r>
            <a:r>
              <a:rPr lang="en-US" sz="2400" dirty="0"/>
              <a:t>harmonic </a:t>
            </a:r>
            <a:r>
              <a:rPr lang="en-US" sz="2400" dirty="0" smtClean="0"/>
              <a:t>generation - HHG) </a:t>
            </a:r>
            <a:r>
              <a:rPr lang="en-US" sz="2400" dirty="0"/>
              <a:t>or decomposed by NSDI.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09" y="2692399"/>
            <a:ext cx="5815596" cy="4169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7" y="2692400"/>
            <a:ext cx="5815595" cy="41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Numerical method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In numerical simulations of the NSDI the tunneling dynamics (</a:t>
                </a:r>
                <a:r>
                  <a:rPr lang="en-US" sz="2400" u="sng" dirty="0" smtClean="0"/>
                  <a:t>the 1</a:t>
                </a:r>
                <a:r>
                  <a:rPr lang="en-US" sz="2400" u="sng" baseline="30000" dirty="0" smtClean="0"/>
                  <a:t>st</a:t>
                </a:r>
                <a:r>
                  <a:rPr lang="en-US" sz="2400" u="sng" dirty="0" smtClean="0"/>
                  <a:t> </a:t>
                </a:r>
                <a:r>
                  <a:rPr lang="en-US" sz="2400" u="sng" dirty="0"/>
                  <a:t>step</a:t>
                </a:r>
                <a:r>
                  <a:rPr lang="en-US" sz="2400" dirty="0"/>
                  <a:t>) is </a:t>
                </a:r>
                <a:r>
                  <a:rPr lang="en-US" sz="2400" dirty="0" smtClean="0"/>
                  <a:t>usually treated </a:t>
                </a:r>
                <a:r>
                  <a:rPr lang="en-US" sz="2400" dirty="0" err="1" smtClean="0">
                    <a:solidFill>
                      <a:schemeClr val="accent5"/>
                    </a:solidFill>
                  </a:rPr>
                  <a:t>semiclassically</a:t>
                </a:r>
                <a:r>
                  <a:rPr lang="en-US" sz="2400" dirty="0"/>
                  <a:t>. The </a:t>
                </a:r>
                <a:r>
                  <a:rPr lang="en-US" sz="2400" dirty="0" smtClean="0"/>
                  <a:t>active electron (e1) appears </a:t>
                </a:r>
                <a:r>
                  <a:rPr lang="en-US" sz="2400" dirty="0"/>
                  <a:t>at </a:t>
                </a:r>
                <a:r>
                  <a:rPr lang="en-US" sz="2400" dirty="0" smtClean="0"/>
                  <a:t>the barrier exit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) </a:t>
                </a:r>
                <a:r>
                  <a:rPr lang="en-US" sz="2400" dirty="0"/>
                  <a:t>with a rate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given by the ADK formula.</a:t>
                </a:r>
                <a:r>
                  <a:rPr lang="en-US" sz="2400" baseline="30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It has zero longitudinal velocity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and a </a:t>
                </a:r>
                <a:r>
                  <a:rPr lang="en-US" sz="2400" dirty="0">
                    <a:solidFill>
                      <a:schemeClr val="tx1"/>
                    </a:solidFill>
                  </a:rPr>
                  <a:t>Gaussian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distribution on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 transverse velocity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⁡(−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rad>
                    <m:sSubSup>
                      <m:sSubSup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sz="2400" baseline="30000" dirty="0" smtClean="0">
                    <a:solidFill>
                      <a:schemeClr val="tx1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 bound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electron (e2)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sampled from 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microcanonical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distribution.</a:t>
                </a:r>
                <a:r>
                  <a:rPr lang="en-US" sz="2400" baseline="30000" dirty="0" smtClean="0">
                    <a:solidFill>
                      <a:schemeClr val="tx1"/>
                    </a:solidFill>
                  </a:rPr>
                  <a:t>3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/>
                  <a:t>The motion of the active electron </a:t>
                </a:r>
                <a:r>
                  <a:rPr lang="en-US" sz="2400" dirty="0"/>
                  <a:t>in the </a:t>
                </a:r>
                <a:r>
                  <a:rPr lang="en-US" sz="2400" u="sng" dirty="0" smtClean="0"/>
                  <a:t>2</a:t>
                </a:r>
                <a:r>
                  <a:rPr lang="en-US" sz="2400" u="sng" baseline="30000" dirty="0" smtClean="0"/>
                  <a:t>nd</a:t>
                </a:r>
                <a:r>
                  <a:rPr lang="en-US" sz="2400" u="sng" dirty="0" smtClean="0"/>
                  <a:t> </a:t>
                </a:r>
                <a:r>
                  <a:rPr lang="en-US" sz="2400" u="sng" dirty="0"/>
                  <a:t>and the </a:t>
                </a:r>
                <a:r>
                  <a:rPr lang="en-US" sz="2400" u="sng" dirty="0" smtClean="0"/>
                  <a:t>3</a:t>
                </a:r>
                <a:r>
                  <a:rPr lang="en-US" sz="2400" u="sng" baseline="30000" dirty="0" smtClean="0"/>
                  <a:t>rd</a:t>
                </a:r>
                <a:r>
                  <a:rPr lang="en-US" sz="2400" u="sng" dirty="0" smtClean="0"/>
                  <a:t> </a:t>
                </a:r>
                <a:r>
                  <a:rPr lang="en-US" sz="2400" u="sng" dirty="0"/>
                  <a:t>step</a:t>
                </a:r>
                <a:r>
                  <a:rPr lang="en-US" sz="2400" dirty="0"/>
                  <a:t> is treated fully </a:t>
                </a:r>
                <a:r>
                  <a:rPr lang="en-US" sz="2400" dirty="0">
                    <a:solidFill>
                      <a:schemeClr val="accent5"/>
                    </a:solidFill>
                  </a:rPr>
                  <a:t>classically</a:t>
                </a:r>
                <a:r>
                  <a:rPr lang="en-US" sz="2400" dirty="0"/>
                  <a:t>. </a:t>
                </a:r>
                <a:r>
                  <a:rPr lang="en-US" sz="2400" dirty="0" smtClean="0"/>
                  <a:t>In </a:t>
                </a:r>
                <a:r>
                  <a:rPr lang="en-US" sz="2400" dirty="0"/>
                  <a:t>order to collect a sufficient amount of data for quantitative analysis, simulations </a:t>
                </a:r>
                <a:r>
                  <a:rPr lang="en-US" sz="2400" dirty="0" smtClean="0"/>
                  <a:t>are performed </a:t>
                </a:r>
                <a:r>
                  <a:rPr lang="en-US" sz="2400" dirty="0"/>
                  <a:t>using the classical trajectory Monte Carlo (CTMC) method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601720" y="5388570"/>
            <a:ext cx="869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 M. V. </a:t>
            </a:r>
            <a:r>
              <a:rPr lang="en-US" dirty="0" err="1"/>
              <a:t>Ammosov</a:t>
            </a:r>
            <a:r>
              <a:rPr lang="en-US" dirty="0"/>
              <a:t>, N. B. </a:t>
            </a:r>
            <a:r>
              <a:rPr lang="en-US" dirty="0" err="1"/>
              <a:t>Delone</a:t>
            </a:r>
            <a:r>
              <a:rPr lang="en-US" dirty="0"/>
              <a:t>, and V. P. </a:t>
            </a:r>
            <a:r>
              <a:rPr lang="en-US" dirty="0" err="1"/>
              <a:t>Krainov</a:t>
            </a:r>
            <a:r>
              <a:rPr lang="en-US" dirty="0"/>
              <a:t>, </a:t>
            </a:r>
            <a:r>
              <a:rPr lang="en-US" dirty="0" err="1"/>
              <a:t>Sov</a:t>
            </a:r>
            <a:r>
              <a:rPr lang="en-US" dirty="0"/>
              <a:t>. Phys. JETP </a:t>
            </a:r>
            <a:r>
              <a:rPr lang="en-US" b="1" dirty="0"/>
              <a:t>64</a:t>
            </a:r>
            <a:r>
              <a:rPr lang="en-US" dirty="0"/>
              <a:t>, 1191 (1986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aseline="30000" dirty="0"/>
              <a:t>2</a:t>
            </a:r>
            <a:r>
              <a:rPr lang="en-US" dirty="0"/>
              <a:t> N. B. </a:t>
            </a:r>
            <a:r>
              <a:rPr lang="en-US" dirty="0" err="1"/>
              <a:t>Delone</a:t>
            </a:r>
            <a:r>
              <a:rPr lang="en-US" dirty="0"/>
              <a:t> and V. P. </a:t>
            </a:r>
            <a:r>
              <a:rPr lang="en-US" dirty="0" err="1"/>
              <a:t>Krainov</a:t>
            </a:r>
            <a:r>
              <a:rPr lang="en-US" dirty="0"/>
              <a:t>, J. Opt. Soc. Am. B </a:t>
            </a:r>
            <a:r>
              <a:rPr lang="en-US" b="1" dirty="0"/>
              <a:t>8</a:t>
            </a:r>
            <a:r>
              <a:rPr lang="en-US" dirty="0"/>
              <a:t>, 1207 (1991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aseline="30000" dirty="0"/>
              <a:t>3</a:t>
            </a:r>
            <a:r>
              <a:rPr lang="en-US" dirty="0"/>
              <a:t> R. </a:t>
            </a:r>
            <a:r>
              <a:rPr lang="en-US" dirty="0" err="1"/>
              <a:t>Abrines</a:t>
            </a:r>
            <a:r>
              <a:rPr lang="en-US" dirty="0"/>
              <a:t> and I. C. Percival, Proc. Phys. Soc. London </a:t>
            </a:r>
            <a:r>
              <a:rPr lang="en-US" b="1" dirty="0"/>
              <a:t>88</a:t>
            </a:r>
            <a:r>
              <a:rPr lang="en-US" dirty="0"/>
              <a:t>, 861 (1966)</a:t>
            </a:r>
          </a:p>
        </p:txBody>
      </p:sp>
    </p:spTree>
    <p:extLst>
      <p:ext uri="{BB962C8B-B14F-4D97-AF65-F5344CB8AC3E}">
        <p14:creationId xmlns:p14="http://schemas.microsoft.com/office/powerpoint/2010/main" val="13888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compound-state model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For the field intensities close to the threshold for NSDI </a:t>
            </a:r>
            <a:r>
              <a:rPr lang="en-US" sz="2600" dirty="0" smtClean="0"/>
              <a:t>the </a:t>
            </a:r>
            <a:r>
              <a:rPr lang="en-US" sz="2600" dirty="0" smtClean="0">
                <a:solidFill>
                  <a:schemeClr val="accent5"/>
                </a:solidFill>
              </a:rPr>
              <a:t>compound-state </a:t>
            </a:r>
            <a:r>
              <a:rPr lang="en-US" sz="2600" dirty="0">
                <a:solidFill>
                  <a:schemeClr val="accent5"/>
                </a:solidFill>
              </a:rPr>
              <a:t>(CS) </a:t>
            </a:r>
            <a:r>
              <a:rPr lang="en-US" sz="2600" dirty="0" smtClean="0">
                <a:solidFill>
                  <a:schemeClr val="accent5"/>
                </a:solidFill>
              </a:rPr>
              <a:t>model</a:t>
            </a:r>
            <a:r>
              <a:rPr lang="en-US" sz="2600" baseline="30000" dirty="0"/>
              <a:t>1</a:t>
            </a:r>
            <a:r>
              <a:rPr lang="en-US" sz="2600" dirty="0" smtClean="0"/>
              <a:t> </a:t>
            </a:r>
            <a:r>
              <a:rPr lang="en-US" sz="2600" dirty="0"/>
              <a:t>might be a valid alternative to the TS model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The both models assume </a:t>
            </a:r>
            <a:r>
              <a:rPr lang="en-US" sz="2600" dirty="0"/>
              <a:t>that the NSDI goes via formation of a doubly excited intermediate </a:t>
            </a:r>
            <a:r>
              <a:rPr lang="en-US" sz="2600" dirty="0" smtClean="0"/>
              <a:t>state in the </a:t>
            </a:r>
            <a:r>
              <a:rPr lang="en-US" sz="2600" dirty="0" err="1" smtClean="0"/>
              <a:t>recollision</a:t>
            </a:r>
            <a:r>
              <a:rPr lang="en-US" sz="2600" dirty="0" smtClean="0"/>
              <a:t> process.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he </a:t>
            </a:r>
            <a:r>
              <a:rPr lang="en-US" sz="2600" dirty="0"/>
              <a:t>CS model assumes that, due to strong electron-electron interactions during </a:t>
            </a:r>
            <a:r>
              <a:rPr lang="en-US" sz="2600" dirty="0" err="1"/>
              <a:t>recollision</a:t>
            </a:r>
            <a:r>
              <a:rPr lang="en-US" sz="2600" dirty="0"/>
              <a:t>, </a:t>
            </a:r>
            <a:r>
              <a:rPr lang="en-US" sz="2600" u="sng" dirty="0"/>
              <a:t>the excited </a:t>
            </a:r>
            <a:r>
              <a:rPr lang="en-US" sz="2600" u="sng" dirty="0" smtClean="0"/>
              <a:t>state lost </a:t>
            </a:r>
            <a:r>
              <a:rPr lang="en-US" sz="2600" u="sng" dirty="0"/>
              <a:t>almost the complete memory of its formation </a:t>
            </a:r>
            <a:r>
              <a:rPr lang="en-US" sz="2600" u="sng" dirty="0" smtClean="0"/>
              <a:t>dynamics</a:t>
            </a:r>
            <a:r>
              <a:rPr lang="en-US" sz="2600" dirty="0" smtClean="0"/>
              <a:t> such that </a:t>
            </a:r>
            <a:r>
              <a:rPr lang="en-US" sz="2600" dirty="0"/>
              <a:t>a </a:t>
            </a:r>
            <a:r>
              <a:rPr lang="en-US" sz="2600" dirty="0" smtClean="0">
                <a:solidFill>
                  <a:schemeClr val="accent5"/>
                </a:solidFill>
              </a:rPr>
              <a:t>compound state </a:t>
            </a:r>
            <a:r>
              <a:rPr lang="en-US" sz="2600" dirty="0" smtClean="0">
                <a:solidFill>
                  <a:schemeClr val="accent5"/>
                </a:solidFill>
              </a:rPr>
              <a:t>(CS)</a:t>
            </a:r>
            <a:r>
              <a:rPr lang="en-US" sz="2600" dirty="0" smtClean="0"/>
              <a:t> </a:t>
            </a:r>
            <a:r>
              <a:rPr lang="en-US" sz="2600" dirty="0"/>
              <a:t>is prepared. The electron trajectories inside the CS are </a:t>
            </a:r>
            <a:r>
              <a:rPr lang="en-US" sz="2600" dirty="0" smtClean="0"/>
              <a:t>so </a:t>
            </a:r>
            <a:r>
              <a:rPr lang="en-US" sz="2600" dirty="0" smtClean="0"/>
              <a:t>irregular </a:t>
            </a:r>
            <a:r>
              <a:rPr lang="en-US" sz="2600" dirty="0"/>
              <a:t>that the electrons have no favored path of </a:t>
            </a:r>
            <a:r>
              <a:rPr lang="en-US" sz="2600" dirty="0" smtClean="0"/>
              <a:t>escape (quasi-ergodic hypothesis).</a:t>
            </a:r>
            <a:r>
              <a:rPr lang="en-US" sz="2600" baseline="30000" dirty="0"/>
              <a:t>2</a:t>
            </a:r>
            <a:r>
              <a:rPr lang="en-US" sz="26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70101" y="5601930"/>
            <a:ext cx="558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K. Sacha and B. </a:t>
            </a:r>
            <a:r>
              <a:rPr lang="en-US" dirty="0" err="1"/>
              <a:t>Eckhardt</a:t>
            </a:r>
            <a:r>
              <a:rPr lang="en-US" dirty="0"/>
              <a:t>, Phys. Rev. A </a:t>
            </a:r>
            <a:r>
              <a:rPr lang="en-US" b="1" dirty="0"/>
              <a:t>63</a:t>
            </a:r>
            <a:r>
              <a:rPr lang="en-US" dirty="0"/>
              <a:t>, 043414 (2001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aseline="30000" dirty="0"/>
              <a:t>2</a:t>
            </a:r>
            <a:r>
              <a:rPr lang="en-US" dirty="0" smtClean="0"/>
              <a:t> </a:t>
            </a:r>
            <a:r>
              <a:rPr lang="en-US" dirty="0"/>
              <a:t>P. </a:t>
            </a:r>
            <a:r>
              <a:rPr lang="en-US" dirty="0" err="1"/>
              <a:t>Grujić</a:t>
            </a:r>
            <a:r>
              <a:rPr lang="en-US" dirty="0"/>
              <a:t> and N. </a:t>
            </a:r>
            <a:r>
              <a:rPr lang="en-US" dirty="0" err="1"/>
              <a:t>Simonović</a:t>
            </a:r>
            <a:r>
              <a:rPr lang="en-US" dirty="0"/>
              <a:t>, Physics Today </a:t>
            </a:r>
            <a:r>
              <a:rPr lang="en-US" b="1" dirty="0"/>
              <a:t>65</a:t>
            </a:r>
            <a:r>
              <a:rPr lang="en-US" dirty="0"/>
              <a:t>, 40 (2012)</a:t>
            </a:r>
          </a:p>
        </p:txBody>
      </p:sp>
    </p:spTree>
    <p:extLst>
      <p:ext uri="{BB962C8B-B14F-4D97-AF65-F5344CB8AC3E}">
        <p14:creationId xmlns:p14="http://schemas.microsoft.com/office/powerpoint/2010/main" val="4168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88" y="2300506"/>
            <a:ext cx="5815595" cy="4169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68" y="3651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compound-state model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60903"/>
                <a:ext cx="5715000" cy="3607499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1800"/>
                  </a:spcAft>
                  <a:buNone/>
                </a:pPr>
                <a:r>
                  <a:rPr lang="en-US" sz="2400" dirty="0" smtClean="0"/>
                  <a:t>We start with the CS of a given energy </a:t>
                </a:r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CS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rec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formed </a:t>
                </a:r>
                <a:r>
                  <a:rPr lang="en-US" sz="2400" dirty="0"/>
                  <a:t>at </a:t>
                </a:r>
                <a:r>
                  <a:rPr lang="en-US" sz="2400" dirty="0" smtClean="0"/>
                  <a:t>the time </a:t>
                </a:r>
                <a:r>
                  <a:rPr lang="en-US" sz="2400" dirty="0"/>
                  <a:t>of </a:t>
                </a:r>
                <a:r>
                  <a:rPr lang="en-US" sz="2400" dirty="0" err="1"/>
                  <a:t>recollision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</m:oMath>
                </a14:m>
                <a:r>
                  <a:rPr lang="en-US" sz="2400" dirty="0"/>
                  <a:t> and consider its decay in the laser field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CS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</m:oMath>
                </a14:m>
                <a:r>
                  <a:rPr lang="en-US" sz="2400" dirty="0"/>
                  <a:t> are functions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which can </a:t>
                </a:r>
                <a:r>
                  <a:rPr lang="en-US" sz="2400" dirty="0"/>
                  <a:t>be determined </a:t>
                </a:r>
                <a:r>
                  <a:rPr lang="en-US" sz="2400" dirty="0" smtClean="0"/>
                  <a:t>numerically using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1D re-collision model, where only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motion of e1 in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field direction is taken into account. </a:t>
                </a:r>
                <a:endParaRPr lang="en-US" sz="2400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60903"/>
                <a:ext cx="5715000" cy="3607499"/>
              </a:xfrm>
              <a:blipFill rotWithShape="0">
                <a:blip r:embed="rId3"/>
                <a:stretch>
                  <a:fillRect l="-1708" t="-2196" r="-2775" b="-7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865632" y="1694131"/>
            <a:ext cx="10515600" cy="945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/>
              <a:t>The CS determines </a:t>
            </a:r>
            <a:r>
              <a:rPr lang="en-US" sz="2600" u="sng" dirty="0" smtClean="0"/>
              <a:t>initial conditions</a:t>
            </a:r>
            <a:r>
              <a:rPr lang="en-US" sz="2600" dirty="0" smtClean="0"/>
              <a:t> for the rest of the NSDI process. Thus, while the TS model is a full-collision model, the CS model is a </a:t>
            </a:r>
            <a:r>
              <a:rPr lang="en-US" sz="2600" dirty="0" smtClean="0">
                <a:solidFill>
                  <a:schemeClr val="accent5"/>
                </a:solidFill>
              </a:rPr>
              <a:t>half-collision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one.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503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2" y="1346534"/>
            <a:ext cx="8426213" cy="5499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Functions 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E</a:t>
                </a:r>
                <a:r>
                  <a:rPr lang="en-US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CS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(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0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and </a:t>
                </a:r>
                <a:r>
                  <a:rPr lang="en-US" i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rec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(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</a:t>
                </a:r>
                <a:r>
                  <a:rPr lang="en-US" baseline="-25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0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519681" y="1690688"/>
                <a:ext cx="3103871" cy="48190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The CS </a:t>
                </a:r>
                <a:r>
                  <a:rPr lang="en-US" sz="2200" dirty="0"/>
                  <a:t>energy (top) and the </a:t>
                </a:r>
                <a:r>
                  <a:rPr lang="en-US" sz="2200" dirty="0" err="1"/>
                  <a:t>recollision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</m:oMath>
                </a14:m>
                <a:r>
                  <a:rPr lang="en-US" sz="2200" dirty="0" smtClean="0"/>
                  <a:t> (bottom</a:t>
                </a:r>
                <a:r>
                  <a:rPr lang="en-US" sz="2200" dirty="0"/>
                  <a:t>) as functions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 obtained using the 1D </a:t>
                </a:r>
                <a:r>
                  <a:rPr lang="en-US" sz="2200" dirty="0" err="1"/>
                  <a:t>recollision</a:t>
                </a:r>
                <a:r>
                  <a:rPr lang="en-US" sz="2200" dirty="0"/>
                  <a:t> model for the helium atom interacting with the 5</a:t>
                </a:r>
                <a:r>
                  <a:rPr lang="en-US" sz="2200" dirty="0" smtClean="0"/>
                  <a:t>-cycle </a:t>
                </a:r>
                <a:r>
                  <a:rPr lang="en-US" sz="2200" dirty="0"/>
                  <a:t>laser pulse. </a:t>
                </a:r>
                <a:r>
                  <a:rPr lang="en-US" sz="2200" dirty="0" smtClean="0"/>
                  <a:t>For </a:t>
                </a:r>
                <a:r>
                  <a:rPr lang="en-US" sz="2200" dirty="0"/>
                  <a:t>comparison, the values obtained using the full-collision CTMC 3D calculations (orange</a:t>
                </a:r>
                <a:r>
                  <a:rPr lang="en-US" sz="2200" dirty="0" smtClean="0"/>
                  <a:t>) corresponding to NSDI trajectories of the same system.</a:t>
                </a:r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19681" y="1690688"/>
                <a:ext cx="3103871" cy="4819015"/>
              </a:xfrm>
              <a:blipFill rotWithShape="0">
                <a:blip r:embed="rId4"/>
                <a:stretch>
                  <a:fillRect l="-2554" t="-1517" r="-3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4909828" y="5026144"/>
                <a:ext cx="3286752" cy="998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pulse duration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=5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peak </a:t>
                </a:r>
                <a:r>
                  <a:rPr lang="en-US" dirty="0"/>
                  <a:t>intensity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2.5∙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i="0" dirty="0" smtClean="0"/>
                  <a:t> W/cm</a:t>
                </a:r>
                <a:r>
                  <a:rPr lang="en-US" i="0" baseline="30000" dirty="0" smtClean="0"/>
                  <a:t>2</a:t>
                </a:r>
                <a:r>
                  <a:rPr lang="en-US" i="0" dirty="0" smtClean="0"/>
                  <a:t> </a:t>
                </a:r>
                <a:endParaRPr lang="en-US" dirty="0" smtClean="0"/>
              </a:p>
              <a:p>
                <a:r>
                  <a:rPr lang="en-US" dirty="0" smtClean="0"/>
                  <a:t>wavelength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780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nm, CEP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09828" y="5026144"/>
                <a:ext cx="3286752" cy="998735"/>
              </a:xfrm>
              <a:prstGeom prst="rect">
                <a:avLst/>
              </a:prstGeom>
              <a:blipFill rotWithShape="0">
                <a:blip r:embed="rId5"/>
                <a:stretch>
                  <a:fillRect l="-1481" t="-2439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9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05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he half-collision CTMC calculations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18534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In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half-collision CTMC calculations of </a:t>
                </a:r>
                <a:r>
                  <a:rPr lang="en-US" sz="2400" dirty="0"/>
                  <a:t>the NSDI </a:t>
                </a:r>
                <a:r>
                  <a:rPr lang="en-US" sz="2400" dirty="0" smtClean="0"/>
                  <a:t>we vary </a:t>
                </a:r>
                <a:r>
                  <a:rPr lang="en-US" sz="2400" dirty="0"/>
                  <a:t>randomly the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, which determines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CS</m:t>
                        </m:r>
                      </m:sub>
                    </m:sSub>
                  </m:oMath>
                </a14:m>
                <a:r>
                  <a:rPr lang="en-US" sz="2400" dirty="0" smtClean="0"/>
                  <a:t>, and </a:t>
                </a:r>
                <a:r>
                  <a:rPr lang="en-US" sz="2400" dirty="0"/>
                  <a:t>the </a:t>
                </a:r>
                <a:r>
                  <a:rPr lang="en-US" sz="2400" dirty="0" smtClean="0"/>
                  <a:t>initial positions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and momenta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(</a:t>
                </a:r>
                <a:r>
                  <a:rPr lang="en-US" sz="2400" dirty="0"/>
                  <a:t>at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rec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r>
                  <a:rPr lang="en-US" sz="2400" dirty="0" smtClean="0"/>
                  <a:t>of the two escaping electrons.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185347"/>
              </a:xfrm>
              <a:blipFill rotWithShape="0">
                <a:blip r:embed="rId2"/>
                <a:stretch>
                  <a:fillRect l="-928" t="-7179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450" y="2946964"/>
            <a:ext cx="2267908" cy="2097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38200" y="3041429"/>
                <a:ext cx="7770074" cy="30576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we take randomly chosen points </a:t>
                </a:r>
                <a:r>
                  <a:rPr lang="en-US" sz="2400" dirty="0"/>
                  <a:t>on a sphere of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. The momenta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dirty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sz="240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are directed </a:t>
                </a:r>
                <a:r>
                  <a:rPr lang="en-US" sz="2400" dirty="0"/>
                  <a:t>radially </a:t>
                </a:r>
                <a:r>
                  <a:rPr lang="en-US" sz="2400" dirty="0" smtClean="0"/>
                  <a:t>outwards, while their </a:t>
                </a:r>
                <a:r>
                  <a:rPr lang="en-US" sz="2400" dirty="0"/>
                  <a:t>intensities </a:t>
                </a:r>
                <a:r>
                  <a:rPr lang="en-US" sz="2400" dirty="0" smtClean="0"/>
                  <a:t>are at first varied randomly in the interval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(0,1) </m:t>
                    </m:r>
                  </m:oMath>
                </a14:m>
                <a:r>
                  <a:rPr lang="en-US" sz="2400" dirty="0" smtClean="0"/>
                  <a:t>and then rescaled with the same factor such that 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40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rec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𝐫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=−2/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−2/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+1/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  <a:endParaRPr lang="en-US" sz="2600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41429"/>
                <a:ext cx="7770074" cy="3057619"/>
              </a:xfrm>
              <a:prstGeom prst="rect">
                <a:avLst/>
              </a:prstGeom>
              <a:blipFill rotWithShape="0">
                <a:blip r:embed="rId4"/>
                <a:stretch>
                  <a:fillRect l="-1256" t="-2789" r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236440" y="5138928"/>
            <a:ext cx="17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CS initial conditions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43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627</Words>
  <Application>Microsoft Office PowerPoint</Application>
  <PresentationFormat>Widescreen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Mathematica1</vt:lpstr>
      <vt:lpstr>Office Theme</vt:lpstr>
      <vt:lpstr>Compound-state model for  non-sequential double ionization</vt:lpstr>
      <vt:lpstr>Non-sequential double ionization</vt:lpstr>
      <vt:lpstr>The three-step model</vt:lpstr>
      <vt:lpstr>Formation and decay of a highly excited state</vt:lpstr>
      <vt:lpstr>Numerical method</vt:lpstr>
      <vt:lpstr>The compound-state model</vt:lpstr>
      <vt:lpstr>The compound-state model</vt:lpstr>
      <vt:lpstr>Functions ECS (t0) and trec(t0)</vt:lpstr>
      <vt:lpstr>The half-collision CTMC calculations</vt:lpstr>
      <vt:lpstr>The correlated momentum diagrams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Compound-state model for non-sequential double ionization</dc:title>
  <dc:creator>NS</dc:creator>
  <cp:lastModifiedBy>NS</cp:lastModifiedBy>
  <cp:revision>112</cp:revision>
  <dcterms:created xsi:type="dcterms:W3CDTF">2022-08-20T19:56:46Z</dcterms:created>
  <dcterms:modified xsi:type="dcterms:W3CDTF">2022-08-27T10:52:46Z</dcterms:modified>
</cp:coreProperties>
</file>