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333" r:id="rId3"/>
    <p:sldId id="1133" r:id="rId4"/>
    <p:sldId id="257" r:id="rId5"/>
    <p:sldId id="258" r:id="rId6"/>
    <p:sldId id="259" r:id="rId7"/>
    <p:sldId id="1134" r:id="rId8"/>
    <p:sldId id="347" r:id="rId9"/>
    <p:sldId id="1140" r:id="rId10"/>
    <p:sldId id="1141" r:id="rId11"/>
    <p:sldId id="1142" r:id="rId12"/>
    <p:sldId id="764" r:id="rId13"/>
    <p:sldId id="763" r:id="rId14"/>
    <p:sldId id="1128" r:id="rId15"/>
    <p:sldId id="1129" r:id="rId16"/>
    <p:sldId id="274" r:id="rId17"/>
    <p:sldId id="340" r:id="rId18"/>
    <p:sldId id="320" r:id="rId19"/>
    <p:sldId id="341" r:id="rId20"/>
    <p:sldId id="1127" r:id="rId21"/>
    <p:sldId id="1138" r:id="rId22"/>
    <p:sldId id="1137" r:id="rId23"/>
    <p:sldId id="356" r:id="rId24"/>
    <p:sldId id="358" r:id="rId25"/>
    <p:sldId id="359" r:id="rId26"/>
    <p:sldId id="360" r:id="rId27"/>
    <p:sldId id="361" r:id="rId28"/>
    <p:sldId id="362" r:id="rId29"/>
    <p:sldId id="365" r:id="rId30"/>
    <p:sldId id="363" r:id="rId31"/>
    <p:sldId id="367" r:id="rId32"/>
    <p:sldId id="393" r:id="rId33"/>
    <p:sldId id="368" r:id="rId34"/>
    <p:sldId id="369" r:id="rId35"/>
    <p:sldId id="1139" r:id="rId36"/>
    <p:sldId id="382" r:id="rId37"/>
    <p:sldId id="374" r:id="rId38"/>
    <p:sldId id="373" r:id="rId39"/>
    <p:sldId id="376" r:id="rId40"/>
    <p:sldId id="377" r:id="rId41"/>
    <p:sldId id="378" r:id="rId42"/>
    <p:sldId id="379" r:id="rId43"/>
    <p:sldId id="380" r:id="rId44"/>
    <p:sldId id="384" r:id="rId45"/>
    <p:sldId id="394" r:id="rId46"/>
    <p:sldId id="385" r:id="rId47"/>
    <p:sldId id="386" r:id="rId48"/>
    <p:sldId id="390" r:id="rId49"/>
    <p:sldId id="1105" r:id="rId50"/>
    <p:sldId id="113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9" autoAdjust="0"/>
    <p:restoredTop sz="94660"/>
  </p:normalViewPr>
  <p:slideViewPr>
    <p:cSldViewPr snapToGrid="0">
      <p:cViewPr varScale="1">
        <p:scale>
          <a:sx n="154" d="100"/>
          <a:sy n="154" d="100"/>
        </p:scale>
        <p:origin x="162"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556AB-28D3-442E-A3C7-7A821495F35C}" type="datetimeFigureOut">
              <a:rPr lang="en-US" smtClean="0"/>
              <a:t>8/28/2022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3587BD-38BD-4224-A0EF-1192101A3F23}" type="slidenum">
              <a:rPr lang="en-US" smtClean="0"/>
              <a:t>‹#›</a:t>
            </a:fld>
            <a:endParaRPr lang="en-US"/>
          </a:p>
        </p:txBody>
      </p:sp>
    </p:spTree>
    <p:extLst>
      <p:ext uri="{BB962C8B-B14F-4D97-AF65-F5344CB8AC3E}">
        <p14:creationId xmlns:p14="http://schemas.microsoft.com/office/powerpoint/2010/main" val="2360594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ED0F46-9AB6-4B3C-A793-84BF165A5376}" type="slidenum">
              <a:rPr lang="en-US" smtClean="0"/>
              <a:t>17</a:t>
            </a:fld>
            <a:endParaRPr lang="en-US"/>
          </a:p>
        </p:txBody>
      </p:sp>
    </p:spTree>
    <p:extLst>
      <p:ext uri="{BB962C8B-B14F-4D97-AF65-F5344CB8AC3E}">
        <p14:creationId xmlns:p14="http://schemas.microsoft.com/office/powerpoint/2010/main" val="3186607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ED0F46-9AB6-4B3C-A793-84BF165A5376}" type="slidenum">
              <a:rPr lang="en-US" smtClean="0"/>
              <a:t>19</a:t>
            </a:fld>
            <a:endParaRPr lang="en-US"/>
          </a:p>
        </p:txBody>
      </p:sp>
    </p:spTree>
    <p:extLst>
      <p:ext uri="{BB962C8B-B14F-4D97-AF65-F5344CB8AC3E}">
        <p14:creationId xmlns:p14="http://schemas.microsoft.com/office/powerpoint/2010/main" val="3462278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Shows figure Jacobian coordinates</a:t>
            </a:r>
          </a:p>
        </p:txBody>
      </p:sp>
      <p:sp>
        <p:nvSpPr>
          <p:cNvPr id="4" name="Slide Number Placeholder 3"/>
          <p:cNvSpPr>
            <a:spLocks noGrp="1"/>
          </p:cNvSpPr>
          <p:nvPr>
            <p:ph type="sldNum" sz="quarter" idx="5"/>
          </p:nvPr>
        </p:nvSpPr>
        <p:spPr/>
        <p:txBody>
          <a:bodyPr/>
          <a:lstStyle/>
          <a:p>
            <a:fld id="{BFED0F46-9AB6-4B3C-A793-84BF165A5376}" type="slidenum">
              <a:rPr lang="en-US" smtClean="0"/>
              <a:t>38</a:t>
            </a:fld>
            <a:endParaRPr lang="en-US"/>
          </a:p>
        </p:txBody>
      </p:sp>
    </p:spTree>
    <p:extLst>
      <p:ext uri="{BB962C8B-B14F-4D97-AF65-F5344CB8AC3E}">
        <p14:creationId xmlns:p14="http://schemas.microsoft.com/office/powerpoint/2010/main" val="3025192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ED0F46-9AB6-4B3C-A793-84BF165A5376}" type="slidenum">
              <a:rPr lang="en-US" smtClean="0"/>
              <a:t>44</a:t>
            </a:fld>
            <a:endParaRPr lang="en-US"/>
          </a:p>
        </p:txBody>
      </p:sp>
    </p:spTree>
    <p:extLst>
      <p:ext uri="{BB962C8B-B14F-4D97-AF65-F5344CB8AC3E}">
        <p14:creationId xmlns:p14="http://schemas.microsoft.com/office/powerpoint/2010/main" val="2123800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Establish comparison with ode benchmark fully classical </a:t>
            </a:r>
          </a:p>
        </p:txBody>
      </p:sp>
      <p:sp>
        <p:nvSpPr>
          <p:cNvPr id="4" name="Slide Number Placeholder 3"/>
          <p:cNvSpPr>
            <a:spLocks noGrp="1"/>
          </p:cNvSpPr>
          <p:nvPr>
            <p:ph type="sldNum" sz="quarter" idx="5"/>
          </p:nvPr>
        </p:nvSpPr>
        <p:spPr/>
        <p:txBody>
          <a:bodyPr/>
          <a:lstStyle/>
          <a:p>
            <a:fld id="{BFED0F46-9AB6-4B3C-A793-84BF165A5376}" type="slidenum">
              <a:rPr lang="en-US" smtClean="0"/>
              <a:t>46</a:t>
            </a:fld>
            <a:endParaRPr lang="en-US"/>
          </a:p>
        </p:txBody>
      </p:sp>
    </p:spTree>
    <p:extLst>
      <p:ext uri="{BB962C8B-B14F-4D97-AF65-F5344CB8AC3E}">
        <p14:creationId xmlns:p14="http://schemas.microsoft.com/office/powerpoint/2010/main" val="1100717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reference </a:t>
            </a:r>
          </a:p>
          <a:p>
            <a:endParaRPr lang="en-US" dirty="0"/>
          </a:p>
        </p:txBody>
      </p:sp>
      <p:sp>
        <p:nvSpPr>
          <p:cNvPr id="4" name="Slide Number Placeholder 3"/>
          <p:cNvSpPr>
            <a:spLocks noGrp="1"/>
          </p:cNvSpPr>
          <p:nvPr>
            <p:ph type="sldNum" sz="quarter" idx="5"/>
          </p:nvPr>
        </p:nvSpPr>
        <p:spPr/>
        <p:txBody>
          <a:bodyPr/>
          <a:lstStyle/>
          <a:p>
            <a:fld id="{BFED0F46-9AB6-4B3C-A793-84BF165A5376}" type="slidenum">
              <a:rPr lang="en-US" smtClean="0"/>
              <a:t>47</a:t>
            </a:fld>
            <a:endParaRPr lang="en-US"/>
          </a:p>
        </p:txBody>
      </p:sp>
    </p:spTree>
    <p:extLst>
      <p:ext uri="{BB962C8B-B14F-4D97-AF65-F5344CB8AC3E}">
        <p14:creationId xmlns:p14="http://schemas.microsoft.com/office/powerpoint/2010/main" val="867578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ED0F46-9AB6-4B3C-A793-84BF165A5376}" type="slidenum">
              <a:rPr lang="en-US" smtClean="0"/>
              <a:t>48</a:t>
            </a:fld>
            <a:endParaRPr lang="en-US"/>
          </a:p>
        </p:txBody>
      </p:sp>
    </p:spTree>
    <p:extLst>
      <p:ext uri="{BB962C8B-B14F-4D97-AF65-F5344CB8AC3E}">
        <p14:creationId xmlns:p14="http://schemas.microsoft.com/office/powerpoint/2010/main" val="95584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27EE6-4F7B-FCEA-9444-8639AC591B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A847A8-BBE2-38B2-7735-0D296D6674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9D1855-B3CD-BDD0-9260-24BED6150EB4}"/>
              </a:ext>
            </a:extLst>
          </p:cNvPr>
          <p:cNvSpPr>
            <a:spLocks noGrp="1"/>
          </p:cNvSpPr>
          <p:nvPr>
            <p:ph type="dt" sz="half" idx="10"/>
          </p:nvPr>
        </p:nvSpPr>
        <p:spPr/>
        <p:txBody>
          <a:bodyPr/>
          <a:lstStyle/>
          <a:p>
            <a:r>
              <a:rPr lang="en-US"/>
              <a:t>01/09/2022</a:t>
            </a:r>
          </a:p>
        </p:txBody>
      </p:sp>
      <p:sp>
        <p:nvSpPr>
          <p:cNvPr id="5" name="Footer Placeholder 4">
            <a:extLst>
              <a:ext uri="{FF2B5EF4-FFF2-40B4-BE49-F238E27FC236}">
                <a16:creationId xmlns:a16="http://schemas.microsoft.com/office/drawing/2014/main" id="{EF8EABE9-282D-77E9-F447-ABCDD89A3C92}"/>
              </a:ext>
            </a:extLst>
          </p:cNvPr>
          <p:cNvSpPr>
            <a:spLocks noGrp="1"/>
          </p:cNvSpPr>
          <p:nvPr>
            <p:ph type="ftr" sz="quarter" idx="11"/>
          </p:nvPr>
        </p:nvSpPr>
        <p:spPr/>
        <p:txBody>
          <a:bodyPr/>
          <a:lstStyle/>
          <a:p>
            <a:r>
              <a:rPr lang="en-US"/>
              <a:t>BPU11, Predrag Krstic</a:t>
            </a:r>
          </a:p>
        </p:txBody>
      </p:sp>
      <p:sp>
        <p:nvSpPr>
          <p:cNvPr id="6" name="Slide Number Placeholder 5">
            <a:extLst>
              <a:ext uri="{FF2B5EF4-FFF2-40B4-BE49-F238E27FC236}">
                <a16:creationId xmlns:a16="http://schemas.microsoft.com/office/drawing/2014/main" id="{F63BDD51-D781-F742-081B-BD144D3D03B2}"/>
              </a:ext>
            </a:extLst>
          </p:cNvPr>
          <p:cNvSpPr>
            <a:spLocks noGrp="1"/>
          </p:cNvSpPr>
          <p:nvPr>
            <p:ph type="sldNum" sz="quarter" idx="12"/>
          </p:nvPr>
        </p:nvSpPr>
        <p:spPr/>
        <p:txBody>
          <a:bodyPr/>
          <a:lstStyle/>
          <a:p>
            <a:fld id="{A4F2CA83-2021-4716-8E4F-79F255E2A287}" type="slidenum">
              <a:rPr lang="en-US" smtClean="0"/>
              <a:t>‹#›</a:t>
            </a:fld>
            <a:endParaRPr lang="en-US"/>
          </a:p>
        </p:txBody>
      </p:sp>
    </p:spTree>
    <p:extLst>
      <p:ext uri="{BB962C8B-B14F-4D97-AF65-F5344CB8AC3E}">
        <p14:creationId xmlns:p14="http://schemas.microsoft.com/office/powerpoint/2010/main" val="3417776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68B62-1671-5D94-A6E5-6678B03871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BF8530-4311-46D8-E77A-1CAC45BBBC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ED7A37-7F99-6E49-8870-463161434A85}"/>
              </a:ext>
            </a:extLst>
          </p:cNvPr>
          <p:cNvSpPr>
            <a:spLocks noGrp="1"/>
          </p:cNvSpPr>
          <p:nvPr>
            <p:ph type="dt" sz="half" idx="10"/>
          </p:nvPr>
        </p:nvSpPr>
        <p:spPr/>
        <p:txBody>
          <a:bodyPr/>
          <a:lstStyle/>
          <a:p>
            <a:r>
              <a:rPr lang="en-US"/>
              <a:t>01/09/2022</a:t>
            </a:r>
          </a:p>
        </p:txBody>
      </p:sp>
      <p:sp>
        <p:nvSpPr>
          <p:cNvPr id="5" name="Footer Placeholder 4">
            <a:extLst>
              <a:ext uri="{FF2B5EF4-FFF2-40B4-BE49-F238E27FC236}">
                <a16:creationId xmlns:a16="http://schemas.microsoft.com/office/drawing/2014/main" id="{8C338535-2662-1AD3-DFB6-44CD919435E0}"/>
              </a:ext>
            </a:extLst>
          </p:cNvPr>
          <p:cNvSpPr>
            <a:spLocks noGrp="1"/>
          </p:cNvSpPr>
          <p:nvPr>
            <p:ph type="ftr" sz="quarter" idx="11"/>
          </p:nvPr>
        </p:nvSpPr>
        <p:spPr/>
        <p:txBody>
          <a:bodyPr/>
          <a:lstStyle/>
          <a:p>
            <a:r>
              <a:rPr lang="en-US"/>
              <a:t>BPU11, Predrag Krstic</a:t>
            </a:r>
          </a:p>
        </p:txBody>
      </p:sp>
      <p:sp>
        <p:nvSpPr>
          <p:cNvPr id="6" name="Slide Number Placeholder 5">
            <a:extLst>
              <a:ext uri="{FF2B5EF4-FFF2-40B4-BE49-F238E27FC236}">
                <a16:creationId xmlns:a16="http://schemas.microsoft.com/office/drawing/2014/main" id="{07529693-4A1B-4154-2FFE-0BEECD4F2583}"/>
              </a:ext>
            </a:extLst>
          </p:cNvPr>
          <p:cNvSpPr>
            <a:spLocks noGrp="1"/>
          </p:cNvSpPr>
          <p:nvPr>
            <p:ph type="sldNum" sz="quarter" idx="12"/>
          </p:nvPr>
        </p:nvSpPr>
        <p:spPr/>
        <p:txBody>
          <a:bodyPr/>
          <a:lstStyle/>
          <a:p>
            <a:fld id="{A4F2CA83-2021-4716-8E4F-79F255E2A287}" type="slidenum">
              <a:rPr lang="en-US" smtClean="0"/>
              <a:t>‹#›</a:t>
            </a:fld>
            <a:endParaRPr lang="en-US"/>
          </a:p>
        </p:txBody>
      </p:sp>
    </p:spTree>
    <p:extLst>
      <p:ext uri="{BB962C8B-B14F-4D97-AF65-F5344CB8AC3E}">
        <p14:creationId xmlns:p14="http://schemas.microsoft.com/office/powerpoint/2010/main" val="1431998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AB5531-0696-4A2A-CF62-45526930AC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AE3CE7-B48F-DDC9-D672-0ACA9D0D26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992D1-6D77-9BFB-B385-B52D64B06575}"/>
              </a:ext>
            </a:extLst>
          </p:cNvPr>
          <p:cNvSpPr>
            <a:spLocks noGrp="1"/>
          </p:cNvSpPr>
          <p:nvPr>
            <p:ph type="dt" sz="half" idx="10"/>
          </p:nvPr>
        </p:nvSpPr>
        <p:spPr/>
        <p:txBody>
          <a:bodyPr/>
          <a:lstStyle/>
          <a:p>
            <a:r>
              <a:rPr lang="en-US"/>
              <a:t>01/09/2022</a:t>
            </a:r>
          </a:p>
        </p:txBody>
      </p:sp>
      <p:sp>
        <p:nvSpPr>
          <p:cNvPr id="5" name="Footer Placeholder 4">
            <a:extLst>
              <a:ext uri="{FF2B5EF4-FFF2-40B4-BE49-F238E27FC236}">
                <a16:creationId xmlns:a16="http://schemas.microsoft.com/office/drawing/2014/main" id="{665C8499-3024-859D-15E9-6F97D6ACB7F7}"/>
              </a:ext>
            </a:extLst>
          </p:cNvPr>
          <p:cNvSpPr>
            <a:spLocks noGrp="1"/>
          </p:cNvSpPr>
          <p:nvPr>
            <p:ph type="ftr" sz="quarter" idx="11"/>
          </p:nvPr>
        </p:nvSpPr>
        <p:spPr/>
        <p:txBody>
          <a:bodyPr/>
          <a:lstStyle/>
          <a:p>
            <a:r>
              <a:rPr lang="en-US"/>
              <a:t>BPU11, Predrag Krstic</a:t>
            </a:r>
          </a:p>
        </p:txBody>
      </p:sp>
      <p:sp>
        <p:nvSpPr>
          <p:cNvPr id="6" name="Slide Number Placeholder 5">
            <a:extLst>
              <a:ext uri="{FF2B5EF4-FFF2-40B4-BE49-F238E27FC236}">
                <a16:creationId xmlns:a16="http://schemas.microsoft.com/office/drawing/2014/main" id="{2C8A796E-DAFA-95CD-E53C-E16D7E54A0D8}"/>
              </a:ext>
            </a:extLst>
          </p:cNvPr>
          <p:cNvSpPr>
            <a:spLocks noGrp="1"/>
          </p:cNvSpPr>
          <p:nvPr>
            <p:ph type="sldNum" sz="quarter" idx="12"/>
          </p:nvPr>
        </p:nvSpPr>
        <p:spPr/>
        <p:txBody>
          <a:bodyPr/>
          <a:lstStyle/>
          <a:p>
            <a:fld id="{A4F2CA83-2021-4716-8E4F-79F255E2A287}" type="slidenum">
              <a:rPr lang="en-US" smtClean="0"/>
              <a:t>‹#›</a:t>
            </a:fld>
            <a:endParaRPr lang="en-US"/>
          </a:p>
        </p:txBody>
      </p:sp>
    </p:spTree>
    <p:extLst>
      <p:ext uri="{BB962C8B-B14F-4D97-AF65-F5344CB8AC3E}">
        <p14:creationId xmlns:p14="http://schemas.microsoft.com/office/powerpoint/2010/main" val="1387234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0FF26-8B90-3348-C101-7321537F4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9C75DE-BF3B-67BD-7285-60C3F46DE6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8FF27-92CF-D8CC-BB6E-111E79C7130B}"/>
              </a:ext>
            </a:extLst>
          </p:cNvPr>
          <p:cNvSpPr>
            <a:spLocks noGrp="1"/>
          </p:cNvSpPr>
          <p:nvPr>
            <p:ph type="dt" sz="half" idx="10"/>
          </p:nvPr>
        </p:nvSpPr>
        <p:spPr/>
        <p:txBody>
          <a:bodyPr/>
          <a:lstStyle/>
          <a:p>
            <a:r>
              <a:rPr lang="en-US"/>
              <a:t>01/09/2022</a:t>
            </a:r>
          </a:p>
        </p:txBody>
      </p:sp>
      <p:sp>
        <p:nvSpPr>
          <p:cNvPr id="5" name="Footer Placeholder 4">
            <a:extLst>
              <a:ext uri="{FF2B5EF4-FFF2-40B4-BE49-F238E27FC236}">
                <a16:creationId xmlns:a16="http://schemas.microsoft.com/office/drawing/2014/main" id="{560AEF94-1054-944A-E91D-BB5104BD57A8}"/>
              </a:ext>
            </a:extLst>
          </p:cNvPr>
          <p:cNvSpPr>
            <a:spLocks noGrp="1"/>
          </p:cNvSpPr>
          <p:nvPr>
            <p:ph type="ftr" sz="quarter" idx="11"/>
          </p:nvPr>
        </p:nvSpPr>
        <p:spPr/>
        <p:txBody>
          <a:bodyPr/>
          <a:lstStyle/>
          <a:p>
            <a:r>
              <a:rPr lang="en-US"/>
              <a:t>BPU11, Predrag Krstic</a:t>
            </a:r>
          </a:p>
        </p:txBody>
      </p:sp>
      <p:sp>
        <p:nvSpPr>
          <p:cNvPr id="6" name="Slide Number Placeholder 5">
            <a:extLst>
              <a:ext uri="{FF2B5EF4-FFF2-40B4-BE49-F238E27FC236}">
                <a16:creationId xmlns:a16="http://schemas.microsoft.com/office/drawing/2014/main" id="{44DDEDB7-1093-B430-0CBF-9C3A9D2AE6D5}"/>
              </a:ext>
            </a:extLst>
          </p:cNvPr>
          <p:cNvSpPr>
            <a:spLocks noGrp="1"/>
          </p:cNvSpPr>
          <p:nvPr>
            <p:ph type="sldNum" sz="quarter" idx="12"/>
          </p:nvPr>
        </p:nvSpPr>
        <p:spPr/>
        <p:txBody>
          <a:bodyPr/>
          <a:lstStyle/>
          <a:p>
            <a:fld id="{A4F2CA83-2021-4716-8E4F-79F255E2A287}" type="slidenum">
              <a:rPr lang="en-US" smtClean="0"/>
              <a:t>‹#›</a:t>
            </a:fld>
            <a:endParaRPr lang="en-US"/>
          </a:p>
        </p:txBody>
      </p:sp>
    </p:spTree>
    <p:extLst>
      <p:ext uri="{BB962C8B-B14F-4D97-AF65-F5344CB8AC3E}">
        <p14:creationId xmlns:p14="http://schemas.microsoft.com/office/powerpoint/2010/main" val="2913979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2DAC-2E15-2A2F-DC92-8BB2138F5F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F01955-23DE-65AE-7E12-B7FF07D223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0EF080-4BF2-8D88-8A3D-077E13D5B3AB}"/>
              </a:ext>
            </a:extLst>
          </p:cNvPr>
          <p:cNvSpPr>
            <a:spLocks noGrp="1"/>
          </p:cNvSpPr>
          <p:nvPr>
            <p:ph type="dt" sz="half" idx="10"/>
          </p:nvPr>
        </p:nvSpPr>
        <p:spPr/>
        <p:txBody>
          <a:bodyPr/>
          <a:lstStyle/>
          <a:p>
            <a:r>
              <a:rPr lang="en-US"/>
              <a:t>01/09/2022</a:t>
            </a:r>
          </a:p>
        </p:txBody>
      </p:sp>
      <p:sp>
        <p:nvSpPr>
          <p:cNvPr id="5" name="Footer Placeholder 4">
            <a:extLst>
              <a:ext uri="{FF2B5EF4-FFF2-40B4-BE49-F238E27FC236}">
                <a16:creationId xmlns:a16="http://schemas.microsoft.com/office/drawing/2014/main" id="{53F9189C-5BAC-3920-5228-040E64721FE6}"/>
              </a:ext>
            </a:extLst>
          </p:cNvPr>
          <p:cNvSpPr>
            <a:spLocks noGrp="1"/>
          </p:cNvSpPr>
          <p:nvPr>
            <p:ph type="ftr" sz="quarter" idx="11"/>
          </p:nvPr>
        </p:nvSpPr>
        <p:spPr/>
        <p:txBody>
          <a:bodyPr/>
          <a:lstStyle/>
          <a:p>
            <a:r>
              <a:rPr lang="en-US"/>
              <a:t>BPU11, Predrag Krstic</a:t>
            </a:r>
          </a:p>
        </p:txBody>
      </p:sp>
      <p:sp>
        <p:nvSpPr>
          <p:cNvPr id="6" name="Slide Number Placeholder 5">
            <a:extLst>
              <a:ext uri="{FF2B5EF4-FFF2-40B4-BE49-F238E27FC236}">
                <a16:creationId xmlns:a16="http://schemas.microsoft.com/office/drawing/2014/main" id="{9EA5220C-7729-1FEC-B04F-6A133F6C753E}"/>
              </a:ext>
            </a:extLst>
          </p:cNvPr>
          <p:cNvSpPr>
            <a:spLocks noGrp="1"/>
          </p:cNvSpPr>
          <p:nvPr>
            <p:ph type="sldNum" sz="quarter" idx="12"/>
          </p:nvPr>
        </p:nvSpPr>
        <p:spPr/>
        <p:txBody>
          <a:bodyPr/>
          <a:lstStyle/>
          <a:p>
            <a:fld id="{A4F2CA83-2021-4716-8E4F-79F255E2A287}" type="slidenum">
              <a:rPr lang="en-US" smtClean="0"/>
              <a:t>‹#›</a:t>
            </a:fld>
            <a:endParaRPr lang="en-US"/>
          </a:p>
        </p:txBody>
      </p:sp>
    </p:spTree>
    <p:extLst>
      <p:ext uri="{BB962C8B-B14F-4D97-AF65-F5344CB8AC3E}">
        <p14:creationId xmlns:p14="http://schemas.microsoft.com/office/powerpoint/2010/main" val="3732234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D7BE-69EC-DFAD-68C9-00E23AFFAC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3CF4B8-97D7-E8D3-33D4-71C97F0DD9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3CDB41-0761-12A2-38D3-ACAF851527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2C2DD5-CFF6-0F85-1DEC-F21BD70A1855}"/>
              </a:ext>
            </a:extLst>
          </p:cNvPr>
          <p:cNvSpPr>
            <a:spLocks noGrp="1"/>
          </p:cNvSpPr>
          <p:nvPr>
            <p:ph type="dt" sz="half" idx="10"/>
          </p:nvPr>
        </p:nvSpPr>
        <p:spPr/>
        <p:txBody>
          <a:bodyPr/>
          <a:lstStyle/>
          <a:p>
            <a:r>
              <a:rPr lang="en-US"/>
              <a:t>01/09/2022</a:t>
            </a:r>
          </a:p>
        </p:txBody>
      </p:sp>
      <p:sp>
        <p:nvSpPr>
          <p:cNvPr id="6" name="Footer Placeholder 5">
            <a:extLst>
              <a:ext uri="{FF2B5EF4-FFF2-40B4-BE49-F238E27FC236}">
                <a16:creationId xmlns:a16="http://schemas.microsoft.com/office/drawing/2014/main" id="{A26BA365-8F12-F109-DA6F-5F05B3BD77A6}"/>
              </a:ext>
            </a:extLst>
          </p:cNvPr>
          <p:cNvSpPr>
            <a:spLocks noGrp="1"/>
          </p:cNvSpPr>
          <p:nvPr>
            <p:ph type="ftr" sz="quarter" idx="11"/>
          </p:nvPr>
        </p:nvSpPr>
        <p:spPr/>
        <p:txBody>
          <a:bodyPr/>
          <a:lstStyle/>
          <a:p>
            <a:r>
              <a:rPr lang="en-US"/>
              <a:t>BPU11, Predrag Krstic</a:t>
            </a:r>
          </a:p>
        </p:txBody>
      </p:sp>
      <p:sp>
        <p:nvSpPr>
          <p:cNvPr id="7" name="Slide Number Placeholder 6">
            <a:extLst>
              <a:ext uri="{FF2B5EF4-FFF2-40B4-BE49-F238E27FC236}">
                <a16:creationId xmlns:a16="http://schemas.microsoft.com/office/drawing/2014/main" id="{585750FE-B55E-38D9-CADC-A3D2C6119D00}"/>
              </a:ext>
            </a:extLst>
          </p:cNvPr>
          <p:cNvSpPr>
            <a:spLocks noGrp="1"/>
          </p:cNvSpPr>
          <p:nvPr>
            <p:ph type="sldNum" sz="quarter" idx="12"/>
          </p:nvPr>
        </p:nvSpPr>
        <p:spPr/>
        <p:txBody>
          <a:bodyPr/>
          <a:lstStyle/>
          <a:p>
            <a:fld id="{A4F2CA83-2021-4716-8E4F-79F255E2A287}" type="slidenum">
              <a:rPr lang="en-US" smtClean="0"/>
              <a:t>‹#›</a:t>
            </a:fld>
            <a:endParaRPr lang="en-US"/>
          </a:p>
        </p:txBody>
      </p:sp>
    </p:spTree>
    <p:extLst>
      <p:ext uri="{BB962C8B-B14F-4D97-AF65-F5344CB8AC3E}">
        <p14:creationId xmlns:p14="http://schemas.microsoft.com/office/powerpoint/2010/main" val="780427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931E-A66A-A236-55E0-A6A8D729F5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2B002A-D35E-427C-2BFF-D7C471E31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273F4C-C307-9B09-0E34-2047F55814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B4FCF-3CBF-C652-CD61-32E1222B30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A05F7F-C7A0-348D-48A4-5BB4D24CDE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B7918C-FC8F-50FB-B37D-B8EE0ECF9BB7}"/>
              </a:ext>
            </a:extLst>
          </p:cNvPr>
          <p:cNvSpPr>
            <a:spLocks noGrp="1"/>
          </p:cNvSpPr>
          <p:nvPr>
            <p:ph type="dt" sz="half" idx="10"/>
          </p:nvPr>
        </p:nvSpPr>
        <p:spPr/>
        <p:txBody>
          <a:bodyPr/>
          <a:lstStyle/>
          <a:p>
            <a:r>
              <a:rPr lang="en-US"/>
              <a:t>01/09/2022</a:t>
            </a:r>
          </a:p>
        </p:txBody>
      </p:sp>
      <p:sp>
        <p:nvSpPr>
          <p:cNvPr id="8" name="Footer Placeholder 7">
            <a:extLst>
              <a:ext uri="{FF2B5EF4-FFF2-40B4-BE49-F238E27FC236}">
                <a16:creationId xmlns:a16="http://schemas.microsoft.com/office/drawing/2014/main" id="{0EE6C3AC-69EC-6773-57AB-936A0C58BD9E}"/>
              </a:ext>
            </a:extLst>
          </p:cNvPr>
          <p:cNvSpPr>
            <a:spLocks noGrp="1"/>
          </p:cNvSpPr>
          <p:nvPr>
            <p:ph type="ftr" sz="quarter" idx="11"/>
          </p:nvPr>
        </p:nvSpPr>
        <p:spPr/>
        <p:txBody>
          <a:bodyPr/>
          <a:lstStyle/>
          <a:p>
            <a:r>
              <a:rPr lang="en-US"/>
              <a:t>BPU11, Predrag Krstic</a:t>
            </a:r>
          </a:p>
        </p:txBody>
      </p:sp>
      <p:sp>
        <p:nvSpPr>
          <p:cNvPr id="9" name="Slide Number Placeholder 8">
            <a:extLst>
              <a:ext uri="{FF2B5EF4-FFF2-40B4-BE49-F238E27FC236}">
                <a16:creationId xmlns:a16="http://schemas.microsoft.com/office/drawing/2014/main" id="{DFFCA598-B8DA-3CA1-FF4D-8D636D9E5D11}"/>
              </a:ext>
            </a:extLst>
          </p:cNvPr>
          <p:cNvSpPr>
            <a:spLocks noGrp="1"/>
          </p:cNvSpPr>
          <p:nvPr>
            <p:ph type="sldNum" sz="quarter" idx="12"/>
          </p:nvPr>
        </p:nvSpPr>
        <p:spPr/>
        <p:txBody>
          <a:bodyPr/>
          <a:lstStyle/>
          <a:p>
            <a:fld id="{A4F2CA83-2021-4716-8E4F-79F255E2A287}" type="slidenum">
              <a:rPr lang="en-US" smtClean="0"/>
              <a:t>‹#›</a:t>
            </a:fld>
            <a:endParaRPr lang="en-US"/>
          </a:p>
        </p:txBody>
      </p:sp>
    </p:spTree>
    <p:extLst>
      <p:ext uri="{BB962C8B-B14F-4D97-AF65-F5344CB8AC3E}">
        <p14:creationId xmlns:p14="http://schemas.microsoft.com/office/powerpoint/2010/main" val="1890457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DE5A6-0D1D-8E4E-5CA1-DB106AACE7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4984C0-4C87-F6C9-BFF1-26B4936F7822}"/>
              </a:ext>
            </a:extLst>
          </p:cNvPr>
          <p:cNvSpPr>
            <a:spLocks noGrp="1"/>
          </p:cNvSpPr>
          <p:nvPr>
            <p:ph type="dt" sz="half" idx="10"/>
          </p:nvPr>
        </p:nvSpPr>
        <p:spPr/>
        <p:txBody>
          <a:bodyPr/>
          <a:lstStyle/>
          <a:p>
            <a:r>
              <a:rPr lang="en-US"/>
              <a:t>01/09/2022</a:t>
            </a:r>
          </a:p>
        </p:txBody>
      </p:sp>
      <p:sp>
        <p:nvSpPr>
          <p:cNvPr id="4" name="Footer Placeholder 3">
            <a:extLst>
              <a:ext uri="{FF2B5EF4-FFF2-40B4-BE49-F238E27FC236}">
                <a16:creationId xmlns:a16="http://schemas.microsoft.com/office/drawing/2014/main" id="{283CCCAE-9DDF-62AE-6324-5D8F1A90E15E}"/>
              </a:ext>
            </a:extLst>
          </p:cNvPr>
          <p:cNvSpPr>
            <a:spLocks noGrp="1"/>
          </p:cNvSpPr>
          <p:nvPr>
            <p:ph type="ftr" sz="quarter" idx="11"/>
          </p:nvPr>
        </p:nvSpPr>
        <p:spPr/>
        <p:txBody>
          <a:bodyPr/>
          <a:lstStyle/>
          <a:p>
            <a:r>
              <a:rPr lang="en-US"/>
              <a:t>BPU11, Predrag Krstic</a:t>
            </a:r>
          </a:p>
        </p:txBody>
      </p:sp>
      <p:sp>
        <p:nvSpPr>
          <p:cNvPr id="5" name="Slide Number Placeholder 4">
            <a:extLst>
              <a:ext uri="{FF2B5EF4-FFF2-40B4-BE49-F238E27FC236}">
                <a16:creationId xmlns:a16="http://schemas.microsoft.com/office/drawing/2014/main" id="{2253ED21-CF0C-8B9C-D965-0A22E93D2058}"/>
              </a:ext>
            </a:extLst>
          </p:cNvPr>
          <p:cNvSpPr>
            <a:spLocks noGrp="1"/>
          </p:cNvSpPr>
          <p:nvPr>
            <p:ph type="sldNum" sz="quarter" idx="12"/>
          </p:nvPr>
        </p:nvSpPr>
        <p:spPr/>
        <p:txBody>
          <a:bodyPr/>
          <a:lstStyle/>
          <a:p>
            <a:fld id="{A4F2CA83-2021-4716-8E4F-79F255E2A287}" type="slidenum">
              <a:rPr lang="en-US" smtClean="0"/>
              <a:t>‹#›</a:t>
            </a:fld>
            <a:endParaRPr lang="en-US"/>
          </a:p>
        </p:txBody>
      </p:sp>
    </p:spTree>
    <p:extLst>
      <p:ext uri="{BB962C8B-B14F-4D97-AF65-F5344CB8AC3E}">
        <p14:creationId xmlns:p14="http://schemas.microsoft.com/office/powerpoint/2010/main" val="1842888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C3C831-7109-F756-0EF7-82A39F06E93B}"/>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41B08163-50AE-6075-CD16-6680E59E0295}"/>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DB437345-7EC5-BEC4-DE41-653C0390A375}"/>
              </a:ext>
            </a:extLst>
          </p:cNvPr>
          <p:cNvSpPr>
            <a:spLocks noGrp="1"/>
          </p:cNvSpPr>
          <p:nvPr>
            <p:ph type="sldNum" sz="quarter" idx="12"/>
          </p:nvPr>
        </p:nvSpPr>
        <p:spPr/>
        <p:txBody>
          <a:bodyPr/>
          <a:lstStyle/>
          <a:p>
            <a:fld id="{A4F2CA83-2021-4716-8E4F-79F255E2A287}" type="slidenum">
              <a:rPr lang="en-US" smtClean="0"/>
              <a:t>‹#›</a:t>
            </a:fld>
            <a:endParaRPr lang="en-US"/>
          </a:p>
        </p:txBody>
      </p:sp>
    </p:spTree>
    <p:extLst>
      <p:ext uri="{BB962C8B-B14F-4D97-AF65-F5344CB8AC3E}">
        <p14:creationId xmlns:p14="http://schemas.microsoft.com/office/powerpoint/2010/main" val="960006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D3033-896E-C0F2-5D93-6A069D08F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890989-7C41-756C-C328-D5F4F8117B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58AB73-E276-6330-69E9-8A4436BE90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04E3B-D5F0-4FB8-D080-72CFE95170B5}"/>
              </a:ext>
            </a:extLst>
          </p:cNvPr>
          <p:cNvSpPr>
            <a:spLocks noGrp="1"/>
          </p:cNvSpPr>
          <p:nvPr>
            <p:ph type="dt" sz="half" idx="10"/>
          </p:nvPr>
        </p:nvSpPr>
        <p:spPr/>
        <p:txBody>
          <a:bodyPr/>
          <a:lstStyle/>
          <a:p>
            <a:r>
              <a:rPr lang="en-US"/>
              <a:t>01/09/2022</a:t>
            </a:r>
          </a:p>
        </p:txBody>
      </p:sp>
      <p:sp>
        <p:nvSpPr>
          <p:cNvPr id="6" name="Footer Placeholder 5">
            <a:extLst>
              <a:ext uri="{FF2B5EF4-FFF2-40B4-BE49-F238E27FC236}">
                <a16:creationId xmlns:a16="http://schemas.microsoft.com/office/drawing/2014/main" id="{7BEB72CF-738E-C5F5-28AA-759B23C6A378}"/>
              </a:ext>
            </a:extLst>
          </p:cNvPr>
          <p:cNvSpPr>
            <a:spLocks noGrp="1"/>
          </p:cNvSpPr>
          <p:nvPr>
            <p:ph type="ftr" sz="quarter" idx="11"/>
          </p:nvPr>
        </p:nvSpPr>
        <p:spPr/>
        <p:txBody>
          <a:bodyPr/>
          <a:lstStyle/>
          <a:p>
            <a:r>
              <a:rPr lang="en-US"/>
              <a:t>BPU11, Predrag Krstic</a:t>
            </a:r>
          </a:p>
        </p:txBody>
      </p:sp>
      <p:sp>
        <p:nvSpPr>
          <p:cNvPr id="7" name="Slide Number Placeholder 6">
            <a:extLst>
              <a:ext uri="{FF2B5EF4-FFF2-40B4-BE49-F238E27FC236}">
                <a16:creationId xmlns:a16="http://schemas.microsoft.com/office/drawing/2014/main" id="{B4A1E2B7-EED8-A606-E4FF-C358750A981A}"/>
              </a:ext>
            </a:extLst>
          </p:cNvPr>
          <p:cNvSpPr>
            <a:spLocks noGrp="1"/>
          </p:cNvSpPr>
          <p:nvPr>
            <p:ph type="sldNum" sz="quarter" idx="12"/>
          </p:nvPr>
        </p:nvSpPr>
        <p:spPr/>
        <p:txBody>
          <a:bodyPr/>
          <a:lstStyle/>
          <a:p>
            <a:fld id="{A4F2CA83-2021-4716-8E4F-79F255E2A287}" type="slidenum">
              <a:rPr lang="en-US" smtClean="0"/>
              <a:t>‹#›</a:t>
            </a:fld>
            <a:endParaRPr lang="en-US"/>
          </a:p>
        </p:txBody>
      </p:sp>
    </p:spTree>
    <p:extLst>
      <p:ext uri="{BB962C8B-B14F-4D97-AF65-F5344CB8AC3E}">
        <p14:creationId xmlns:p14="http://schemas.microsoft.com/office/powerpoint/2010/main" val="2876891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29DB0-6AC2-57E9-2D9D-B355DACF74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176324-9197-7EA8-56F8-6854EE28C6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234E3D-066B-59BE-4919-0EF48626A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BB3BEC-9836-1856-255F-1D6C80B890A1}"/>
              </a:ext>
            </a:extLst>
          </p:cNvPr>
          <p:cNvSpPr>
            <a:spLocks noGrp="1"/>
          </p:cNvSpPr>
          <p:nvPr>
            <p:ph type="dt" sz="half" idx="10"/>
          </p:nvPr>
        </p:nvSpPr>
        <p:spPr/>
        <p:txBody>
          <a:bodyPr/>
          <a:lstStyle/>
          <a:p>
            <a:r>
              <a:rPr lang="en-US"/>
              <a:t>01/09/2022</a:t>
            </a:r>
          </a:p>
        </p:txBody>
      </p:sp>
      <p:sp>
        <p:nvSpPr>
          <p:cNvPr id="6" name="Footer Placeholder 5">
            <a:extLst>
              <a:ext uri="{FF2B5EF4-FFF2-40B4-BE49-F238E27FC236}">
                <a16:creationId xmlns:a16="http://schemas.microsoft.com/office/drawing/2014/main" id="{0C84A1E4-D82A-D91A-A4CC-75F06E6EA3D4}"/>
              </a:ext>
            </a:extLst>
          </p:cNvPr>
          <p:cNvSpPr>
            <a:spLocks noGrp="1"/>
          </p:cNvSpPr>
          <p:nvPr>
            <p:ph type="ftr" sz="quarter" idx="11"/>
          </p:nvPr>
        </p:nvSpPr>
        <p:spPr/>
        <p:txBody>
          <a:bodyPr/>
          <a:lstStyle/>
          <a:p>
            <a:r>
              <a:rPr lang="en-US"/>
              <a:t>BPU11, Predrag Krstic</a:t>
            </a:r>
          </a:p>
        </p:txBody>
      </p:sp>
      <p:sp>
        <p:nvSpPr>
          <p:cNvPr id="7" name="Slide Number Placeholder 6">
            <a:extLst>
              <a:ext uri="{FF2B5EF4-FFF2-40B4-BE49-F238E27FC236}">
                <a16:creationId xmlns:a16="http://schemas.microsoft.com/office/drawing/2014/main" id="{47168A27-6103-6EAB-5C24-AA628CFE4F10}"/>
              </a:ext>
            </a:extLst>
          </p:cNvPr>
          <p:cNvSpPr>
            <a:spLocks noGrp="1"/>
          </p:cNvSpPr>
          <p:nvPr>
            <p:ph type="sldNum" sz="quarter" idx="12"/>
          </p:nvPr>
        </p:nvSpPr>
        <p:spPr/>
        <p:txBody>
          <a:bodyPr/>
          <a:lstStyle/>
          <a:p>
            <a:fld id="{A4F2CA83-2021-4716-8E4F-79F255E2A287}" type="slidenum">
              <a:rPr lang="en-US" smtClean="0"/>
              <a:t>‹#›</a:t>
            </a:fld>
            <a:endParaRPr lang="en-US"/>
          </a:p>
        </p:txBody>
      </p:sp>
    </p:spTree>
    <p:extLst>
      <p:ext uri="{BB962C8B-B14F-4D97-AF65-F5344CB8AC3E}">
        <p14:creationId xmlns:p14="http://schemas.microsoft.com/office/powerpoint/2010/main" val="3558901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9165EE-B05C-F4BF-5B47-9D797CAC58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133FE3-E29D-AC7F-F1E9-3AD1C60B3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C49DA-A9BB-537C-F327-9772ABFBE9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01/09/2022</a:t>
            </a:r>
          </a:p>
        </p:txBody>
      </p:sp>
      <p:sp>
        <p:nvSpPr>
          <p:cNvPr id="5" name="Footer Placeholder 4">
            <a:extLst>
              <a:ext uri="{FF2B5EF4-FFF2-40B4-BE49-F238E27FC236}">
                <a16:creationId xmlns:a16="http://schemas.microsoft.com/office/drawing/2014/main" id="{9BD971C1-F4BB-3224-0B59-717E0DF9BF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BPU11, Predrag Krstic</a:t>
            </a:r>
          </a:p>
        </p:txBody>
      </p:sp>
      <p:sp>
        <p:nvSpPr>
          <p:cNvPr id="6" name="Slide Number Placeholder 5">
            <a:extLst>
              <a:ext uri="{FF2B5EF4-FFF2-40B4-BE49-F238E27FC236}">
                <a16:creationId xmlns:a16="http://schemas.microsoft.com/office/drawing/2014/main" id="{7C5DAE29-18CB-838D-2E3B-9589C566A3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2CA83-2021-4716-8E4F-79F255E2A287}" type="slidenum">
              <a:rPr lang="en-US" smtClean="0"/>
              <a:t>‹#›</a:t>
            </a:fld>
            <a:endParaRPr lang="en-US"/>
          </a:p>
        </p:txBody>
      </p:sp>
    </p:spTree>
    <p:extLst>
      <p:ext uri="{BB962C8B-B14F-4D97-AF65-F5344CB8AC3E}">
        <p14:creationId xmlns:p14="http://schemas.microsoft.com/office/powerpoint/2010/main" val="3937293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2.wmf"/><Relationship Id="rId7" Type="http://schemas.openxmlformats.org/officeDocument/2006/relationships/image" Target="../media/image14.wmf"/><Relationship Id="rId12" Type="http://schemas.openxmlformats.org/officeDocument/2006/relationships/image" Target="../media/image17.emf"/><Relationship Id="rId2" Type="http://schemas.openxmlformats.org/officeDocument/2006/relationships/oleObject" Target="../embeddings/oleObject1.bin"/><Relationship Id="rId1" Type="http://schemas.openxmlformats.org/officeDocument/2006/relationships/slideLayout" Target="../slideLayouts/slideLayout6.xml"/><Relationship Id="rId6" Type="http://schemas.openxmlformats.org/officeDocument/2006/relationships/oleObject" Target="../embeddings/oleObject3.bin"/><Relationship Id="rId11" Type="http://schemas.openxmlformats.org/officeDocument/2006/relationships/image" Target="../media/image16.wmf"/><Relationship Id="rId5" Type="http://schemas.openxmlformats.org/officeDocument/2006/relationships/image" Target="../media/image13.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5.wmf"/></Relationships>
</file>

<file path=ppt/slides/_rels/slide15.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0.wmf"/><Relationship Id="rId5" Type="http://schemas.openxmlformats.org/officeDocument/2006/relationships/oleObject" Target="../embeddings/oleObject7.bin"/><Relationship Id="rId4" Type="http://schemas.openxmlformats.org/officeDocument/2006/relationships/image" Target="../media/image19.wmf"/><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oleObject" Target="../embeddings/oleObject9.bin"/><Relationship Id="rId7" Type="http://schemas.openxmlformats.org/officeDocument/2006/relationships/image" Target="../media/image26.wmf"/><Relationship Id="rId2" Type="http://schemas.openxmlformats.org/officeDocument/2006/relationships/image" Target="../media/image23.emf"/><Relationship Id="rId1" Type="http://schemas.openxmlformats.org/officeDocument/2006/relationships/slideLayout" Target="../slideLayouts/slideLayout6.xml"/><Relationship Id="rId6" Type="http://schemas.openxmlformats.org/officeDocument/2006/relationships/oleObject" Target="../embeddings/oleObject10.bin"/><Relationship Id="rId5" Type="http://schemas.openxmlformats.org/officeDocument/2006/relationships/image" Target="../media/image25.emf"/><Relationship Id="rId4" Type="http://schemas.openxmlformats.org/officeDocument/2006/relationships/image" Target="../media/image24.wmf"/><Relationship Id="rId9" Type="http://schemas.openxmlformats.org/officeDocument/2006/relationships/image" Target="../media/image28.emf"/></Relationships>
</file>

<file path=ppt/slides/_rels/slide17.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7.png"/><Relationship Id="rId7" Type="http://schemas.openxmlformats.org/officeDocument/2006/relationships/image" Target="../media/image30.png"/><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0.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oleObject" Target="../embeddings/oleObject11.bin"/><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arxiv.org/abs/2112.06365"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34.tiff"/><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arxiv.org/abs/2205.14201"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0.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hyperlink" Target="https://arxiv.org/abs/2205.14201"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10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1.png"/><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6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C19D5-F089-9CA0-ABE4-8F163C909DC7}"/>
              </a:ext>
            </a:extLst>
          </p:cNvPr>
          <p:cNvSpPr>
            <a:spLocks noGrp="1"/>
          </p:cNvSpPr>
          <p:nvPr>
            <p:ph type="ctrTitle"/>
          </p:nvPr>
        </p:nvSpPr>
        <p:spPr>
          <a:xfrm>
            <a:off x="1524000" y="207963"/>
            <a:ext cx="9144000" cy="3018814"/>
          </a:xfrm>
        </p:spPr>
        <p:txBody>
          <a:bodyPr>
            <a:normAutofit fontScale="90000"/>
          </a:bodyPr>
          <a:lstStyle/>
          <a:p>
            <a:r>
              <a:rPr lang="en-US" b="1" dirty="0">
                <a:latin typeface="Comic Sans MS" panose="030F0702030302020204" pitchFamily="66" charset="0"/>
              </a:rPr>
              <a:t>Quantum Computing Challenges for Transition Dynamics in Atomic and </a:t>
            </a:r>
            <a:br>
              <a:rPr lang="en-US" b="1" dirty="0">
                <a:latin typeface="Comic Sans MS" panose="030F0702030302020204" pitchFamily="66" charset="0"/>
              </a:rPr>
            </a:br>
            <a:r>
              <a:rPr lang="en-US" b="1" dirty="0">
                <a:latin typeface="Comic Sans MS" panose="030F0702030302020204" pitchFamily="66" charset="0"/>
              </a:rPr>
              <a:t> Systems</a:t>
            </a:r>
          </a:p>
        </p:txBody>
      </p:sp>
      <p:sp>
        <p:nvSpPr>
          <p:cNvPr id="3" name="Subtitle 2">
            <a:extLst>
              <a:ext uri="{FF2B5EF4-FFF2-40B4-BE49-F238E27FC236}">
                <a16:creationId xmlns:a16="http://schemas.microsoft.com/office/drawing/2014/main" id="{4DF20B8B-BA7A-61A5-5158-F2A9937EA9DA}"/>
              </a:ext>
            </a:extLst>
          </p:cNvPr>
          <p:cNvSpPr>
            <a:spLocks noGrp="1"/>
          </p:cNvSpPr>
          <p:nvPr>
            <p:ph type="subTitle" idx="1"/>
          </p:nvPr>
        </p:nvSpPr>
        <p:spPr>
          <a:xfrm>
            <a:off x="1256570" y="3359001"/>
            <a:ext cx="9144000" cy="444255"/>
          </a:xfrm>
        </p:spPr>
        <p:txBody>
          <a:bodyPr>
            <a:noAutofit/>
          </a:bodyPr>
          <a:lstStyle/>
          <a:p>
            <a:r>
              <a:rPr lang="en-US" sz="2800" dirty="0"/>
              <a:t>Predrag S. Krsti</a:t>
            </a:r>
            <a:r>
              <a:rPr lang="en-US" sz="2800" dirty="0">
                <a:latin typeface="Times New Roman" panose="02020603050405020304" pitchFamily="18" charset="0"/>
                <a:cs typeface="Times New Roman" panose="02020603050405020304" pitchFamily="18" charset="0"/>
              </a:rPr>
              <a:t>ć</a:t>
            </a:r>
            <a:r>
              <a:rPr lang="en-US" sz="2800" baseline="30000" dirty="0"/>
              <a:t>1,2</a:t>
            </a:r>
            <a:r>
              <a:rPr lang="en-US" sz="2800" dirty="0"/>
              <a:t> &amp; Yulun Wang</a:t>
            </a:r>
            <a:r>
              <a:rPr lang="en-US" sz="2800" baseline="30000" dirty="0"/>
              <a:t>1</a:t>
            </a:r>
          </a:p>
        </p:txBody>
      </p:sp>
      <p:sp>
        <p:nvSpPr>
          <p:cNvPr id="7" name="TextBox 6">
            <a:extLst>
              <a:ext uri="{FF2B5EF4-FFF2-40B4-BE49-F238E27FC236}">
                <a16:creationId xmlns:a16="http://schemas.microsoft.com/office/drawing/2014/main" id="{B9B7D57C-28C5-ED86-FF07-6D83A4D62384}"/>
              </a:ext>
            </a:extLst>
          </p:cNvPr>
          <p:cNvSpPr txBox="1"/>
          <p:nvPr/>
        </p:nvSpPr>
        <p:spPr>
          <a:xfrm>
            <a:off x="1524000" y="4137024"/>
            <a:ext cx="9869577" cy="707886"/>
          </a:xfrm>
          <a:prstGeom prst="rect">
            <a:avLst/>
          </a:prstGeom>
          <a:noFill/>
        </p:spPr>
        <p:txBody>
          <a:bodyPr wrap="square">
            <a:spAutoFit/>
          </a:bodyPr>
          <a:lstStyle/>
          <a:p>
            <a:r>
              <a:rPr lang="en-US" sz="2000" i="1" baseline="30000" dirty="0">
                <a:effectLst/>
                <a:latin typeface="Times New Roman" panose="02020603050405020304" pitchFamily="18" charset="0"/>
                <a:ea typeface="Calibri" panose="020F0502020204030204" pitchFamily="34" charset="0"/>
              </a:rPr>
              <a:t>1</a:t>
            </a:r>
            <a:r>
              <a:rPr lang="en-US" sz="2000" i="1" dirty="0">
                <a:effectLst/>
                <a:latin typeface="Times New Roman" panose="02020603050405020304" pitchFamily="18" charset="0"/>
                <a:ea typeface="Calibri" panose="020F0502020204030204" pitchFamily="34" charset="0"/>
              </a:rPr>
              <a:t>Institute for Advanced Computational Science, Stony Brook University, NY 11794-5250, USA</a:t>
            </a:r>
          </a:p>
          <a:p>
            <a:r>
              <a:rPr lang="en-US" sz="2000" i="1" baseline="30000" dirty="0">
                <a:latin typeface="Times New Roman" panose="02020603050405020304" pitchFamily="18" charset="0"/>
              </a:rPr>
              <a:t>2</a:t>
            </a:r>
            <a:r>
              <a:rPr lang="en-US" sz="2000" i="1" dirty="0">
                <a:latin typeface="Times New Roman" panose="02020603050405020304" pitchFamily="18" charset="0"/>
              </a:rPr>
              <a:t>TheoretiK Consulting, Port Jefferson, NY 11776-3403, USA</a:t>
            </a:r>
            <a:endParaRPr lang="en-US" sz="2000" baseline="30000" dirty="0"/>
          </a:p>
        </p:txBody>
      </p:sp>
      <p:pic>
        <p:nvPicPr>
          <p:cNvPr id="1026" name="Picture 2" descr="No photo description available.">
            <a:extLst>
              <a:ext uri="{FF2B5EF4-FFF2-40B4-BE49-F238E27FC236}">
                <a16:creationId xmlns:a16="http://schemas.microsoft.com/office/drawing/2014/main" id="{0437A8B8-9F3A-56D0-0EC0-886C2C86E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807" y="5235113"/>
            <a:ext cx="1222470" cy="1222470"/>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descr="Oak Ridge National Laboratory">
            <a:extLst>
              <a:ext uri="{FF2B5EF4-FFF2-40B4-BE49-F238E27FC236}">
                <a16:creationId xmlns:a16="http://schemas.microsoft.com/office/drawing/2014/main" id="{0E18293A-ACC3-E3F7-3C75-47234DB653C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Oak Ridge National Laboratory">
            <a:extLst>
              <a:ext uri="{FF2B5EF4-FFF2-40B4-BE49-F238E27FC236}">
                <a16:creationId xmlns:a16="http://schemas.microsoft.com/office/drawing/2014/main" id="{A554AE1A-5925-9356-017D-DAA620595AF3}"/>
              </a:ext>
            </a:extLst>
          </p:cNvPr>
          <p:cNvSpPr>
            <a:spLocks noChangeAspect="1" noChangeArrowheads="1"/>
          </p:cNvSpPr>
          <p:nvPr/>
        </p:nvSpPr>
        <p:spPr bwMode="auto">
          <a:xfrm>
            <a:off x="3499338" y="3429000"/>
            <a:ext cx="2901462" cy="29014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Image result for Oak Ridge National Laboratory logo">
            <a:extLst>
              <a:ext uri="{FF2B5EF4-FFF2-40B4-BE49-F238E27FC236}">
                <a16:creationId xmlns:a16="http://schemas.microsoft.com/office/drawing/2014/main" id="{6739CECA-1E25-8094-88F6-9A02F9B58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895" y="5351500"/>
            <a:ext cx="1971675"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osters 2017 | Institute for Advanced Computational Science">
            <a:extLst>
              <a:ext uri="{FF2B5EF4-FFF2-40B4-BE49-F238E27FC236}">
                <a16:creationId xmlns:a16="http://schemas.microsoft.com/office/drawing/2014/main" id="{4E8119BA-F519-C849-927B-2D4BA9367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861" y="4802602"/>
            <a:ext cx="1297898" cy="129213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ngratulations, 2016 Seed Grant Awardees | | SBU News">
            <a:extLst>
              <a:ext uri="{FF2B5EF4-FFF2-40B4-BE49-F238E27FC236}">
                <a16:creationId xmlns:a16="http://schemas.microsoft.com/office/drawing/2014/main" id="{4ABA18DD-468D-3302-AF7A-CB83D619DE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4855" y="5996088"/>
            <a:ext cx="1763156" cy="6463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1DCF2D4-1D6E-C889-469F-6423640A7AA6}"/>
              </a:ext>
              <a:ext uri="{C183D7F6-B498-43B3-948B-1728B52AA6E4}">
                <adec:decorative xmlns:adec="http://schemas.microsoft.com/office/drawing/2017/decorative" val="1"/>
              </a:ext>
            </a:extLst>
          </p:cNvPr>
          <p:cNvPicPr>
            <a:picLocks noChangeAspect="1"/>
          </p:cNvPicPr>
          <p:nvPr/>
        </p:nvPicPr>
        <p:blipFill>
          <a:blip r:embed="rId6">
            <a:duotone>
              <a:schemeClr val="accent1">
                <a:shade val="45000"/>
                <a:satMod val="135000"/>
              </a:schemeClr>
              <a:prstClr val="white"/>
            </a:duotone>
            <a:alphaModFix/>
            <a:lum bright="20000" contrast="40000"/>
          </a:blip>
          <a:stretch>
            <a:fillRect/>
          </a:stretch>
        </p:blipFill>
        <p:spPr>
          <a:xfrm>
            <a:off x="9586670" y="5604596"/>
            <a:ext cx="1627800" cy="646332"/>
          </a:xfrm>
          <a:prstGeom prst="rect">
            <a:avLst/>
          </a:prstGeom>
          <a:solidFill>
            <a:schemeClr val="bg2">
              <a:alpha val="16000"/>
            </a:schemeClr>
          </a:solidFill>
        </p:spPr>
      </p:pic>
      <p:sp>
        <p:nvSpPr>
          <p:cNvPr id="18" name="Date Placeholder 17">
            <a:extLst>
              <a:ext uri="{FF2B5EF4-FFF2-40B4-BE49-F238E27FC236}">
                <a16:creationId xmlns:a16="http://schemas.microsoft.com/office/drawing/2014/main" id="{B9AD6A4B-63E9-22A3-5A22-0E5DF780D83F}"/>
              </a:ext>
            </a:extLst>
          </p:cNvPr>
          <p:cNvSpPr>
            <a:spLocks noGrp="1"/>
          </p:cNvSpPr>
          <p:nvPr>
            <p:ph type="dt" sz="half" idx="10"/>
          </p:nvPr>
        </p:nvSpPr>
        <p:spPr/>
        <p:txBody>
          <a:bodyPr/>
          <a:lstStyle/>
          <a:p>
            <a:r>
              <a:rPr lang="en-US"/>
              <a:t>01/09/2022</a:t>
            </a:r>
          </a:p>
        </p:txBody>
      </p:sp>
      <p:sp>
        <p:nvSpPr>
          <p:cNvPr id="19" name="Footer Placeholder 18">
            <a:extLst>
              <a:ext uri="{FF2B5EF4-FFF2-40B4-BE49-F238E27FC236}">
                <a16:creationId xmlns:a16="http://schemas.microsoft.com/office/drawing/2014/main" id="{C8D6B2CE-30E5-6C1B-298A-853AE532892A}"/>
              </a:ext>
            </a:extLst>
          </p:cNvPr>
          <p:cNvSpPr>
            <a:spLocks noGrp="1"/>
          </p:cNvSpPr>
          <p:nvPr>
            <p:ph type="ftr" sz="quarter" idx="11"/>
          </p:nvPr>
        </p:nvSpPr>
        <p:spPr/>
        <p:txBody>
          <a:bodyPr/>
          <a:lstStyle/>
          <a:p>
            <a:r>
              <a:rPr lang="en-US"/>
              <a:t>BPU11, Predrag Krstic</a:t>
            </a:r>
          </a:p>
        </p:txBody>
      </p:sp>
      <p:sp>
        <p:nvSpPr>
          <p:cNvPr id="20" name="Slide Number Placeholder 19">
            <a:extLst>
              <a:ext uri="{FF2B5EF4-FFF2-40B4-BE49-F238E27FC236}">
                <a16:creationId xmlns:a16="http://schemas.microsoft.com/office/drawing/2014/main" id="{A0E692BB-2548-09D1-0F54-FDD3C35CB247}"/>
              </a:ext>
            </a:extLst>
          </p:cNvPr>
          <p:cNvSpPr>
            <a:spLocks noGrp="1"/>
          </p:cNvSpPr>
          <p:nvPr>
            <p:ph type="sldNum" sz="quarter" idx="12"/>
          </p:nvPr>
        </p:nvSpPr>
        <p:spPr/>
        <p:txBody>
          <a:bodyPr/>
          <a:lstStyle/>
          <a:p>
            <a:fld id="{A4F2CA83-2021-4716-8E4F-79F255E2A287}" type="slidenum">
              <a:rPr lang="en-US" smtClean="0"/>
              <a:t>1</a:t>
            </a:fld>
            <a:endParaRPr lang="en-US"/>
          </a:p>
        </p:txBody>
      </p:sp>
    </p:spTree>
    <p:extLst>
      <p:ext uri="{BB962C8B-B14F-4D97-AF65-F5344CB8AC3E}">
        <p14:creationId xmlns:p14="http://schemas.microsoft.com/office/powerpoint/2010/main" val="2356709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F48C63-FD68-591A-1290-23E591BFCD45}"/>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206CACB6-8C16-BF92-4573-CA997B7BD694}"/>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E851FE46-0BA3-70AC-CF46-F877FE927362}"/>
              </a:ext>
            </a:extLst>
          </p:cNvPr>
          <p:cNvSpPr>
            <a:spLocks noGrp="1"/>
          </p:cNvSpPr>
          <p:nvPr>
            <p:ph type="sldNum" sz="quarter" idx="12"/>
          </p:nvPr>
        </p:nvSpPr>
        <p:spPr/>
        <p:txBody>
          <a:bodyPr/>
          <a:lstStyle/>
          <a:p>
            <a:fld id="{A4F2CA83-2021-4716-8E4F-79F255E2A287}" type="slidenum">
              <a:rPr lang="en-US" smtClean="0"/>
              <a:t>10</a:t>
            </a:fld>
            <a:endParaRPr lang="en-US"/>
          </a:p>
        </p:txBody>
      </p:sp>
      <p:sp>
        <p:nvSpPr>
          <p:cNvPr id="6" name="TextBox 5">
            <a:extLst>
              <a:ext uri="{FF2B5EF4-FFF2-40B4-BE49-F238E27FC236}">
                <a16:creationId xmlns:a16="http://schemas.microsoft.com/office/drawing/2014/main" id="{43DA513D-6F44-CD86-6C0A-5CA195D2142F}"/>
              </a:ext>
            </a:extLst>
          </p:cNvPr>
          <p:cNvSpPr txBox="1"/>
          <p:nvPr/>
        </p:nvSpPr>
        <p:spPr>
          <a:xfrm>
            <a:off x="167054" y="285994"/>
            <a:ext cx="12024946" cy="5940088"/>
          </a:xfrm>
          <a:prstGeom prst="rect">
            <a:avLst/>
          </a:prstGeom>
          <a:noFill/>
        </p:spPr>
        <p:txBody>
          <a:bodyPr wrap="square">
            <a:spAutoFit/>
          </a:bodyPr>
          <a:lstStyle/>
          <a:p>
            <a:r>
              <a:rPr lang="en-US" sz="2000" dirty="0">
                <a:solidFill>
                  <a:srgbClr val="FF0000"/>
                </a:solidFill>
                <a:latin typeface="Comic Sans MS" panose="030F0702030302020204" pitchFamily="66" charset="0"/>
                <a:ea typeface="Times New Roman" panose="02020603050405020304" pitchFamily="18" charset="0"/>
              </a:rPr>
              <a:t>Entanglement</a:t>
            </a:r>
            <a:r>
              <a:rPr lang="en-US" sz="2000" dirty="0">
                <a:solidFill>
                  <a:srgbClr val="000000"/>
                </a:solidFill>
                <a:latin typeface="Comic Sans MS" panose="030F0702030302020204" pitchFamily="66" charset="0"/>
                <a:ea typeface="Times New Roman" panose="02020603050405020304" pitchFamily="18" charset="0"/>
              </a:rPr>
              <a:t> of</a:t>
            </a:r>
            <a:r>
              <a:rPr lang="en-US" sz="2000" dirty="0">
                <a:latin typeface="Comic Sans MS" panose="030F0702030302020204" pitchFamily="66" charset="0"/>
              </a:rPr>
              <a:t> </a:t>
            </a:r>
            <a:r>
              <a:rPr lang="en-US" sz="2000" b="1" dirty="0">
                <a:latin typeface="Comic Sans MS" panose="030F0702030302020204" pitchFamily="66" charset="0"/>
              </a:rPr>
              <a:t>two systems 1</a:t>
            </a:r>
            <a:r>
              <a:rPr lang="en-US" sz="2000" dirty="0">
                <a:latin typeface="Comic Sans MS" panose="030F0702030302020204" pitchFamily="66" charset="0"/>
              </a:rPr>
              <a:t> and 2 means that the values of  certain properties of 1 are correlated with the values of the same  properties of 2. The properties are correlated  even if  1 and 2 are spatially separated! </a:t>
            </a:r>
          </a:p>
          <a:p>
            <a:endParaRPr lang="en-US" sz="2000" dirty="0">
              <a:latin typeface="Comic Sans MS" panose="030F0702030302020204" pitchFamily="66" charset="0"/>
            </a:endParaRPr>
          </a:p>
          <a:p>
            <a:r>
              <a:rPr lang="en-US" sz="2000" dirty="0">
                <a:latin typeface="Comic Sans MS" panose="030F0702030302020204" pitchFamily="66" charset="0"/>
              </a:rPr>
              <a:t>If each of  </a:t>
            </a:r>
            <a:r>
              <a:rPr lang="en-US" sz="2000" b="1" dirty="0">
                <a:latin typeface="Comic Sans MS" panose="030F0702030302020204" pitchFamily="66" charset="0"/>
              </a:rPr>
              <a:t>the  quantum systems</a:t>
            </a:r>
            <a:r>
              <a:rPr lang="en-US" sz="2000" dirty="0">
                <a:latin typeface="Comic Sans MS" panose="030F0702030302020204" pitchFamily="66" charset="0"/>
              </a:rPr>
              <a:t> 1 and 2 can be in a particular state </a:t>
            </a:r>
            <a:r>
              <a:rPr lang="en-US" sz="2000" dirty="0">
                <a:solidFill>
                  <a:schemeClr val="accent4"/>
                </a:solidFill>
                <a:latin typeface="Comic Sans MS" panose="030F0702030302020204" pitchFamily="66" charset="0"/>
              </a:rPr>
              <a:t>yellow</a:t>
            </a:r>
            <a:r>
              <a:rPr lang="en-US" sz="2000" dirty="0">
                <a:latin typeface="Comic Sans MS" panose="030F0702030302020204" pitchFamily="66" charset="0"/>
              </a:rPr>
              <a:t> or </a:t>
            </a:r>
            <a:r>
              <a:rPr lang="en-US" sz="2000" dirty="0">
                <a:solidFill>
                  <a:schemeClr val="accent1"/>
                </a:solidFill>
                <a:latin typeface="Comic Sans MS" panose="030F0702030302020204" pitchFamily="66" charset="0"/>
              </a:rPr>
              <a:t>blue</a:t>
            </a:r>
            <a:r>
              <a:rPr lang="en-US" sz="2000" dirty="0">
                <a:latin typeface="Comic Sans MS" panose="030F0702030302020204" pitchFamily="66" charset="0"/>
              </a:rPr>
              <a:t>, the compound system could be in  superposition state  |1-</a:t>
            </a:r>
            <a:r>
              <a:rPr lang="en-US" sz="2000" dirty="0">
                <a:solidFill>
                  <a:schemeClr val="accent4"/>
                </a:solidFill>
                <a:latin typeface="Comic Sans MS" panose="030F0702030302020204" pitchFamily="66" charset="0"/>
              </a:rPr>
              <a:t>yellow</a:t>
            </a:r>
            <a:r>
              <a:rPr lang="en-US" sz="2000" dirty="0">
                <a:latin typeface="Comic Sans MS" panose="030F0702030302020204" pitchFamily="66" charset="0"/>
              </a:rPr>
              <a:t>&gt;|2-</a:t>
            </a:r>
            <a:r>
              <a:rPr lang="en-US" sz="2000" dirty="0">
                <a:solidFill>
                  <a:schemeClr val="accent4"/>
                </a:solidFill>
                <a:latin typeface="Comic Sans MS" panose="030F0702030302020204" pitchFamily="66" charset="0"/>
              </a:rPr>
              <a:t>yellow</a:t>
            </a:r>
            <a:r>
              <a:rPr lang="en-US" sz="2000" dirty="0">
                <a:latin typeface="Comic Sans MS" panose="030F0702030302020204" pitchFamily="66" charset="0"/>
              </a:rPr>
              <a:t>&gt;+|1-</a:t>
            </a:r>
            <a:r>
              <a:rPr lang="en-US" sz="2000" dirty="0">
                <a:solidFill>
                  <a:srgbClr val="0070C0"/>
                </a:solidFill>
                <a:latin typeface="Comic Sans MS" panose="030F0702030302020204" pitchFamily="66" charset="0"/>
              </a:rPr>
              <a:t>blue</a:t>
            </a:r>
            <a:r>
              <a:rPr lang="en-US" sz="2000" dirty="0">
                <a:latin typeface="Comic Sans MS" panose="030F0702030302020204" pitchFamily="66" charset="0"/>
              </a:rPr>
              <a:t>&gt;|2-</a:t>
            </a:r>
            <a:r>
              <a:rPr lang="en-US" sz="2000" dirty="0">
                <a:solidFill>
                  <a:schemeClr val="accent1"/>
                </a:solidFill>
                <a:latin typeface="Comic Sans MS" panose="030F0702030302020204" pitchFamily="66" charset="0"/>
              </a:rPr>
              <a:t>blue</a:t>
            </a:r>
            <a:r>
              <a:rPr lang="en-US" sz="2000" dirty="0">
                <a:latin typeface="Comic Sans MS" panose="030F0702030302020204" pitchFamily="66" charset="0"/>
              </a:rPr>
              <a:t>&gt;</a:t>
            </a:r>
          </a:p>
          <a:p>
            <a:r>
              <a:rPr lang="en-US" sz="2000" dirty="0">
                <a:latin typeface="Comic Sans MS" panose="030F0702030302020204" pitchFamily="66" charset="0"/>
              </a:rPr>
              <a:t>If observe 1 and find the result </a:t>
            </a:r>
            <a:r>
              <a:rPr lang="en-US" sz="2000" dirty="0">
                <a:solidFill>
                  <a:schemeClr val="accent4"/>
                </a:solidFill>
                <a:latin typeface="Comic Sans MS" panose="030F0702030302020204" pitchFamily="66" charset="0"/>
              </a:rPr>
              <a:t>yellow</a:t>
            </a:r>
            <a:r>
              <a:rPr lang="en-US" sz="2000" dirty="0">
                <a:latin typeface="Comic Sans MS" panose="030F0702030302020204" pitchFamily="66" charset="0"/>
              </a:rPr>
              <a:t>, the product state has collapsed in |1-</a:t>
            </a:r>
            <a:r>
              <a:rPr lang="en-US" sz="2000" dirty="0">
                <a:solidFill>
                  <a:schemeClr val="accent4"/>
                </a:solidFill>
                <a:latin typeface="Comic Sans MS" panose="030F0702030302020204" pitchFamily="66" charset="0"/>
              </a:rPr>
              <a:t>yellow</a:t>
            </a:r>
            <a:r>
              <a:rPr lang="en-US" sz="2000" dirty="0">
                <a:latin typeface="Comic Sans MS" panose="030F0702030302020204" pitchFamily="66" charset="0"/>
              </a:rPr>
              <a:t>&gt;|2-</a:t>
            </a:r>
            <a:r>
              <a:rPr lang="en-US" sz="2000" dirty="0">
                <a:solidFill>
                  <a:schemeClr val="accent4"/>
                </a:solidFill>
                <a:latin typeface="Comic Sans MS" panose="030F0702030302020204" pitchFamily="66" charset="0"/>
              </a:rPr>
              <a:t>yelow</a:t>
            </a:r>
            <a:r>
              <a:rPr lang="en-US" sz="2000" dirty="0">
                <a:latin typeface="Comic Sans MS" panose="030F0702030302020204" pitchFamily="66" charset="0"/>
              </a:rPr>
              <a:t>&gt;, the second state is yellow, no need for additional measurement. </a:t>
            </a:r>
          </a:p>
          <a:p>
            <a:endParaRPr lang="en-US" sz="2000" dirty="0">
              <a:latin typeface="Comic Sans MS" panose="030F0702030302020204" pitchFamily="66" charset="0"/>
            </a:endParaRPr>
          </a:p>
          <a:p>
            <a:r>
              <a:rPr lang="en-US" sz="2000" dirty="0">
                <a:latin typeface="Comic Sans MS" panose="030F0702030302020204" pitchFamily="66" charset="0"/>
              </a:rPr>
              <a:t> If |1&gt; is in one spatial region and |2&gt; in another, distant one, (let’s say Belgrade and NYC) and these are entangled, measurement will collapse it to one region –and we will know the color of another one immediately, irrespectively of distance =&gt;  </a:t>
            </a:r>
            <a:r>
              <a:rPr lang="en-US" sz="2000" dirty="0">
                <a:solidFill>
                  <a:srgbClr val="FF0000"/>
                </a:solidFill>
                <a:latin typeface="Comic Sans MS" panose="030F0702030302020204" pitchFamily="66" charset="0"/>
              </a:rPr>
              <a:t>non-locality: The system is in indeterminate state, which is both yellow and blue, both in BG and NYC, simultaneously.</a:t>
            </a:r>
            <a:r>
              <a:rPr lang="en-US" sz="2000" dirty="0">
                <a:latin typeface="Comic Sans MS" panose="030F0702030302020204" pitchFamily="66" charset="0"/>
              </a:rPr>
              <a:t> The result of observation is uncertain in advance and can be determined statistically by </a:t>
            </a:r>
            <a:r>
              <a:rPr lang="en-US" sz="2000" dirty="0">
                <a:solidFill>
                  <a:srgbClr val="FF0000"/>
                </a:solidFill>
                <a:latin typeface="Comic Sans MS" panose="030F0702030302020204" pitchFamily="66" charset="0"/>
              </a:rPr>
              <a:t>measurement!</a:t>
            </a:r>
            <a:r>
              <a:rPr lang="en-US" sz="2000" dirty="0">
                <a:latin typeface="Comic Sans MS" panose="030F0702030302020204" pitchFamily="66" charset="0"/>
              </a:rPr>
              <a:t> </a:t>
            </a:r>
          </a:p>
          <a:p>
            <a:r>
              <a:rPr lang="en-US" sz="2000" dirty="0">
                <a:latin typeface="Comic Sans MS" panose="030F0702030302020204" pitchFamily="66" charset="0"/>
              </a:rPr>
              <a:t>This removes  meaning of “</a:t>
            </a:r>
            <a:r>
              <a:rPr lang="en-US" sz="2000" b="1" dirty="0">
                <a:latin typeface="Comic Sans MS" panose="030F0702030302020204" pitchFamily="66" charset="0"/>
              </a:rPr>
              <a:t>local realism</a:t>
            </a:r>
            <a:r>
              <a:rPr lang="en-US" sz="2000" dirty="0">
                <a:latin typeface="Comic Sans MS" panose="030F0702030302020204" pitchFamily="66" charset="0"/>
              </a:rPr>
              <a:t>” from quantum particles, which was wrongly believed that:</a:t>
            </a:r>
          </a:p>
          <a:p>
            <a:pPr marL="342900" indent="-342900">
              <a:buAutoNum type="arabicParenR"/>
            </a:pPr>
            <a:r>
              <a:rPr lang="en-US" sz="2000" b="1" dirty="0">
                <a:solidFill>
                  <a:schemeClr val="accent1">
                    <a:lumMod val="75000"/>
                  </a:schemeClr>
                </a:solidFill>
                <a:latin typeface="Comic Sans MS" panose="030F0702030302020204" pitchFamily="66" charset="0"/>
              </a:rPr>
              <a:t>Locality</a:t>
            </a:r>
            <a:r>
              <a:rPr lang="en-US" sz="2000" dirty="0">
                <a:solidFill>
                  <a:schemeClr val="accent1">
                    <a:lumMod val="75000"/>
                  </a:schemeClr>
                </a:solidFill>
                <a:latin typeface="Comic Sans MS" panose="030F0702030302020204" pitchFamily="66" charset="0"/>
              </a:rPr>
              <a:t>: Measurement of particle 1 in no way disturbs the state of spatially separated particle 2.</a:t>
            </a:r>
          </a:p>
          <a:p>
            <a:pPr marL="342900" indent="-342900">
              <a:buAutoNum type="arabicParenR"/>
            </a:pPr>
            <a:r>
              <a:rPr lang="en-US" sz="2000" b="1" dirty="0">
                <a:solidFill>
                  <a:schemeClr val="accent1">
                    <a:lumMod val="75000"/>
                  </a:schemeClr>
                </a:solidFill>
                <a:latin typeface="Comic Sans MS" panose="030F0702030302020204" pitchFamily="66" charset="0"/>
              </a:rPr>
              <a:t>Realism</a:t>
            </a:r>
            <a:r>
              <a:rPr lang="en-US" sz="2000" dirty="0">
                <a:solidFill>
                  <a:schemeClr val="accent1">
                    <a:lumMod val="75000"/>
                  </a:schemeClr>
                </a:solidFill>
                <a:latin typeface="Comic Sans MS" panose="030F0702030302020204" pitchFamily="66" charset="0"/>
              </a:rPr>
              <a:t>: The values of measurable properties of each particle are objectively real. They have definite values prior to measurement and regardless of whether they are observed. </a:t>
            </a:r>
          </a:p>
        </p:txBody>
      </p:sp>
    </p:spTree>
    <p:extLst>
      <p:ext uri="{BB962C8B-B14F-4D97-AF65-F5344CB8AC3E}">
        <p14:creationId xmlns:p14="http://schemas.microsoft.com/office/powerpoint/2010/main" val="1797049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8DCA52-15B1-37B9-77DD-D302B80C4B25}"/>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8D53D8E2-8C8C-CF6B-6AF5-3B4A9C1CC042}"/>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D52853E5-953E-6DAE-2C1E-172DA9F523C4}"/>
              </a:ext>
            </a:extLst>
          </p:cNvPr>
          <p:cNvSpPr>
            <a:spLocks noGrp="1"/>
          </p:cNvSpPr>
          <p:nvPr>
            <p:ph type="sldNum" sz="quarter" idx="12"/>
          </p:nvPr>
        </p:nvSpPr>
        <p:spPr/>
        <p:txBody>
          <a:bodyPr/>
          <a:lstStyle/>
          <a:p>
            <a:fld id="{A4F2CA83-2021-4716-8E4F-79F255E2A287}" type="slidenum">
              <a:rPr lang="en-US" smtClean="0"/>
              <a:t>11</a:t>
            </a:fld>
            <a:endParaRPr lang="en-US"/>
          </a:p>
        </p:txBody>
      </p:sp>
      <p:sp>
        <p:nvSpPr>
          <p:cNvPr id="5" name="TextBox 4">
            <a:extLst>
              <a:ext uri="{FF2B5EF4-FFF2-40B4-BE49-F238E27FC236}">
                <a16:creationId xmlns:a16="http://schemas.microsoft.com/office/drawing/2014/main" id="{B36C423A-314F-C460-27E3-1B33603CCEAD}"/>
              </a:ext>
            </a:extLst>
          </p:cNvPr>
          <p:cNvSpPr txBox="1"/>
          <p:nvPr/>
        </p:nvSpPr>
        <p:spPr>
          <a:xfrm>
            <a:off x="137272" y="902616"/>
            <a:ext cx="11917456" cy="4832092"/>
          </a:xfrm>
          <a:prstGeom prst="rect">
            <a:avLst/>
          </a:prstGeom>
          <a:noFill/>
        </p:spPr>
        <p:txBody>
          <a:bodyPr wrap="square">
            <a:spAutoFit/>
          </a:bodyPr>
          <a:lstStyle/>
          <a:p>
            <a:pPr algn="just"/>
            <a:r>
              <a:rPr lang="en-US" sz="2800" b="1" dirty="0">
                <a:solidFill>
                  <a:srgbClr val="000000"/>
                </a:solidFill>
                <a:latin typeface="Comic Sans MS" panose="030F0702030302020204" pitchFamily="66" charset="0"/>
              </a:rPr>
              <a:t> “Objective" obstacles of QC: </a:t>
            </a:r>
          </a:p>
          <a:p>
            <a:pPr algn="just"/>
            <a:endParaRPr lang="en-US" sz="2800" b="1" dirty="0">
              <a:solidFill>
                <a:srgbClr val="000000"/>
              </a:solidFill>
              <a:latin typeface="Comic Sans MS" panose="030F0702030302020204" pitchFamily="66" charset="0"/>
            </a:endParaRPr>
          </a:p>
          <a:p>
            <a:pPr algn="just"/>
            <a:r>
              <a:rPr lang="en-US" sz="2800" dirty="0">
                <a:solidFill>
                  <a:srgbClr val="000000"/>
                </a:solidFill>
                <a:latin typeface="Comic Sans MS" panose="030F0702030302020204" pitchFamily="66" charset="0"/>
              </a:rPr>
              <a:t>A natural idea to observe how the machine works fails because of the famous </a:t>
            </a:r>
            <a:r>
              <a:rPr lang="en-US" sz="2800" b="1" dirty="0">
                <a:solidFill>
                  <a:srgbClr val="000000"/>
                </a:solidFill>
                <a:latin typeface="Comic Sans MS" panose="030F0702030302020204" pitchFamily="66" charset="0"/>
              </a:rPr>
              <a:t>Schrodinger's cat paradox</a:t>
            </a:r>
            <a:r>
              <a:rPr lang="en-US" sz="2800" dirty="0">
                <a:solidFill>
                  <a:srgbClr val="000000"/>
                </a:solidFill>
                <a:latin typeface="Comic Sans MS" panose="030F0702030302020204" pitchFamily="66" charset="0"/>
              </a:rPr>
              <a:t>: </a:t>
            </a:r>
            <a:r>
              <a:rPr lang="en-US" sz="2800" dirty="0">
                <a:solidFill>
                  <a:srgbClr val="FF0000"/>
                </a:solidFill>
                <a:latin typeface="Comic Sans MS" panose="030F0702030302020204" pitchFamily="66" charset="0"/>
              </a:rPr>
              <a:t>one cannot look at a quantum system without stopping its quantum behavior</a:t>
            </a:r>
            <a:r>
              <a:rPr lang="en-US" sz="2800" dirty="0">
                <a:solidFill>
                  <a:srgbClr val="000000"/>
                </a:solidFill>
                <a:latin typeface="Comic Sans MS" panose="030F0702030302020204" pitchFamily="66" charset="0"/>
              </a:rPr>
              <a:t>. </a:t>
            </a:r>
          </a:p>
          <a:p>
            <a:pPr algn="just"/>
            <a:endParaRPr lang="en-US" sz="2800" dirty="0">
              <a:solidFill>
                <a:srgbClr val="000000"/>
              </a:solidFill>
              <a:latin typeface="Comic Sans MS" panose="030F0702030302020204" pitchFamily="66" charset="0"/>
            </a:endParaRPr>
          </a:p>
          <a:p>
            <a:pPr algn="just"/>
            <a:r>
              <a:rPr lang="en-US" sz="2800" dirty="0">
                <a:solidFill>
                  <a:srgbClr val="000000"/>
                </a:solidFill>
                <a:latin typeface="Comic Sans MS" panose="030F0702030302020204" pitchFamily="66" charset="0"/>
              </a:rPr>
              <a:t>If we  measure an arbitrary qubit which is in a superposition of |0&gt; and |1&gt; - we get either 0 or 1. </a:t>
            </a:r>
            <a:r>
              <a:rPr lang="en-US" sz="2800" b="1" dirty="0">
                <a:solidFill>
                  <a:srgbClr val="000000"/>
                </a:solidFill>
                <a:latin typeface="Comic Sans MS" panose="030F0702030302020204" pitchFamily="66" charset="0"/>
              </a:rPr>
              <a:t>The information on intermediate states is lost in the process of measurement</a:t>
            </a:r>
            <a:r>
              <a:rPr lang="en-US" sz="2800" dirty="0">
                <a:solidFill>
                  <a:srgbClr val="000000"/>
                </a:solidFill>
                <a:latin typeface="Comic Sans MS" panose="030F0702030302020204" pitchFamily="66" charset="0"/>
              </a:rPr>
              <a:t>, and even worse, almost all observables are value indefinite, that is, they </a:t>
            </a:r>
            <a:r>
              <a:rPr lang="en-US" sz="2800" b="1" dirty="0">
                <a:solidFill>
                  <a:srgbClr val="000000"/>
                </a:solidFill>
                <a:latin typeface="Comic Sans MS" panose="030F0702030302020204" pitchFamily="66" charset="0"/>
              </a:rPr>
              <a:t>do not have a value before measurement .</a:t>
            </a:r>
          </a:p>
        </p:txBody>
      </p:sp>
    </p:spTree>
    <p:extLst>
      <p:ext uri="{BB962C8B-B14F-4D97-AF65-F5344CB8AC3E}">
        <p14:creationId xmlns:p14="http://schemas.microsoft.com/office/powerpoint/2010/main" val="1713706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35A1DA-083A-40D3-A33C-A5F80F51A3AD}"/>
              </a:ext>
            </a:extLst>
          </p:cNvPr>
          <p:cNvSpPr txBox="1"/>
          <p:nvPr/>
        </p:nvSpPr>
        <p:spPr>
          <a:xfrm>
            <a:off x="415003" y="2139854"/>
            <a:ext cx="11507189" cy="1754326"/>
          </a:xfrm>
          <a:prstGeom prst="rect">
            <a:avLst/>
          </a:prstGeom>
          <a:noFill/>
        </p:spPr>
        <p:txBody>
          <a:bodyPr wrap="none" rtlCol="0">
            <a:spAutoFit/>
          </a:bodyPr>
          <a:lstStyle/>
          <a:p>
            <a:r>
              <a:rPr lang="en-US" sz="5400" b="1" dirty="0"/>
              <a:t>How are Quantum Computers Different</a:t>
            </a:r>
          </a:p>
          <a:p>
            <a:r>
              <a:rPr lang="en-US" sz="5400" b="1" dirty="0"/>
              <a:t>than Classical Ones ?</a:t>
            </a:r>
          </a:p>
        </p:txBody>
      </p:sp>
      <p:sp>
        <p:nvSpPr>
          <p:cNvPr id="3" name="Date Placeholder 2">
            <a:extLst>
              <a:ext uri="{FF2B5EF4-FFF2-40B4-BE49-F238E27FC236}">
                <a16:creationId xmlns:a16="http://schemas.microsoft.com/office/drawing/2014/main" id="{242DA1FE-78BC-AC6C-20F2-002BD64FA82A}"/>
              </a:ext>
            </a:extLst>
          </p:cNvPr>
          <p:cNvSpPr>
            <a:spLocks noGrp="1"/>
          </p:cNvSpPr>
          <p:nvPr>
            <p:ph type="dt" sz="half" idx="10"/>
          </p:nvPr>
        </p:nvSpPr>
        <p:spPr/>
        <p:txBody>
          <a:bodyPr/>
          <a:lstStyle/>
          <a:p>
            <a:r>
              <a:rPr lang="en-US"/>
              <a:t>01/09/2022</a:t>
            </a:r>
          </a:p>
        </p:txBody>
      </p:sp>
      <p:sp>
        <p:nvSpPr>
          <p:cNvPr id="4" name="Footer Placeholder 3">
            <a:extLst>
              <a:ext uri="{FF2B5EF4-FFF2-40B4-BE49-F238E27FC236}">
                <a16:creationId xmlns:a16="http://schemas.microsoft.com/office/drawing/2014/main" id="{F8D369F0-48F3-F0D7-1FE1-F6E5663ADA4E}"/>
              </a:ext>
            </a:extLst>
          </p:cNvPr>
          <p:cNvSpPr>
            <a:spLocks noGrp="1"/>
          </p:cNvSpPr>
          <p:nvPr>
            <p:ph type="ftr" sz="quarter" idx="11"/>
          </p:nvPr>
        </p:nvSpPr>
        <p:spPr/>
        <p:txBody>
          <a:bodyPr/>
          <a:lstStyle/>
          <a:p>
            <a:r>
              <a:rPr lang="en-US"/>
              <a:t>BPU11, Predrag Krstic</a:t>
            </a:r>
          </a:p>
        </p:txBody>
      </p:sp>
      <p:sp>
        <p:nvSpPr>
          <p:cNvPr id="5" name="Slide Number Placeholder 4">
            <a:extLst>
              <a:ext uri="{FF2B5EF4-FFF2-40B4-BE49-F238E27FC236}">
                <a16:creationId xmlns:a16="http://schemas.microsoft.com/office/drawing/2014/main" id="{4226AD92-1A86-96AB-D519-114A81B9670C}"/>
              </a:ext>
            </a:extLst>
          </p:cNvPr>
          <p:cNvSpPr>
            <a:spLocks noGrp="1"/>
          </p:cNvSpPr>
          <p:nvPr>
            <p:ph type="sldNum" sz="quarter" idx="12"/>
          </p:nvPr>
        </p:nvSpPr>
        <p:spPr/>
        <p:txBody>
          <a:bodyPr/>
          <a:lstStyle/>
          <a:p>
            <a:fld id="{DB82F803-4786-4F5E-BD09-D85CA3EAEE09}" type="slidenum">
              <a:rPr lang="en-US" smtClean="0"/>
              <a:t>12</a:t>
            </a:fld>
            <a:endParaRPr lang="en-US"/>
          </a:p>
        </p:txBody>
      </p:sp>
    </p:spTree>
    <p:extLst>
      <p:ext uri="{BB962C8B-B14F-4D97-AF65-F5344CB8AC3E}">
        <p14:creationId xmlns:p14="http://schemas.microsoft.com/office/powerpoint/2010/main" val="552680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01020A-6157-4989-98DA-150A26014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6" y="-54544"/>
            <a:ext cx="12190476" cy="6000000"/>
          </a:xfrm>
          <a:prstGeom prst="rect">
            <a:avLst/>
          </a:prstGeom>
        </p:spPr>
      </p:pic>
      <p:sp>
        <p:nvSpPr>
          <p:cNvPr id="4" name="TextBox 3">
            <a:extLst>
              <a:ext uri="{FF2B5EF4-FFF2-40B4-BE49-F238E27FC236}">
                <a16:creationId xmlns:a16="http://schemas.microsoft.com/office/drawing/2014/main" id="{BE13D781-6C1E-4B2C-A952-D20CFE0967E1}"/>
              </a:ext>
            </a:extLst>
          </p:cNvPr>
          <p:cNvSpPr txBox="1"/>
          <p:nvPr/>
        </p:nvSpPr>
        <p:spPr>
          <a:xfrm>
            <a:off x="350645" y="5009318"/>
            <a:ext cx="11490710" cy="1323439"/>
          </a:xfrm>
          <a:prstGeom prst="rect">
            <a:avLst/>
          </a:prstGeom>
          <a:noFill/>
        </p:spPr>
        <p:txBody>
          <a:bodyPr wrap="none" rtlCol="0">
            <a:spAutoFit/>
          </a:bodyPr>
          <a:lstStyle/>
          <a:p>
            <a:r>
              <a:rPr lang="en-US" sz="4000" dirty="0"/>
              <a:t>The classical  64-bit computer can process 8 bytes in a </a:t>
            </a:r>
          </a:p>
          <a:p>
            <a:r>
              <a:rPr lang="en-US" sz="4000" dirty="0"/>
              <a:t>single step</a:t>
            </a:r>
            <a:r>
              <a:rPr lang="en-US" dirty="0"/>
              <a:t>.</a:t>
            </a:r>
          </a:p>
        </p:txBody>
      </p:sp>
      <p:sp>
        <p:nvSpPr>
          <p:cNvPr id="2" name="Date Placeholder 1">
            <a:extLst>
              <a:ext uri="{FF2B5EF4-FFF2-40B4-BE49-F238E27FC236}">
                <a16:creationId xmlns:a16="http://schemas.microsoft.com/office/drawing/2014/main" id="{9311B5E2-E27B-403D-D3B9-3700FEE549EF}"/>
              </a:ext>
            </a:extLst>
          </p:cNvPr>
          <p:cNvSpPr>
            <a:spLocks noGrp="1"/>
          </p:cNvSpPr>
          <p:nvPr>
            <p:ph type="dt" sz="half" idx="10"/>
          </p:nvPr>
        </p:nvSpPr>
        <p:spPr/>
        <p:txBody>
          <a:bodyPr/>
          <a:lstStyle/>
          <a:p>
            <a:r>
              <a:rPr lang="en-US"/>
              <a:t>01/09/2022</a:t>
            </a:r>
          </a:p>
        </p:txBody>
      </p:sp>
      <p:sp>
        <p:nvSpPr>
          <p:cNvPr id="5" name="Footer Placeholder 4">
            <a:extLst>
              <a:ext uri="{FF2B5EF4-FFF2-40B4-BE49-F238E27FC236}">
                <a16:creationId xmlns:a16="http://schemas.microsoft.com/office/drawing/2014/main" id="{977450AC-F614-1543-14C8-BDECAB60EA41}"/>
              </a:ext>
            </a:extLst>
          </p:cNvPr>
          <p:cNvSpPr>
            <a:spLocks noGrp="1"/>
          </p:cNvSpPr>
          <p:nvPr>
            <p:ph type="ftr" sz="quarter" idx="11"/>
          </p:nvPr>
        </p:nvSpPr>
        <p:spPr/>
        <p:txBody>
          <a:bodyPr/>
          <a:lstStyle/>
          <a:p>
            <a:r>
              <a:rPr lang="en-US"/>
              <a:t>BPU11, Predrag Krstic</a:t>
            </a:r>
          </a:p>
        </p:txBody>
      </p:sp>
      <p:sp>
        <p:nvSpPr>
          <p:cNvPr id="6" name="Slide Number Placeholder 5">
            <a:extLst>
              <a:ext uri="{FF2B5EF4-FFF2-40B4-BE49-F238E27FC236}">
                <a16:creationId xmlns:a16="http://schemas.microsoft.com/office/drawing/2014/main" id="{B9BD0B10-8C70-36B6-CB71-B1882C023214}"/>
              </a:ext>
            </a:extLst>
          </p:cNvPr>
          <p:cNvSpPr>
            <a:spLocks noGrp="1"/>
          </p:cNvSpPr>
          <p:nvPr>
            <p:ph type="sldNum" sz="quarter" idx="12"/>
          </p:nvPr>
        </p:nvSpPr>
        <p:spPr/>
        <p:txBody>
          <a:bodyPr/>
          <a:lstStyle/>
          <a:p>
            <a:fld id="{DB82F803-4786-4F5E-BD09-D85CA3EAEE09}" type="slidenum">
              <a:rPr lang="en-US" smtClean="0"/>
              <a:t>13</a:t>
            </a:fld>
            <a:endParaRPr lang="en-US"/>
          </a:p>
        </p:txBody>
      </p:sp>
    </p:spTree>
    <p:extLst>
      <p:ext uri="{BB962C8B-B14F-4D97-AF65-F5344CB8AC3E}">
        <p14:creationId xmlns:p14="http://schemas.microsoft.com/office/powerpoint/2010/main" val="1842835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9502D-872D-4B08-A220-C0C0FB2BCAD1}"/>
              </a:ext>
            </a:extLst>
          </p:cNvPr>
          <p:cNvSpPr>
            <a:spLocks noGrp="1"/>
          </p:cNvSpPr>
          <p:nvPr>
            <p:ph type="title"/>
          </p:nvPr>
        </p:nvSpPr>
        <p:spPr/>
        <p:txBody>
          <a:bodyPr/>
          <a:lstStyle/>
          <a:p>
            <a:r>
              <a:rPr lang="en-US" dirty="0"/>
              <a:t>Quantum bits (qubits)</a:t>
            </a:r>
          </a:p>
        </p:txBody>
      </p:sp>
      <p:sp>
        <p:nvSpPr>
          <p:cNvPr id="3" name="TextBox 2">
            <a:extLst>
              <a:ext uri="{FF2B5EF4-FFF2-40B4-BE49-F238E27FC236}">
                <a16:creationId xmlns:a16="http://schemas.microsoft.com/office/drawing/2014/main" id="{CE5B4494-41C8-4B54-B7B2-3283A51907B6}"/>
              </a:ext>
            </a:extLst>
          </p:cNvPr>
          <p:cNvSpPr txBox="1"/>
          <p:nvPr/>
        </p:nvSpPr>
        <p:spPr>
          <a:xfrm>
            <a:off x="476738" y="1774092"/>
            <a:ext cx="8181599" cy="738664"/>
          </a:xfrm>
          <a:prstGeom prst="rect">
            <a:avLst/>
          </a:prstGeom>
          <a:noFill/>
        </p:spPr>
        <p:txBody>
          <a:bodyPr wrap="none" rtlCol="0">
            <a:spAutoFit/>
          </a:bodyPr>
          <a:lstStyle/>
          <a:p>
            <a:r>
              <a:rPr lang="en-US" sz="2400" dirty="0"/>
              <a:t>What is a qubit? </a:t>
            </a:r>
          </a:p>
          <a:p>
            <a:r>
              <a:rPr lang="en-US" dirty="0">
                <a:solidFill>
                  <a:srgbClr val="FF0000"/>
                </a:solidFill>
              </a:rPr>
              <a:t>A mathematical object </a:t>
            </a:r>
            <a:r>
              <a:rPr lang="en-US" dirty="0"/>
              <a:t> that can be </a:t>
            </a:r>
            <a:r>
              <a:rPr lang="en-US" dirty="0">
                <a:solidFill>
                  <a:srgbClr val="FF0000"/>
                </a:solidFill>
              </a:rPr>
              <a:t>in any linear superposition of states |0&gt; and |1&gt;</a:t>
            </a:r>
          </a:p>
        </p:txBody>
      </p:sp>
      <p:graphicFrame>
        <p:nvGraphicFramePr>
          <p:cNvPr id="4" name="Object 3">
            <a:extLst>
              <a:ext uri="{FF2B5EF4-FFF2-40B4-BE49-F238E27FC236}">
                <a16:creationId xmlns:a16="http://schemas.microsoft.com/office/drawing/2014/main" id="{AA036131-D364-41EB-AAF1-F2A078B38E8B}"/>
              </a:ext>
            </a:extLst>
          </p:cNvPr>
          <p:cNvGraphicFramePr>
            <a:graphicFrameLocks noChangeAspect="1"/>
          </p:cNvGraphicFramePr>
          <p:nvPr>
            <p:extLst>
              <p:ext uri="{D42A27DB-BD31-4B8C-83A1-F6EECF244321}">
                <p14:modId xmlns:p14="http://schemas.microsoft.com/office/powerpoint/2010/main" val="2790861478"/>
              </p:ext>
            </p:extLst>
          </p:nvPr>
        </p:nvGraphicFramePr>
        <p:xfrm>
          <a:off x="1050488" y="2553727"/>
          <a:ext cx="3387725" cy="527050"/>
        </p:xfrm>
        <a:graphic>
          <a:graphicData uri="http://schemas.openxmlformats.org/presentationml/2006/ole">
            <mc:AlternateContent xmlns:mc="http://schemas.openxmlformats.org/markup-compatibility/2006">
              <mc:Choice xmlns:v="urn:schemas-microsoft-com:vml" Requires="v">
                <p:oleObj name="Equation" r:id="rId2" imgW="1307880" imgH="203040" progId="Equation.DSMT4">
                  <p:embed/>
                </p:oleObj>
              </mc:Choice>
              <mc:Fallback>
                <p:oleObj name="Equation" r:id="rId2" imgW="1307880" imgH="203040" progId="Equation.DSMT4">
                  <p:embed/>
                  <p:pic>
                    <p:nvPicPr>
                      <p:cNvPr id="4" name="Object 3">
                        <a:extLst>
                          <a:ext uri="{FF2B5EF4-FFF2-40B4-BE49-F238E27FC236}">
                            <a16:creationId xmlns:a16="http://schemas.microsoft.com/office/drawing/2014/main" id="{AA036131-D364-41EB-AAF1-F2A078B38E8B}"/>
                          </a:ext>
                        </a:extLst>
                      </p:cNvPr>
                      <p:cNvPicPr/>
                      <p:nvPr/>
                    </p:nvPicPr>
                    <p:blipFill>
                      <a:blip r:embed="rId3"/>
                      <a:stretch>
                        <a:fillRect/>
                      </a:stretch>
                    </p:blipFill>
                    <p:spPr>
                      <a:xfrm>
                        <a:off x="1050488" y="2553727"/>
                        <a:ext cx="3387725" cy="52705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32825EE-2719-4737-9B67-1E53E5FBF5BC}"/>
              </a:ext>
            </a:extLst>
          </p:cNvPr>
          <p:cNvSpPr txBox="1"/>
          <p:nvPr/>
        </p:nvSpPr>
        <p:spPr>
          <a:xfrm>
            <a:off x="151749" y="3162291"/>
            <a:ext cx="11461792" cy="2031325"/>
          </a:xfrm>
          <a:prstGeom prst="rect">
            <a:avLst/>
          </a:prstGeom>
          <a:noFill/>
        </p:spPr>
        <p:txBody>
          <a:bodyPr wrap="none" rtlCol="0">
            <a:spAutoFit/>
          </a:bodyPr>
          <a:lstStyle/>
          <a:p>
            <a:pPr marL="285750" indent="-285750">
              <a:buFont typeface="Symbol" panose="05050102010706020507" pitchFamily="18" charset="2"/>
              <a:buChar char="a"/>
            </a:pPr>
            <a:r>
              <a:rPr lang="en-US" dirty="0">
                <a:sym typeface="Symbol" panose="05050102010706020507" pitchFamily="18" charset="2"/>
              </a:rPr>
              <a:t>and </a:t>
            </a:r>
            <a:r>
              <a:rPr lang="el-GR" dirty="0">
                <a:latin typeface="Times New Roman" panose="02020603050405020304" pitchFamily="18" charset="0"/>
                <a:cs typeface="Times New Roman" panose="02020603050405020304" pitchFamily="18" charset="0"/>
                <a:sym typeface="Symbol" panose="05050102010706020507" pitchFamily="18" charset="2"/>
              </a:rPr>
              <a:t>β</a:t>
            </a:r>
            <a:r>
              <a:rPr lang="en-US" dirty="0">
                <a:latin typeface="Times New Roman" panose="02020603050405020304" pitchFamily="18" charset="0"/>
                <a:cs typeface="Times New Roman" panose="02020603050405020304" pitchFamily="18" charset="0"/>
                <a:sym typeface="Symbol" panose="05050102010706020507" pitchFamily="18" charset="2"/>
              </a:rPr>
              <a:t> are complex numbers, while |0&gt; and |1&gt; are called </a:t>
            </a:r>
            <a:r>
              <a:rPr lang="en-US"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computational basis states</a:t>
            </a:r>
            <a:r>
              <a:rPr lang="en-US" dirty="0">
                <a:latin typeface="Times New Roman" panose="02020603050405020304" pitchFamily="18" charset="0"/>
                <a:cs typeface="Times New Roman" panose="02020603050405020304" pitchFamily="18" charset="0"/>
                <a:sym typeface="Symbol" panose="05050102010706020507" pitchFamily="18" charset="2"/>
              </a:rPr>
              <a:t>, and are orthonormal basis for this </a:t>
            </a:r>
          </a:p>
          <a:p>
            <a:r>
              <a:rPr lang="en-US"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2-dimensional complex vector space</a:t>
            </a:r>
            <a:r>
              <a:rPr lang="en-US" dirty="0">
                <a:latin typeface="Times New Roman" panose="02020603050405020304" pitchFamily="18" charset="0"/>
                <a:cs typeface="Times New Roman" panose="02020603050405020304" pitchFamily="18" charset="0"/>
                <a:sym typeface="Symbol" panose="05050102010706020507" pitchFamily="18" charset="2"/>
              </a:rPr>
              <a:t>.   </a:t>
            </a:r>
          </a:p>
          <a:p>
            <a:endParaRPr lang="en-US" dirty="0">
              <a:latin typeface="Times New Roman" panose="02020603050405020304" pitchFamily="18" charset="0"/>
              <a:cs typeface="Times New Roman" panose="02020603050405020304" pitchFamily="18" charset="0"/>
              <a:sym typeface="Symbol" panose="05050102010706020507" pitchFamily="18" charset="2"/>
            </a:endParaRPr>
          </a:p>
          <a:p>
            <a:r>
              <a:rPr lang="en-US" dirty="0">
                <a:latin typeface="Times New Roman" panose="02020603050405020304" pitchFamily="18" charset="0"/>
                <a:cs typeface="Times New Roman" panose="02020603050405020304" pitchFamily="18" charset="0"/>
                <a:sym typeface="Symbol" panose="05050102010706020507" pitchFamily="18" charset="2"/>
              </a:rPr>
              <a:t>When measure (observe) qubit we can </a:t>
            </a:r>
            <a:r>
              <a:rPr lang="en-US"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either</a:t>
            </a:r>
            <a:r>
              <a:rPr lang="en-US" dirty="0">
                <a:latin typeface="Times New Roman" panose="02020603050405020304" pitchFamily="18" charset="0"/>
                <a:cs typeface="Times New Roman" panose="02020603050405020304" pitchFamily="18" charset="0"/>
                <a:sym typeface="Symbol" panose="05050102010706020507" pitchFamily="18" charset="2"/>
              </a:rPr>
              <a:t> get |0&gt; with probability          or |1&gt; with probability</a:t>
            </a:r>
          </a:p>
          <a:p>
            <a:endParaRPr lang="en-US" dirty="0">
              <a:latin typeface="Times New Roman" panose="02020603050405020304" pitchFamily="18" charset="0"/>
              <a:cs typeface="Times New Roman" panose="02020603050405020304" pitchFamily="18" charset="0"/>
              <a:sym typeface="Symbol" panose="05050102010706020507" pitchFamily="18" charset="2"/>
            </a:endParaRPr>
          </a:p>
          <a:p>
            <a:r>
              <a:rPr lang="en-US" dirty="0">
                <a:latin typeface="Times New Roman" panose="02020603050405020304" pitchFamily="18" charset="0"/>
                <a:cs typeface="Times New Roman" panose="02020603050405020304" pitchFamily="18" charset="0"/>
                <a:sym typeface="Symbol" panose="05050102010706020507" pitchFamily="18" charset="2"/>
              </a:rPr>
              <a:t>Thus,                               and </a:t>
            </a:r>
            <a:r>
              <a:rPr lang="en-US"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qubit is a unit vector in a 2-dimensional complex vector space. </a:t>
            </a:r>
          </a:p>
          <a:p>
            <a:endParaRPr lang="en-US" dirty="0">
              <a:solidFill>
                <a:srgbClr val="FF0000"/>
              </a:solidFill>
              <a:latin typeface="Times New Roman" panose="02020603050405020304" pitchFamily="18" charset="0"/>
              <a:cs typeface="Times New Roman" panose="02020603050405020304" pitchFamily="18" charset="0"/>
              <a:sym typeface="Symbol" panose="05050102010706020507" pitchFamily="18" charset="2"/>
            </a:endParaRPr>
          </a:p>
        </p:txBody>
      </p:sp>
      <p:graphicFrame>
        <p:nvGraphicFramePr>
          <p:cNvPr id="8" name="Object 7">
            <a:extLst>
              <a:ext uri="{FF2B5EF4-FFF2-40B4-BE49-F238E27FC236}">
                <a16:creationId xmlns:a16="http://schemas.microsoft.com/office/drawing/2014/main" id="{BC10C353-BE3F-4C2B-B757-20D54284F802}"/>
              </a:ext>
            </a:extLst>
          </p:cNvPr>
          <p:cNvGraphicFramePr>
            <a:graphicFrameLocks noChangeAspect="1"/>
          </p:cNvGraphicFramePr>
          <p:nvPr>
            <p:extLst>
              <p:ext uri="{D42A27DB-BD31-4B8C-83A1-F6EECF244321}">
                <p14:modId xmlns:p14="http://schemas.microsoft.com/office/powerpoint/2010/main" val="3693135721"/>
              </p:ext>
            </p:extLst>
          </p:nvPr>
        </p:nvGraphicFramePr>
        <p:xfrm>
          <a:off x="6539065" y="3920074"/>
          <a:ext cx="564676" cy="423507"/>
        </p:xfrm>
        <a:graphic>
          <a:graphicData uri="http://schemas.openxmlformats.org/presentationml/2006/ole">
            <mc:AlternateContent xmlns:mc="http://schemas.openxmlformats.org/markup-compatibility/2006">
              <mc:Choice xmlns:v="urn:schemas-microsoft-com:vml" Requires="v">
                <p:oleObj name="Equation" r:id="rId4" imgW="304560" imgH="228600" progId="Equation.DSMT4">
                  <p:embed/>
                </p:oleObj>
              </mc:Choice>
              <mc:Fallback>
                <p:oleObj name="Equation" r:id="rId4" imgW="304560" imgH="228600" progId="Equation.DSMT4">
                  <p:embed/>
                  <p:pic>
                    <p:nvPicPr>
                      <p:cNvPr id="8" name="Object 7">
                        <a:extLst>
                          <a:ext uri="{FF2B5EF4-FFF2-40B4-BE49-F238E27FC236}">
                            <a16:creationId xmlns:a16="http://schemas.microsoft.com/office/drawing/2014/main" id="{BC10C353-BE3F-4C2B-B757-20D54284F802}"/>
                          </a:ext>
                        </a:extLst>
                      </p:cNvPr>
                      <p:cNvPicPr/>
                      <p:nvPr/>
                    </p:nvPicPr>
                    <p:blipFill>
                      <a:blip r:embed="rId5"/>
                      <a:stretch>
                        <a:fillRect/>
                      </a:stretch>
                    </p:blipFill>
                    <p:spPr>
                      <a:xfrm>
                        <a:off x="6539065" y="3920074"/>
                        <a:ext cx="564676" cy="42350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BD0D73C-5F2E-4E43-B847-B63ED53C3DA6}"/>
              </a:ext>
            </a:extLst>
          </p:cNvPr>
          <p:cNvGraphicFramePr>
            <a:graphicFrameLocks noChangeAspect="1"/>
          </p:cNvGraphicFramePr>
          <p:nvPr>
            <p:extLst>
              <p:ext uri="{D42A27DB-BD31-4B8C-83A1-F6EECF244321}">
                <p14:modId xmlns:p14="http://schemas.microsoft.com/office/powerpoint/2010/main" val="51651755"/>
              </p:ext>
            </p:extLst>
          </p:nvPr>
        </p:nvGraphicFramePr>
        <p:xfrm>
          <a:off x="9178191" y="3920074"/>
          <a:ext cx="564676" cy="423507"/>
        </p:xfrm>
        <a:graphic>
          <a:graphicData uri="http://schemas.openxmlformats.org/presentationml/2006/ole">
            <mc:AlternateContent xmlns:mc="http://schemas.openxmlformats.org/markup-compatibility/2006">
              <mc:Choice xmlns:v="urn:schemas-microsoft-com:vml" Requires="v">
                <p:oleObj name="Equation" r:id="rId6" imgW="304560" imgH="228600" progId="Equation.DSMT4">
                  <p:embed/>
                </p:oleObj>
              </mc:Choice>
              <mc:Fallback>
                <p:oleObj name="Equation" r:id="rId6" imgW="304560" imgH="228600" progId="Equation.DSMT4">
                  <p:embed/>
                  <p:pic>
                    <p:nvPicPr>
                      <p:cNvPr id="9" name="Object 8">
                        <a:extLst>
                          <a:ext uri="{FF2B5EF4-FFF2-40B4-BE49-F238E27FC236}">
                            <a16:creationId xmlns:a16="http://schemas.microsoft.com/office/drawing/2014/main" id="{EBD0D73C-5F2E-4E43-B847-B63ED53C3DA6}"/>
                          </a:ext>
                        </a:extLst>
                      </p:cNvPr>
                      <p:cNvPicPr/>
                      <p:nvPr/>
                    </p:nvPicPr>
                    <p:blipFill>
                      <a:blip r:embed="rId7"/>
                      <a:stretch>
                        <a:fillRect/>
                      </a:stretch>
                    </p:blipFill>
                    <p:spPr>
                      <a:xfrm>
                        <a:off x="9178191" y="3920074"/>
                        <a:ext cx="564676" cy="42350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67F42D3-F605-4E16-B174-E4961AB21EAC}"/>
              </a:ext>
            </a:extLst>
          </p:cNvPr>
          <p:cNvGraphicFramePr>
            <a:graphicFrameLocks noChangeAspect="1"/>
          </p:cNvGraphicFramePr>
          <p:nvPr>
            <p:extLst>
              <p:ext uri="{D42A27DB-BD31-4B8C-83A1-F6EECF244321}">
                <p14:modId xmlns:p14="http://schemas.microsoft.com/office/powerpoint/2010/main" val="2980543609"/>
              </p:ext>
            </p:extLst>
          </p:nvPr>
        </p:nvGraphicFramePr>
        <p:xfrm>
          <a:off x="747863" y="4471115"/>
          <a:ext cx="1694028" cy="423507"/>
        </p:xfrm>
        <a:graphic>
          <a:graphicData uri="http://schemas.openxmlformats.org/presentationml/2006/ole">
            <mc:AlternateContent xmlns:mc="http://schemas.openxmlformats.org/markup-compatibility/2006">
              <mc:Choice xmlns:v="urn:schemas-microsoft-com:vml" Requires="v">
                <p:oleObj name="Equation" r:id="rId8" imgW="914400" imgH="228600" progId="Equation.DSMT4">
                  <p:embed/>
                </p:oleObj>
              </mc:Choice>
              <mc:Fallback>
                <p:oleObj name="Equation" r:id="rId8" imgW="914400" imgH="228600" progId="Equation.DSMT4">
                  <p:embed/>
                  <p:pic>
                    <p:nvPicPr>
                      <p:cNvPr id="10" name="Object 9">
                        <a:extLst>
                          <a:ext uri="{FF2B5EF4-FFF2-40B4-BE49-F238E27FC236}">
                            <a16:creationId xmlns:a16="http://schemas.microsoft.com/office/drawing/2014/main" id="{567F42D3-F605-4E16-B174-E4961AB21EAC}"/>
                          </a:ext>
                        </a:extLst>
                      </p:cNvPr>
                      <p:cNvPicPr/>
                      <p:nvPr/>
                    </p:nvPicPr>
                    <p:blipFill>
                      <a:blip r:embed="rId9"/>
                      <a:stretch>
                        <a:fillRect/>
                      </a:stretch>
                    </p:blipFill>
                    <p:spPr>
                      <a:xfrm>
                        <a:off x="747863" y="4471115"/>
                        <a:ext cx="1694028" cy="423507"/>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4D86FF6-10EA-47C4-965D-37E170F20916}"/>
              </a:ext>
            </a:extLst>
          </p:cNvPr>
          <p:cNvGraphicFramePr>
            <a:graphicFrameLocks noChangeAspect="1"/>
          </p:cNvGraphicFramePr>
          <p:nvPr>
            <p:extLst>
              <p:ext uri="{D42A27DB-BD31-4B8C-83A1-F6EECF244321}">
                <p14:modId xmlns:p14="http://schemas.microsoft.com/office/powerpoint/2010/main" val="1545034984"/>
              </p:ext>
            </p:extLst>
          </p:nvPr>
        </p:nvGraphicFramePr>
        <p:xfrm>
          <a:off x="8565464" y="2331658"/>
          <a:ext cx="2134789" cy="776287"/>
        </p:xfrm>
        <a:graphic>
          <a:graphicData uri="http://schemas.openxmlformats.org/presentationml/2006/ole">
            <mc:AlternateContent xmlns:mc="http://schemas.openxmlformats.org/markup-compatibility/2006">
              <mc:Choice xmlns:v="urn:schemas-microsoft-com:vml" Requires="v">
                <p:oleObj name="Equation" r:id="rId10" imgW="1257120" imgH="457200" progId="Equation.DSMT4">
                  <p:embed/>
                </p:oleObj>
              </mc:Choice>
              <mc:Fallback>
                <p:oleObj name="Equation" r:id="rId10" imgW="1257120" imgH="457200" progId="Equation.DSMT4">
                  <p:embed/>
                  <p:pic>
                    <p:nvPicPr>
                      <p:cNvPr id="11" name="Object 10">
                        <a:extLst>
                          <a:ext uri="{FF2B5EF4-FFF2-40B4-BE49-F238E27FC236}">
                            <a16:creationId xmlns:a16="http://schemas.microsoft.com/office/drawing/2014/main" id="{94D86FF6-10EA-47C4-965D-37E170F20916}"/>
                          </a:ext>
                        </a:extLst>
                      </p:cNvPr>
                      <p:cNvPicPr/>
                      <p:nvPr/>
                    </p:nvPicPr>
                    <p:blipFill>
                      <a:blip r:embed="rId11"/>
                      <a:stretch>
                        <a:fillRect/>
                      </a:stretch>
                    </p:blipFill>
                    <p:spPr>
                      <a:xfrm>
                        <a:off x="8565464" y="2331658"/>
                        <a:ext cx="2134789" cy="776287"/>
                      </a:xfrm>
                      <a:prstGeom prst="rect">
                        <a:avLst/>
                      </a:prstGeom>
                    </p:spPr>
                  </p:pic>
                </p:oleObj>
              </mc:Fallback>
            </mc:AlternateContent>
          </a:graphicData>
        </a:graphic>
      </p:graphicFrame>
      <p:sp>
        <p:nvSpPr>
          <p:cNvPr id="6" name="Date Placeholder 5">
            <a:extLst>
              <a:ext uri="{FF2B5EF4-FFF2-40B4-BE49-F238E27FC236}">
                <a16:creationId xmlns:a16="http://schemas.microsoft.com/office/drawing/2014/main" id="{85799293-CFFA-60D0-1B2C-BB64380441DC}"/>
              </a:ext>
            </a:extLst>
          </p:cNvPr>
          <p:cNvSpPr>
            <a:spLocks noGrp="1"/>
          </p:cNvSpPr>
          <p:nvPr>
            <p:ph type="dt" sz="half" idx="10"/>
          </p:nvPr>
        </p:nvSpPr>
        <p:spPr/>
        <p:txBody>
          <a:bodyPr/>
          <a:lstStyle/>
          <a:p>
            <a:r>
              <a:rPr lang="en-US"/>
              <a:t>01/09/2022</a:t>
            </a:r>
          </a:p>
        </p:txBody>
      </p:sp>
      <p:sp>
        <p:nvSpPr>
          <p:cNvPr id="12" name="Footer Placeholder 11">
            <a:extLst>
              <a:ext uri="{FF2B5EF4-FFF2-40B4-BE49-F238E27FC236}">
                <a16:creationId xmlns:a16="http://schemas.microsoft.com/office/drawing/2014/main" id="{4991A7B1-DC98-9E41-EA59-7BD7EDB4E7BC}"/>
              </a:ext>
            </a:extLst>
          </p:cNvPr>
          <p:cNvSpPr>
            <a:spLocks noGrp="1"/>
          </p:cNvSpPr>
          <p:nvPr>
            <p:ph type="ftr" sz="quarter" idx="11"/>
          </p:nvPr>
        </p:nvSpPr>
        <p:spPr/>
        <p:txBody>
          <a:bodyPr/>
          <a:lstStyle/>
          <a:p>
            <a:r>
              <a:rPr lang="en-US"/>
              <a:t>BPU11, Predrag Krstic</a:t>
            </a:r>
          </a:p>
        </p:txBody>
      </p:sp>
      <p:sp>
        <p:nvSpPr>
          <p:cNvPr id="13" name="Slide Number Placeholder 12">
            <a:extLst>
              <a:ext uri="{FF2B5EF4-FFF2-40B4-BE49-F238E27FC236}">
                <a16:creationId xmlns:a16="http://schemas.microsoft.com/office/drawing/2014/main" id="{7415F4F8-078B-29BF-97FF-3B2BBBA24BA6}"/>
              </a:ext>
            </a:extLst>
          </p:cNvPr>
          <p:cNvSpPr>
            <a:spLocks noGrp="1"/>
          </p:cNvSpPr>
          <p:nvPr>
            <p:ph type="sldNum" sz="quarter" idx="12"/>
          </p:nvPr>
        </p:nvSpPr>
        <p:spPr/>
        <p:txBody>
          <a:bodyPr/>
          <a:lstStyle/>
          <a:p>
            <a:fld id="{DB82F803-4786-4F5E-BD09-D85CA3EAEE09}" type="slidenum">
              <a:rPr lang="en-US" smtClean="0"/>
              <a:t>14</a:t>
            </a:fld>
            <a:endParaRPr lang="en-US"/>
          </a:p>
        </p:txBody>
      </p:sp>
      <p:sp>
        <p:nvSpPr>
          <p:cNvPr id="14" name="TextBox 13">
            <a:extLst>
              <a:ext uri="{FF2B5EF4-FFF2-40B4-BE49-F238E27FC236}">
                <a16:creationId xmlns:a16="http://schemas.microsoft.com/office/drawing/2014/main" id="{27E5D01B-AE37-BAD8-25A7-41D94C70C2D8}"/>
              </a:ext>
            </a:extLst>
          </p:cNvPr>
          <p:cNvSpPr txBox="1"/>
          <p:nvPr/>
        </p:nvSpPr>
        <p:spPr>
          <a:xfrm>
            <a:off x="8695209" y="1997755"/>
            <a:ext cx="2095317" cy="369332"/>
          </a:xfrm>
          <a:prstGeom prst="rect">
            <a:avLst/>
          </a:prstGeom>
          <a:noFill/>
        </p:spPr>
        <p:txBody>
          <a:bodyPr wrap="none" rtlCol="0">
            <a:spAutoFit/>
          </a:bodyPr>
          <a:lstStyle/>
          <a:p>
            <a:r>
              <a:rPr lang="en-US" dirty="0"/>
              <a:t>Computational basis</a:t>
            </a:r>
          </a:p>
        </p:txBody>
      </p:sp>
      <p:pic>
        <p:nvPicPr>
          <p:cNvPr id="15" name="Picture 14">
            <a:extLst>
              <a:ext uri="{FF2B5EF4-FFF2-40B4-BE49-F238E27FC236}">
                <a16:creationId xmlns:a16="http://schemas.microsoft.com/office/drawing/2014/main" id="{1FB9C68D-4A44-119F-105B-0B911BF68A38}"/>
              </a:ext>
            </a:extLst>
          </p:cNvPr>
          <p:cNvPicPr>
            <a:picLocks noChangeAspect="1"/>
          </p:cNvPicPr>
          <p:nvPr/>
        </p:nvPicPr>
        <p:blipFill>
          <a:blip r:embed="rId12"/>
          <a:stretch>
            <a:fillRect/>
          </a:stretch>
        </p:blipFill>
        <p:spPr>
          <a:xfrm>
            <a:off x="4532700" y="2423627"/>
            <a:ext cx="3620700" cy="787250"/>
          </a:xfrm>
          <a:prstGeom prst="rect">
            <a:avLst/>
          </a:prstGeom>
        </p:spPr>
      </p:pic>
    </p:spTree>
    <p:extLst>
      <p:ext uri="{BB962C8B-B14F-4D97-AF65-F5344CB8AC3E}">
        <p14:creationId xmlns:p14="http://schemas.microsoft.com/office/powerpoint/2010/main" val="119801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7273E-1A79-48E3-86F7-BA60D1547F55}"/>
              </a:ext>
            </a:extLst>
          </p:cNvPr>
          <p:cNvSpPr>
            <a:spLocks noGrp="1"/>
          </p:cNvSpPr>
          <p:nvPr>
            <p:ph type="title"/>
          </p:nvPr>
        </p:nvSpPr>
        <p:spPr>
          <a:xfrm>
            <a:off x="838200" y="365125"/>
            <a:ext cx="8720015" cy="1325563"/>
          </a:xfrm>
        </p:spPr>
        <p:txBody>
          <a:bodyPr/>
          <a:lstStyle/>
          <a:p>
            <a:r>
              <a:rPr lang="en-US" dirty="0"/>
              <a:t>Geometrical interpretation of qubits</a:t>
            </a:r>
          </a:p>
        </p:txBody>
      </p:sp>
      <p:pic>
        <p:nvPicPr>
          <p:cNvPr id="3" name="Picture 2" descr="æ¥çæºå¾å">
            <a:extLst>
              <a:ext uri="{FF2B5EF4-FFF2-40B4-BE49-F238E27FC236}">
                <a16:creationId xmlns:a16="http://schemas.microsoft.com/office/drawing/2014/main" id="{562AC7B2-C659-4125-A271-6B7C89D99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22426"/>
            <a:ext cx="3893749" cy="4419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3">
            <a:extLst>
              <a:ext uri="{FF2B5EF4-FFF2-40B4-BE49-F238E27FC236}">
                <a16:creationId xmlns:a16="http://schemas.microsoft.com/office/drawing/2014/main" id="{04B6039D-B2D0-43C8-9D93-A971D12E940C}"/>
              </a:ext>
            </a:extLst>
          </p:cNvPr>
          <p:cNvGraphicFramePr>
            <a:graphicFrameLocks noChangeAspect="1"/>
          </p:cNvGraphicFramePr>
          <p:nvPr/>
        </p:nvGraphicFramePr>
        <p:xfrm>
          <a:off x="5423023" y="1541952"/>
          <a:ext cx="5054600" cy="438150"/>
        </p:xfrm>
        <a:graphic>
          <a:graphicData uri="http://schemas.openxmlformats.org/presentationml/2006/ole">
            <mc:AlternateContent xmlns:mc="http://schemas.openxmlformats.org/markup-compatibility/2006">
              <mc:Choice xmlns:v="urn:schemas-microsoft-com:vml" Requires="v">
                <p:oleObj name="Equation" r:id="rId3" imgW="2641320" imgH="228600" progId="Equation.DSMT4">
                  <p:embed/>
                </p:oleObj>
              </mc:Choice>
              <mc:Fallback>
                <p:oleObj name="Equation" r:id="rId3" imgW="2641320" imgH="228600" progId="Equation.DSMT4">
                  <p:embed/>
                  <p:pic>
                    <p:nvPicPr>
                      <p:cNvPr id="4" name="Object 3">
                        <a:extLst>
                          <a:ext uri="{FF2B5EF4-FFF2-40B4-BE49-F238E27FC236}">
                            <a16:creationId xmlns:a16="http://schemas.microsoft.com/office/drawing/2014/main" id="{04B6039D-B2D0-43C8-9D93-A971D12E940C}"/>
                          </a:ext>
                        </a:extLst>
                      </p:cNvPr>
                      <p:cNvPicPr/>
                      <p:nvPr/>
                    </p:nvPicPr>
                    <p:blipFill>
                      <a:blip r:embed="rId4"/>
                      <a:stretch>
                        <a:fillRect/>
                      </a:stretch>
                    </p:blipFill>
                    <p:spPr>
                      <a:xfrm>
                        <a:off x="5423023" y="1541952"/>
                        <a:ext cx="5054600" cy="43815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7F766C1E-C8C0-416F-B0DA-B52BB70046A0}"/>
              </a:ext>
            </a:extLst>
          </p:cNvPr>
          <p:cNvSpPr txBox="1"/>
          <p:nvPr/>
        </p:nvSpPr>
        <p:spPr>
          <a:xfrm>
            <a:off x="5038365" y="2063262"/>
            <a:ext cx="6417270" cy="1754326"/>
          </a:xfrm>
          <a:prstGeom prst="rect">
            <a:avLst/>
          </a:prstGeom>
          <a:noFill/>
        </p:spPr>
        <p:txBody>
          <a:bodyPr wrap="none" rtlCol="0">
            <a:spAutoFit/>
          </a:bodyPr>
          <a:lstStyle/>
          <a:p>
            <a:r>
              <a:rPr lang="en-US" dirty="0"/>
              <a:t>Overall phase of a quantum state has no observable effect, can be </a:t>
            </a:r>
          </a:p>
          <a:p>
            <a:r>
              <a:rPr lang="en-US" dirty="0"/>
              <a:t>Omitted</a:t>
            </a:r>
          </a:p>
          <a:p>
            <a:endParaRPr lang="en-US" dirty="0"/>
          </a:p>
          <a:p>
            <a:r>
              <a:rPr lang="en-US" dirty="0"/>
              <a:t>Examples: </a:t>
            </a:r>
            <a:r>
              <a:rPr lang="en-US" dirty="0">
                <a:sym typeface="Symbol" panose="05050102010706020507" pitchFamily="18" charset="2"/>
              </a:rPr>
              <a:t>=0 -&gt; |0&gt;,  = -&gt; |1&gt;</a:t>
            </a:r>
          </a:p>
          <a:p>
            <a:r>
              <a:rPr lang="en-US" dirty="0">
                <a:sym typeface="Symbol" panose="05050102010706020507" pitchFamily="18" charset="2"/>
              </a:rPr>
              <a:t>                    </a:t>
            </a:r>
          </a:p>
          <a:p>
            <a:r>
              <a:rPr lang="en-US" dirty="0">
                <a:sym typeface="Symbol" panose="05050102010706020507" pitchFamily="18" charset="2"/>
              </a:rPr>
              <a:t>                    </a:t>
            </a:r>
            <a:endParaRPr lang="en-US" dirty="0"/>
          </a:p>
        </p:txBody>
      </p:sp>
      <p:sp>
        <p:nvSpPr>
          <p:cNvPr id="6" name="TextBox 5">
            <a:extLst>
              <a:ext uri="{FF2B5EF4-FFF2-40B4-BE49-F238E27FC236}">
                <a16:creationId xmlns:a16="http://schemas.microsoft.com/office/drawing/2014/main" id="{61562E41-00F2-4766-B99D-D8E1896AD975}"/>
              </a:ext>
            </a:extLst>
          </p:cNvPr>
          <p:cNvSpPr txBox="1"/>
          <p:nvPr/>
        </p:nvSpPr>
        <p:spPr>
          <a:xfrm>
            <a:off x="3782603" y="5645190"/>
            <a:ext cx="1398332" cy="369332"/>
          </a:xfrm>
          <a:prstGeom prst="rect">
            <a:avLst/>
          </a:prstGeom>
          <a:noFill/>
        </p:spPr>
        <p:txBody>
          <a:bodyPr wrap="none" rtlCol="0">
            <a:spAutoFit/>
          </a:bodyPr>
          <a:lstStyle/>
          <a:p>
            <a:r>
              <a:rPr lang="en-US" dirty="0"/>
              <a:t>Bloch sphere</a:t>
            </a:r>
          </a:p>
        </p:txBody>
      </p:sp>
      <p:graphicFrame>
        <p:nvGraphicFramePr>
          <p:cNvPr id="7" name="Object 6">
            <a:extLst>
              <a:ext uri="{FF2B5EF4-FFF2-40B4-BE49-F238E27FC236}">
                <a16:creationId xmlns:a16="http://schemas.microsoft.com/office/drawing/2014/main" id="{F4DF5155-D99A-4AE3-8D9B-6C34A02F2D11}"/>
              </a:ext>
            </a:extLst>
          </p:cNvPr>
          <p:cNvGraphicFramePr>
            <a:graphicFrameLocks noChangeAspect="1"/>
          </p:cNvGraphicFramePr>
          <p:nvPr/>
        </p:nvGraphicFramePr>
        <p:xfrm>
          <a:off x="6096000" y="3233282"/>
          <a:ext cx="2669864" cy="667466"/>
        </p:xfrm>
        <a:graphic>
          <a:graphicData uri="http://schemas.openxmlformats.org/presentationml/2006/ole">
            <mc:AlternateContent xmlns:mc="http://schemas.openxmlformats.org/markup-compatibility/2006">
              <mc:Choice xmlns:v="urn:schemas-microsoft-com:vml" Requires="v">
                <p:oleObj name="Equation" r:id="rId5" imgW="1777680" imgH="444240" progId="Equation.DSMT4">
                  <p:embed/>
                </p:oleObj>
              </mc:Choice>
              <mc:Fallback>
                <p:oleObj name="Equation" r:id="rId5" imgW="1777680" imgH="444240" progId="Equation.DSMT4">
                  <p:embed/>
                  <p:pic>
                    <p:nvPicPr>
                      <p:cNvPr id="7" name="Object 6">
                        <a:extLst>
                          <a:ext uri="{FF2B5EF4-FFF2-40B4-BE49-F238E27FC236}">
                            <a16:creationId xmlns:a16="http://schemas.microsoft.com/office/drawing/2014/main" id="{F4DF5155-D99A-4AE3-8D9B-6C34A02F2D11}"/>
                          </a:ext>
                        </a:extLst>
                      </p:cNvPr>
                      <p:cNvPicPr/>
                      <p:nvPr/>
                    </p:nvPicPr>
                    <p:blipFill>
                      <a:blip r:embed="rId6"/>
                      <a:stretch>
                        <a:fillRect/>
                      </a:stretch>
                    </p:blipFill>
                    <p:spPr>
                      <a:xfrm>
                        <a:off x="6096000" y="3233282"/>
                        <a:ext cx="2669864" cy="667466"/>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2CCF09CA-FC1C-4CCD-B736-C790126C22BB}"/>
              </a:ext>
            </a:extLst>
          </p:cNvPr>
          <p:cNvSpPr txBox="1"/>
          <p:nvPr/>
        </p:nvSpPr>
        <p:spPr>
          <a:xfrm>
            <a:off x="5198207" y="3927111"/>
            <a:ext cx="3356432" cy="1200329"/>
          </a:xfrm>
          <a:prstGeom prst="rect">
            <a:avLst/>
          </a:prstGeom>
          <a:noFill/>
        </p:spPr>
        <p:txBody>
          <a:bodyPr wrap="none" rtlCol="0">
            <a:spAutoFit/>
          </a:bodyPr>
          <a:lstStyle/>
          <a:p>
            <a:r>
              <a:rPr lang="en-US" dirty="0"/>
              <a:t>What are quantum gates?</a:t>
            </a:r>
          </a:p>
          <a:p>
            <a:r>
              <a:rPr lang="en-US" dirty="0">
                <a:solidFill>
                  <a:srgbClr val="FF0000"/>
                </a:solidFill>
              </a:rPr>
              <a:t>Unitary operations U over qubits. </a:t>
            </a:r>
          </a:p>
          <a:p>
            <a:r>
              <a:rPr lang="en-US" dirty="0"/>
              <a:t>What is an unitary operation? </a:t>
            </a:r>
          </a:p>
          <a:p>
            <a:r>
              <a:rPr lang="en-US" dirty="0"/>
              <a:t>The one  for which </a:t>
            </a:r>
          </a:p>
        </p:txBody>
      </p:sp>
      <p:graphicFrame>
        <p:nvGraphicFramePr>
          <p:cNvPr id="9" name="Object 8">
            <a:extLst>
              <a:ext uri="{FF2B5EF4-FFF2-40B4-BE49-F238E27FC236}">
                <a16:creationId xmlns:a16="http://schemas.microsoft.com/office/drawing/2014/main" id="{A28762CA-7E60-4D9E-AF5E-B7ADFFCDE374}"/>
              </a:ext>
            </a:extLst>
          </p:cNvPr>
          <p:cNvGraphicFramePr>
            <a:graphicFrameLocks noChangeAspect="1"/>
          </p:cNvGraphicFramePr>
          <p:nvPr/>
        </p:nvGraphicFramePr>
        <p:xfrm>
          <a:off x="7111631" y="4750224"/>
          <a:ext cx="1838928" cy="377216"/>
        </p:xfrm>
        <a:graphic>
          <a:graphicData uri="http://schemas.openxmlformats.org/presentationml/2006/ole">
            <mc:AlternateContent xmlns:mc="http://schemas.openxmlformats.org/markup-compatibility/2006">
              <mc:Choice xmlns:v="urn:schemas-microsoft-com:vml" Requires="v">
                <p:oleObj name="Equation" r:id="rId7" imgW="990360" imgH="203040" progId="Equation.DSMT4">
                  <p:embed/>
                </p:oleObj>
              </mc:Choice>
              <mc:Fallback>
                <p:oleObj name="Equation" r:id="rId7" imgW="990360" imgH="203040" progId="Equation.DSMT4">
                  <p:embed/>
                  <p:pic>
                    <p:nvPicPr>
                      <p:cNvPr id="9" name="Object 8">
                        <a:extLst>
                          <a:ext uri="{FF2B5EF4-FFF2-40B4-BE49-F238E27FC236}">
                            <a16:creationId xmlns:a16="http://schemas.microsoft.com/office/drawing/2014/main" id="{A28762CA-7E60-4D9E-AF5E-B7ADFFCDE374}"/>
                          </a:ext>
                        </a:extLst>
                      </p:cNvPr>
                      <p:cNvPicPr/>
                      <p:nvPr/>
                    </p:nvPicPr>
                    <p:blipFill>
                      <a:blip r:embed="rId8"/>
                      <a:stretch>
                        <a:fillRect/>
                      </a:stretch>
                    </p:blipFill>
                    <p:spPr>
                      <a:xfrm>
                        <a:off x="7111631" y="4750224"/>
                        <a:ext cx="1838928" cy="377216"/>
                      </a:xfrm>
                      <a:prstGeom prst="rect">
                        <a:avLst/>
                      </a:prstGeom>
                    </p:spPr>
                  </p:pic>
                </p:oleObj>
              </mc:Fallback>
            </mc:AlternateContent>
          </a:graphicData>
        </a:graphic>
      </p:graphicFrame>
      <p:pic>
        <p:nvPicPr>
          <p:cNvPr id="10" name="图片 12">
            <a:extLst>
              <a:ext uri="{FF2B5EF4-FFF2-40B4-BE49-F238E27FC236}">
                <a16:creationId xmlns:a16="http://schemas.microsoft.com/office/drawing/2014/main" id="{E852FA92-4809-45FD-AD2B-081E9D68EA67}"/>
              </a:ext>
            </a:extLst>
          </p:cNvPr>
          <p:cNvPicPr>
            <a:picLocks noChangeAspect="1"/>
          </p:cNvPicPr>
          <p:nvPr/>
        </p:nvPicPr>
        <p:blipFill rotWithShape="1">
          <a:blip r:embed="rId9"/>
          <a:srcRect l="34011" t="6316" b="31682"/>
          <a:stretch/>
        </p:blipFill>
        <p:spPr>
          <a:xfrm>
            <a:off x="4924938" y="5145410"/>
            <a:ext cx="6948227" cy="1471192"/>
          </a:xfrm>
          <a:prstGeom prst="rect">
            <a:avLst/>
          </a:prstGeom>
        </p:spPr>
      </p:pic>
      <p:sp>
        <p:nvSpPr>
          <p:cNvPr id="11" name="Date Placeholder 10">
            <a:extLst>
              <a:ext uri="{FF2B5EF4-FFF2-40B4-BE49-F238E27FC236}">
                <a16:creationId xmlns:a16="http://schemas.microsoft.com/office/drawing/2014/main" id="{68F9BDF6-79E9-8F9B-0002-A37CCD2F1552}"/>
              </a:ext>
            </a:extLst>
          </p:cNvPr>
          <p:cNvSpPr>
            <a:spLocks noGrp="1"/>
          </p:cNvSpPr>
          <p:nvPr>
            <p:ph type="dt" sz="half" idx="10"/>
          </p:nvPr>
        </p:nvSpPr>
        <p:spPr/>
        <p:txBody>
          <a:bodyPr/>
          <a:lstStyle/>
          <a:p>
            <a:r>
              <a:rPr lang="en-US"/>
              <a:t>01/09/2022</a:t>
            </a:r>
          </a:p>
        </p:txBody>
      </p:sp>
      <p:sp>
        <p:nvSpPr>
          <p:cNvPr id="12" name="Footer Placeholder 11">
            <a:extLst>
              <a:ext uri="{FF2B5EF4-FFF2-40B4-BE49-F238E27FC236}">
                <a16:creationId xmlns:a16="http://schemas.microsoft.com/office/drawing/2014/main" id="{43AB28BA-80FC-58A8-4531-75A1DD07D199}"/>
              </a:ext>
            </a:extLst>
          </p:cNvPr>
          <p:cNvSpPr>
            <a:spLocks noGrp="1"/>
          </p:cNvSpPr>
          <p:nvPr>
            <p:ph type="ftr" sz="quarter" idx="11"/>
          </p:nvPr>
        </p:nvSpPr>
        <p:spPr/>
        <p:txBody>
          <a:bodyPr/>
          <a:lstStyle/>
          <a:p>
            <a:r>
              <a:rPr lang="en-US"/>
              <a:t>BPU11, Predrag Krstic</a:t>
            </a:r>
          </a:p>
        </p:txBody>
      </p:sp>
      <p:sp>
        <p:nvSpPr>
          <p:cNvPr id="13" name="Slide Number Placeholder 12">
            <a:extLst>
              <a:ext uri="{FF2B5EF4-FFF2-40B4-BE49-F238E27FC236}">
                <a16:creationId xmlns:a16="http://schemas.microsoft.com/office/drawing/2014/main" id="{EFF6DB57-D55F-C2DA-E672-041765502FAC}"/>
              </a:ext>
            </a:extLst>
          </p:cNvPr>
          <p:cNvSpPr>
            <a:spLocks noGrp="1"/>
          </p:cNvSpPr>
          <p:nvPr>
            <p:ph type="sldNum" sz="quarter" idx="12"/>
          </p:nvPr>
        </p:nvSpPr>
        <p:spPr/>
        <p:txBody>
          <a:bodyPr/>
          <a:lstStyle/>
          <a:p>
            <a:fld id="{DB82F803-4786-4F5E-BD09-D85CA3EAEE09}" type="slidenum">
              <a:rPr lang="en-US" smtClean="0"/>
              <a:t>15</a:t>
            </a:fld>
            <a:endParaRPr lang="en-US"/>
          </a:p>
        </p:txBody>
      </p:sp>
    </p:spTree>
    <p:extLst>
      <p:ext uri="{BB962C8B-B14F-4D97-AF65-F5344CB8AC3E}">
        <p14:creationId xmlns:p14="http://schemas.microsoft.com/office/powerpoint/2010/main" val="1549266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2ADBD-B3A9-41CE-80A8-555B908D1DD0}"/>
              </a:ext>
            </a:extLst>
          </p:cNvPr>
          <p:cNvSpPr>
            <a:spLocks noGrp="1"/>
          </p:cNvSpPr>
          <p:nvPr>
            <p:ph type="title"/>
          </p:nvPr>
        </p:nvSpPr>
        <p:spPr>
          <a:xfrm>
            <a:off x="838200" y="365125"/>
            <a:ext cx="10515600" cy="236367"/>
          </a:xfrm>
        </p:spPr>
        <p:txBody>
          <a:bodyPr>
            <a:normAutofit fontScale="90000"/>
          </a:bodyPr>
          <a:lstStyle/>
          <a:p>
            <a:r>
              <a:rPr lang="en-US" b="1" dirty="0"/>
              <a:t>Multiple qubits</a:t>
            </a:r>
          </a:p>
        </p:txBody>
      </p:sp>
      <p:sp>
        <p:nvSpPr>
          <p:cNvPr id="3" name="TextBox 2">
            <a:extLst>
              <a:ext uri="{FF2B5EF4-FFF2-40B4-BE49-F238E27FC236}">
                <a16:creationId xmlns:a16="http://schemas.microsoft.com/office/drawing/2014/main" id="{4BAC445B-3D7C-41E4-B751-E9D29C56BA66}"/>
              </a:ext>
            </a:extLst>
          </p:cNvPr>
          <p:cNvSpPr txBox="1"/>
          <p:nvPr/>
        </p:nvSpPr>
        <p:spPr>
          <a:xfrm>
            <a:off x="123336" y="808134"/>
            <a:ext cx="10681514" cy="1200329"/>
          </a:xfrm>
          <a:prstGeom prst="rect">
            <a:avLst/>
          </a:prstGeom>
          <a:noFill/>
        </p:spPr>
        <p:txBody>
          <a:bodyPr wrap="square" rtlCol="0">
            <a:spAutoFit/>
          </a:bodyPr>
          <a:lstStyle/>
          <a:p>
            <a:r>
              <a:rPr lang="en-US" dirty="0"/>
              <a:t>How many states can we make of two classical bits? Answer is  four, these are 00, 01, 10, 11. </a:t>
            </a:r>
          </a:p>
          <a:p>
            <a:r>
              <a:rPr lang="en-US" dirty="0"/>
              <a:t>Two qubit system has 4 computational basis states |00&gt;, |01&gt;, |10&gt;, |11&gt;. However, a pair of qubits can exist in </a:t>
            </a:r>
          </a:p>
          <a:p>
            <a:r>
              <a:rPr lang="en-US" dirty="0"/>
              <a:t>superposition of these state: </a:t>
            </a:r>
            <a:r>
              <a:rPr lang="en-US" b="1" dirty="0"/>
              <a:t>The quantum state of two qubits involves  4 complex coefficient  (amplitudes)</a:t>
            </a:r>
            <a:r>
              <a:rPr lang="en-US" dirty="0"/>
              <a:t> , </a:t>
            </a:r>
          </a:p>
          <a:p>
            <a:r>
              <a:rPr lang="en-US" dirty="0"/>
              <a:t>creating a vector </a:t>
            </a:r>
          </a:p>
        </p:txBody>
      </p:sp>
      <p:pic>
        <p:nvPicPr>
          <p:cNvPr id="4" name="Picture 3">
            <a:extLst>
              <a:ext uri="{FF2B5EF4-FFF2-40B4-BE49-F238E27FC236}">
                <a16:creationId xmlns:a16="http://schemas.microsoft.com/office/drawing/2014/main" id="{4B120E0A-3135-4F48-99CB-5A06E9AD3054}"/>
              </a:ext>
            </a:extLst>
          </p:cNvPr>
          <p:cNvPicPr>
            <a:picLocks noChangeAspect="1"/>
          </p:cNvPicPr>
          <p:nvPr/>
        </p:nvPicPr>
        <p:blipFill>
          <a:blip r:embed="rId2"/>
          <a:stretch>
            <a:fillRect/>
          </a:stretch>
        </p:blipFill>
        <p:spPr>
          <a:xfrm>
            <a:off x="3131412" y="1984423"/>
            <a:ext cx="5330475" cy="603000"/>
          </a:xfrm>
          <a:prstGeom prst="rect">
            <a:avLst/>
          </a:prstGeom>
        </p:spPr>
      </p:pic>
      <p:sp>
        <p:nvSpPr>
          <p:cNvPr id="5" name="TextBox 4">
            <a:extLst>
              <a:ext uri="{FF2B5EF4-FFF2-40B4-BE49-F238E27FC236}">
                <a16:creationId xmlns:a16="http://schemas.microsoft.com/office/drawing/2014/main" id="{E619D5E9-79C5-48E8-B6FB-F5E4F9ECDD23}"/>
              </a:ext>
            </a:extLst>
          </p:cNvPr>
          <p:cNvSpPr txBox="1"/>
          <p:nvPr/>
        </p:nvSpPr>
        <p:spPr>
          <a:xfrm>
            <a:off x="423746" y="2988527"/>
            <a:ext cx="10529549" cy="646331"/>
          </a:xfrm>
          <a:prstGeom prst="rect">
            <a:avLst/>
          </a:prstGeom>
          <a:noFill/>
        </p:spPr>
        <p:txBody>
          <a:bodyPr wrap="none" rtlCol="0">
            <a:spAutoFit/>
          </a:bodyPr>
          <a:lstStyle/>
          <a:p>
            <a:r>
              <a:rPr lang="en-US" dirty="0"/>
              <a:t>Measurement results in one of x=00, 01, 10 and 11 states with probability              and normalization condition </a:t>
            </a:r>
          </a:p>
          <a:p>
            <a:r>
              <a:rPr lang="en-US" dirty="0"/>
              <a:t>  </a:t>
            </a:r>
          </a:p>
        </p:txBody>
      </p:sp>
      <p:graphicFrame>
        <p:nvGraphicFramePr>
          <p:cNvPr id="6" name="Object 5">
            <a:extLst>
              <a:ext uri="{FF2B5EF4-FFF2-40B4-BE49-F238E27FC236}">
                <a16:creationId xmlns:a16="http://schemas.microsoft.com/office/drawing/2014/main" id="{E9E349CB-1502-4EFB-A2CE-DCB3F3A8D799}"/>
              </a:ext>
            </a:extLst>
          </p:cNvPr>
          <p:cNvGraphicFramePr>
            <a:graphicFrameLocks noChangeAspect="1"/>
          </p:cNvGraphicFramePr>
          <p:nvPr/>
        </p:nvGraphicFramePr>
        <p:xfrm>
          <a:off x="7509390" y="2915163"/>
          <a:ext cx="645532" cy="438040"/>
        </p:xfrm>
        <a:graphic>
          <a:graphicData uri="http://schemas.openxmlformats.org/presentationml/2006/ole">
            <mc:AlternateContent xmlns:mc="http://schemas.openxmlformats.org/markup-compatibility/2006">
              <mc:Choice xmlns:v="urn:schemas-microsoft-com:vml" Requires="v">
                <p:oleObj name="Equation" r:id="rId3" imgW="355320" imgH="241200" progId="Equation.DSMT4">
                  <p:embed/>
                </p:oleObj>
              </mc:Choice>
              <mc:Fallback>
                <p:oleObj name="Equation" r:id="rId3" imgW="355320" imgH="241200" progId="Equation.DSMT4">
                  <p:embed/>
                  <p:pic>
                    <p:nvPicPr>
                      <p:cNvPr id="6" name="Object 5">
                        <a:extLst>
                          <a:ext uri="{FF2B5EF4-FFF2-40B4-BE49-F238E27FC236}">
                            <a16:creationId xmlns:a16="http://schemas.microsoft.com/office/drawing/2014/main" id="{E9E349CB-1502-4EFB-A2CE-DCB3F3A8D799}"/>
                          </a:ext>
                        </a:extLst>
                      </p:cNvPr>
                      <p:cNvPicPr/>
                      <p:nvPr/>
                    </p:nvPicPr>
                    <p:blipFill>
                      <a:blip r:embed="rId4"/>
                      <a:stretch>
                        <a:fillRect/>
                      </a:stretch>
                    </p:blipFill>
                    <p:spPr>
                      <a:xfrm>
                        <a:off x="7509390" y="2915163"/>
                        <a:ext cx="645532" cy="438040"/>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7698E927-716F-4D5A-A0F7-07A0AE379AFD}"/>
              </a:ext>
            </a:extLst>
          </p:cNvPr>
          <p:cNvPicPr>
            <a:picLocks noChangeAspect="1"/>
          </p:cNvPicPr>
          <p:nvPr/>
        </p:nvPicPr>
        <p:blipFill>
          <a:blip r:embed="rId5"/>
          <a:stretch>
            <a:fillRect/>
          </a:stretch>
        </p:blipFill>
        <p:spPr>
          <a:xfrm>
            <a:off x="438614" y="3361976"/>
            <a:ext cx="2313225" cy="435500"/>
          </a:xfrm>
          <a:prstGeom prst="rect">
            <a:avLst/>
          </a:prstGeom>
        </p:spPr>
      </p:pic>
      <p:sp>
        <p:nvSpPr>
          <p:cNvPr id="8" name="TextBox 7">
            <a:extLst>
              <a:ext uri="{FF2B5EF4-FFF2-40B4-BE49-F238E27FC236}">
                <a16:creationId xmlns:a16="http://schemas.microsoft.com/office/drawing/2014/main" id="{E9E94B98-2429-46C9-9018-1B7C52F30A1D}"/>
              </a:ext>
            </a:extLst>
          </p:cNvPr>
          <p:cNvSpPr txBox="1"/>
          <p:nvPr/>
        </p:nvSpPr>
        <p:spPr>
          <a:xfrm>
            <a:off x="3527672" y="3346835"/>
            <a:ext cx="5866093" cy="369332"/>
          </a:xfrm>
          <a:prstGeom prst="rect">
            <a:avLst/>
          </a:prstGeom>
          <a:noFill/>
        </p:spPr>
        <p:txBody>
          <a:bodyPr wrap="none" rtlCol="0">
            <a:spAutoFit/>
          </a:bodyPr>
          <a:lstStyle/>
          <a:p>
            <a:r>
              <a:rPr lang="en-US" dirty="0"/>
              <a:t>(0,1)</a:t>
            </a:r>
            <a:r>
              <a:rPr lang="en-US" baseline="30000" dirty="0"/>
              <a:t>2</a:t>
            </a:r>
            <a:r>
              <a:rPr lang="en-US" dirty="0"/>
              <a:t> is notation for string containing 0’s and 1’s of length 2. </a:t>
            </a:r>
          </a:p>
        </p:txBody>
      </p:sp>
      <p:sp>
        <p:nvSpPr>
          <p:cNvPr id="9" name="TextBox 8">
            <a:extLst>
              <a:ext uri="{FF2B5EF4-FFF2-40B4-BE49-F238E27FC236}">
                <a16:creationId xmlns:a16="http://schemas.microsoft.com/office/drawing/2014/main" id="{C374FDEA-DF5E-4EA9-A028-A85625E67C96}"/>
              </a:ext>
            </a:extLst>
          </p:cNvPr>
          <p:cNvSpPr txBox="1"/>
          <p:nvPr/>
        </p:nvSpPr>
        <p:spPr>
          <a:xfrm>
            <a:off x="438614" y="3855487"/>
            <a:ext cx="11761297" cy="646331"/>
          </a:xfrm>
          <a:prstGeom prst="rect">
            <a:avLst/>
          </a:prstGeom>
          <a:noFill/>
        </p:spPr>
        <p:txBody>
          <a:bodyPr wrap="none" rtlCol="0">
            <a:spAutoFit/>
          </a:bodyPr>
          <a:lstStyle/>
          <a:p>
            <a:r>
              <a:rPr lang="en-US" dirty="0"/>
              <a:t>One can measure just one qubit and probability that it is for example |0&gt; is                                 and post measurement  state </a:t>
            </a:r>
          </a:p>
          <a:p>
            <a:r>
              <a:rPr lang="en-US" dirty="0"/>
              <a:t>after measuring |0&gt; at first qubit shows the </a:t>
            </a:r>
            <a:r>
              <a:rPr lang="en-US" b="1" dirty="0"/>
              <a:t>system collapses </a:t>
            </a:r>
            <a:r>
              <a:rPr lang="en-US" dirty="0"/>
              <a:t>into a normalized state</a:t>
            </a:r>
          </a:p>
        </p:txBody>
      </p:sp>
      <p:graphicFrame>
        <p:nvGraphicFramePr>
          <p:cNvPr id="10" name="Object 9">
            <a:extLst>
              <a:ext uri="{FF2B5EF4-FFF2-40B4-BE49-F238E27FC236}">
                <a16:creationId xmlns:a16="http://schemas.microsoft.com/office/drawing/2014/main" id="{B9099730-6A58-4668-9EF8-0335BD598C64}"/>
              </a:ext>
            </a:extLst>
          </p:cNvPr>
          <p:cNvGraphicFramePr>
            <a:graphicFrameLocks noChangeAspect="1"/>
          </p:cNvGraphicFramePr>
          <p:nvPr>
            <p:extLst>
              <p:ext uri="{D42A27DB-BD31-4B8C-83A1-F6EECF244321}">
                <p14:modId xmlns:p14="http://schemas.microsoft.com/office/powerpoint/2010/main" val="553692447"/>
              </p:ext>
            </p:extLst>
          </p:nvPr>
        </p:nvGraphicFramePr>
        <p:xfrm>
          <a:off x="7509390" y="3828950"/>
          <a:ext cx="1547139" cy="414023"/>
        </p:xfrm>
        <a:graphic>
          <a:graphicData uri="http://schemas.openxmlformats.org/presentationml/2006/ole">
            <mc:AlternateContent xmlns:mc="http://schemas.openxmlformats.org/markup-compatibility/2006">
              <mc:Choice xmlns:v="urn:schemas-microsoft-com:vml" Requires="v">
                <p:oleObj name="Equation" r:id="rId6" imgW="901440" imgH="241200" progId="Equation.DSMT4">
                  <p:embed/>
                </p:oleObj>
              </mc:Choice>
              <mc:Fallback>
                <p:oleObj name="Equation" r:id="rId6" imgW="901440" imgH="241200" progId="Equation.DSMT4">
                  <p:embed/>
                  <p:pic>
                    <p:nvPicPr>
                      <p:cNvPr id="10" name="Object 9">
                        <a:extLst>
                          <a:ext uri="{FF2B5EF4-FFF2-40B4-BE49-F238E27FC236}">
                            <a16:creationId xmlns:a16="http://schemas.microsoft.com/office/drawing/2014/main" id="{B9099730-6A58-4668-9EF8-0335BD598C64}"/>
                          </a:ext>
                        </a:extLst>
                      </p:cNvPr>
                      <p:cNvPicPr/>
                      <p:nvPr/>
                    </p:nvPicPr>
                    <p:blipFill>
                      <a:blip r:embed="rId7"/>
                      <a:stretch>
                        <a:fillRect/>
                      </a:stretch>
                    </p:blipFill>
                    <p:spPr>
                      <a:xfrm>
                        <a:off x="7509390" y="3828950"/>
                        <a:ext cx="1547139" cy="414023"/>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54DF892A-BE63-46BF-B60B-CE2879C19F53}"/>
              </a:ext>
            </a:extLst>
          </p:cNvPr>
          <p:cNvPicPr>
            <a:picLocks noChangeAspect="1"/>
          </p:cNvPicPr>
          <p:nvPr/>
        </p:nvPicPr>
        <p:blipFill>
          <a:blip r:embed="rId8"/>
          <a:stretch>
            <a:fillRect/>
          </a:stretch>
        </p:blipFill>
        <p:spPr>
          <a:xfrm>
            <a:off x="4502867" y="4467058"/>
            <a:ext cx="3084300" cy="971500"/>
          </a:xfrm>
          <a:prstGeom prst="rect">
            <a:avLst/>
          </a:prstGeom>
        </p:spPr>
      </p:pic>
      <p:sp>
        <p:nvSpPr>
          <p:cNvPr id="12" name="TextBox 11">
            <a:extLst>
              <a:ext uri="{FF2B5EF4-FFF2-40B4-BE49-F238E27FC236}">
                <a16:creationId xmlns:a16="http://schemas.microsoft.com/office/drawing/2014/main" id="{8555A8E8-34E5-42A3-8127-E3ED212BE1ED}"/>
              </a:ext>
            </a:extLst>
          </p:cNvPr>
          <p:cNvSpPr txBox="1"/>
          <p:nvPr/>
        </p:nvSpPr>
        <p:spPr>
          <a:xfrm>
            <a:off x="344550" y="5288974"/>
            <a:ext cx="11855361" cy="1200329"/>
          </a:xfrm>
          <a:prstGeom prst="rect">
            <a:avLst/>
          </a:prstGeom>
          <a:noFill/>
        </p:spPr>
        <p:txBody>
          <a:bodyPr wrap="none" rtlCol="0">
            <a:spAutoFit/>
          </a:bodyPr>
          <a:lstStyle/>
          <a:p>
            <a:r>
              <a:rPr lang="en-US" dirty="0"/>
              <a:t>If have a system of n-qubits, the computational basis states are of the form                               where x’s are combinations </a:t>
            </a:r>
          </a:p>
          <a:p>
            <a:r>
              <a:rPr lang="en-US" dirty="0"/>
              <a:t>of all 0’s and 1’s. How many of these are there? It is the  number od combinations with repetition of the 2</a:t>
            </a:r>
            <a:r>
              <a:rPr lang="en-US" baseline="30000" dirty="0"/>
              <a:t>nd</a:t>
            </a:r>
            <a:r>
              <a:rPr lang="en-US" dirty="0"/>
              <a:t> class </a:t>
            </a:r>
          </a:p>
          <a:p>
            <a:r>
              <a:rPr lang="en-US" dirty="0"/>
              <a:t>(combinatorial analysis) i.e.</a:t>
            </a:r>
            <a:r>
              <a:rPr lang="en-US" b="1" dirty="0"/>
              <a:t> 2</a:t>
            </a:r>
            <a:r>
              <a:rPr lang="en-US" b="1" baseline="30000" dirty="0"/>
              <a:t>n</a:t>
            </a:r>
            <a:r>
              <a:rPr lang="en-US" dirty="0"/>
              <a:t>  . For N a few hundreds this is a huge number., </a:t>
            </a:r>
            <a:r>
              <a:rPr lang="en-US" dirty="0">
                <a:solidFill>
                  <a:srgbClr val="0070C0"/>
                </a:solidFill>
              </a:rPr>
              <a:t>which is in heart of huge potential of quantum </a:t>
            </a:r>
          </a:p>
          <a:p>
            <a:r>
              <a:rPr lang="en-US" dirty="0">
                <a:solidFill>
                  <a:srgbClr val="0070C0"/>
                </a:solidFill>
              </a:rPr>
              <a:t>computing. </a:t>
            </a:r>
          </a:p>
        </p:txBody>
      </p:sp>
      <p:pic>
        <p:nvPicPr>
          <p:cNvPr id="13" name="Picture 12">
            <a:extLst>
              <a:ext uri="{FF2B5EF4-FFF2-40B4-BE49-F238E27FC236}">
                <a16:creationId xmlns:a16="http://schemas.microsoft.com/office/drawing/2014/main" id="{14BCE706-38E3-4E35-8D93-F5427966B82A}"/>
              </a:ext>
            </a:extLst>
          </p:cNvPr>
          <p:cNvPicPr>
            <a:picLocks noChangeAspect="1"/>
          </p:cNvPicPr>
          <p:nvPr/>
        </p:nvPicPr>
        <p:blipFill>
          <a:blip r:embed="rId9"/>
          <a:stretch>
            <a:fillRect/>
          </a:stretch>
        </p:blipFill>
        <p:spPr>
          <a:xfrm>
            <a:off x="7365562" y="5299829"/>
            <a:ext cx="1575675" cy="368500"/>
          </a:xfrm>
          <a:prstGeom prst="rect">
            <a:avLst/>
          </a:prstGeom>
        </p:spPr>
      </p:pic>
      <p:sp>
        <p:nvSpPr>
          <p:cNvPr id="14" name="Date Placeholder 13">
            <a:extLst>
              <a:ext uri="{FF2B5EF4-FFF2-40B4-BE49-F238E27FC236}">
                <a16:creationId xmlns:a16="http://schemas.microsoft.com/office/drawing/2014/main" id="{B19F5606-E039-690B-3589-47E864C020B5}"/>
              </a:ext>
            </a:extLst>
          </p:cNvPr>
          <p:cNvSpPr>
            <a:spLocks noGrp="1"/>
          </p:cNvSpPr>
          <p:nvPr>
            <p:ph type="dt" sz="half" idx="10"/>
          </p:nvPr>
        </p:nvSpPr>
        <p:spPr/>
        <p:txBody>
          <a:bodyPr/>
          <a:lstStyle/>
          <a:p>
            <a:r>
              <a:rPr lang="en-US"/>
              <a:t>01/09/2022</a:t>
            </a:r>
          </a:p>
        </p:txBody>
      </p:sp>
      <p:sp>
        <p:nvSpPr>
          <p:cNvPr id="15" name="Footer Placeholder 14">
            <a:extLst>
              <a:ext uri="{FF2B5EF4-FFF2-40B4-BE49-F238E27FC236}">
                <a16:creationId xmlns:a16="http://schemas.microsoft.com/office/drawing/2014/main" id="{83A7509C-8BE1-B2D1-7774-7C69F9ED60D3}"/>
              </a:ext>
            </a:extLst>
          </p:cNvPr>
          <p:cNvSpPr>
            <a:spLocks noGrp="1"/>
          </p:cNvSpPr>
          <p:nvPr>
            <p:ph type="ftr" sz="quarter" idx="11"/>
          </p:nvPr>
        </p:nvSpPr>
        <p:spPr/>
        <p:txBody>
          <a:bodyPr/>
          <a:lstStyle/>
          <a:p>
            <a:r>
              <a:rPr lang="en-US"/>
              <a:t>BPU11, Predrag Krstic</a:t>
            </a:r>
          </a:p>
        </p:txBody>
      </p:sp>
      <p:sp>
        <p:nvSpPr>
          <p:cNvPr id="16" name="Slide Number Placeholder 15">
            <a:extLst>
              <a:ext uri="{FF2B5EF4-FFF2-40B4-BE49-F238E27FC236}">
                <a16:creationId xmlns:a16="http://schemas.microsoft.com/office/drawing/2014/main" id="{51F20613-C25A-E6C2-6847-546EDE457CF5}"/>
              </a:ext>
            </a:extLst>
          </p:cNvPr>
          <p:cNvSpPr>
            <a:spLocks noGrp="1"/>
          </p:cNvSpPr>
          <p:nvPr>
            <p:ph type="sldNum" sz="quarter" idx="12"/>
          </p:nvPr>
        </p:nvSpPr>
        <p:spPr/>
        <p:txBody>
          <a:bodyPr/>
          <a:lstStyle/>
          <a:p>
            <a:fld id="{DB82F803-4786-4F5E-BD09-D85CA3EAEE09}" type="slidenum">
              <a:rPr lang="en-US" smtClean="0"/>
              <a:t>16</a:t>
            </a:fld>
            <a:endParaRPr lang="en-US"/>
          </a:p>
        </p:txBody>
      </p:sp>
    </p:spTree>
    <p:extLst>
      <p:ext uri="{BB962C8B-B14F-4D97-AF65-F5344CB8AC3E}">
        <p14:creationId xmlns:p14="http://schemas.microsoft.com/office/powerpoint/2010/main" val="3519167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27">
            <a:extLst>
              <a:ext uri="{FF2B5EF4-FFF2-40B4-BE49-F238E27FC236}">
                <a16:creationId xmlns:a16="http://schemas.microsoft.com/office/drawing/2014/main" id="{D66513E8-D955-45A2-84B1-B66604CA2B1C}"/>
              </a:ext>
            </a:extLst>
          </p:cNvPr>
          <p:cNvSpPr txBox="1"/>
          <p:nvPr/>
        </p:nvSpPr>
        <p:spPr>
          <a:xfrm>
            <a:off x="0" y="9167"/>
            <a:ext cx="12192000" cy="769441"/>
          </a:xfrm>
          <a:prstGeom prst="rect">
            <a:avLst/>
          </a:prstGeom>
          <a:noFill/>
        </p:spPr>
        <p:txBody>
          <a:bodyPr wrap="square" rtlCol="0">
            <a:spAutoFit/>
          </a:bodyPr>
          <a:lstStyle/>
          <a:p>
            <a:pPr lvl="1"/>
            <a:r>
              <a:rPr lang="en-US" altLang="zh-CN" sz="4400">
                <a:solidFill>
                  <a:srgbClr val="990000"/>
                </a:solidFill>
                <a:latin typeface="+mj-lt"/>
              </a:rPr>
              <a:t>Quantum Circuits and Basic Quantum Operations</a:t>
            </a:r>
          </a:p>
        </p:txBody>
      </p:sp>
      <mc:AlternateContent xmlns:mc="http://schemas.openxmlformats.org/markup-compatibility/2006" xmlns:a14="http://schemas.microsoft.com/office/drawing/2010/main">
        <mc:Choice Requires="a14">
          <p:sp>
            <p:nvSpPr>
              <p:cNvPr id="44" name="对象 2">
                <a:extLst>
                  <a:ext uri="{FF2B5EF4-FFF2-40B4-BE49-F238E27FC236}">
                    <a16:creationId xmlns:a16="http://schemas.microsoft.com/office/drawing/2014/main" id="{664238B0-FC33-48BD-9C85-4646FE3BEA77}"/>
                  </a:ext>
                </a:extLst>
              </p:cNvPr>
              <p:cNvSpPr txBox="1"/>
              <p:nvPr/>
            </p:nvSpPr>
            <p:spPr bwMode="auto">
              <a:xfrm>
                <a:off x="768106" y="3799306"/>
                <a:ext cx="5713792" cy="866855"/>
              </a:xfrm>
              <a:prstGeom prst="rect">
                <a:avLst/>
              </a:prstGeom>
              <a:noFill/>
            </p:spPr>
            <p:txBody>
              <a:bodyPr>
                <a:normAutofit/>
              </a:bodyPr>
              <a:lstStyle/>
              <a:p>
                <a:pPr algn="ctr"/>
                <a14:m>
                  <m:oMath xmlns:m="http://schemas.openxmlformats.org/officeDocument/2006/math">
                    <m:r>
                      <a:rPr lang="en-US" sz="2000" i="1">
                        <a:solidFill>
                          <a:srgbClr val="000000"/>
                        </a:solidFill>
                        <a:latin typeface="Cambria Math" panose="02040503050406030204" pitchFamily="18" charset="0"/>
                      </a:rPr>
                      <m:t>𝑋</m:t>
                    </m:r>
                    <m:r>
                      <a:rPr lang="en-US" sz="2000" i="1">
                        <a:solidFill>
                          <a:srgbClr val="000000"/>
                        </a:solidFill>
                        <a:latin typeface="Cambria Math" panose="02040503050406030204" pitchFamily="18" charset="0"/>
                      </a:rPr>
                      <m:t>=</m:t>
                    </m:r>
                    <m:d>
                      <m:dPr>
                        <m:begChr m:val="["/>
                        <m:endChr m:val="]"/>
                        <m:ctrlPr>
                          <a:rPr lang="en-US" sz="2000" i="1">
                            <a:solidFill>
                              <a:srgbClr val="000000"/>
                            </a:solidFill>
                            <a:latin typeface="Cambria Math" panose="02040503050406030204" pitchFamily="18" charset="0"/>
                          </a:rPr>
                        </m:ctrlPr>
                      </m:dPr>
                      <m:e>
                        <m:m>
                          <m:mPr>
                            <m:plcHide m:val="on"/>
                            <m:mcs>
                              <m:mc>
                                <m:mcPr>
                                  <m:count m:val="2"/>
                                  <m:mcJc m:val="center"/>
                                </m:mcPr>
                              </m:mc>
                            </m:mcs>
                            <m:ctrlPr>
                              <a:rPr lang="en-US" sz="2000" i="1">
                                <a:solidFill>
                                  <a:srgbClr val="000000"/>
                                </a:solidFill>
                                <a:latin typeface="Cambria Math" panose="02040503050406030204" pitchFamily="18" charset="0"/>
                              </a:rPr>
                            </m:ctrlPr>
                          </m:mPr>
                          <m:mr>
                            <m:e>
                              <m:r>
                                <a:rPr lang="en-US" sz="2000" i="1">
                                  <a:solidFill>
                                    <a:srgbClr val="000000"/>
                                  </a:solidFill>
                                  <a:latin typeface="Cambria Math" panose="02040503050406030204" pitchFamily="18" charset="0"/>
                                </a:rPr>
                                <m:t>0</m:t>
                              </m:r>
                            </m:e>
                            <m:e>
                              <m:r>
                                <a:rPr lang="en-US" sz="2000" i="1">
                                  <a:solidFill>
                                    <a:srgbClr val="000000"/>
                                  </a:solidFill>
                                  <a:latin typeface="Cambria Math" panose="02040503050406030204" pitchFamily="18" charset="0"/>
                                </a:rPr>
                                <m:t>1</m:t>
                              </m:r>
                            </m:e>
                          </m:mr>
                          <m:mr>
                            <m:e>
                              <m:r>
                                <a:rPr lang="en-US" sz="2000" i="1">
                                  <a:solidFill>
                                    <a:srgbClr val="000000"/>
                                  </a:solidFill>
                                  <a:latin typeface="Cambria Math" panose="02040503050406030204" pitchFamily="18" charset="0"/>
                                </a:rPr>
                                <m:t>1</m:t>
                              </m:r>
                            </m:e>
                            <m:e>
                              <m:r>
                                <a:rPr lang="en-US" sz="2000" i="1">
                                  <a:solidFill>
                                    <a:srgbClr val="000000"/>
                                  </a:solidFill>
                                  <a:latin typeface="Cambria Math" panose="02040503050406030204" pitchFamily="18" charset="0"/>
                                </a:rPr>
                                <m:t>0</m:t>
                              </m:r>
                            </m:e>
                          </m:mr>
                        </m:m>
                      </m:e>
                    </m:d>
                    <m:r>
                      <a:rPr lang="en-US" sz="2000" i="1">
                        <a:solidFill>
                          <a:srgbClr val="000000"/>
                        </a:solidFill>
                        <a:latin typeface="Cambria Math" panose="02040503050406030204" pitchFamily="18" charset="0"/>
                      </a:rPr>
                      <m:t>,</m:t>
                    </m:r>
                    <m:r>
                      <a:rPr lang="en-US" sz="2000" i="0">
                        <a:solidFill>
                          <a:srgbClr val="000000"/>
                        </a:solidFill>
                        <a:latin typeface="Cambria Math" panose="02040503050406030204" pitchFamily="18" charset="0"/>
                      </a:rPr>
                      <m:t> </m:t>
                    </m:r>
                    <m:r>
                      <a:rPr lang="en-US" sz="2000" i="1">
                        <a:solidFill>
                          <a:srgbClr val="000000"/>
                        </a:solidFill>
                        <a:latin typeface="Cambria Math" panose="02040503050406030204" pitchFamily="18" charset="0"/>
                      </a:rPr>
                      <m:t>𝑌</m:t>
                    </m:r>
                    <m:r>
                      <a:rPr lang="en-US" sz="2000" i="1">
                        <a:solidFill>
                          <a:srgbClr val="000000"/>
                        </a:solidFill>
                        <a:latin typeface="Cambria Math" panose="02040503050406030204" pitchFamily="18" charset="0"/>
                      </a:rPr>
                      <m:t>=</m:t>
                    </m:r>
                    <m:d>
                      <m:dPr>
                        <m:begChr m:val="["/>
                        <m:endChr m:val="]"/>
                        <m:ctrlPr>
                          <a:rPr lang="en-US" sz="2000" i="1">
                            <a:solidFill>
                              <a:srgbClr val="000000"/>
                            </a:solidFill>
                            <a:latin typeface="Cambria Math" panose="02040503050406030204" pitchFamily="18" charset="0"/>
                          </a:rPr>
                        </m:ctrlPr>
                      </m:dPr>
                      <m:e>
                        <m:m>
                          <m:mPr>
                            <m:plcHide m:val="on"/>
                            <m:mcs>
                              <m:mc>
                                <m:mcPr>
                                  <m:count m:val="2"/>
                                  <m:mcJc m:val="center"/>
                                </m:mcPr>
                              </m:mc>
                            </m:mcs>
                            <m:ctrlPr>
                              <a:rPr lang="en-US" sz="2000" i="1">
                                <a:solidFill>
                                  <a:srgbClr val="000000"/>
                                </a:solidFill>
                                <a:latin typeface="Cambria Math" panose="02040503050406030204" pitchFamily="18" charset="0"/>
                              </a:rPr>
                            </m:ctrlPr>
                          </m:mPr>
                          <m:mr>
                            <m:e>
                              <m:r>
                                <a:rPr lang="en-US" sz="2000" i="1">
                                  <a:solidFill>
                                    <a:srgbClr val="000000"/>
                                  </a:solidFill>
                                  <a:latin typeface="Cambria Math" panose="02040503050406030204" pitchFamily="18" charset="0"/>
                                </a:rPr>
                                <m:t>0</m:t>
                              </m:r>
                            </m:e>
                            <m:e>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𝑖</m:t>
                              </m:r>
                            </m:e>
                          </m:mr>
                          <m:mr>
                            <m:e>
                              <m:r>
                                <a:rPr lang="en-US" sz="2000" i="1">
                                  <a:solidFill>
                                    <a:srgbClr val="000000"/>
                                  </a:solidFill>
                                  <a:latin typeface="Cambria Math" panose="02040503050406030204" pitchFamily="18" charset="0"/>
                                </a:rPr>
                                <m:t>𝑖</m:t>
                              </m:r>
                            </m:e>
                            <m:e>
                              <m:r>
                                <a:rPr lang="en-US" sz="2000" i="1">
                                  <a:solidFill>
                                    <a:srgbClr val="000000"/>
                                  </a:solidFill>
                                  <a:latin typeface="Cambria Math" panose="02040503050406030204" pitchFamily="18" charset="0"/>
                                </a:rPr>
                                <m:t>0</m:t>
                              </m:r>
                            </m:e>
                          </m:mr>
                        </m:m>
                      </m:e>
                    </m:d>
                    <m:r>
                      <a:rPr lang="en-US" sz="2000" i="1">
                        <a:solidFill>
                          <a:srgbClr val="000000"/>
                        </a:solidFill>
                        <a:latin typeface="Cambria Math" panose="02040503050406030204" pitchFamily="18" charset="0"/>
                      </a:rPr>
                      <m:t>,</m:t>
                    </m:r>
                    <m:r>
                      <a:rPr lang="en-US" sz="2000" i="0">
                        <a:solidFill>
                          <a:srgbClr val="000000"/>
                        </a:solidFill>
                        <a:latin typeface="Cambria Math" panose="02040503050406030204" pitchFamily="18" charset="0"/>
                      </a:rPr>
                      <m:t> </m:t>
                    </m:r>
                    <m:r>
                      <a:rPr lang="en-US" sz="2000" i="1">
                        <a:solidFill>
                          <a:srgbClr val="000000"/>
                        </a:solidFill>
                        <a:latin typeface="Cambria Math" panose="02040503050406030204" pitchFamily="18" charset="0"/>
                      </a:rPr>
                      <m:t>𝑍</m:t>
                    </m:r>
                    <m:r>
                      <a:rPr lang="en-US" sz="2000" i="1">
                        <a:solidFill>
                          <a:srgbClr val="000000"/>
                        </a:solidFill>
                        <a:latin typeface="Cambria Math" panose="02040503050406030204" pitchFamily="18" charset="0"/>
                      </a:rPr>
                      <m:t>=</m:t>
                    </m:r>
                    <m:d>
                      <m:dPr>
                        <m:begChr m:val="["/>
                        <m:endChr m:val="]"/>
                        <m:ctrlPr>
                          <a:rPr lang="en-US" sz="2000" i="1">
                            <a:solidFill>
                              <a:srgbClr val="000000"/>
                            </a:solidFill>
                            <a:latin typeface="Cambria Math" panose="02040503050406030204" pitchFamily="18" charset="0"/>
                          </a:rPr>
                        </m:ctrlPr>
                      </m:dPr>
                      <m:e>
                        <m:m>
                          <m:mPr>
                            <m:plcHide m:val="on"/>
                            <m:mcs>
                              <m:mc>
                                <m:mcPr>
                                  <m:count m:val="2"/>
                                  <m:mcJc m:val="center"/>
                                </m:mcPr>
                              </m:mc>
                            </m:mcs>
                            <m:ctrlPr>
                              <a:rPr lang="en-US" sz="2000" i="1">
                                <a:solidFill>
                                  <a:srgbClr val="000000"/>
                                </a:solidFill>
                                <a:latin typeface="Cambria Math" panose="02040503050406030204" pitchFamily="18" charset="0"/>
                              </a:rPr>
                            </m:ctrlPr>
                          </m:mPr>
                          <m:mr>
                            <m:e>
                              <m:r>
                                <a:rPr lang="en-US" sz="2000" i="1">
                                  <a:solidFill>
                                    <a:srgbClr val="000000"/>
                                  </a:solidFill>
                                  <a:latin typeface="Cambria Math" panose="02040503050406030204" pitchFamily="18" charset="0"/>
                                </a:rPr>
                                <m:t>1</m:t>
                              </m:r>
                            </m:e>
                            <m:e>
                              <m:r>
                                <a:rPr lang="en-US" sz="2000" i="1">
                                  <a:solidFill>
                                    <a:srgbClr val="000000"/>
                                  </a:solidFill>
                                  <a:latin typeface="Cambria Math" panose="02040503050406030204" pitchFamily="18" charset="0"/>
                                </a:rPr>
                                <m:t>0</m:t>
                              </m:r>
                            </m:e>
                          </m:mr>
                          <m:mr>
                            <m:e>
                              <m:r>
                                <a:rPr lang="en-US" sz="2000" i="1">
                                  <a:solidFill>
                                    <a:srgbClr val="000000"/>
                                  </a:solidFill>
                                  <a:latin typeface="Cambria Math" panose="02040503050406030204" pitchFamily="18" charset="0"/>
                                </a:rPr>
                                <m:t>0</m:t>
                              </m:r>
                            </m:e>
                            <m:e>
                              <m:r>
                                <a:rPr lang="en-US" sz="2000" i="1">
                                  <a:solidFill>
                                    <a:srgbClr val="000000"/>
                                  </a:solidFill>
                                  <a:latin typeface="Cambria Math" panose="02040503050406030204" pitchFamily="18" charset="0"/>
                                </a:rPr>
                                <m:t>−1</m:t>
                              </m:r>
                            </m:e>
                          </m:mr>
                        </m:m>
                      </m:e>
                    </m:d>
                  </m:oMath>
                </a14:m>
                <a:r>
                  <a:rPr lang="en-US" sz="2000"/>
                  <a:t>, </a:t>
                </a:r>
                <a14:m>
                  <m:oMath xmlns:m="http://schemas.openxmlformats.org/officeDocument/2006/math">
                    <m:r>
                      <a:rPr lang="en-US" sz="2000" i="1">
                        <a:latin typeface="Cambria Math" panose="02040503050406030204" pitchFamily="18" charset="0"/>
                      </a:rPr>
                      <m:t>𝐼</m:t>
                    </m:r>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m>
                          <m:mPr>
                            <m:mcs>
                              <m:mc>
                                <m:mcPr>
                                  <m:count m:val="2"/>
                                  <m:mcJc m:val="center"/>
                                </m:mcPr>
                              </m:mc>
                            </m:mcs>
                            <m:ctrlPr>
                              <a:rPr lang="en-US" sz="2000" i="1">
                                <a:latin typeface="Cambria Math" panose="02040503050406030204" pitchFamily="18" charset="0"/>
                              </a:rPr>
                            </m:ctrlPr>
                          </m:mPr>
                          <m:mr>
                            <m:e>
                              <m:r>
                                <a:rPr lang="en-US" sz="2000" i="1">
                                  <a:latin typeface="Cambria Math" panose="02040503050406030204" pitchFamily="18" charset="0"/>
                                </a:rPr>
                                <m:t>1</m:t>
                              </m:r>
                            </m:e>
                            <m:e>
                              <m:r>
                                <a:rPr lang="en-US" sz="2000" i="1">
                                  <a:latin typeface="Cambria Math" panose="02040503050406030204" pitchFamily="18" charset="0"/>
                                </a:rPr>
                                <m:t>0</m:t>
                              </m:r>
                            </m:e>
                          </m:mr>
                          <m:mr>
                            <m:e>
                              <m:r>
                                <a:rPr lang="en-US" sz="2000" i="1">
                                  <a:latin typeface="Cambria Math" panose="02040503050406030204" pitchFamily="18" charset="0"/>
                                </a:rPr>
                                <m:t>0</m:t>
                              </m:r>
                            </m:e>
                            <m:e>
                              <m:r>
                                <a:rPr lang="en-US" sz="2000" i="1">
                                  <a:latin typeface="Cambria Math" panose="02040503050406030204" pitchFamily="18" charset="0"/>
                                </a:rPr>
                                <m:t>1</m:t>
                              </m:r>
                            </m:e>
                          </m:mr>
                        </m:m>
                      </m:e>
                    </m:d>
                  </m:oMath>
                </a14:m>
                <a:endParaRPr lang="en-US" sz="2000"/>
              </a:p>
            </p:txBody>
          </p:sp>
        </mc:Choice>
        <mc:Fallback xmlns="">
          <p:sp>
            <p:nvSpPr>
              <p:cNvPr id="44" name="对象 2">
                <a:extLst>
                  <a:ext uri="{FF2B5EF4-FFF2-40B4-BE49-F238E27FC236}">
                    <a16:creationId xmlns:a16="http://schemas.microsoft.com/office/drawing/2014/main" id="{664238B0-FC33-48BD-9C85-4646FE3BEA77}"/>
                  </a:ext>
                </a:extLst>
              </p:cNvPr>
              <p:cNvSpPr txBox="1">
                <a:spLocks noRot="1" noChangeAspect="1" noMove="1" noResize="1" noEditPoints="1" noAdjustHandles="1" noChangeArrowheads="1" noChangeShapeType="1" noTextEdit="1"/>
              </p:cNvSpPr>
              <p:nvPr/>
            </p:nvSpPr>
            <p:spPr bwMode="auto">
              <a:xfrm>
                <a:off x="768106" y="3799306"/>
                <a:ext cx="5713792" cy="86685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对象 4">
                <a:extLst>
                  <a:ext uri="{FF2B5EF4-FFF2-40B4-BE49-F238E27FC236}">
                    <a16:creationId xmlns:a16="http://schemas.microsoft.com/office/drawing/2014/main" id="{451784BA-88FD-494E-AACC-7E2EE7478990}"/>
                  </a:ext>
                </a:extLst>
              </p:cNvPr>
              <p:cNvSpPr txBox="1"/>
              <p:nvPr/>
            </p:nvSpPr>
            <p:spPr>
              <a:xfrm>
                <a:off x="6597737" y="3449262"/>
                <a:ext cx="4749341" cy="700088"/>
              </a:xfrm>
              <a:prstGeom prst="rect">
                <a:avLst/>
              </a:prstGeom>
            </p:spPr>
            <p:txBody>
              <a:bodyPr>
                <a:noAutofit/>
              </a:bodyPr>
              <a:lstStyle/>
              <a:p>
                <a:pPr/>
                <a14:m>
                  <m:oMathPara xmlns:m="http://schemas.openxmlformats.org/officeDocument/2006/math">
                    <m:oMathParaPr>
                      <m:jc m:val="left"/>
                    </m:oMathParaPr>
                    <m:oMath xmlns:m="http://schemas.openxmlformats.org/officeDocument/2006/math">
                      <m:r>
                        <m:rPr>
                          <m:nor/>
                        </m:rPr>
                        <a:rPr lang="en-US" sz="2000" i="0">
                          <a:solidFill>
                            <a:srgbClr val="000000"/>
                          </a:solidFill>
                        </a:rPr>
                        <m:t>Hadamard</m:t>
                      </m:r>
                      <m:r>
                        <m:rPr>
                          <m:nor/>
                        </m:rPr>
                        <a:rPr lang="en-US" sz="2000" i="0">
                          <a:solidFill>
                            <a:srgbClr val="000000"/>
                          </a:solidFill>
                        </a:rPr>
                        <m:t> </m:t>
                      </m:r>
                      <m:r>
                        <m:rPr>
                          <m:nor/>
                        </m:rPr>
                        <a:rPr lang="en-US" sz="2000" i="0">
                          <a:solidFill>
                            <a:srgbClr val="000000"/>
                          </a:solidFill>
                        </a:rPr>
                        <m:t>Gate</m:t>
                      </m:r>
                      <m:r>
                        <m:rPr>
                          <m:nor/>
                        </m:rPr>
                        <a:rPr lang="en-US" sz="2000" i="0">
                          <a:solidFill>
                            <a:srgbClr val="000000"/>
                          </a:solidFill>
                        </a:rPr>
                        <m:t>: </m:t>
                      </m:r>
                      <m:r>
                        <a:rPr lang="en-US" sz="2000" i="1">
                          <a:solidFill>
                            <a:srgbClr val="000000"/>
                          </a:solidFill>
                          <a:latin typeface="Cambria Math" panose="02040503050406030204" pitchFamily="18" charset="0"/>
                        </a:rPr>
                        <m:t>𝐻</m:t>
                      </m:r>
                      <m:r>
                        <a:rPr lang="en-US" sz="2000" i="1">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1</m:t>
                          </m:r>
                        </m:num>
                        <m:den>
                          <m:rad>
                            <m:radPr>
                              <m:degHide m:val="on"/>
                              <m:ctrlPr>
                                <a:rPr lang="en-US" sz="2000" i="1">
                                  <a:solidFill>
                                    <a:srgbClr val="000000"/>
                                  </a:solidFill>
                                  <a:latin typeface="Cambria Math" panose="02040503050406030204" pitchFamily="18" charset="0"/>
                                </a:rPr>
                              </m:ctrlPr>
                            </m:radPr>
                            <m:deg/>
                            <m:e>
                              <m:r>
                                <a:rPr lang="en-US" sz="2000" i="1">
                                  <a:solidFill>
                                    <a:srgbClr val="000000"/>
                                  </a:solidFill>
                                  <a:latin typeface="Cambria Math" panose="02040503050406030204" pitchFamily="18" charset="0"/>
                                </a:rPr>
                                <m:t>2</m:t>
                              </m:r>
                            </m:e>
                          </m:rad>
                        </m:den>
                      </m:f>
                      <m:d>
                        <m:dPr>
                          <m:begChr m:val="["/>
                          <m:endChr m:val="]"/>
                          <m:ctrlPr>
                            <a:rPr lang="en-US" sz="2000" i="1">
                              <a:solidFill>
                                <a:srgbClr val="000000"/>
                              </a:solidFill>
                              <a:latin typeface="Cambria Math" panose="02040503050406030204" pitchFamily="18" charset="0"/>
                            </a:rPr>
                          </m:ctrlPr>
                        </m:dPr>
                        <m:e>
                          <m:m>
                            <m:mPr>
                              <m:plcHide m:val="on"/>
                              <m:mcs>
                                <m:mc>
                                  <m:mcPr>
                                    <m:count m:val="2"/>
                                    <m:mcJc m:val="center"/>
                                  </m:mcPr>
                                </m:mc>
                              </m:mcs>
                              <m:ctrlPr>
                                <a:rPr lang="en-US" sz="2000" i="1">
                                  <a:solidFill>
                                    <a:srgbClr val="000000"/>
                                  </a:solidFill>
                                  <a:latin typeface="Cambria Math" panose="02040503050406030204" pitchFamily="18" charset="0"/>
                                </a:rPr>
                              </m:ctrlPr>
                            </m:mPr>
                            <m:mr>
                              <m:e>
                                <m:r>
                                  <a:rPr lang="en-US" sz="2000" i="1">
                                    <a:solidFill>
                                      <a:srgbClr val="000000"/>
                                    </a:solidFill>
                                    <a:latin typeface="Cambria Math" panose="02040503050406030204" pitchFamily="18" charset="0"/>
                                  </a:rPr>
                                  <m:t>1</m:t>
                                </m:r>
                              </m:e>
                              <m:e>
                                <m:r>
                                  <a:rPr lang="en-US" sz="2000" i="1">
                                    <a:solidFill>
                                      <a:srgbClr val="000000"/>
                                    </a:solidFill>
                                    <a:latin typeface="Cambria Math" panose="02040503050406030204" pitchFamily="18" charset="0"/>
                                  </a:rPr>
                                  <m:t>1</m:t>
                                </m:r>
                              </m:e>
                            </m:mr>
                            <m:mr>
                              <m:e>
                                <m:r>
                                  <a:rPr lang="en-US" sz="2000" i="1">
                                    <a:solidFill>
                                      <a:srgbClr val="000000"/>
                                    </a:solidFill>
                                    <a:latin typeface="Cambria Math" panose="02040503050406030204" pitchFamily="18" charset="0"/>
                                  </a:rPr>
                                  <m:t>1</m:t>
                                </m:r>
                              </m:e>
                              <m:e>
                                <m:r>
                                  <a:rPr lang="en-US" sz="2000" i="1">
                                    <a:solidFill>
                                      <a:srgbClr val="000000"/>
                                    </a:solidFill>
                                    <a:latin typeface="Cambria Math" panose="02040503050406030204" pitchFamily="18" charset="0"/>
                                  </a:rPr>
                                  <m:t>−1</m:t>
                                </m:r>
                              </m:e>
                            </m:mr>
                          </m:m>
                        </m:e>
                      </m:d>
                    </m:oMath>
                  </m:oMathPara>
                </a14:m>
                <a:endParaRPr lang="en-US" sz="2000"/>
              </a:p>
            </p:txBody>
          </p:sp>
        </mc:Choice>
        <mc:Fallback xmlns="">
          <p:sp>
            <p:nvSpPr>
              <p:cNvPr id="45" name="对象 4">
                <a:extLst>
                  <a:ext uri="{FF2B5EF4-FFF2-40B4-BE49-F238E27FC236}">
                    <a16:creationId xmlns:a16="http://schemas.microsoft.com/office/drawing/2014/main" id="{451784BA-88FD-494E-AACC-7E2EE7478990}"/>
                  </a:ext>
                </a:extLst>
              </p:cNvPr>
              <p:cNvSpPr txBox="1">
                <a:spLocks noRot="1" noChangeAspect="1" noMove="1" noResize="1" noEditPoints="1" noAdjustHandles="1" noChangeArrowheads="1" noChangeShapeType="1" noTextEdit="1"/>
              </p:cNvSpPr>
              <p:nvPr/>
            </p:nvSpPr>
            <p:spPr>
              <a:xfrm>
                <a:off x="6597737" y="3449262"/>
                <a:ext cx="4749341" cy="700088"/>
              </a:xfrm>
              <a:prstGeom prst="rect">
                <a:avLst/>
              </a:prstGeom>
              <a:blipFill>
                <a:blip r:embed="rId4"/>
                <a:stretch>
                  <a:fillRect/>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4FA5E1AA-A499-4A71-85FD-83AA9B38A779}"/>
              </a:ext>
            </a:extLst>
          </p:cNvPr>
          <p:cNvGrpSpPr/>
          <p:nvPr/>
        </p:nvGrpSpPr>
        <p:grpSpPr>
          <a:xfrm>
            <a:off x="6272907" y="5096736"/>
            <a:ext cx="6115456" cy="1526893"/>
            <a:chOff x="4785985" y="3700827"/>
            <a:chExt cx="6332706" cy="1526893"/>
          </a:xfrm>
        </p:grpSpPr>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BF8B1023-E9A4-4A83-887A-3AA3E83710E8}"/>
                    </a:ext>
                  </a:extLst>
                </p:cNvPr>
                <p:cNvSpPr txBox="1"/>
                <p:nvPr/>
              </p:nvSpPr>
              <p:spPr>
                <a:xfrm>
                  <a:off x="4785985" y="3700827"/>
                  <a:ext cx="6332706" cy="15268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2000" b="0" i="0" smtClean="0">
                            <a:solidFill>
                              <a:srgbClr val="000000"/>
                            </a:solidFill>
                          </a:rPr>
                          <m:t>CNOT</m:t>
                        </m:r>
                        <m:r>
                          <m:rPr>
                            <m:nor/>
                          </m:rPr>
                          <a:rPr lang="en-US" sz="2000" i="0" smtClean="0">
                            <a:solidFill>
                              <a:srgbClr val="000000"/>
                            </a:solidFill>
                          </a:rPr>
                          <m:t> </m:t>
                        </m:r>
                        <m:r>
                          <m:rPr>
                            <m:nor/>
                          </m:rPr>
                          <a:rPr lang="en-US" sz="2000" i="0" smtClean="0">
                            <a:solidFill>
                              <a:srgbClr val="000000"/>
                            </a:solidFill>
                          </a:rPr>
                          <m:t>Gate</m:t>
                        </m:r>
                        <m:r>
                          <m:rPr>
                            <m:nor/>
                          </m:rPr>
                          <a:rPr lang="en-US" sz="2000" i="0" smtClean="0">
                            <a:solidFill>
                              <a:srgbClr val="000000"/>
                            </a:solidFill>
                          </a:rPr>
                          <m:t>: </m:t>
                        </m:r>
                        <m:r>
                          <a:rPr lang="en-US" sz="2000" b="0" i="1" smtClean="0">
                            <a:solidFill>
                              <a:srgbClr val="000000"/>
                            </a:solidFill>
                            <a:latin typeface="Cambria Math" panose="02040503050406030204" pitchFamily="18" charset="0"/>
                          </a:rPr>
                          <m:t>𝐶𝑁𝑂𝑇</m:t>
                        </m:r>
                        <m:r>
                          <a:rPr lang="en-US" sz="2000" i="1">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                      =</m:t>
                        </m:r>
                        <m:d>
                          <m:dPr>
                            <m:begChr m:val="["/>
                            <m:endChr m:val="]"/>
                            <m:ctrlPr>
                              <a:rPr lang="en-US" sz="2000" i="1">
                                <a:latin typeface="Cambria Math" panose="02040503050406030204" pitchFamily="18" charset="0"/>
                              </a:rPr>
                            </m:ctrlPr>
                          </m:dPr>
                          <m:e>
                            <m:m>
                              <m:mPr>
                                <m:mcs>
                                  <m:mc>
                                    <m:mcPr>
                                      <m:count m:val="4"/>
                                      <m:mcJc m:val="center"/>
                                    </m:mcPr>
                                  </m:mc>
                                </m:mcs>
                                <m:ctrlPr>
                                  <a:rPr lang="en-US" sz="2000" i="1">
                                    <a:latin typeface="Cambria Math" panose="02040503050406030204" pitchFamily="18" charset="0"/>
                                  </a:rPr>
                                </m:ctrlPr>
                              </m:mPr>
                              <m:mr>
                                <m:e>
                                  <m:r>
                                    <a:rPr lang="en-US" sz="2000">
                                      <a:latin typeface="Cambria Math" panose="02040503050406030204" pitchFamily="18" charset="0"/>
                                    </a:rPr>
                                    <m:t>1</m:t>
                                  </m:r>
                                </m:e>
                                <m:e>
                                  <m:r>
                                    <a:rPr lang="en-US" sz="2000">
                                      <a:latin typeface="Cambria Math" panose="02040503050406030204" pitchFamily="18" charset="0"/>
                                    </a:rPr>
                                    <m:t>0</m:t>
                                  </m:r>
                                </m:e>
                                <m:e>
                                  <m:r>
                                    <a:rPr lang="en-US" sz="2000">
                                      <a:latin typeface="Cambria Math" panose="02040503050406030204" pitchFamily="18" charset="0"/>
                                    </a:rPr>
                                    <m:t>0</m:t>
                                  </m:r>
                                </m:e>
                                <m:e>
                                  <m:r>
                                    <a:rPr lang="en-US" sz="2000">
                                      <a:latin typeface="Cambria Math" panose="02040503050406030204" pitchFamily="18" charset="0"/>
                                    </a:rPr>
                                    <m:t>0</m:t>
                                  </m:r>
                                </m:e>
                              </m:mr>
                              <m:mr>
                                <m:e>
                                  <m:r>
                                    <a:rPr lang="en-US" sz="2000">
                                      <a:latin typeface="Cambria Math" panose="02040503050406030204" pitchFamily="18" charset="0"/>
                                    </a:rPr>
                                    <m:t>0</m:t>
                                  </m:r>
                                </m:e>
                                <m:e>
                                  <m:r>
                                    <a:rPr lang="en-US" sz="2000">
                                      <a:latin typeface="Cambria Math" panose="02040503050406030204" pitchFamily="18" charset="0"/>
                                    </a:rPr>
                                    <m:t>1</m:t>
                                  </m:r>
                                </m:e>
                                <m:e>
                                  <m:r>
                                    <a:rPr lang="en-US" sz="2000">
                                      <a:latin typeface="Cambria Math" panose="02040503050406030204" pitchFamily="18" charset="0"/>
                                    </a:rPr>
                                    <m:t>0</m:t>
                                  </m:r>
                                </m:e>
                                <m:e>
                                  <m:r>
                                    <a:rPr lang="en-US" sz="2000">
                                      <a:latin typeface="Cambria Math" panose="02040503050406030204" pitchFamily="18" charset="0"/>
                                    </a:rPr>
                                    <m:t>0</m:t>
                                  </m:r>
                                </m:e>
                              </m:mr>
                              <m:mr>
                                <m:e>
                                  <m:r>
                                    <a:rPr lang="en-US" sz="2000">
                                      <a:latin typeface="Cambria Math" panose="02040503050406030204" pitchFamily="18" charset="0"/>
                                    </a:rPr>
                                    <m:t>0</m:t>
                                  </m:r>
                                </m:e>
                                <m:e>
                                  <m:r>
                                    <a:rPr lang="en-US" sz="2000">
                                      <a:latin typeface="Cambria Math" panose="02040503050406030204" pitchFamily="18" charset="0"/>
                                    </a:rPr>
                                    <m:t>0</m:t>
                                  </m:r>
                                </m:e>
                                <m:e>
                                  <m:r>
                                    <a:rPr lang="en-US" sz="2000">
                                      <a:latin typeface="Cambria Math" panose="02040503050406030204" pitchFamily="18" charset="0"/>
                                    </a:rPr>
                                    <m:t>0</m:t>
                                  </m:r>
                                </m:e>
                                <m:e>
                                  <m:r>
                                    <a:rPr lang="en-US" sz="2000">
                                      <a:latin typeface="Cambria Math" panose="02040503050406030204" pitchFamily="18" charset="0"/>
                                    </a:rPr>
                                    <m:t>1</m:t>
                                  </m:r>
                                </m:e>
                              </m:mr>
                              <m:mr>
                                <m:e>
                                  <m:r>
                                    <a:rPr lang="en-US" sz="2000">
                                      <a:latin typeface="Cambria Math" panose="02040503050406030204" pitchFamily="18" charset="0"/>
                                    </a:rPr>
                                    <m:t>0</m:t>
                                  </m:r>
                                </m:e>
                                <m:e>
                                  <m:r>
                                    <a:rPr lang="en-US" sz="2000">
                                      <a:latin typeface="Cambria Math" panose="02040503050406030204" pitchFamily="18" charset="0"/>
                                    </a:rPr>
                                    <m:t>0</m:t>
                                  </m:r>
                                </m:e>
                                <m:e>
                                  <m:r>
                                    <a:rPr lang="en-US" sz="2000">
                                      <a:latin typeface="Cambria Math" panose="02040503050406030204" pitchFamily="18" charset="0"/>
                                    </a:rPr>
                                    <m:t>1</m:t>
                                  </m:r>
                                </m:e>
                                <m:e>
                                  <m:r>
                                    <a:rPr lang="en-US" sz="2000">
                                      <a:latin typeface="Cambria Math" panose="02040503050406030204" pitchFamily="18" charset="0"/>
                                    </a:rPr>
                                    <m:t>0</m:t>
                                  </m:r>
                                </m:e>
                              </m:mr>
                            </m:m>
                          </m:e>
                        </m:d>
                      </m:oMath>
                    </m:oMathPara>
                  </a14:m>
                  <a:endParaRPr lang="en-US" sz="2000"/>
                </a:p>
              </p:txBody>
            </p:sp>
          </mc:Choice>
          <mc:Fallback xmlns="">
            <p:sp>
              <p:nvSpPr>
                <p:cNvPr id="70" name="TextBox 69">
                  <a:extLst>
                    <a:ext uri="{FF2B5EF4-FFF2-40B4-BE49-F238E27FC236}">
                      <a16:creationId xmlns:a16="http://schemas.microsoft.com/office/drawing/2014/main" id="{BF8B1023-E9A4-4A83-887A-3AA3E83710E8}"/>
                    </a:ext>
                  </a:extLst>
                </p:cNvPr>
                <p:cNvSpPr txBox="1">
                  <a:spLocks noRot="1" noChangeAspect="1" noMove="1" noResize="1" noEditPoints="1" noAdjustHandles="1" noChangeArrowheads="1" noChangeShapeType="1" noTextEdit="1"/>
                </p:cNvSpPr>
                <p:nvPr/>
              </p:nvSpPr>
              <p:spPr>
                <a:xfrm>
                  <a:off x="4785985" y="3700827"/>
                  <a:ext cx="6332706" cy="1526893"/>
                </a:xfrm>
                <a:prstGeom prst="rect">
                  <a:avLst/>
                </a:prstGeom>
                <a:blipFill>
                  <a:blip r:embed="rId5"/>
                  <a:stretch>
                    <a:fillRect/>
                  </a:stretch>
                </a:blipFill>
              </p:spPr>
              <p:txBody>
                <a:bodyPr/>
                <a:lstStyle/>
                <a:p>
                  <a:r>
                    <a:rPr lang="en-US">
                      <a:noFill/>
                    </a:rPr>
                    <a:t> </a:t>
                  </a:r>
                </a:p>
              </p:txBody>
            </p:sp>
          </mc:Fallback>
        </mc:AlternateContent>
        <p:pic>
          <p:nvPicPr>
            <p:cNvPr id="46" name="图片 12">
              <a:extLst>
                <a:ext uri="{FF2B5EF4-FFF2-40B4-BE49-F238E27FC236}">
                  <a16:creationId xmlns:a16="http://schemas.microsoft.com/office/drawing/2014/main" id="{7F466B3B-CB7A-47D3-928A-7646DFB92794}"/>
                </a:ext>
              </a:extLst>
            </p:cNvPr>
            <p:cNvPicPr>
              <a:picLocks noChangeAspect="1"/>
            </p:cNvPicPr>
            <p:nvPr/>
          </p:nvPicPr>
          <p:blipFill rotWithShape="1">
            <a:blip r:embed="rId6"/>
            <a:srcRect l="21428" t="18262" r="53374" b="17764"/>
            <a:stretch/>
          </p:blipFill>
          <p:spPr>
            <a:xfrm>
              <a:off x="7698442" y="3855290"/>
              <a:ext cx="897740" cy="864877"/>
            </a:xfrm>
            <a:prstGeom prst="rect">
              <a:avLst/>
            </a:prstGeom>
          </p:spPr>
        </p:pic>
      </p:grpSp>
      <p:pic>
        <p:nvPicPr>
          <p:cNvPr id="48" name="图片 19">
            <a:extLst>
              <a:ext uri="{FF2B5EF4-FFF2-40B4-BE49-F238E27FC236}">
                <a16:creationId xmlns:a16="http://schemas.microsoft.com/office/drawing/2014/main" id="{521E02C1-86A6-4C98-9E48-3A664630862B}"/>
              </a:ext>
            </a:extLst>
          </p:cNvPr>
          <p:cNvPicPr>
            <a:picLocks noChangeAspect="1"/>
          </p:cNvPicPr>
          <p:nvPr/>
        </p:nvPicPr>
        <p:blipFill>
          <a:blip r:embed="rId7"/>
          <a:stretch>
            <a:fillRect/>
          </a:stretch>
        </p:blipFill>
        <p:spPr>
          <a:xfrm>
            <a:off x="3844298" y="1196091"/>
            <a:ext cx="3211008" cy="1532527"/>
          </a:xfrm>
          <a:prstGeom prst="rect">
            <a:avLst/>
          </a:prstGeom>
        </p:spPr>
      </p:pic>
      <p:sp>
        <p:nvSpPr>
          <p:cNvPr id="49" name="矩形: 圆角 3">
            <a:extLst>
              <a:ext uri="{FF2B5EF4-FFF2-40B4-BE49-F238E27FC236}">
                <a16:creationId xmlns:a16="http://schemas.microsoft.com/office/drawing/2014/main" id="{E28DC0DF-C100-4D15-B241-D4690E6C7065}"/>
              </a:ext>
            </a:extLst>
          </p:cNvPr>
          <p:cNvSpPr/>
          <p:nvPr/>
        </p:nvSpPr>
        <p:spPr>
          <a:xfrm>
            <a:off x="4668172" y="1187646"/>
            <a:ext cx="403973" cy="1540971"/>
          </a:xfrm>
          <a:prstGeom prst="roundRect">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文本框 10">
            <a:extLst>
              <a:ext uri="{FF2B5EF4-FFF2-40B4-BE49-F238E27FC236}">
                <a16:creationId xmlns:a16="http://schemas.microsoft.com/office/drawing/2014/main" id="{A7A01573-7BE8-4072-B5B0-BFC36CA12A4D}"/>
              </a:ext>
            </a:extLst>
          </p:cNvPr>
          <p:cNvSpPr txBox="1"/>
          <p:nvPr/>
        </p:nvSpPr>
        <p:spPr>
          <a:xfrm>
            <a:off x="4183764" y="2750306"/>
            <a:ext cx="1395638" cy="369332"/>
          </a:xfrm>
          <a:prstGeom prst="rect">
            <a:avLst/>
          </a:prstGeom>
          <a:noFill/>
        </p:spPr>
        <p:txBody>
          <a:bodyPr wrap="none" rtlCol="0">
            <a:spAutoFit/>
          </a:bodyPr>
          <a:lstStyle/>
          <a:p>
            <a:r>
              <a:rPr lang="en-US">
                <a:solidFill>
                  <a:srgbClr val="00B0F0"/>
                </a:solidFill>
              </a:rPr>
              <a:t>2 qubits gate</a:t>
            </a:r>
          </a:p>
        </p:txBody>
      </p:sp>
      <p:cxnSp>
        <p:nvCxnSpPr>
          <p:cNvPr id="51" name="直接箭头连接符 14">
            <a:extLst>
              <a:ext uri="{FF2B5EF4-FFF2-40B4-BE49-F238E27FC236}">
                <a16:creationId xmlns:a16="http://schemas.microsoft.com/office/drawing/2014/main" id="{8E94FE60-8B95-4A76-BB34-734144BE195E}"/>
              </a:ext>
            </a:extLst>
          </p:cNvPr>
          <p:cNvCxnSpPr/>
          <p:nvPr/>
        </p:nvCxnSpPr>
        <p:spPr>
          <a:xfrm flipH="1">
            <a:off x="3365442" y="2555585"/>
            <a:ext cx="478856" cy="25613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2" name="文本框 20">
            <a:extLst>
              <a:ext uri="{FF2B5EF4-FFF2-40B4-BE49-F238E27FC236}">
                <a16:creationId xmlns:a16="http://schemas.microsoft.com/office/drawing/2014/main" id="{EE83D0C0-333B-4C47-BBBE-1464D73A8591}"/>
              </a:ext>
            </a:extLst>
          </p:cNvPr>
          <p:cNvSpPr txBox="1"/>
          <p:nvPr/>
        </p:nvSpPr>
        <p:spPr>
          <a:xfrm>
            <a:off x="2174393" y="2665045"/>
            <a:ext cx="1223027" cy="369332"/>
          </a:xfrm>
          <a:prstGeom prst="rect">
            <a:avLst/>
          </a:prstGeom>
          <a:noFill/>
        </p:spPr>
        <p:txBody>
          <a:bodyPr wrap="none" rtlCol="0">
            <a:spAutoFit/>
          </a:bodyPr>
          <a:lstStyle/>
          <a:p>
            <a:r>
              <a:rPr lang="en-US">
                <a:solidFill>
                  <a:srgbClr val="00B0F0"/>
                </a:solidFill>
              </a:rPr>
              <a:t>Initial state</a:t>
            </a:r>
          </a:p>
        </p:txBody>
      </p:sp>
      <p:sp>
        <p:nvSpPr>
          <p:cNvPr id="53" name="矩形: 圆角 21">
            <a:extLst>
              <a:ext uri="{FF2B5EF4-FFF2-40B4-BE49-F238E27FC236}">
                <a16:creationId xmlns:a16="http://schemas.microsoft.com/office/drawing/2014/main" id="{46DBA348-D8A2-4E06-B6F5-1059CA1FF632}"/>
              </a:ext>
            </a:extLst>
          </p:cNvPr>
          <p:cNvSpPr/>
          <p:nvPr/>
        </p:nvSpPr>
        <p:spPr>
          <a:xfrm>
            <a:off x="5896019" y="1211424"/>
            <a:ext cx="878003" cy="636782"/>
          </a:xfrm>
          <a:prstGeom prst="roundRect">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文本框 22">
            <a:extLst>
              <a:ext uri="{FF2B5EF4-FFF2-40B4-BE49-F238E27FC236}">
                <a16:creationId xmlns:a16="http://schemas.microsoft.com/office/drawing/2014/main" id="{D37C7FAF-8A10-4118-8036-832901D24786}"/>
              </a:ext>
            </a:extLst>
          </p:cNvPr>
          <p:cNvSpPr txBox="1"/>
          <p:nvPr/>
        </p:nvSpPr>
        <p:spPr>
          <a:xfrm>
            <a:off x="6626975" y="758995"/>
            <a:ext cx="1508426" cy="369332"/>
          </a:xfrm>
          <a:prstGeom prst="rect">
            <a:avLst/>
          </a:prstGeom>
          <a:noFill/>
        </p:spPr>
        <p:txBody>
          <a:bodyPr wrap="none" rtlCol="0">
            <a:spAutoFit/>
          </a:bodyPr>
          <a:lstStyle/>
          <a:p>
            <a:r>
              <a:rPr lang="en-US">
                <a:solidFill>
                  <a:srgbClr val="00B0F0"/>
                </a:solidFill>
              </a:rPr>
              <a:t>Measurement</a:t>
            </a:r>
          </a:p>
        </p:txBody>
      </p:sp>
      <p:sp>
        <p:nvSpPr>
          <p:cNvPr id="55" name="矩形: 圆角 23">
            <a:extLst>
              <a:ext uri="{FF2B5EF4-FFF2-40B4-BE49-F238E27FC236}">
                <a16:creationId xmlns:a16="http://schemas.microsoft.com/office/drawing/2014/main" id="{F2B64F9C-6E97-45C0-B6D3-41BFED345731}"/>
              </a:ext>
            </a:extLst>
          </p:cNvPr>
          <p:cNvSpPr/>
          <p:nvPr/>
        </p:nvSpPr>
        <p:spPr>
          <a:xfrm>
            <a:off x="5132570" y="1196612"/>
            <a:ext cx="620770" cy="651594"/>
          </a:xfrm>
          <a:prstGeom prst="roundRect">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直接箭头连接符 18">
            <a:extLst>
              <a:ext uri="{FF2B5EF4-FFF2-40B4-BE49-F238E27FC236}">
                <a16:creationId xmlns:a16="http://schemas.microsoft.com/office/drawing/2014/main" id="{D9B2063A-312D-4BB5-B79C-C4CF45897908}"/>
              </a:ext>
            </a:extLst>
          </p:cNvPr>
          <p:cNvCxnSpPr/>
          <p:nvPr/>
        </p:nvCxnSpPr>
        <p:spPr>
          <a:xfrm>
            <a:off x="5471924" y="1945203"/>
            <a:ext cx="446944" cy="86685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文本框 25">
            <a:extLst>
              <a:ext uri="{FF2B5EF4-FFF2-40B4-BE49-F238E27FC236}">
                <a16:creationId xmlns:a16="http://schemas.microsoft.com/office/drawing/2014/main" id="{F7DBEFAD-2D20-48B5-92E6-BE46A5D4E8D9}"/>
              </a:ext>
            </a:extLst>
          </p:cNvPr>
          <p:cNvSpPr txBox="1"/>
          <p:nvPr/>
        </p:nvSpPr>
        <p:spPr>
          <a:xfrm>
            <a:off x="5815827" y="2741608"/>
            <a:ext cx="1730667" cy="369332"/>
          </a:xfrm>
          <a:prstGeom prst="rect">
            <a:avLst/>
          </a:prstGeom>
          <a:noFill/>
        </p:spPr>
        <p:txBody>
          <a:bodyPr wrap="none" rtlCol="0">
            <a:spAutoFit/>
          </a:bodyPr>
          <a:lstStyle/>
          <a:p>
            <a:r>
              <a:rPr lang="en-US">
                <a:solidFill>
                  <a:srgbClr val="00B0F0"/>
                </a:solidFill>
              </a:rPr>
              <a:t>single qubit gate</a:t>
            </a:r>
          </a:p>
        </p:txBody>
      </p:sp>
      <p:sp>
        <p:nvSpPr>
          <p:cNvPr id="60" name="TextBox 59">
            <a:extLst>
              <a:ext uri="{FF2B5EF4-FFF2-40B4-BE49-F238E27FC236}">
                <a16:creationId xmlns:a16="http://schemas.microsoft.com/office/drawing/2014/main" id="{CFC0F29C-C2E3-4E88-AAB9-41C31FF5C6F9}"/>
              </a:ext>
            </a:extLst>
          </p:cNvPr>
          <p:cNvSpPr txBox="1"/>
          <p:nvPr/>
        </p:nvSpPr>
        <p:spPr>
          <a:xfrm>
            <a:off x="592967" y="3269358"/>
            <a:ext cx="1656134" cy="400110"/>
          </a:xfrm>
          <a:prstGeom prst="rect">
            <a:avLst/>
          </a:prstGeom>
          <a:noFill/>
        </p:spPr>
        <p:txBody>
          <a:bodyPr wrap="square">
            <a:spAutoFit/>
          </a:bodyPr>
          <a:lstStyle/>
          <a:p>
            <a:r>
              <a:rPr lang="en-US" sz="2000"/>
              <a:t>Pauli Gates:</a:t>
            </a: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D992DCC6-D084-48C2-B679-41E053D9B64E}"/>
                  </a:ext>
                </a:extLst>
              </p:cNvPr>
              <p:cNvSpPr txBox="1"/>
              <p:nvPr/>
            </p:nvSpPr>
            <p:spPr>
              <a:xfrm>
                <a:off x="6481898" y="4083979"/>
                <a:ext cx="5906465" cy="7280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effectLst/>
                          <a:latin typeface="Cambria Math" panose="02040503050406030204" pitchFamily="18" charset="0"/>
                          <a:ea typeface="宋体" panose="02010600030101010101" pitchFamily="2" charset="-122"/>
                          <a:cs typeface="Times New Roman" panose="02020603050405020304" pitchFamily="18" charset="0"/>
                        </a:rPr>
                        <m:t>𝐻</m:t>
                      </m:r>
                      <m:r>
                        <a:rPr lang="en-US" sz="2000" i="1" smtClean="0">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0</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f>
                        <m:fPr>
                          <m:ctrlPr>
                            <a:rPr lang="en-US" sz="2000" i="1">
                              <a:effectLst/>
                              <a:latin typeface="Cambria Math" panose="02040503050406030204" pitchFamily="18" charset="0"/>
                              <a:cs typeface="Times New Roman" panose="02020603050405020304" pitchFamily="18" charset="0"/>
                            </a:rPr>
                          </m:ctrlPr>
                        </m:fPr>
                        <m:num>
                          <m:r>
                            <a:rPr lang="en-US" sz="2000" i="1">
                              <a:effectLst/>
                              <a:latin typeface="Cambria Math" panose="02040503050406030204" pitchFamily="18" charset="0"/>
                              <a:ea typeface="宋体" panose="02010600030101010101" pitchFamily="2" charset="-122"/>
                              <a:cs typeface="Times New Roman" panose="02020603050405020304" pitchFamily="18" charset="0"/>
                            </a:rPr>
                            <m:t>1</m:t>
                          </m:r>
                        </m:num>
                        <m:den>
                          <m:rad>
                            <m:radPr>
                              <m:degHide m:val="on"/>
                              <m:ctrlPr>
                                <a:rPr lang="en-US" sz="2000" i="1">
                                  <a:effectLst/>
                                  <a:latin typeface="Cambria Math" panose="02040503050406030204" pitchFamily="18" charset="0"/>
                                  <a:cs typeface="Times New Roman" panose="02020603050405020304" pitchFamily="18" charset="0"/>
                                </a:rPr>
                              </m:ctrlPr>
                            </m:radPr>
                            <m:deg/>
                            <m:e>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e>
                          </m:rad>
                        </m:den>
                      </m:f>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0</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1</m:t>
                              </m:r>
                            </m:e>
                          </m:d>
                        </m:e>
                      </m:d>
                      <m:r>
                        <a:rPr lang="en-US" sz="2000" b="0" i="1" smtClean="0">
                          <a:effectLst/>
                          <a:latin typeface="Cambria Math" panose="02040503050406030204" pitchFamily="18" charset="0"/>
                          <a:ea typeface="宋体" panose="02010600030101010101" pitchFamily="2" charset="-122"/>
                          <a:cs typeface="Times New Roman" panose="02020603050405020304" pitchFamily="18" charset="0"/>
                        </a:rPr>
                        <m:t>, </m:t>
                      </m:r>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1</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f>
                        <m:fPr>
                          <m:ctrlPr>
                            <a:rPr lang="en-US" sz="2000" i="1">
                              <a:effectLst/>
                              <a:latin typeface="Cambria Math" panose="02040503050406030204" pitchFamily="18" charset="0"/>
                              <a:cs typeface="Times New Roman" panose="02020603050405020304" pitchFamily="18" charset="0"/>
                            </a:rPr>
                          </m:ctrlPr>
                        </m:fPr>
                        <m:num>
                          <m:r>
                            <a:rPr lang="en-US" sz="2000" i="1">
                              <a:effectLst/>
                              <a:latin typeface="Cambria Math" panose="02040503050406030204" pitchFamily="18" charset="0"/>
                              <a:ea typeface="宋体" panose="02010600030101010101" pitchFamily="2" charset="-122"/>
                              <a:cs typeface="Times New Roman" panose="02020603050405020304" pitchFamily="18" charset="0"/>
                            </a:rPr>
                            <m:t>1</m:t>
                          </m:r>
                        </m:num>
                        <m:den>
                          <m:rad>
                            <m:radPr>
                              <m:degHide m:val="on"/>
                              <m:ctrlPr>
                                <a:rPr lang="en-US" sz="2000" i="1">
                                  <a:effectLst/>
                                  <a:latin typeface="Cambria Math" panose="02040503050406030204" pitchFamily="18" charset="0"/>
                                  <a:cs typeface="Times New Roman" panose="02020603050405020304" pitchFamily="18" charset="0"/>
                                </a:rPr>
                              </m:ctrlPr>
                            </m:radPr>
                            <m:deg/>
                            <m:e>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e>
                          </m:rad>
                        </m:den>
                      </m:f>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0</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1</m:t>
                              </m:r>
                            </m:e>
                          </m:d>
                        </m:e>
                      </m:d>
                    </m:oMath>
                  </m:oMathPara>
                </a14:m>
                <a:endParaRPr lang="en-US" sz="2000"/>
              </a:p>
            </p:txBody>
          </p:sp>
        </mc:Choice>
        <mc:Fallback xmlns="">
          <p:sp>
            <p:nvSpPr>
              <p:cNvPr id="65" name="TextBox 64">
                <a:extLst>
                  <a:ext uri="{FF2B5EF4-FFF2-40B4-BE49-F238E27FC236}">
                    <a16:creationId xmlns:a16="http://schemas.microsoft.com/office/drawing/2014/main" id="{D992DCC6-D084-48C2-B679-41E053D9B64E}"/>
                  </a:ext>
                </a:extLst>
              </p:cNvPr>
              <p:cNvSpPr txBox="1">
                <a:spLocks noRot="1" noChangeAspect="1" noMove="1" noResize="1" noEditPoints="1" noAdjustHandles="1" noChangeArrowheads="1" noChangeShapeType="1" noTextEdit="1"/>
              </p:cNvSpPr>
              <p:nvPr/>
            </p:nvSpPr>
            <p:spPr>
              <a:xfrm>
                <a:off x="6481898" y="4083979"/>
                <a:ext cx="5906465" cy="728084"/>
              </a:xfrm>
              <a:prstGeom prst="rect">
                <a:avLst/>
              </a:prstGeom>
              <a:blipFill>
                <a:blip r:embed="rId8"/>
                <a:stretch>
                  <a:fillRect/>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EB4AA478-A965-4D95-A91B-84E31F4763E2}"/>
              </a:ext>
            </a:extLst>
          </p:cNvPr>
          <p:cNvGrpSpPr/>
          <p:nvPr/>
        </p:nvGrpSpPr>
        <p:grpSpPr>
          <a:xfrm>
            <a:off x="1082698" y="4752627"/>
            <a:ext cx="4739925" cy="1558233"/>
            <a:chOff x="284838" y="4618236"/>
            <a:chExt cx="4739925" cy="1558233"/>
          </a:xfrm>
        </p:grpSpPr>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3E420D8F-4112-496D-B594-168D8EAF0EA8}"/>
                    </a:ext>
                  </a:extLst>
                </p:cNvPr>
                <p:cNvSpPr txBox="1"/>
                <p:nvPr/>
              </p:nvSpPr>
              <p:spPr>
                <a:xfrm>
                  <a:off x="2003840" y="4618236"/>
                  <a:ext cx="2748247" cy="400110"/>
                </a:xfrm>
                <a:prstGeom prst="rect">
                  <a:avLst/>
                </a:prstGeom>
                <a:noFill/>
              </p:spPr>
              <p:txBody>
                <a:bodyPr wrap="square">
                  <a:spAutoFit/>
                </a:bodyPr>
                <a:lstStyle/>
                <a:p>
                  <a:pPr algn="ctr"/>
                  <a14:m>
                    <m:oMath xmlns:m="http://schemas.openxmlformats.org/officeDocument/2006/math">
                      <m:r>
                        <a:rPr lang="en-US" sz="2000" i="1" smtClean="0">
                          <a:effectLst/>
                          <a:latin typeface="Cambria Math" panose="02040503050406030204" pitchFamily="18" charset="0"/>
                          <a:ea typeface="宋体" panose="02010600030101010101" pitchFamily="2" charset="-122"/>
                          <a:cs typeface="Times New Roman" panose="02020603050405020304" pitchFamily="18" charset="0"/>
                        </a:rPr>
                        <m:t>𝑋</m:t>
                      </m:r>
                      <m:r>
                        <a:rPr lang="en-US" sz="20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solidFill>
                                <a:schemeClr val="tx1"/>
                              </a:solidFill>
                              <a:effectLst/>
                              <a:latin typeface="Cambria Math" panose="02040503050406030204" pitchFamily="18" charset="0"/>
                              <a:cs typeface="Times New Roman" panose="02020603050405020304" pitchFamily="18" charset="0"/>
                            </a:rPr>
                          </m:ctrlPr>
                        </m:dPr>
                        <m:e>
                          <m:r>
                            <a:rPr lang="en-US" sz="20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0</m:t>
                          </m:r>
                        </m:e>
                      </m:d>
                      <m:r>
                        <a:rPr lang="en-US" sz="20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solidFill>
                                <a:schemeClr val="tx1"/>
                              </a:solidFill>
                              <a:effectLst/>
                              <a:latin typeface="Cambria Math" panose="02040503050406030204" pitchFamily="18" charset="0"/>
                              <a:cs typeface="Times New Roman" panose="02020603050405020304" pitchFamily="18" charset="0"/>
                            </a:rPr>
                          </m:ctrlPr>
                        </m:dPr>
                        <m:e>
                          <m:r>
                            <a:rPr lang="en-US" sz="20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1</m:t>
                          </m:r>
                        </m:e>
                      </m:d>
                    </m:oMath>
                  </a14:m>
                  <a:r>
                    <a:rPr lang="en-US" sz="2000">
                      <a:solidFill>
                        <a:schemeClr val="tx1"/>
                      </a:solidFill>
                      <a:effectLst/>
                      <a:latin typeface="Times New Roman" panose="02020603050405020304" pitchFamily="18" charset="0"/>
                      <a:ea typeface="宋体" panose="02010600030101010101" pitchFamily="2" charset="-122"/>
                    </a:rPr>
                    <a:t>, </a:t>
                  </a:r>
                  <a14:m>
                    <m:oMath xmlns:m="http://schemas.openxmlformats.org/officeDocument/2006/math">
                      <m:r>
                        <a:rPr lang="en-US" sz="20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𝑋</m:t>
                      </m:r>
                      <m:r>
                        <a:rPr lang="en-US" sz="20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solidFill>
                                <a:schemeClr val="tx1"/>
                              </a:solidFill>
                              <a:effectLst/>
                              <a:latin typeface="Cambria Math" panose="02040503050406030204" pitchFamily="18" charset="0"/>
                              <a:cs typeface="Times New Roman" panose="02020603050405020304" pitchFamily="18" charset="0"/>
                            </a:rPr>
                          </m:ctrlPr>
                        </m:dPr>
                        <m:e>
                          <m:r>
                            <a:rPr lang="en-US" sz="20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1</m:t>
                          </m:r>
                        </m:e>
                      </m:d>
                      <m:r>
                        <a:rPr lang="en-US" sz="20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solidFill>
                                <a:schemeClr val="tx1"/>
                              </a:solidFill>
                              <a:effectLst/>
                              <a:latin typeface="Cambria Math" panose="02040503050406030204" pitchFamily="18" charset="0"/>
                              <a:cs typeface="Times New Roman" panose="02020603050405020304" pitchFamily="18" charset="0"/>
                            </a:rPr>
                          </m:ctrlPr>
                        </m:dPr>
                        <m:e>
                          <m:r>
                            <a:rPr lang="en-US" sz="20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0</m:t>
                          </m:r>
                        </m:e>
                      </m:d>
                    </m:oMath>
                  </a14:m>
                  <a:endParaRPr lang="en-US" sz="2000"/>
                </a:p>
              </p:txBody>
            </p:sp>
          </mc:Choice>
          <mc:Fallback xmlns="">
            <p:sp>
              <p:nvSpPr>
                <p:cNvPr id="62" name="TextBox 61">
                  <a:extLst>
                    <a:ext uri="{FF2B5EF4-FFF2-40B4-BE49-F238E27FC236}">
                      <a16:creationId xmlns:a16="http://schemas.microsoft.com/office/drawing/2014/main" id="{3E420D8F-4112-496D-B594-168D8EAF0EA8}"/>
                    </a:ext>
                  </a:extLst>
                </p:cNvPr>
                <p:cNvSpPr txBox="1">
                  <a:spLocks noRot="1" noChangeAspect="1" noMove="1" noResize="1" noEditPoints="1" noAdjustHandles="1" noChangeArrowheads="1" noChangeShapeType="1" noTextEdit="1"/>
                </p:cNvSpPr>
                <p:nvPr/>
              </p:nvSpPr>
              <p:spPr>
                <a:xfrm>
                  <a:off x="2003840" y="4618236"/>
                  <a:ext cx="2748247" cy="400110"/>
                </a:xfrm>
                <a:prstGeom prst="rect">
                  <a:avLst/>
                </a:prstGeom>
                <a:blipFill>
                  <a:blip r:embed="rId9"/>
                  <a:stretch>
                    <a:fillRect t="-124615" r="-16000" b="-18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EC6DD87-E2C6-4E8B-83AF-48ECF2902636}"/>
                    </a:ext>
                  </a:extLst>
                </p:cNvPr>
                <p:cNvSpPr txBox="1"/>
                <p:nvPr/>
              </p:nvSpPr>
              <p:spPr>
                <a:xfrm>
                  <a:off x="2095116" y="5381450"/>
                  <a:ext cx="2929647" cy="400110"/>
                </a:xfrm>
                <a:prstGeom prst="rect">
                  <a:avLst/>
                </a:prstGeom>
                <a:noFill/>
              </p:spPr>
              <p:txBody>
                <a:bodyPr wrap="square">
                  <a:spAutoFit/>
                </a:bodyPr>
                <a:lstStyle/>
                <a:p>
                  <a:pPr algn="ctr"/>
                  <a14:m>
                    <m:oMath xmlns:m="http://schemas.openxmlformats.org/officeDocument/2006/math">
                      <m:r>
                        <a:rPr lang="en-US" sz="2000" i="1" smtClean="0">
                          <a:effectLst/>
                          <a:latin typeface="Cambria Math" panose="02040503050406030204" pitchFamily="18" charset="0"/>
                          <a:ea typeface="宋体" panose="02010600030101010101" pitchFamily="2" charset="-122"/>
                          <a:cs typeface="Times New Roman" panose="02020603050405020304" pitchFamily="18" charset="0"/>
                        </a:rPr>
                        <m:t>𝑌</m:t>
                      </m:r>
                      <m:r>
                        <a:rPr lang="en-US" sz="2000" i="1" smtClean="0">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0</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1</m:t>
                          </m:r>
                        </m:e>
                      </m:d>
                    </m:oMath>
                  </a14:m>
                  <a:r>
                    <a:rPr lang="en-US" sz="2000">
                      <a:effectLst/>
                      <a:latin typeface="Times New Roman" panose="02020603050405020304" pitchFamily="18" charset="0"/>
                      <a:ea typeface="宋体" panose="02010600030101010101" pitchFamily="2" charset="-122"/>
                    </a:rPr>
                    <a:t>,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𝑌</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1</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0</m:t>
                          </m:r>
                        </m:e>
                      </m:d>
                    </m:oMath>
                  </a14:m>
                  <a:endParaRPr lang="en-US" sz="2000"/>
                </a:p>
              </p:txBody>
            </p:sp>
          </mc:Choice>
          <mc:Fallback xmlns="">
            <p:sp>
              <p:nvSpPr>
                <p:cNvPr id="63" name="TextBox 62">
                  <a:extLst>
                    <a:ext uri="{FF2B5EF4-FFF2-40B4-BE49-F238E27FC236}">
                      <a16:creationId xmlns:a16="http://schemas.microsoft.com/office/drawing/2014/main" id="{DEC6DD87-E2C6-4E8B-83AF-48ECF2902636}"/>
                    </a:ext>
                  </a:extLst>
                </p:cNvPr>
                <p:cNvSpPr txBox="1">
                  <a:spLocks noRot="1" noChangeAspect="1" noMove="1" noResize="1" noEditPoints="1" noAdjustHandles="1" noChangeArrowheads="1" noChangeShapeType="1" noTextEdit="1"/>
                </p:cNvSpPr>
                <p:nvPr/>
              </p:nvSpPr>
              <p:spPr>
                <a:xfrm>
                  <a:off x="2095116" y="5381450"/>
                  <a:ext cx="2929647" cy="400110"/>
                </a:xfrm>
                <a:prstGeom prst="rect">
                  <a:avLst/>
                </a:prstGeom>
                <a:blipFill>
                  <a:blip r:embed="rId10"/>
                  <a:stretch>
                    <a:fillRect t="-124615" r="-17708" b="-18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3315CD26-BBED-4CA9-8AEA-EFF9C6CD2EC0}"/>
                    </a:ext>
                  </a:extLst>
                </p:cNvPr>
                <p:cNvSpPr txBox="1"/>
                <p:nvPr/>
              </p:nvSpPr>
              <p:spPr>
                <a:xfrm>
                  <a:off x="2085388" y="4981340"/>
                  <a:ext cx="2769584" cy="400110"/>
                </a:xfrm>
                <a:prstGeom prst="rect">
                  <a:avLst/>
                </a:prstGeom>
                <a:noFill/>
              </p:spPr>
              <p:txBody>
                <a:bodyPr wrap="square">
                  <a:spAutoFit/>
                </a:bodyPr>
                <a:lstStyle/>
                <a:p>
                  <a:pPr algn="ctr"/>
                  <a14:m>
                    <m:oMath xmlns:m="http://schemas.openxmlformats.org/officeDocument/2006/math">
                      <m:r>
                        <a:rPr lang="en-US" sz="2000" i="1" smtClean="0">
                          <a:effectLst/>
                          <a:latin typeface="Cambria Math" panose="02040503050406030204" pitchFamily="18" charset="0"/>
                          <a:ea typeface="宋体" panose="02010600030101010101" pitchFamily="2" charset="-122"/>
                          <a:cs typeface="Times New Roman" panose="02020603050405020304" pitchFamily="18" charset="0"/>
                        </a:rPr>
                        <m:t>𝑍</m:t>
                      </m:r>
                      <m:r>
                        <a:rPr lang="en-US" sz="2000" i="1" smtClean="0">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0</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0</m:t>
                          </m:r>
                        </m:e>
                      </m:d>
                    </m:oMath>
                  </a14:m>
                  <a:r>
                    <a:rPr lang="en-US" sz="2000">
                      <a:effectLst/>
                      <a:latin typeface="Times New Roman" panose="02020603050405020304" pitchFamily="18" charset="0"/>
                      <a:ea typeface="宋体" panose="02010600030101010101" pitchFamily="2" charset="-122"/>
                    </a:rPr>
                    <a:t>,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𝑍</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1</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1</m:t>
                          </m:r>
                        </m:e>
                      </m:d>
                    </m:oMath>
                  </a14:m>
                  <a:endParaRPr lang="en-US" sz="2000"/>
                </a:p>
              </p:txBody>
            </p:sp>
          </mc:Choice>
          <mc:Fallback xmlns="">
            <p:sp>
              <p:nvSpPr>
                <p:cNvPr id="64" name="TextBox 63">
                  <a:extLst>
                    <a:ext uri="{FF2B5EF4-FFF2-40B4-BE49-F238E27FC236}">
                      <a16:creationId xmlns:a16="http://schemas.microsoft.com/office/drawing/2014/main" id="{3315CD26-BBED-4CA9-8AEA-EFF9C6CD2EC0}"/>
                    </a:ext>
                  </a:extLst>
                </p:cNvPr>
                <p:cNvSpPr txBox="1">
                  <a:spLocks noRot="1" noChangeAspect="1" noMove="1" noResize="1" noEditPoints="1" noAdjustHandles="1" noChangeArrowheads="1" noChangeShapeType="1" noTextEdit="1"/>
                </p:cNvSpPr>
                <p:nvPr/>
              </p:nvSpPr>
              <p:spPr>
                <a:xfrm>
                  <a:off x="2085388" y="4981340"/>
                  <a:ext cx="2769584" cy="400110"/>
                </a:xfrm>
                <a:prstGeom prst="rect">
                  <a:avLst/>
                </a:prstGeom>
                <a:blipFill>
                  <a:blip r:embed="rId11"/>
                  <a:stretch>
                    <a:fillRect t="-122727" r="-18502" b="-181818"/>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E6A3BF55-A1BF-42A6-AB54-6604D6211EF7}"/>
                </a:ext>
              </a:extLst>
            </p:cNvPr>
            <p:cNvSpPr txBox="1"/>
            <p:nvPr/>
          </p:nvSpPr>
          <p:spPr>
            <a:xfrm>
              <a:off x="566063" y="4635191"/>
              <a:ext cx="1105591" cy="400110"/>
            </a:xfrm>
            <a:prstGeom prst="rect">
              <a:avLst/>
            </a:prstGeom>
            <a:noFill/>
          </p:spPr>
          <p:txBody>
            <a:bodyPr wrap="square" rtlCol="0">
              <a:spAutoFit/>
            </a:bodyPr>
            <a:lstStyle/>
            <a:p>
              <a:pPr algn="ctr"/>
              <a:r>
                <a:rPr lang="en-US" sz="2000"/>
                <a:t>Bit flip</a:t>
              </a:r>
            </a:p>
          </p:txBody>
        </p:sp>
        <p:sp>
          <p:nvSpPr>
            <p:cNvPr id="71" name="TextBox 70">
              <a:extLst>
                <a:ext uri="{FF2B5EF4-FFF2-40B4-BE49-F238E27FC236}">
                  <a16:creationId xmlns:a16="http://schemas.microsoft.com/office/drawing/2014/main" id="{7F6C51CC-78CF-4423-B7CE-9877614A7328}"/>
                </a:ext>
              </a:extLst>
            </p:cNvPr>
            <p:cNvSpPr txBox="1"/>
            <p:nvPr/>
          </p:nvSpPr>
          <p:spPr>
            <a:xfrm>
              <a:off x="475787" y="5026228"/>
              <a:ext cx="1286141" cy="400110"/>
            </a:xfrm>
            <a:prstGeom prst="rect">
              <a:avLst/>
            </a:prstGeom>
            <a:noFill/>
          </p:spPr>
          <p:txBody>
            <a:bodyPr wrap="square" rtlCol="0">
              <a:spAutoFit/>
            </a:bodyPr>
            <a:lstStyle/>
            <a:p>
              <a:pPr algn="ctr"/>
              <a:r>
                <a:rPr lang="en-US" sz="2000"/>
                <a:t>Phase flip</a:t>
              </a:r>
            </a:p>
          </p:txBody>
        </p:sp>
        <p:sp>
          <p:nvSpPr>
            <p:cNvPr id="72" name="TextBox 71">
              <a:extLst>
                <a:ext uri="{FF2B5EF4-FFF2-40B4-BE49-F238E27FC236}">
                  <a16:creationId xmlns:a16="http://schemas.microsoft.com/office/drawing/2014/main" id="{488AAF28-CFDB-4B04-91E4-641D77C90151}"/>
                </a:ext>
              </a:extLst>
            </p:cNvPr>
            <p:cNvSpPr txBox="1"/>
            <p:nvPr/>
          </p:nvSpPr>
          <p:spPr>
            <a:xfrm>
              <a:off x="284838" y="5417265"/>
              <a:ext cx="1656133" cy="400110"/>
            </a:xfrm>
            <a:prstGeom prst="rect">
              <a:avLst/>
            </a:prstGeom>
            <a:noFill/>
          </p:spPr>
          <p:txBody>
            <a:bodyPr wrap="square" rtlCol="0">
              <a:spAutoFit/>
            </a:bodyPr>
            <a:lstStyle/>
            <a:p>
              <a:pPr algn="ctr"/>
              <a:r>
                <a:rPr lang="en-US" sz="2000"/>
                <a:t>Bit-phase flip</a:t>
              </a:r>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A6F33E24-201E-4078-8D2B-A728BE75A721}"/>
                    </a:ext>
                  </a:extLst>
                </p:cNvPr>
                <p:cNvSpPr txBox="1"/>
                <p:nvPr/>
              </p:nvSpPr>
              <p:spPr>
                <a:xfrm>
                  <a:off x="1273573" y="5744074"/>
                  <a:ext cx="2929647" cy="400110"/>
                </a:xfrm>
                <a:prstGeom prst="rect">
                  <a:avLst/>
                </a:prstGeom>
                <a:noFill/>
              </p:spPr>
              <p:txBody>
                <a:bodyPr wrap="square">
                  <a:spAutoFit/>
                </a:bodyPr>
                <a:lstStyle/>
                <a:p>
                  <a:pPr algn="ctr"/>
                  <a14:m>
                    <m:oMath xmlns:m="http://schemas.openxmlformats.org/officeDocument/2006/math">
                      <m:r>
                        <a:rPr lang="en-US" sz="2000" b="0" i="1" smtClean="0">
                          <a:effectLst/>
                          <a:latin typeface="Cambria Math" panose="02040503050406030204" pitchFamily="18" charset="0"/>
                          <a:ea typeface="宋体" panose="02010600030101010101" pitchFamily="2" charset="-122"/>
                          <a:cs typeface="Times New Roman" panose="02020603050405020304" pitchFamily="18" charset="0"/>
                        </a:rPr>
                        <m:t>𝐼</m:t>
                      </m:r>
                      <m:r>
                        <a:rPr lang="en-US" sz="2000" i="1">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latin typeface="Cambria Math" panose="02040503050406030204" pitchFamily="18" charset="0"/>
                              <a:cs typeface="Times New Roman" panose="02020603050405020304" pitchFamily="18" charset="0"/>
                            </a:rPr>
                          </m:ctrlPr>
                        </m:dPr>
                        <m:e>
                          <m:r>
                            <a:rPr lang="en-US" sz="2000" i="1">
                              <a:latin typeface="Cambria Math" panose="02040503050406030204" pitchFamily="18" charset="0"/>
                              <a:ea typeface="Cambria Math" panose="02040503050406030204" pitchFamily="18" charset="0"/>
                              <a:cs typeface="Times New Roman" panose="02020603050405020304" pitchFamily="18" charset="0"/>
                            </a:rPr>
                            <m:t>𝜓</m:t>
                          </m:r>
                        </m:e>
                      </m:d>
                    </m:oMath>
                  </a14:m>
                  <a:r>
                    <a:rPr lang="en-US" sz="2000"/>
                    <a:t>=</a:t>
                  </a:r>
                  <a:r>
                    <a:rPr lang="en-US" sz="2000">
                      <a:ea typeface="宋体" panose="02010600030101010101" pitchFamily="2" charset="-122"/>
                      <a:cs typeface="Times New Roman" panose="02020603050405020304" pitchFamily="18" charset="0"/>
                    </a:rPr>
                    <a:t> </a:t>
                  </a:r>
                  <a14:m>
                    <m:oMath xmlns:m="http://schemas.openxmlformats.org/officeDocument/2006/math">
                      <m:r>
                        <a:rPr lang="en-US" sz="2000" i="1">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latin typeface="Cambria Math" panose="02040503050406030204" pitchFamily="18" charset="0"/>
                              <a:cs typeface="Times New Roman" panose="02020603050405020304" pitchFamily="18" charset="0"/>
                            </a:rPr>
                          </m:ctrlPr>
                        </m:dPr>
                        <m:e>
                          <m:r>
                            <a:rPr lang="en-US" sz="2000" i="1">
                              <a:latin typeface="Cambria Math" panose="02040503050406030204" pitchFamily="18" charset="0"/>
                              <a:ea typeface="Cambria Math" panose="02040503050406030204" pitchFamily="18" charset="0"/>
                              <a:cs typeface="Times New Roman" panose="02020603050405020304" pitchFamily="18" charset="0"/>
                            </a:rPr>
                            <m:t>𝜓</m:t>
                          </m:r>
                        </m:e>
                      </m:d>
                    </m:oMath>
                  </a14:m>
                  <a:endParaRPr lang="en-US" sz="2000"/>
                </a:p>
              </p:txBody>
            </p:sp>
          </mc:Choice>
          <mc:Fallback xmlns="">
            <p:sp>
              <p:nvSpPr>
                <p:cNvPr id="75" name="TextBox 74">
                  <a:extLst>
                    <a:ext uri="{FF2B5EF4-FFF2-40B4-BE49-F238E27FC236}">
                      <a16:creationId xmlns:a16="http://schemas.microsoft.com/office/drawing/2014/main" id="{A6F33E24-201E-4078-8D2B-A728BE75A721}"/>
                    </a:ext>
                  </a:extLst>
                </p:cNvPr>
                <p:cNvSpPr txBox="1">
                  <a:spLocks noRot="1" noChangeAspect="1" noMove="1" noResize="1" noEditPoints="1" noAdjustHandles="1" noChangeArrowheads="1" noChangeShapeType="1" noTextEdit="1"/>
                </p:cNvSpPr>
                <p:nvPr/>
              </p:nvSpPr>
              <p:spPr>
                <a:xfrm>
                  <a:off x="1273573" y="5744074"/>
                  <a:ext cx="2929647" cy="400110"/>
                </a:xfrm>
                <a:prstGeom prst="rect">
                  <a:avLst/>
                </a:prstGeom>
                <a:blipFill>
                  <a:blip r:embed="rId12"/>
                  <a:stretch>
                    <a:fillRect t="-122727" b="-181818"/>
                  </a:stretch>
                </a:blipFill>
              </p:spPr>
              <p:txBody>
                <a:bodyPr/>
                <a:lstStyle/>
                <a:p>
                  <a:r>
                    <a:rPr lang="en-US">
                      <a:noFill/>
                    </a:rPr>
                    <a:t> </a:t>
                  </a:r>
                </a:p>
              </p:txBody>
            </p:sp>
          </mc:Fallback>
        </mc:AlternateContent>
        <p:sp>
          <p:nvSpPr>
            <p:cNvPr id="77" name="TextBox 76">
              <a:extLst>
                <a:ext uri="{FF2B5EF4-FFF2-40B4-BE49-F238E27FC236}">
                  <a16:creationId xmlns:a16="http://schemas.microsoft.com/office/drawing/2014/main" id="{718664D2-9494-419E-8101-684C220783B6}"/>
                </a:ext>
              </a:extLst>
            </p:cNvPr>
            <p:cNvSpPr txBox="1"/>
            <p:nvPr/>
          </p:nvSpPr>
          <p:spPr>
            <a:xfrm>
              <a:off x="402613" y="5776359"/>
              <a:ext cx="1420582" cy="400110"/>
            </a:xfrm>
            <a:prstGeom prst="rect">
              <a:avLst/>
            </a:prstGeom>
            <a:noFill/>
          </p:spPr>
          <p:txBody>
            <a:bodyPr wrap="square" rtlCol="0">
              <a:spAutoFit/>
            </a:bodyPr>
            <a:lstStyle/>
            <a:p>
              <a:pPr algn="ctr"/>
              <a:r>
                <a:rPr lang="en-US" sz="2000"/>
                <a:t>Identity</a:t>
              </a:r>
            </a:p>
          </p:txBody>
        </p:sp>
      </p:grpSp>
      <p:sp>
        <p:nvSpPr>
          <p:cNvPr id="2" name="Date Placeholder 1">
            <a:extLst>
              <a:ext uri="{FF2B5EF4-FFF2-40B4-BE49-F238E27FC236}">
                <a16:creationId xmlns:a16="http://schemas.microsoft.com/office/drawing/2014/main" id="{924E272E-ECA0-5416-C6FB-33BF34899C12}"/>
              </a:ext>
            </a:extLst>
          </p:cNvPr>
          <p:cNvSpPr>
            <a:spLocks noGrp="1"/>
          </p:cNvSpPr>
          <p:nvPr>
            <p:ph type="dt" sz="half" idx="10"/>
          </p:nvPr>
        </p:nvSpPr>
        <p:spPr>
          <a:xfrm>
            <a:off x="804519" y="6497027"/>
            <a:ext cx="2743200" cy="365125"/>
          </a:xfrm>
        </p:spPr>
        <p:txBody>
          <a:bodyPr/>
          <a:lstStyle/>
          <a:p>
            <a:r>
              <a:rPr lang="en-US"/>
              <a:t>01/09/2022</a:t>
            </a:r>
            <a:endParaRPr lang="en-US" dirty="0"/>
          </a:p>
        </p:txBody>
      </p:sp>
      <p:sp>
        <p:nvSpPr>
          <p:cNvPr id="3" name="Footer Placeholder 2">
            <a:extLst>
              <a:ext uri="{FF2B5EF4-FFF2-40B4-BE49-F238E27FC236}">
                <a16:creationId xmlns:a16="http://schemas.microsoft.com/office/drawing/2014/main" id="{02E1802E-85BF-1044-2708-CF8B17B1CC65}"/>
              </a:ext>
            </a:extLst>
          </p:cNvPr>
          <p:cNvSpPr>
            <a:spLocks noGrp="1"/>
          </p:cNvSpPr>
          <p:nvPr>
            <p:ph type="ftr" sz="quarter" idx="11"/>
          </p:nvPr>
        </p:nvSpPr>
        <p:spPr>
          <a:xfrm>
            <a:off x="4038600" y="6527555"/>
            <a:ext cx="4114800" cy="365125"/>
          </a:xfrm>
        </p:spPr>
        <p:txBody>
          <a:bodyPr/>
          <a:lstStyle/>
          <a:p>
            <a:r>
              <a:rPr lang="en-US" dirty="0"/>
              <a:t>BPU11, Predrag Krstic</a:t>
            </a:r>
          </a:p>
        </p:txBody>
      </p:sp>
      <p:sp>
        <p:nvSpPr>
          <p:cNvPr id="4" name="Slide Number Placeholder 3">
            <a:extLst>
              <a:ext uri="{FF2B5EF4-FFF2-40B4-BE49-F238E27FC236}">
                <a16:creationId xmlns:a16="http://schemas.microsoft.com/office/drawing/2014/main" id="{2E4D7929-0964-BA6E-B307-E912132448D2}"/>
              </a:ext>
            </a:extLst>
          </p:cNvPr>
          <p:cNvSpPr>
            <a:spLocks noGrp="1"/>
          </p:cNvSpPr>
          <p:nvPr>
            <p:ph type="sldNum" sz="quarter" idx="12"/>
          </p:nvPr>
        </p:nvSpPr>
        <p:spPr>
          <a:xfrm>
            <a:off x="8603878" y="6497027"/>
            <a:ext cx="2743200" cy="365125"/>
          </a:xfrm>
        </p:spPr>
        <p:txBody>
          <a:bodyPr/>
          <a:lstStyle/>
          <a:p>
            <a:fld id="{DB82F803-4786-4F5E-BD09-D85CA3EAEE09}" type="slidenum">
              <a:rPr lang="en-US" smtClean="0"/>
              <a:t>17</a:t>
            </a:fld>
            <a:endParaRPr lang="en-US" dirty="0"/>
          </a:p>
        </p:txBody>
      </p:sp>
    </p:spTree>
    <p:extLst>
      <p:ext uri="{BB962C8B-B14F-4D97-AF65-F5344CB8AC3E}">
        <p14:creationId xmlns:p14="http://schemas.microsoft.com/office/powerpoint/2010/main" val="670853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文本框 1">
                <a:extLst>
                  <a:ext uri="{FF2B5EF4-FFF2-40B4-BE49-F238E27FC236}">
                    <a16:creationId xmlns:a16="http://schemas.microsoft.com/office/drawing/2014/main" id="{5E180D8D-970D-4651-AA6A-9936E152B6CC}"/>
                  </a:ext>
                </a:extLst>
              </p:cNvPr>
              <p:cNvSpPr txBox="1"/>
              <p:nvPr/>
            </p:nvSpPr>
            <p:spPr>
              <a:xfrm>
                <a:off x="600433" y="2671385"/>
                <a:ext cx="10531585" cy="1785104"/>
              </a:xfrm>
              <a:prstGeom prst="rect">
                <a:avLst/>
              </a:prstGeom>
              <a:noFill/>
            </p:spPr>
            <p:txBody>
              <a:bodyPr wrap="square" rtlCol="0">
                <a:spAutoFit/>
              </a:bodyPr>
              <a:lstStyle/>
              <a:p>
                <a:r>
                  <a:rPr lang="en-US" sz="2000" b="1" dirty="0"/>
                  <a:t>In reality:</a:t>
                </a:r>
              </a:p>
              <a:p>
                <a:pPr>
                  <a:spcAft>
                    <a:spcPts val="600"/>
                  </a:spcAft>
                </a:pPr>
                <a:r>
                  <a:rPr lang="en-US" sz="2000" dirty="0">
                    <a:solidFill>
                      <a:srgbClr val="0070C0"/>
                    </a:solidFill>
                  </a:rPr>
                  <a:t>Decoherence</a:t>
                </a:r>
                <a:r>
                  <a:rPr lang="en-US" sz="2000" dirty="0"/>
                  <a:t>: 	Unwanted interactions with environment causing the loss of information and 			energy from a closed system </a:t>
                </a:r>
              </a:p>
              <a:p>
                <a:pPr>
                  <a:spcAft>
                    <a:spcPts val="600"/>
                  </a:spcAft>
                </a:pPr>
                <a:r>
                  <a:rPr lang="en-US" sz="2000" dirty="0">
                    <a:effectLst/>
                    <a:cs typeface="Times New Roman" panose="02020603050405020304" pitchFamily="18" charset="0"/>
                  </a:rPr>
                  <a:t>		</a:t>
                </a:r>
                <a14:m>
                  <m:oMath xmlns:m="http://schemas.openxmlformats.org/officeDocument/2006/math">
                    <m:sSub>
                      <m:sSubPr>
                        <m:ctrlPr>
                          <a:rPr lang="en-US" sz="2000" b="1" i="1" smtClean="0">
                            <a:effectLst/>
                            <a:latin typeface="Cambria Math" panose="02040503050406030204" pitchFamily="18" charset="0"/>
                            <a:cs typeface="Times New Roman" panose="02020603050405020304" pitchFamily="18" charset="0"/>
                          </a:rPr>
                        </m:ctrlPr>
                      </m:sSub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𝑻</m:t>
                        </m:r>
                      </m:e>
                      <m:sub>
                        <m:r>
                          <a:rPr lang="en-US" sz="2000" b="1" i="1">
                            <a:effectLst/>
                            <a:latin typeface="Cambria Math" panose="02040503050406030204" pitchFamily="18" charset="0"/>
                            <a:ea typeface="宋体" panose="02010600030101010101" pitchFamily="2" charset="-122"/>
                            <a:cs typeface="Times New Roman" panose="02020603050405020304" pitchFamily="18" charset="0"/>
                          </a:rPr>
                          <m:t>𝟏</m:t>
                        </m:r>
                      </m:sub>
                    </m:sSub>
                  </m:oMath>
                </a14:m>
                <a:r>
                  <a:rPr lang="en-US" sz="2000" b="1" dirty="0">
                    <a:effectLst/>
                    <a:ea typeface="宋体" panose="02010600030101010101" pitchFamily="2" charset="-122"/>
                  </a:rPr>
                  <a:t>: </a:t>
                </a:r>
                <a:r>
                  <a:rPr lang="en-US" sz="2000" dirty="0"/>
                  <a:t>relaxation time </a:t>
                </a:r>
                <a:r>
                  <a:rPr lang="en-US" sz="2000" dirty="0">
                    <a:effectLst/>
                    <a:ea typeface="宋体" panose="02010600030101010101" pitchFamily="2" charset="-122"/>
                  </a:rPr>
                  <a:t>and</a:t>
                </a:r>
                <a:r>
                  <a:rPr lang="en-US" sz="2000" b="1" dirty="0">
                    <a:effectLst/>
                    <a:ea typeface="宋体" panose="02010600030101010101" pitchFamily="2" charset="-122"/>
                  </a:rPr>
                  <a:t> </a:t>
                </a:r>
                <a14:m>
                  <m:oMath xmlns:m="http://schemas.openxmlformats.org/officeDocument/2006/math">
                    <m:sSub>
                      <m:sSubPr>
                        <m:ctrlPr>
                          <a:rPr lang="en-US" sz="2000" b="1" i="1">
                            <a:effectLst/>
                            <a:latin typeface="Cambria Math" panose="02040503050406030204" pitchFamily="18" charset="0"/>
                            <a:cs typeface="Times New Roman" panose="02020603050405020304" pitchFamily="18" charset="0"/>
                          </a:rPr>
                        </m:ctrlPr>
                      </m:sSub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𝑻</m:t>
                        </m:r>
                      </m:e>
                      <m:sub>
                        <m:r>
                          <a:rPr lang="en-US" sz="2000" b="1" i="1">
                            <a:effectLst/>
                            <a:latin typeface="Cambria Math" panose="02040503050406030204" pitchFamily="18" charset="0"/>
                            <a:ea typeface="宋体" panose="02010600030101010101" pitchFamily="2" charset="-122"/>
                            <a:cs typeface="Times New Roman" panose="02020603050405020304" pitchFamily="18" charset="0"/>
                          </a:rPr>
                          <m:t>𝟐</m:t>
                        </m:r>
                      </m:sub>
                    </m:sSub>
                  </m:oMath>
                </a14:m>
                <a:r>
                  <a:rPr lang="en-US" sz="2000" b="1" dirty="0"/>
                  <a:t>: </a:t>
                </a:r>
                <a:r>
                  <a:rPr lang="en-US" sz="2000" dirty="0"/>
                  <a:t>dephasing time.</a:t>
                </a:r>
              </a:p>
              <a:p>
                <a:r>
                  <a:rPr lang="en-US" sz="2000" dirty="0">
                    <a:solidFill>
                      <a:srgbClr val="C00000"/>
                    </a:solidFill>
                  </a:rPr>
                  <a:t>Gate Errors</a:t>
                </a:r>
                <a:r>
                  <a:rPr lang="en-US" sz="2000" dirty="0"/>
                  <a:t>: 	Imperfect execution of quantum operations</a:t>
                </a:r>
              </a:p>
            </p:txBody>
          </p:sp>
        </mc:Choice>
        <mc:Fallback>
          <p:sp>
            <p:nvSpPr>
              <p:cNvPr id="2" name="文本框 1">
                <a:extLst>
                  <a:ext uri="{FF2B5EF4-FFF2-40B4-BE49-F238E27FC236}">
                    <a16:creationId xmlns:a16="http://schemas.microsoft.com/office/drawing/2014/main" id="{5E180D8D-970D-4651-AA6A-9936E152B6CC}"/>
                  </a:ext>
                </a:extLst>
              </p:cNvPr>
              <p:cNvSpPr txBox="1">
                <a:spLocks noRot="1" noChangeAspect="1" noMove="1" noResize="1" noEditPoints="1" noAdjustHandles="1" noChangeArrowheads="1" noChangeShapeType="1" noTextEdit="1"/>
              </p:cNvSpPr>
              <p:nvPr/>
            </p:nvSpPr>
            <p:spPr>
              <a:xfrm>
                <a:off x="600433" y="2671385"/>
                <a:ext cx="10531585" cy="1785104"/>
              </a:xfrm>
              <a:prstGeom prst="rect">
                <a:avLst/>
              </a:prstGeom>
              <a:blipFill>
                <a:blip r:embed="rId2"/>
                <a:stretch>
                  <a:fillRect l="-579" t="-1706" b="-5119"/>
                </a:stretch>
              </a:blipFill>
            </p:spPr>
            <p:txBody>
              <a:bodyPr/>
              <a:lstStyle/>
              <a:p>
                <a:r>
                  <a:rPr lang="en-US">
                    <a:noFill/>
                  </a:rPr>
                  <a:t> </a:t>
                </a:r>
              </a:p>
            </p:txBody>
          </p:sp>
        </mc:Fallback>
      </mc:AlternateContent>
      <p:sp>
        <p:nvSpPr>
          <p:cNvPr id="13" name="矩形 12">
            <a:extLst>
              <a:ext uri="{FF2B5EF4-FFF2-40B4-BE49-F238E27FC236}">
                <a16:creationId xmlns:a16="http://schemas.microsoft.com/office/drawing/2014/main" id="{5C9D6003-B502-49CF-A179-595D8FF3A0AD}"/>
              </a:ext>
            </a:extLst>
          </p:cNvPr>
          <p:cNvSpPr/>
          <p:nvPr/>
        </p:nvSpPr>
        <p:spPr>
          <a:xfrm>
            <a:off x="379481" y="696110"/>
            <a:ext cx="10531585" cy="1015663"/>
          </a:xfrm>
          <a:prstGeom prst="rect">
            <a:avLst/>
          </a:prstGeom>
        </p:spPr>
        <p:txBody>
          <a:bodyPr wrap="square">
            <a:spAutoFit/>
          </a:bodyPr>
          <a:lstStyle/>
          <a:p>
            <a:r>
              <a:rPr lang="en-US" sz="2000" b="1" dirty="0">
                <a:cs typeface="Times New Roman" panose="02020603050405020304" pitchFamily="18" charset="0"/>
              </a:rPr>
              <a:t>Ideally:</a:t>
            </a:r>
          </a:p>
          <a:p>
            <a:r>
              <a:rPr lang="en-US" sz="2000" dirty="0">
                <a:cs typeface="Times New Roman" panose="02020603050405020304" pitchFamily="18" charset="0"/>
              </a:rPr>
              <a:t>The qubits are considered as </a:t>
            </a:r>
            <a:r>
              <a:rPr lang="en-US" sz="2000" b="1" dirty="0">
                <a:cs typeface="Times New Roman" panose="02020603050405020304" pitchFamily="18" charset="0"/>
              </a:rPr>
              <a:t>closed quantum system </a:t>
            </a:r>
            <a:r>
              <a:rPr lang="en-US" sz="2000" dirty="0">
                <a:cs typeface="Times New Roman" panose="02020603050405020304" pitchFamily="18" charset="0"/>
              </a:rPr>
              <a:t>and well </a:t>
            </a:r>
            <a:r>
              <a:rPr lang="en-US" sz="2000" b="1" dirty="0">
                <a:cs typeface="Times New Roman" panose="02020603050405020304" pitchFamily="18" charset="0"/>
              </a:rPr>
              <a:t>isolated from outside environment</a:t>
            </a:r>
            <a:r>
              <a:rPr lang="en-US" sz="2000" dirty="0">
                <a:cs typeface="Times New Roman" panose="02020603050405020304" pitchFamily="18" charset="0"/>
              </a:rPr>
              <a:t>.</a:t>
            </a:r>
          </a:p>
          <a:p>
            <a:r>
              <a:rPr lang="en-US" sz="2000" dirty="0">
                <a:cs typeface="Times New Roman" panose="02020603050405020304" pitchFamily="18" charset="0"/>
              </a:rPr>
              <a:t>All the quantum gates in the circuit are </a:t>
            </a:r>
            <a:r>
              <a:rPr lang="en-US" sz="2000" b="1" dirty="0">
                <a:cs typeface="Times New Roman" panose="02020603050405020304" pitchFamily="18" charset="0"/>
              </a:rPr>
              <a:t>unitary operations </a:t>
            </a:r>
            <a:r>
              <a:rPr lang="en-US" sz="2000" dirty="0">
                <a:cs typeface="Times New Roman" panose="02020603050405020304" pitchFamily="18" charset="0"/>
              </a:rPr>
              <a:t>until qubits are measured.  </a:t>
            </a:r>
          </a:p>
        </p:txBody>
      </p:sp>
      <p:sp>
        <p:nvSpPr>
          <p:cNvPr id="14" name="文本框 27">
            <a:extLst>
              <a:ext uri="{FF2B5EF4-FFF2-40B4-BE49-F238E27FC236}">
                <a16:creationId xmlns:a16="http://schemas.microsoft.com/office/drawing/2014/main" id="{F69EF323-0849-487F-BB5D-905AED43CB66}"/>
              </a:ext>
            </a:extLst>
          </p:cNvPr>
          <p:cNvSpPr txBox="1"/>
          <p:nvPr/>
        </p:nvSpPr>
        <p:spPr>
          <a:xfrm>
            <a:off x="0" y="9167"/>
            <a:ext cx="12192000" cy="769441"/>
          </a:xfrm>
          <a:prstGeom prst="rect">
            <a:avLst/>
          </a:prstGeom>
          <a:noFill/>
        </p:spPr>
        <p:txBody>
          <a:bodyPr wrap="square" rtlCol="0">
            <a:spAutoFit/>
          </a:bodyPr>
          <a:lstStyle/>
          <a:p>
            <a:pPr lvl="1"/>
            <a:r>
              <a:rPr lang="en-US" altLang="zh-CN" sz="4400">
                <a:solidFill>
                  <a:srgbClr val="990000"/>
                </a:solidFill>
                <a:latin typeface="+mj-lt"/>
              </a:rPr>
              <a:t>Quantum Noise and Error</a:t>
            </a:r>
          </a:p>
        </p:txBody>
      </p:sp>
      <p:grpSp>
        <p:nvGrpSpPr>
          <p:cNvPr id="30" name="Group 29">
            <a:extLst>
              <a:ext uri="{FF2B5EF4-FFF2-40B4-BE49-F238E27FC236}">
                <a16:creationId xmlns:a16="http://schemas.microsoft.com/office/drawing/2014/main" id="{567E4BC2-4B9F-4DC4-B813-DCB5297BC017}"/>
              </a:ext>
            </a:extLst>
          </p:cNvPr>
          <p:cNvGrpSpPr/>
          <p:nvPr/>
        </p:nvGrpSpPr>
        <p:grpSpPr>
          <a:xfrm>
            <a:off x="1728132" y="4617061"/>
            <a:ext cx="2838772" cy="2049209"/>
            <a:chOff x="1278021" y="3512481"/>
            <a:chExt cx="3433864" cy="2334638"/>
          </a:xfrm>
        </p:grpSpPr>
        <p:sp>
          <p:nvSpPr>
            <p:cNvPr id="3" name="Rectangle: Rounded Corners 2">
              <a:extLst>
                <a:ext uri="{FF2B5EF4-FFF2-40B4-BE49-F238E27FC236}">
                  <a16:creationId xmlns:a16="http://schemas.microsoft.com/office/drawing/2014/main" id="{2C28CB7B-7C73-47B2-A454-248F2BFCE6D3}"/>
                </a:ext>
              </a:extLst>
            </p:cNvPr>
            <p:cNvSpPr/>
            <p:nvPr/>
          </p:nvSpPr>
          <p:spPr>
            <a:xfrm>
              <a:off x="1278021" y="3512481"/>
              <a:ext cx="3433864" cy="2334638"/>
            </a:xfrm>
            <a:prstGeom prst="roundRect">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TextBox 14">
              <a:extLst>
                <a:ext uri="{FF2B5EF4-FFF2-40B4-BE49-F238E27FC236}">
                  <a16:creationId xmlns:a16="http://schemas.microsoft.com/office/drawing/2014/main" id="{C463393E-4F74-43C8-BB91-0846B7B1C0F5}"/>
                </a:ext>
              </a:extLst>
            </p:cNvPr>
            <p:cNvSpPr txBox="1"/>
            <p:nvPr/>
          </p:nvSpPr>
          <p:spPr>
            <a:xfrm>
              <a:off x="1647851" y="4114794"/>
              <a:ext cx="2800298" cy="400110"/>
            </a:xfrm>
            <a:prstGeom prst="rect">
              <a:avLst/>
            </a:prstGeom>
            <a:noFill/>
          </p:spPr>
          <p:txBody>
            <a:bodyPr wrap="square">
              <a:spAutoFit/>
            </a:bodyPr>
            <a:lstStyle/>
            <a:p>
              <a:pPr algn="ctr"/>
              <a:r>
                <a:rPr lang="en-US" sz="2000"/>
                <a:t>Amplitude Damping</a:t>
              </a:r>
            </a:p>
          </p:txBody>
        </p:sp>
        <p:sp>
          <p:nvSpPr>
            <p:cNvPr id="17" name="TextBox 16">
              <a:extLst>
                <a:ext uri="{FF2B5EF4-FFF2-40B4-BE49-F238E27FC236}">
                  <a16:creationId xmlns:a16="http://schemas.microsoft.com/office/drawing/2014/main" id="{5C5C3855-9444-499B-BC68-D19D1DE44E2F}"/>
                </a:ext>
              </a:extLst>
            </p:cNvPr>
            <p:cNvSpPr txBox="1"/>
            <p:nvPr/>
          </p:nvSpPr>
          <p:spPr>
            <a:xfrm>
              <a:off x="2164667" y="3519772"/>
              <a:ext cx="1908166" cy="455840"/>
            </a:xfrm>
            <a:prstGeom prst="rect">
              <a:avLst/>
            </a:prstGeom>
            <a:noFill/>
          </p:spPr>
          <p:txBody>
            <a:bodyPr wrap="square">
              <a:spAutoFit/>
            </a:bodyPr>
            <a:lstStyle/>
            <a:p>
              <a:pPr algn="ctr"/>
              <a:r>
                <a:rPr lang="en-US" sz="2000" dirty="0">
                  <a:solidFill>
                    <a:srgbClr val="0070C0"/>
                  </a:solidFill>
                </a:rPr>
                <a:t>Decoherence</a:t>
              </a:r>
              <a:endParaRPr lang="en-US" sz="2000" dirty="0"/>
            </a:p>
          </p:txBody>
        </p:sp>
        <p:sp>
          <p:nvSpPr>
            <p:cNvPr id="18" name="TextBox 17">
              <a:extLst>
                <a:ext uri="{FF2B5EF4-FFF2-40B4-BE49-F238E27FC236}">
                  <a16:creationId xmlns:a16="http://schemas.microsoft.com/office/drawing/2014/main" id="{DBE14F9F-6485-49A5-AB57-2ED1309934BD}"/>
                </a:ext>
              </a:extLst>
            </p:cNvPr>
            <p:cNvSpPr txBox="1"/>
            <p:nvPr/>
          </p:nvSpPr>
          <p:spPr>
            <a:xfrm>
              <a:off x="1647851" y="4670622"/>
              <a:ext cx="2800298" cy="400110"/>
            </a:xfrm>
            <a:prstGeom prst="rect">
              <a:avLst/>
            </a:prstGeom>
            <a:noFill/>
          </p:spPr>
          <p:txBody>
            <a:bodyPr wrap="square">
              <a:spAutoFit/>
            </a:bodyPr>
            <a:lstStyle/>
            <a:p>
              <a:pPr algn="ctr"/>
              <a:r>
                <a:rPr lang="en-US" sz="2000"/>
                <a:t>Phase Damping</a:t>
              </a:r>
            </a:p>
          </p:txBody>
        </p:sp>
        <p:sp>
          <p:nvSpPr>
            <p:cNvPr id="29" name="TextBox 28">
              <a:extLst>
                <a:ext uri="{FF2B5EF4-FFF2-40B4-BE49-F238E27FC236}">
                  <a16:creationId xmlns:a16="http://schemas.microsoft.com/office/drawing/2014/main" id="{3794BE94-37F1-4B0E-A99C-797224DD1C00}"/>
                </a:ext>
              </a:extLst>
            </p:cNvPr>
            <p:cNvSpPr txBox="1"/>
            <p:nvPr/>
          </p:nvSpPr>
          <p:spPr>
            <a:xfrm>
              <a:off x="2680219" y="5153501"/>
              <a:ext cx="568104" cy="400110"/>
            </a:xfrm>
            <a:prstGeom prst="rect">
              <a:avLst/>
            </a:prstGeom>
            <a:noFill/>
          </p:spPr>
          <p:txBody>
            <a:bodyPr wrap="none" rtlCol="0">
              <a:spAutoFit/>
            </a:bodyPr>
            <a:lstStyle/>
            <a:p>
              <a:r>
                <a:rPr lang="en-US" sz="2000"/>
                <a:t>etc.</a:t>
              </a:r>
            </a:p>
          </p:txBody>
        </p:sp>
      </p:grpSp>
      <p:grpSp>
        <p:nvGrpSpPr>
          <p:cNvPr id="43" name="Group 42">
            <a:extLst>
              <a:ext uri="{FF2B5EF4-FFF2-40B4-BE49-F238E27FC236}">
                <a16:creationId xmlns:a16="http://schemas.microsoft.com/office/drawing/2014/main" id="{977F0D1B-93DF-44A0-8FC3-F3C770A30771}"/>
              </a:ext>
            </a:extLst>
          </p:cNvPr>
          <p:cNvGrpSpPr/>
          <p:nvPr/>
        </p:nvGrpSpPr>
        <p:grpSpPr>
          <a:xfrm>
            <a:off x="7414930" y="4677600"/>
            <a:ext cx="2743200" cy="1928129"/>
            <a:chOff x="7410258" y="4034389"/>
            <a:chExt cx="3433864" cy="2334638"/>
          </a:xfrm>
        </p:grpSpPr>
        <p:grpSp>
          <p:nvGrpSpPr>
            <p:cNvPr id="28" name="Group 27">
              <a:extLst>
                <a:ext uri="{FF2B5EF4-FFF2-40B4-BE49-F238E27FC236}">
                  <a16:creationId xmlns:a16="http://schemas.microsoft.com/office/drawing/2014/main" id="{56227232-08C4-4F0D-B065-B9F82712AAF2}"/>
                </a:ext>
              </a:extLst>
            </p:cNvPr>
            <p:cNvGrpSpPr/>
            <p:nvPr/>
          </p:nvGrpSpPr>
          <p:grpSpPr>
            <a:xfrm>
              <a:off x="7410258" y="4034389"/>
              <a:ext cx="3433864" cy="2334638"/>
              <a:chOff x="5843395" y="3519772"/>
              <a:chExt cx="3433864" cy="2334638"/>
            </a:xfrm>
          </p:grpSpPr>
          <p:sp>
            <p:nvSpPr>
              <p:cNvPr id="19" name="Rectangle: Rounded Corners 18">
                <a:extLst>
                  <a:ext uri="{FF2B5EF4-FFF2-40B4-BE49-F238E27FC236}">
                    <a16:creationId xmlns:a16="http://schemas.microsoft.com/office/drawing/2014/main" id="{B1BF89C5-BB29-474F-832A-C3E8CA89A4B8}"/>
                  </a:ext>
                </a:extLst>
              </p:cNvPr>
              <p:cNvSpPr/>
              <p:nvPr/>
            </p:nvSpPr>
            <p:spPr>
              <a:xfrm>
                <a:off x="5843395" y="3519772"/>
                <a:ext cx="3433864" cy="2334638"/>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TextBox 20">
                <a:extLst>
                  <a:ext uri="{FF2B5EF4-FFF2-40B4-BE49-F238E27FC236}">
                    <a16:creationId xmlns:a16="http://schemas.microsoft.com/office/drawing/2014/main" id="{BCF6988A-6DD4-4B12-B722-96601A341A30}"/>
                  </a:ext>
                </a:extLst>
              </p:cNvPr>
              <p:cNvSpPr txBox="1"/>
              <p:nvPr/>
            </p:nvSpPr>
            <p:spPr>
              <a:xfrm>
                <a:off x="6765196" y="3519772"/>
                <a:ext cx="1590261" cy="400110"/>
              </a:xfrm>
              <a:prstGeom prst="rect">
                <a:avLst/>
              </a:prstGeom>
              <a:noFill/>
            </p:spPr>
            <p:txBody>
              <a:bodyPr wrap="square">
                <a:spAutoFit/>
              </a:bodyPr>
              <a:lstStyle/>
              <a:p>
                <a:pPr algn="ctr"/>
                <a:r>
                  <a:rPr lang="en-US" sz="2000">
                    <a:solidFill>
                      <a:srgbClr val="C00000"/>
                    </a:solidFill>
                  </a:rPr>
                  <a:t>Errors</a:t>
                </a:r>
                <a:endParaRPr lang="en-US" sz="2000"/>
              </a:p>
            </p:txBody>
          </p:sp>
          <p:sp>
            <p:nvSpPr>
              <p:cNvPr id="23" name="TextBox 22">
                <a:extLst>
                  <a:ext uri="{FF2B5EF4-FFF2-40B4-BE49-F238E27FC236}">
                    <a16:creationId xmlns:a16="http://schemas.microsoft.com/office/drawing/2014/main" id="{5F0A9883-F391-4A06-9719-2547CAD55439}"/>
                  </a:ext>
                </a:extLst>
              </p:cNvPr>
              <p:cNvSpPr txBox="1"/>
              <p:nvPr/>
            </p:nvSpPr>
            <p:spPr>
              <a:xfrm>
                <a:off x="6765196" y="3907276"/>
                <a:ext cx="1590261" cy="400110"/>
              </a:xfrm>
              <a:prstGeom prst="rect">
                <a:avLst/>
              </a:prstGeom>
              <a:noFill/>
            </p:spPr>
            <p:txBody>
              <a:bodyPr wrap="square">
                <a:spAutoFit/>
              </a:bodyPr>
              <a:lstStyle/>
              <a:p>
                <a:pPr algn="ctr"/>
                <a:r>
                  <a:rPr lang="en-US" sz="2000" dirty="0">
                    <a:effectLst/>
                    <a:ea typeface="宋体" panose="02010600030101010101" pitchFamily="2" charset="-122"/>
                  </a:rPr>
                  <a:t>Bit flip</a:t>
                </a:r>
                <a:endParaRPr lang="en-US" sz="2000" dirty="0"/>
              </a:p>
            </p:txBody>
          </p:sp>
          <p:sp>
            <p:nvSpPr>
              <p:cNvPr id="24" name="TextBox 23">
                <a:extLst>
                  <a:ext uri="{FF2B5EF4-FFF2-40B4-BE49-F238E27FC236}">
                    <a16:creationId xmlns:a16="http://schemas.microsoft.com/office/drawing/2014/main" id="{763F7683-DB4F-4B0A-A81F-CED07D97B6EC}"/>
                  </a:ext>
                </a:extLst>
              </p:cNvPr>
              <p:cNvSpPr txBox="1"/>
              <p:nvPr/>
            </p:nvSpPr>
            <p:spPr>
              <a:xfrm>
                <a:off x="6765196" y="4302606"/>
                <a:ext cx="1590261" cy="400110"/>
              </a:xfrm>
              <a:prstGeom prst="rect">
                <a:avLst/>
              </a:prstGeom>
              <a:noFill/>
            </p:spPr>
            <p:txBody>
              <a:bodyPr wrap="square">
                <a:spAutoFit/>
              </a:bodyPr>
              <a:lstStyle/>
              <a:p>
                <a:pPr algn="ctr"/>
                <a:r>
                  <a:rPr lang="en-US" sz="2000">
                    <a:effectLst/>
                    <a:ea typeface="宋体" panose="02010600030101010101" pitchFamily="2" charset="-122"/>
                  </a:rPr>
                  <a:t>Phase flip</a:t>
                </a:r>
                <a:endParaRPr lang="en-US" sz="2000"/>
              </a:p>
            </p:txBody>
          </p:sp>
          <p:sp>
            <p:nvSpPr>
              <p:cNvPr id="25" name="TextBox 24">
                <a:extLst>
                  <a:ext uri="{FF2B5EF4-FFF2-40B4-BE49-F238E27FC236}">
                    <a16:creationId xmlns:a16="http://schemas.microsoft.com/office/drawing/2014/main" id="{6A5B840C-DB55-4799-B1E6-A12FCC389170}"/>
                  </a:ext>
                </a:extLst>
              </p:cNvPr>
              <p:cNvSpPr txBox="1"/>
              <p:nvPr/>
            </p:nvSpPr>
            <p:spPr>
              <a:xfrm>
                <a:off x="6765194" y="4666685"/>
                <a:ext cx="1958967" cy="484466"/>
              </a:xfrm>
              <a:prstGeom prst="rect">
                <a:avLst/>
              </a:prstGeom>
              <a:noFill/>
            </p:spPr>
            <p:txBody>
              <a:bodyPr wrap="square">
                <a:spAutoFit/>
              </a:bodyPr>
              <a:lstStyle/>
              <a:p>
                <a:pPr algn="ctr"/>
                <a:r>
                  <a:rPr lang="en-US" sz="2000" dirty="0">
                    <a:effectLst/>
                    <a:ea typeface="宋体" panose="02010600030101010101" pitchFamily="2" charset="-122"/>
                  </a:rPr>
                  <a:t>Depolarizing </a:t>
                </a:r>
                <a:endParaRPr lang="en-US" sz="2000" dirty="0"/>
              </a:p>
            </p:txBody>
          </p:sp>
        </p:grpSp>
        <p:sp>
          <p:nvSpPr>
            <p:cNvPr id="40" name="TextBox 39">
              <a:extLst>
                <a:ext uri="{FF2B5EF4-FFF2-40B4-BE49-F238E27FC236}">
                  <a16:creationId xmlns:a16="http://schemas.microsoft.com/office/drawing/2014/main" id="{DC2213AD-BC68-4BB0-98F2-2A8F88530F7F}"/>
                </a:ext>
              </a:extLst>
            </p:cNvPr>
            <p:cNvSpPr txBox="1"/>
            <p:nvPr/>
          </p:nvSpPr>
          <p:spPr>
            <a:xfrm>
              <a:off x="8332056" y="5510548"/>
              <a:ext cx="1925508" cy="400111"/>
            </a:xfrm>
            <a:prstGeom prst="rect">
              <a:avLst/>
            </a:prstGeom>
            <a:noFill/>
          </p:spPr>
          <p:txBody>
            <a:bodyPr wrap="square">
              <a:spAutoFit/>
            </a:bodyPr>
            <a:lstStyle/>
            <a:p>
              <a:pPr algn="ctr"/>
              <a:r>
                <a:rPr lang="en-US" sz="2000" dirty="0">
                  <a:effectLst/>
                  <a:ea typeface="宋体" panose="02010600030101010101" pitchFamily="2" charset="-122"/>
                </a:rPr>
                <a:t>Sampling Error </a:t>
              </a:r>
              <a:endParaRPr lang="en-US" sz="2000" dirty="0"/>
            </a:p>
          </p:txBody>
        </p:sp>
      </p:grpSp>
      <p:sp>
        <p:nvSpPr>
          <p:cNvPr id="4" name="Date Placeholder 3">
            <a:extLst>
              <a:ext uri="{FF2B5EF4-FFF2-40B4-BE49-F238E27FC236}">
                <a16:creationId xmlns:a16="http://schemas.microsoft.com/office/drawing/2014/main" id="{7BFEF68B-6C77-B19C-C2A3-BB23C4C82DC1}"/>
              </a:ext>
            </a:extLst>
          </p:cNvPr>
          <p:cNvSpPr>
            <a:spLocks noGrp="1"/>
          </p:cNvSpPr>
          <p:nvPr>
            <p:ph type="dt" sz="half" idx="10"/>
          </p:nvPr>
        </p:nvSpPr>
        <p:spPr>
          <a:xfrm>
            <a:off x="838200" y="6520490"/>
            <a:ext cx="2743200" cy="365125"/>
          </a:xfrm>
        </p:spPr>
        <p:txBody>
          <a:bodyPr/>
          <a:lstStyle/>
          <a:p>
            <a:r>
              <a:rPr lang="en-US"/>
              <a:t>01/09/2022</a:t>
            </a:r>
            <a:endParaRPr lang="en-US" dirty="0"/>
          </a:p>
        </p:txBody>
      </p:sp>
      <p:sp>
        <p:nvSpPr>
          <p:cNvPr id="5" name="Footer Placeholder 4">
            <a:extLst>
              <a:ext uri="{FF2B5EF4-FFF2-40B4-BE49-F238E27FC236}">
                <a16:creationId xmlns:a16="http://schemas.microsoft.com/office/drawing/2014/main" id="{1F5A1927-D886-1678-6733-B8405D13B347}"/>
              </a:ext>
            </a:extLst>
          </p:cNvPr>
          <p:cNvSpPr>
            <a:spLocks noGrp="1"/>
          </p:cNvSpPr>
          <p:nvPr>
            <p:ph type="ftr" sz="quarter" idx="11"/>
          </p:nvPr>
        </p:nvSpPr>
        <p:spPr>
          <a:xfrm>
            <a:off x="4038600" y="6513773"/>
            <a:ext cx="4114800" cy="365125"/>
          </a:xfrm>
        </p:spPr>
        <p:txBody>
          <a:bodyPr/>
          <a:lstStyle/>
          <a:p>
            <a:r>
              <a:rPr lang="en-US"/>
              <a:t>BPU11, Predrag Krstic</a:t>
            </a:r>
          </a:p>
        </p:txBody>
      </p:sp>
      <p:sp>
        <p:nvSpPr>
          <p:cNvPr id="6" name="Slide Number Placeholder 5">
            <a:extLst>
              <a:ext uri="{FF2B5EF4-FFF2-40B4-BE49-F238E27FC236}">
                <a16:creationId xmlns:a16="http://schemas.microsoft.com/office/drawing/2014/main" id="{E2BBF914-5535-F9BC-D43F-66DE90B34265}"/>
              </a:ext>
            </a:extLst>
          </p:cNvPr>
          <p:cNvSpPr>
            <a:spLocks noGrp="1"/>
          </p:cNvSpPr>
          <p:nvPr>
            <p:ph type="sldNum" sz="quarter" idx="12"/>
          </p:nvPr>
        </p:nvSpPr>
        <p:spPr>
          <a:xfrm>
            <a:off x="8610600" y="6483708"/>
            <a:ext cx="2743200" cy="365125"/>
          </a:xfrm>
        </p:spPr>
        <p:txBody>
          <a:bodyPr/>
          <a:lstStyle/>
          <a:p>
            <a:fld id="{DB82F803-4786-4F5E-BD09-D85CA3EAEE09}" type="slidenum">
              <a:rPr lang="en-US" smtClean="0"/>
              <a:t>18</a:t>
            </a:fld>
            <a:endParaRPr lang="en-US" dirty="0"/>
          </a:p>
        </p:txBody>
      </p:sp>
      <p:sp>
        <p:nvSpPr>
          <p:cNvPr id="7" name="TextBox 6">
            <a:extLst>
              <a:ext uri="{FF2B5EF4-FFF2-40B4-BE49-F238E27FC236}">
                <a16:creationId xmlns:a16="http://schemas.microsoft.com/office/drawing/2014/main" id="{ACBC50C4-0944-DFE0-120E-52BE1B0396C4}"/>
              </a:ext>
            </a:extLst>
          </p:cNvPr>
          <p:cNvSpPr txBox="1"/>
          <p:nvPr/>
        </p:nvSpPr>
        <p:spPr>
          <a:xfrm>
            <a:off x="348625" y="1665202"/>
            <a:ext cx="11686341" cy="646331"/>
          </a:xfrm>
          <a:prstGeom prst="rect">
            <a:avLst/>
          </a:prstGeom>
          <a:noFill/>
        </p:spPr>
        <p:txBody>
          <a:bodyPr wrap="none" rtlCol="0">
            <a:spAutoFit/>
          </a:bodyPr>
          <a:lstStyle/>
          <a:p>
            <a:r>
              <a:rPr lang="en-US" dirty="0"/>
              <a:t>System initialized in a state easy to prepare             system evolves unitarily            answer deduced from projection of the</a:t>
            </a:r>
          </a:p>
          <a:p>
            <a:r>
              <a:rPr lang="en-US" dirty="0"/>
              <a:t>                                                                                                                                              system to a unique state =measurement  </a:t>
            </a:r>
          </a:p>
        </p:txBody>
      </p:sp>
      <p:sp>
        <p:nvSpPr>
          <p:cNvPr id="8" name="Arrow: Right 7">
            <a:extLst>
              <a:ext uri="{FF2B5EF4-FFF2-40B4-BE49-F238E27FC236}">
                <a16:creationId xmlns:a16="http://schemas.microsoft.com/office/drawing/2014/main" id="{61E0DEEE-2B27-0A11-2D9A-CEFFF2DFB29F}"/>
              </a:ext>
            </a:extLst>
          </p:cNvPr>
          <p:cNvSpPr/>
          <p:nvPr/>
        </p:nvSpPr>
        <p:spPr>
          <a:xfrm>
            <a:off x="4566904" y="1720993"/>
            <a:ext cx="426720" cy="237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FC47507D-8CE2-F0EE-8627-F10FD2EB5E4D}"/>
              </a:ext>
            </a:extLst>
          </p:cNvPr>
          <p:cNvSpPr/>
          <p:nvPr/>
        </p:nvSpPr>
        <p:spPr>
          <a:xfrm>
            <a:off x="7414930" y="1780019"/>
            <a:ext cx="426720" cy="237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3A388F3-3EF2-0935-C0C8-A512041B8C59}"/>
              </a:ext>
            </a:extLst>
          </p:cNvPr>
          <p:cNvSpPr txBox="1"/>
          <p:nvPr/>
        </p:nvSpPr>
        <p:spPr>
          <a:xfrm>
            <a:off x="533860" y="2163114"/>
            <a:ext cx="10598158" cy="646331"/>
          </a:xfrm>
          <a:prstGeom prst="rect">
            <a:avLst/>
          </a:prstGeom>
          <a:noFill/>
        </p:spPr>
        <p:txBody>
          <a:bodyPr wrap="none" rtlCol="0">
            <a:spAutoFit/>
          </a:bodyPr>
          <a:lstStyle/>
          <a:p>
            <a:r>
              <a:rPr lang="en-US" dirty="0"/>
              <a:t>The amplitude  of reaching a specified final state depends on interference of all paths from initial to final state</a:t>
            </a:r>
          </a:p>
          <a:p>
            <a:r>
              <a:rPr lang="en-US" dirty="0"/>
              <a:t>System sensitive to any phase disturbance in any path!!!! </a:t>
            </a:r>
          </a:p>
        </p:txBody>
      </p:sp>
    </p:spTree>
    <p:extLst>
      <p:ext uri="{BB962C8B-B14F-4D97-AF65-F5344CB8AC3E}">
        <p14:creationId xmlns:p14="http://schemas.microsoft.com/office/powerpoint/2010/main" val="3630862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3A930A41-EF46-4701-9B94-94CC4312FEEF}"/>
              </a:ext>
            </a:extLst>
          </p:cNvPr>
          <p:cNvSpPr/>
          <p:nvPr/>
        </p:nvSpPr>
        <p:spPr>
          <a:xfrm>
            <a:off x="1155639" y="4831120"/>
            <a:ext cx="10060210" cy="1631216"/>
          </a:xfrm>
          <a:prstGeom prst="rect">
            <a:avLst/>
          </a:prstGeom>
        </p:spPr>
        <p:txBody>
          <a:bodyPr wrap="square">
            <a:spAutoFit/>
          </a:bodyPr>
          <a:lstStyle/>
          <a:p>
            <a:r>
              <a:rPr lang="en-US" sz="2000"/>
              <a:t>With </a:t>
            </a:r>
            <a:r>
              <a:rPr lang="en-US" sz="2000" b="1"/>
              <a:t>NISQ</a:t>
            </a:r>
            <a:r>
              <a:rPr lang="en-US" sz="2000"/>
              <a:t> machines, the implementation of quantum computing requires either optimization or new design of quantum algorithms.</a:t>
            </a:r>
          </a:p>
          <a:p>
            <a:r>
              <a:rPr lang="en-US" sz="2000" b="1"/>
              <a:t>Two key points are</a:t>
            </a:r>
            <a:r>
              <a:rPr lang="en-US" sz="2000"/>
              <a:t>:</a:t>
            </a:r>
          </a:p>
          <a:p>
            <a:pPr marL="285750" indent="-285750">
              <a:buFont typeface="Arial" panose="020B0604020202020204" pitchFamily="34" charset="0"/>
              <a:buChar char="•"/>
            </a:pPr>
            <a:r>
              <a:rPr lang="en-US" sz="2000">
                <a:solidFill>
                  <a:srgbClr val="0070C0"/>
                </a:solidFill>
              </a:rPr>
              <a:t>Low circuit depth</a:t>
            </a:r>
            <a:r>
              <a:rPr lang="en-US" sz="2000"/>
              <a:t>: minimizing the number of gates</a:t>
            </a:r>
          </a:p>
          <a:p>
            <a:pPr marL="285750" indent="-285750">
              <a:buFont typeface="Arial" panose="020B0604020202020204" pitchFamily="34" charset="0"/>
              <a:buChar char="•"/>
            </a:pPr>
            <a:r>
              <a:rPr lang="en-US" sz="2000">
                <a:solidFill>
                  <a:schemeClr val="accent6">
                    <a:lumMod val="75000"/>
                  </a:schemeClr>
                </a:solidFill>
              </a:rPr>
              <a:t>Low circuit width</a:t>
            </a:r>
            <a:r>
              <a:rPr lang="en-US" sz="2000"/>
              <a:t>: reducing the number of qubits needed. </a:t>
            </a:r>
          </a:p>
        </p:txBody>
      </p:sp>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dirty="0">
                <a:solidFill>
                  <a:srgbClr val="990000"/>
                </a:solidFill>
                <a:latin typeface="+mj-lt"/>
              </a:rPr>
              <a:t>NISQ era</a:t>
            </a:r>
          </a:p>
        </p:txBody>
      </p:sp>
      <p:sp>
        <p:nvSpPr>
          <p:cNvPr id="15" name="TextBox 14">
            <a:extLst>
              <a:ext uri="{FF2B5EF4-FFF2-40B4-BE49-F238E27FC236}">
                <a16:creationId xmlns:a16="http://schemas.microsoft.com/office/drawing/2014/main" id="{0BFAAD5C-50B9-4BFF-B691-4BE19E88CD6B}"/>
              </a:ext>
            </a:extLst>
          </p:cNvPr>
          <p:cNvSpPr txBox="1"/>
          <p:nvPr/>
        </p:nvSpPr>
        <p:spPr>
          <a:xfrm>
            <a:off x="502086" y="848577"/>
            <a:ext cx="10567429" cy="707886"/>
          </a:xfrm>
          <a:prstGeom prst="rect">
            <a:avLst/>
          </a:prstGeom>
          <a:noFill/>
        </p:spPr>
        <p:txBody>
          <a:bodyPr wrap="square">
            <a:spAutoFit/>
          </a:bodyPr>
          <a:lstStyle/>
          <a:p>
            <a:pPr algn="just"/>
            <a:r>
              <a:rPr lang="en-US" sz="2000" dirty="0"/>
              <a:t>The current quantum computers with a notable level of </a:t>
            </a:r>
            <a:r>
              <a:rPr lang="en-US" sz="2000" b="1" dirty="0"/>
              <a:t>noise</a:t>
            </a:r>
            <a:r>
              <a:rPr lang="en-US" sz="2000" dirty="0"/>
              <a:t>, </a:t>
            </a:r>
            <a:r>
              <a:rPr lang="en-US" sz="2000" b="1" dirty="0"/>
              <a:t>decoherence</a:t>
            </a:r>
            <a:r>
              <a:rPr lang="en-US" sz="2000" dirty="0"/>
              <a:t> and </a:t>
            </a:r>
            <a:r>
              <a:rPr lang="en-US" sz="2000" b="1" dirty="0"/>
              <a:t>gate errors</a:t>
            </a:r>
            <a:r>
              <a:rPr lang="en-US" sz="2000" dirty="0"/>
              <a:t> with 50 to a few hundred qubits are called </a:t>
            </a:r>
            <a:r>
              <a:rPr lang="en-US" sz="2000" b="1" dirty="0"/>
              <a:t>N</a:t>
            </a:r>
            <a:r>
              <a:rPr lang="en-US" sz="2000" dirty="0"/>
              <a:t>oisy </a:t>
            </a:r>
            <a:r>
              <a:rPr lang="en-US" sz="2000" b="1" dirty="0"/>
              <a:t>I</a:t>
            </a:r>
            <a:r>
              <a:rPr lang="en-US" sz="2000" dirty="0"/>
              <a:t>ntermediate-</a:t>
            </a:r>
            <a:r>
              <a:rPr lang="en-US" sz="2000" b="1" dirty="0"/>
              <a:t>S</a:t>
            </a:r>
            <a:r>
              <a:rPr lang="en-US" sz="2000" dirty="0"/>
              <a:t>cale </a:t>
            </a:r>
            <a:r>
              <a:rPr lang="en-US" sz="2000" b="1" dirty="0"/>
              <a:t>Q</a:t>
            </a:r>
            <a:r>
              <a:rPr lang="en-US" sz="2000" dirty="0"/>
              <a:t>uantum (</a:t>
            </a:r>
            <a:r>
              <a:rPr lang="en-US" sz="2000" b="1" dirty="0"/>
              <a:t>NISQ</a:t>
            </a:r>
            <a:r>
              <a:rPr lang="en-US" sz="2000" dirty="0"/>
              <a:t>) computers.</a:t>
            </a:r>
          </a:p>
        </p:txBody>
      </p:sp>
      <p:pic>
        <p:nvPicPr>
          <p:cNvPr id="12" name="Picture 2" descr="Image result for IBM q">
            <a:extLst>
              <a:ext uri="{FF2B5EF4-FFF2-40B4-BE49-F238E27FC236}">
                <a16:creationId xmlns:a16="http://schemas.microsoft.com/office/drawing/2014/main" id="{C0953468-B33F-4275-ADD6-4C09CD279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690" y="2000571"/>
            <a:ext cx="3957314" cy="263820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8A090A5-F1A8-4749-8844-EDF09D32069B}"/>
                  </a:ext>
                </a:extLst>
              </p:cNvPr>
              <p:cNvSpPr txBox="1"/>
              <p:nvPr/>
            </p:nvSpPr>
            <p:spPr>
              <a:xfrm>
                <a:off x="6364693" y="1952128"/>
                <a:ext cx="5019096" cy="2323713"/>
              </a:xfrm>
              <a:prstGeom prst="rect">
                <a:avLst/>
              </a:prstGeom>
              <a:noFill/>
            </p:spPr>
            <p:txBody>
              <a:bodyPr wrap="square">
                <a:spAutoFit/>
              </a:bodyPr>
              <a:lstStyle/>
              <a:p>
                <a:pPr algn="just"/>
                <a:r>
                  <a:rPr lang="en-US" sz="2000" dirty="0"/>
                  <a:t>For example, on “</a:t>
                </a:r>
                <a:r>
                  <a:rPr lang="en-US" sz="2000" i="1" dirty="0" err="1"/>
                  <a:t>ibmq_montreal</a:t>
                </a:r>
                <a:r>
                  <a:rPr lang="en-US" sz="2000" dirty="0"/>
                  <a:t>” </a:t>
                </a:r>
              </a:p>
              <a:p>
                <a:pPr algn="just"/>
                <a:endParaRPr lang="en-US" sz="2000" dirty="0"/>
              </a:p>
              <a:p>
                <a:pPr algn="just"/>
                <a:r>
                  <a:rPr lang="en-US" sz="2000" b="1" dirty="0"/>
                  <a:t>Average g</a:t>
                </a:r>
                <a:r>
                  <a:rPr lang="en-US" sz="2000" b="1" dirty="0">
                    <a:effectLst/>
                    <a:ea typeface="宋体" panose="02010600030101010101" pitchFamily="2" charset="-122"/>
                  </a:rPr>
                  <a:t>ate error</a:t>
                </a:r>
                <a:r>
                  <a:rPr lang="en-US" sz="2000" dirty="0">
                    <a:effectLst/>
                    <a:ea typeface="宋体" panose="02010600030101010101" pitchFamily="2" charset="-122"/>
                  </a:rPr>
                  <a:t>: </a:t>
                </a:r>
              </a:p>
              <a:p>
                <a:pPr algn="just">
                  <a:spcAft>
                    <a:spcPts val="600"/>
                  </a:spcAft>
                </a:pPr>
                <a:r>
                  <a:rPr lang="en-US" sz="2000" dirty="0">
                    <a:ea typeface="宋体" panose="02010600030101010101" pitchFamily="2" charset="-122"/>
                  </a:rPr>
                  <a:t>X gate </a:t>
                </a:r>
                <a14:m>
                  <m:oMath xmlns:m="http://schemas.openxmlformats.org/officeDocument/2006/math">
                    <m:r>
                      <a:rPr lang="en-US" sz="2000" i="1" dirty="0">
                        <a:latin typeface="Cambria Math" panose="02040503050406030204" pitchFamily="18" charset="0"/>
                        <a:ea typeface="Cambria Math" panose="02040503050406030204" pitchFamily="18" charset="0"/>
                      </a:rPr>
                      <m:t>→</m:t>
                    </m:r>
                  </m:oMath>
                </a14:m>
                <a:r>
                  <a:rPr lang="en-US" sz="2000" dirty="0">
                    <a:ea typeface="宋体" panose="02010600030101010101" pitchFamily="2" charset="-122"/>
                  </a:rPr>
                  <a:t>  </a:t>
                </a:r>
                <a14:m>
                  <m:oMath xmlns:m="http://schemas.openxmlformats.org/officeDocument/2006/math">
                    <m:r>
                      <a:rPr lang="en-US" sz="2000" i="1" dirty="0" smtClean="0">
                        <a:solidFill>
                          <a:srgbClr val="C00000"/>
                        </a:solidFill>
                        <a:effectLst/>
                        <a:latin typeface="Cambria Math" panose="02040503050406030204" pitchFamily="18" charset="0"/>
                        <a:ea typeface="宋体" panose="02010600030101010101" pitchFamily="2" charset="-122"/>
                      </a:rPr>
                      <m:t>0.040</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oMath>
                </a14:m>
                <a:r>
                  <a:rPr lang="en-US" sz="2000" i="1" dirty="0">
                    <a:effectLst/>
                    <a:ea typeface="宋体" panose="02010600030101010101" pitchFamily="2" charset="-122"/>
                  </a:rPr>
                  <a:t>,  CNOT</a:t>
                </a:r>
                <a:r>
                  <a:rPr lang="en-US" sz="2000" dirty="0">
                    <a:effectLst/>
                    <a:ea typeface="宋体" panose="02010600030101010101" pitchFamily="2" charset="-122"/>
                  </a:rPr>
                  <a:t> gate</a:t>
                </a:r>
                <a:r>
                  <a:rPr lang="en-US" sz="2000" dirty="0">
                    <a:ea typeface="宋体" panose="02010600030101010101" pitchFamily="2" charset="-122"/>
                  </a:rPr>
                  <a:t> </a:t>
                </a:r>
                <a14:m>
                  <m:oMath xmlns:m="http://schemas.openxmlformats.org/officeDocument/2006/math">
                    <m:r>
                      <a:rPr lang="en-US" sz="2000" i="1" dirty="0" smtClean="0">
                        <a:latin typeface="Cambria Math" panose="02040503050406030204" pitchFamily="18" charset="0"/>
                        <a:ea typeface="Cambria Math" panose="02040503050406030204" pitchFamily="18" charset="0"/>
                      </a:rPr>
                      <m:t>→</m:t>
                    </m:r>
                  </m:oMath>
                </a14:m>
                <a:r>
                  <a:rPr lang="en-US" sz="2000" dirty="0">
                    <a:effectLst/>
                    <a:ea typeface="宋体" panose="02010600030101010101" pitchFamily="2" charset="-122"/>
                  </a:rPr>
                  <a:t> </a:t>
                </a:r>
                <a14:m>
                  <m:oMath xmlns:m="http://schemas.openxmlformats.org/officeDocument/2006/math">
                    <m:r>
                      <a:rPr lang="en-US" sz="2000" i="1" dirty="0" smtClean="0">
                        <a:solidFill>
                          <a:srgbClr val="C00000"/>
                        </a:solidFill>
                        <a:effectLst/>
                        <a:latin typeface="Cambria Math" panose="02040503050406030204" pitchFamily="18" charset="0"/>
                        <a:ea typeface="宋体" panose="02010600030101010101" pitchFamily="2" charset="-122"/>
                      </a:rPr>
                      <m:t>1.78</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oMath>
                </a14:m>
                <a:endParaRPr lang="en-US" sz="2000" dirty="0">
                  <a:effectLst/>
                  <a:ea typeface="宋体" panose="02010600030101010101" pitchFamily="2" charset="-122"/>
                  <a:cs typeface="Times New Roman" panose="02020603050405020304" pitchFamily="18" charset="0"/>
                </a:endParaRPr>
              </a:p>
              <a:p>
                <a:pPr algn="just"/>
                <a:r>
                  <a:rPr lang="en-US" sz="2000" b="1" dirty="0"/>
                  <a:t>Limited coherent time </a:t>
                </a:r>
                <a14:m>
                  <m:oMath xmlns:m="http://schemas.openxmlformats.org/officeDocument/2006/math">
                    <m:r>
                      <a:rPr lang="en-US" sz="2000" i="1" dirty="0" smtClean="0">
                        <a:latin typeface="Cambria Math" panose="02040503050406030204" pitchFamily="18" charset="0"/>
                        <a:ea typeface="Cambria Math" panose="02040503050406030204" pitchFamily="18" charset="0"/>
                      </a:rPr>
                      <m:t>→</m:t>
                    </m:r>
                  </m:oMath>
                </a14:m>
                <a:r>
                  <a:rPr lang="en-US" sz="2000" dirty="0"/>
                  <a:t> </a:t>
                </a:r>
                <a14:m>
                  <m:oMath xmlns:m="http://schemas.openxmlformats.org/officeDocument/2006/math">
                    <m:r>
                      <a:rPr lang="en-US" sz="2000" i="1" dirty="0" smtClean="0">
                        <a:latin typeface="Cambria Math" panose="02040503050406030204" pitchFamily="18" charset="0"/>
                      </a:rPr>
                      <m:t>~</m:t>
                    </m:r>
                    <m:r>
                      <a:rPr lang="en-US" sz="2000" i="1" dirty="0" smtClean="0">
                        <a:solidFill>
                          <a:srgbClr val="C00000"/>
                        </a:solidFill>
                        <a:latin typeface="Cambria Math" panose="02040503050406030204" pitchFamily="18" charset="0"/>
                      </a:rPr>
                      <m:t>100</m:t>
                    </m:r>
                    <m:r>
                      <a:rPr lang="en-US" sz="2000" i="1" dirty="0">
                        <a:latin typeface="Cambria Math" panose="02040503050406030204" pitchFamily="18" charset="0"/>
                      </a:rPr>
                      <m:t> </m:t>
                    </m:r>
                    <m:r>
                      <a:rPr lang="en-US" sz="2000" i="1">
                        <a:latin typeface="Cambria Math" panose="02040503050406030204" pitchFamily="18" charset="0"/>
                      </a:rPr>
                      <m:t>µ</m:t>
                    </m:r>
                    <m:r>
                      <a:rPr lang="en-US" sz="2000" i="1">
                        <a:latin typeface="Cambria Math" panose="02040503050406030204" pitchFamily="18" charset="0"/>
                      </a:rPr>
                      <m:t>𝑠</m:t>
                    </m:r>
                  </m:oMath>
                </a14:m>
                <a:r>
                  <a:rPr lang="en-US" sz="2000" dirty="0"/>
                  <a:t> </a:t>
                </a:r>
              </a:p>
              <a:p>
                <a:pPr algn="just"/>
                <a:r>
                  <a:rPr lang="en-US" sz="2000" dirty="0"/>
                  <a:t>(Gate time: 100 ns for single qubit gate and 300 ns for CNOT gate)</a:t>
                </a:r>
              </a:p>
            </p:txBody>
          </p:sp>
        </mc:Choice>
        <mc:Fallback xmlns="">
          <p:sp>
            <p:nvSpPr>
              <p:cNvPr id="13" name="TextBox 12">
                <a:extLst>
                  <a:ext uri="{FF2B5EF4-FFF2-40B4-BE49-F238E27FC236}">
                    <a16:creationId xmlns:a16="http://schemas.microsoft.com/office/drawing/2014/main" id="{98A090A5-F1A8-4749-8844-EDF09D32069B}"/>
                  </a:ext>
                </a:extLst>
              </p:cNvPr>
              <p:cNvSpPr txBox="1">
                <a:spLocks noRot="1" noChangeAspect="1" noMove="1" noResize="1" noEditPoints="1" noAdjustHandles="1" noChangeArrowheads="1" noChangeShapeType="1" noTextEdit="1"/>
              </p:cNvSpPr>
              <p:nvPr/>
            </p:nvSpPr>
            <p:spPr>
              <a:xfrm>
                <a:off x="6364693" y="1952128"/>
                <a:ext cx="5019096" cy="2323713"/>
              </a:xfrm>
              <a:prstGeom prst="rect">
                <a:avLst/>
              </a:prstGeom>
              <a:blipFill>
                <a:blip r:embed="rId4"/>
                <a:stretch>
                  <a:fillRect l="-1215" t="-1312" r="-1337" b="-3937"/>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CF1483B3-1129-87B8-19AC-8A217388327A}"/>
              </a:ext>
            </a:extLst>
          </p:cNvPr>
          <p:cNvGrpSpPr/>
          <p:nvPr/>
        </p:nvGrpSpPr>
        <p:grpSpPr>
          <a:xfrm>
            <a:off x="8911298" y="5340014"/>
            <a:ext cx="2420795" cy="1196710"/>
            <a:chOff x="8349930" y="5306956"/>
            <a:chExt cx="2420795" cy="1196710"/>
          </a:xfrm>
        </p:grpSpPr>
        <p:pic>
          <p:nvPicPr>
            <p:cNvPr id="23" name="图片 19">
              <a:extLst>
                <a:ext uri="{FF2B5EF4-FFF2-40B4-BE49-F238E27FC236}">
                  <a16:creationId xmlns:a16="http://schemas.microsoft.com/office/drawing/2014/main" id="{92B231EB-3BB6-8DCD-6C69-3E9BA3C9F5DD}"/>
                </a:ext>
              </a:extLst>
            </p:cNvPr>
            <p:cNvPicPr>
              <a:picLocks noChangeAspect="1"/>
            </p:cNvPicPr>
            <p:nvPr/>
          </p:nvPicPr>
          <p:blipFill>
            <a:blip r:embed="rId5"/>
            <a:stretch>
              <a:fillRect/>
            </a:stretch>
          </p:blipFill>
          <p:spPr>
            <a:xfrm>
              <a:off x="8349930" y="5306956"/>
              <a:ext cx="2420795" cy="1155380"/>
            </a:xfrm>
            <a:prstGeom prst="rect">
              <a:avLst/>
            </a:prstGeom>
          </p:spPr>
        </p:pic>
        <p:pic>
          <p:nvPicPr>
            <p:cNvPr id="24" name="图片 19">
              <a:extLst>
                <a:ext uri="{FF2B5EF4-FFF2-40B4-BE49-F238E27FC236}">
                  <a16:creationId xmlns:a16="http://schemas.microsoft.com/office/drawing/2014/main" id="{CD37541F-F5D5-4D79-312B-07062F84DA9C}"/>
                </a:ext>
              </a:extLst>
            </p:cNvPr>
            <p:cNvPicPr>
              <a:picLocks noChangeAspect="1"/>
            </p:cNvPicPr>
            <p:nvPr/>
          </p:nvPicPr>
          <p:blipFill rotWithShape="1">
            <a:blip r:embed="rId5"/>
            <a:srcRect l="37130" r="38672" b="53843"/>
            <a:stretch/>
          </p:blipFill>
          <p:spPr>
            <a:xfrm>
              <a:off x="9249776" y="5970374"/>
              <a:ext cx="585788" cy="533292"/>
            </a:xfrm>
            <a:prstGeom prst="rect">
              <a:avLst/>
            </a:prstGeom>
          </p:spPr>
        </p:pic>
      </p:grpSp>
      <p:sp>
        <p:nvSpPr>
          <p:cNvPr id="3" name="Date Placeholder 2">
            <a:extLst>
              <a:ext uri="{FF2B5EF4-FFF2-40B4-BE49-F238E27FC236}">
                <a16:creationId xmlns:a16="http://schemas.microsoft.com/office/drawing/2014/main" id="{C574DFD0-A93A-699C-CE79-DB480F5D65FB}"/>
              </a:ext>
            </a:extLst>
          </p:cNvPr>
          <p:cNvSpPr>
            <a:spLocks noGrp="1"/>
          </p:cNvSpPr>
          <p:nvPr>
            <p:ph type="dt" sz="half" idx="10"/>
          </p:nvPr>
        </p:nvSpPr>
        <p:spPr>
          <a:xfrm>
            <a:off x="838200" y="6505819"/>
            <a:ext cx="2743200" cy="365125"/>
          </a:xfrm>
        </p:spPr>
        <p:txBody>
          <a:bodyPr/>
          <a:lstStyle/>
          <a:p>
            <a:r>
              <a:rPr lang="en-US"/>
              <a:t>01/09/2022</a:t>
            </a:r>
            <a:endParaRPr lang="en-US" dirty="0"/>
          </a:p>
        </p:txBody>
      </p:sp>
      <p:sp>
        <p:nvSpPr>
          <p:cNvPr id="4" name="Footer Placeholder 3">
            <a:extLst>
              <a:ext uri="{FF2B5EF4-FFF2-40B4-BE49-F238E27FC236}">
                <a16:creationId xmlns:a16="http://schemas.microsoft.com/office/drawing/2014/main" id="{E317BA21-0E9B-057B-D9C4-98013EC5C29B}"/>
              </a:ext>
            </a:extLst>
          </p:cNvPr>
          <p:cNvSpPr>
            <a:spLocks noGrp="1"/>
          </p:cNvSpPr>
          <p:nvPr>
            <p:ph type="ftr" sz="quarter" idx="11"/>
          </p:nvPr>
        </p:nvSpPr>
        <p:spPr>
          <a:xfrm>
            <a:off x="4036604" y="6457696"/>
            <a:ext cx="4114800" cy="365125"/>
          </a:xfrm>
        </p:spPr>
        <p:txBody>
          <a:bodyPr/>
          <a:lstStyle/>
          <a:p>
            <a:r>
              <a:rPr lang="en-US" dirty="0"/>
              <a:t>BPU11, Predrag Krstic</a:t>
            </a:r>
          </a:p>
        </p:txBody>
      </p:sp>
      <p:sp>
        <p:nvSpPr>
          <p:cNvPr id="5" name="Slide Number Placeholder 4">
            <a:extLst>
              <a:ext uri="{FF2B5EF4-FFF2-40B4-BE49-F238E27FC236}">
                <a16:creationId xmlns:a16="http://schemas.microsoft.com/office/drawing/2014/main" id="{171DC3F7-2E42-F116-C12D-198C51AF5635}"/>
              </a:ext>
            </a:extLst>
          </p:cNvPr>
          <p:cNvSpPr>
            <a:spLocks noGrp="1"/>
          </p:cNvSpPr>
          <p:nvPr>
            <p:ph type="sldNum" sz="quarter" idx="12"/>
          </p:nvPr>
        </p:nvSpPr>
        <p:spPr>
          <a:xfrm>
            <a:off x="8588893" y="6485669"/>
            <a:ext cx="2743200" cy="365125"/>
          </a:xfrm>
        </p:spPr>
        <p:txBody>
          <a:bodyPr/>
          <a:lstStyle/>
          <a:p>
            <a:fld id="{DB82F803-4786-4F5E-BD09-D85CA3EAEE09}" type="slidenum">
              <a:rPr lang="en-US" smtClean="0"/>
              <a:t>19</a:t>
            </a:fld>
            <a:endParaRPr lang="en-US"/>
          </a:p>
        </p:txBody>
      </p:sp>
    </p:spTree>
    <p:extLst>
      <p:ext uri="{BB962C8B-B14F-4D97-AF65-F5344CB8AC3E}">
        <p14:creationId xmlns:p14="http://schemas.microsoft.com/office/powerpoint/2010/main" val="4108632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a:extLst>
              <a:ext uri="{FF2B5EF4-FFF2-40B4-BE49-F238E27FC236}">
                <a16:creationId xmlns:a16="http://schemas.microsoft.com/office/drawing/2014/main" id="{5249D96D-13FE-4063-84DA-D42A364B10D0}"/>
              </a:ext>
            </a:extLst>
          </p:cNvPr>
          <p:cNvSpPr txBox="1"/>
          <p:nvPr/>
        </p:nvSpPr>
        <p:spPr>
          <a:xfrm>
            <a:off x="764012" y="136423"/>
            <a:ext cx="11427988" cy="769441"/>
          </a:xfrm>
          <a:prstGeom prst="rect">
            <a:avLst/>
          </a:prstGeom>
          <a:noFill/>
        </p:spPr>
        <p:txBody>
          <a:bodyPr wrap="square" rtlCol="0">
            <a:spAutoFit/>
          </a:bodyPr>
          <a:lstStyle/>
          <a:p>
            <a:r>
              <a:rPr lang="en-US" altLang="zh-CN" sz="4400" b="1" dirty="0">
                <a:latin typeface="+mj-lt"/>
              </a:rPr>
              <a:t>Outline</a:t>
            </a:r>
          </a:p>
        </p:txBody>
      </p:sp>
      <p:sp>
        <p:nvSpPr>
          <p:cNvPr id="40" name="TextBox 39">
            <a:extLst>
              <a:ext uri="{FF2B5EF4-FFF2-40B4-BE49-F238E27FC236}">
                <a16:creationId xmlns:a16="http://schemas.microsoft.com/office/drawing/2014/main" id="{0F0E8FC5-5E08-433C-92BC-819C261E14D8}"/>
              </a:ext>
            </a:extLst>
          </p:cNvPr>
          <p:cNvSpPr txBox="1"/>
          <p:nvPr/>
        </p:nvSpPr>
        <p:spPr>
          <a:xfrm>
            <a:off x="428811" y="1479588"/>
            <a:ext cx="11087100" cy="3898824"/>
          </a:xfrm>
          <a:prstGeom prst="rect">
            <a:avLst/>
          </a:prstGeom>
          <a:noFill/>
        </p:spPr>
        <p:txBody>
          <a:bodyPr wrap="square" rtlCol="0">
            <a:spAutoFit/>
          </a:bodyPr>
          <a:lstStyle/>
          <a:p>
            <a:pPr marL="457200" indent="-457200">
              <a:lnSpc>
                <a:spcPct val="150000"/>
              </a:lnSpc>
              <a:buFont typeface="+mj-lt"/>
              <a:buAutoNum type="arabicPeriod"/>
            </a:pPr>
            <a:r>
              <a:rPr lang="en-US" sz="2800" dirty="0">
                <a:latin typeface="Comic Sans MS" panose="030F0702030302020204" pitchFamily="66" charset="0"/>
              </a:rPr>
              <a:t>Introduction: What is Quantum Computing (QC)?</a:t>
            </a:r>
          </a:p>
          <a:p>
            <a:pPr marL="457200" indent="-457200" algn="just">
              <a:lnSpc>
                <a:spcPct val="150000"/>
              </a:lnSpc>
              <a:buFont typeface="+mj-lt"/>
              <a:buAutoNum type="arabicPeriod"/>
            </a:pPr>
            <a:r>
              <a:rPr lang="en-US" sz="2800" dirty="0">
                <a:latin typeface="Comic Sans MS" panose="030F0702030302020204" pitchFamily="66" charset="0"/>
              </a:rPr>
              <a:t>Multistate transition dynamics by a strong time-dependent perturbation in NISQ era</a:t>
            </a:r>
          </a:p>
          <a:p>
            <a:pPr marL="457200" indent="-457200" algn="just">
              <a:lnSpc>
                <a:spcPct val="150000"/>
              </a:lnSpc>
              <a:buFont typeface="+mj-lt"/>
              <a:buAutoNum type="arabicPeriod"/>
            </a:pPr>
            <a:r>
              <a:rPr lang="en-US" sz="2800" dirty="0">
                <a:latin typeface="Comic Sans MS" panose="030F0702030302020204" pitchFamily="66" charset="0"/>
              </a:rPr>
              <a:t>Collisional S-matrix for the vibrational dynamics of H+H</a:t>
            </a:r>
            <a:r>
              <a:rPr lang="en-US" sz="2800" baseline="-25000" dirty="0">
                <a:latin typeface="Comic Sans MS" panose="030F0702030302020204" pitchFamily="66" charset="0"/>
              </a:rPr>
              <a:t>2</a:t>
            </a:r>
            <a:r>
              <a:rPr lang="en-US" sz="2800" dirty="0">
                <a:latin typeface="Comic Sans MS" panose="030F0702030302020204" pitchFamily="66" charset="0"/>
              </a:rPr>
              <a:t> including dissociative processes by quantum computing</a:t>
            </a:r>
          </a:p>
          <a:p>
            <a:pPr marL="457200" indent="-457200" algn="just">
              <a:lnSpc>
                <a:spcPct val="150000"/>
              </a:lnSpc>
              <a:buFont typeface="+mj-lt"/>
              <a:buAutoNum type="arabicPeriod"/>
            </a:pPr>
            <a:r>
              <a:rPr lang="en-US" sz="2800" dirty="0">
                <a:latin typeface="Comic Sans MS" panose="030F0702030302020204" pitchFamily="66" charset="0"/>
              </a:rPr>
              <a:t>Conclusions</a:t>
            </a:r>
          </a:p>
        </p:txBody>
      </p:sp>
      <p:sp>
        <p:nvSpPr>
          <p:cNvPr id="2" name="Date Placeholder 1">
            <a:extLst>
              <a:ext uri="{FF2B5EF4-FFF2-40B4-BE49-F238E27FC236}">
                <a16:creationId xmlns:a16="http://schemas.microsoft.com/office/drawing/2014/main" id="{EFE2CA7C-441A-6955-50B0-37072B77D4B7}"/>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AAB71C9D-478F-8FE0-F704-02F34FE43AA1}"/>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FF019216-5A8B-5DA5-3FA9-2C2854EAAB4D}"/>
              </a:ext>
            </a:extLst>
          </p:cNvPr>
          <p:cNvSpPr>
            <a:spLocks noGrp="1"/>
          </p:cNvSpPr>
          <p:nvPr>
            <p:ph type="sldNum" sz="quarter" idx="12"/>
          </p:nvPr>
        </p:nvSpPr>
        <p:spPr/>
        <p:txBody>
          <a:bodyPr/>
          <a:lstStyle/>
          <a:p>
            <a:fld id="{DB82F803-4786-4F5E-BD09-D85CA3EAEE09}" type="slidenum">
              <a:rPr lang="en-US" smtClean="0"/>
              <a:t>2</a:t>
            </a:fld>
            <a:endParaRPr lang="en-US"/>
          </a:p>
        </p:txBody>
      </p:sp>
    </p:spTree>
    <p:extLst>
      <p:ext uri="{BB962C8B-B14F-4D97-AF65-F5344CB8AC3E}">
        <p14:creationId xmlns:p14="http://schemas.microsoft.com/office/powerpoint/2010/main" val="3141209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7A817F-1380-48AF-B7E5-E73DB1F3AD1E}"/>
              </a:ext>
            </a:extLst>
          </p:cNvPr>
          <p:cNvSpPr txBox="1"/>
          <p:nvPr/>
        </p:nvSpPr>
        <p:spPr>
          <a:xfrm>
            <a:off x="385829" y="1175490"/>
            <a:ext cx="11468173" cy="2585323"/>
          </a:xfrm>
          <a:prstGeom prst="rect">
            <a:avLst/>
          </a:prstGeom>
          <a:noFill/>
        </p:spPr>
        <p:txBody>
          <a:bodyPr wrap="square">
            <a:spAutoFit/>
          </a:bodyPr>
          <a:lstStyle/>
          <a:p>
            <a:r>
              <a:rPr lang="en-US" sz="1800" b="1" dirty="0"/>
              <a:t>*Entanglement Swapping</a:t>
            </a:r>
          </a:p>
          <a:p>
            <a:r>
              <a:rPr lang="en-US" dirty="0"/>
              <a:t>Effect: </a:t>
            </a:r>
            <a:r>
              <a:rPr lang="en-US" dirty="0">
                <a:solidFill>
                  <a:srgbClr val="FF0000"/>
                </a:solidFill>
              </a:rPr>
              <a:t>Two qubits which have never interacted become entangled (whatever their distance is).</a:t>
            </a:r>
          </a:p>
          <a:p>
            <a:r>
              <a:rPr lang="en-US" sz="1800" b="1" dirty="0"/>
              <a:t>*Superdense Coding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Procedure  that allows  us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to send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two classical bits to a party using a single qubit</a:t>
            </a:r>
          </a:p>
          <a:p>
            <a:r>
              <a:rPr lang="en-US" sz="1800" b="1" dirty="0"/>
              <a:t>*Teleportation: Transfer quantum information between quantum processors in a quantum computer by infinite speed? In order to have the accurate decoding of the information in the receiver the emitter has to contact through a classical channel the receiver and tell them the needed peace of information</a:t>
            </a:r>
          </a:p>
          <a:p>
            <a:r>
              <a:rPr lang="en-US" sz="1800" b="1" dirty="0"/>
              <a:t>*Quantum Fourier transform </a:t>
            </a:r>
          </a:p>
          <a:p>
            <a:r>
              <a:rPr lang="en-US" b="1" dirty="0"/>
              <a:t>*Quantum phase estimation</a:t>
            </a:r>
          </a:p>
        </p:txBody>
      </p:sp>
      <p:sp>
        <p:nvSpPr>
          <p:cNvPr id="7" name="TextBox 6">
            <a:extLst>
              <a:ext uri="{FF2B5EF4-FFF2-40B4-BE49-F238E27FC236}">
                <a16:creationId xmlns:a16="http://schemas.microsoft.com/office/drawing/2014/main" id="{9F07D070-D9DE-42F8-AD7C-F13C55E26977}"/>
              </a:ext>
            </a:extLst>
          </p:cNvPr>
          <p:cNvSpPr txBox="1"/>
          <p:nvPr/>
        </p:nvSpPr>
        <p:spPr>
          <a:xfrm>
            <a:off x="385829" y="3678694"/>
            <a:ext cx="6097044" cy="646331"/>
          </a:xfrm>
          <a:prstGeom prst="rect">
            <a:avLst/>
          </a:prstGeom>
          <a:noFill/>
        </p:spPr>
        <p:txBody>
          <a:bodyPr wrap="square">
            <a:spAutoFit/>
          </a:bodyPr>
          <a:lstStyle/>
          <a:p>
            <a:r>
              <a:rPr lang="en-US" b="1" dirty="0"/>
              <a:t>*Shor’s polynomial-time factoring algorithm: </a:t>
            </a:r>
          </a:p>
          <a:p>
            <a:r>
              <a:rPr lang="en-US" dirty="0"/>
              <a:t> </a:t>
            </a:r>
            <a:r>
              <a:rPr lang="en-US" sz="1800" dirty="0"/>
              <a:t>The task: Given an integer N, find its prime factors</a:t>
            </a:r>
            <a:endParaRPr lang="en-US" dirty="0"/>
          </a:p>
        </p:txBody>
      </p:sp>
      <p:sp>
        <p:nvSpPr>
          <p:cNvPr id="11" name="TextBox 10">
            <a:extLst>
              <a:ext uri="{FF2B5EF4-FFF2-40B4-BE49-F238E27FC236}">
                <a16:creationId xmlns:a16="http://schemas.microsoft.com/office/drawing/2014/main" id="{26E70C76-4D90-4D10-93A2-E8EF613D6B72}"/>
              </a:ext>
            </a:extLst>
          </p:cNvPr>
          <p:cNvSpPr txBox="1"/>
          <p:nvPr/>
        </p:nvSpPr>
        <p:spPr>
          <a:xfrm>
            <a:off x="403078" y="300176"/>
            <a:ext cx="10950722" cy="369332"/>
          </a:xfrm>
          <a:prstGeom prst="rect">
            <a:avLst/>
          </a:prstGeom>
          <a:noFill/>
        </p:spPr>
        <p:txBody>
          <a:bodyPr wrap="square">
            <a:spAutoFit/>
          </a:bodyPr>
          <a:lstStyle/>
          <a:p>
            <a:r>
              <a:rPr lang="en-US" dirty="0"/>
              <a:t>An </a:t>
            </a:r>
            <a:r>
              <a:rPr lang="en-US" b="1" dirty="0"/>
              <a:t>algorithm</a:t>
            </a:r>
            <a:r>
              <a:rPr lang="en-US" dirty="0"/>
              <a:t> is a set of instructions to perform a well-defined task on a computer</a:t>
            </a:r>
          </a:p>
        </p:txBody>
      </p:sp>
      <p:sp>
        <p:nvSpPr>
          <p:cNvPr id="13" name="TextBox 12">
            <a:extLst>
              <a:ext uri="{FF2B5EF4-FFF2-40B4-BE49-F238E27FC236}">
                <a16:creationId xmlns:a16="http://schemas.microsoft.com/office/drawing/2014/main" id="{C22749D4-FC2D-4D27-BCC8-23FB210236C8}"/>
              </a:ext>
            </a:extLst>
          </p:cNvPr>
          <p:cNvSpPr txBox="1"/>
          <p:nvPr/>
        </p:nvSpPr>
        <p:spPr>
          <a:xfrm>
            <a:off x="337998" y="4333027"/>
            <a:ext cx="11174076" cy="2031325"/>
          </a:xfrm>
          <a:prstGeom prst="rect">
            <a:avLst/>
          </a:prstGeom>
          <a:noFill/>
        </p:spPr>
        <p:txBody>
          <a:bodyPr wrap="square">
            <a:spAutoFit/>
          </a:bodyPr>
          <a:lstStyle/>
          <a:p>
            <a:r>
              <a:rPr lang="en-US" b="1" dirty="0"/>
              <a:t>*Solving System of Linear Equations </a:t>
            </a:r>
          </a:p>
          <a:p>
            <a:r>
              <a:rPr lang="en-US" b="1" dirty="0"/>
              <a:t>*HHL fully quantum, Solving system of linear equations, but at present need hybrid with classical</a:t>
            </a:r>
          </a:p>
          <a:p>
            <a:r>
              <a:rPr lang="en-US" b="1" dirty="0"/>
              <a:t>*</a:t>
            </a:r>
            <a:r>
              <a:rPr lang="en-US" b="1" dirty="0">
                <a:solidFill>
                  <a:srgbClr val="FF0000"/>
                </a:solidFill>
              </a:rPr>
              <a:t>VQLS, </a:t>
            </a:r>
            <a:r>
              <a:rPr lang="en-US" i="1" dirty="0" err="1">
                <a:solidFill>
                  <a:srgbClr val="FF0000"/>
                </a:solidFill>
              </a:rPr>
              <a:t>Hrushikesh</a:t>
            </a:r>
            <a:r>
              <a:rPr lang="en-US" i="1" dirty="0">
                <a:solidFill>
                  <a:srgbClr val="FF0000"/>
                </a:solidFill>
              </a:rPr>
              <a:t> Patel </a:t>
            </a:r>
            <a:r>
              <a:rPr lang="en-US" b="1" dirty="0">
                <a:solidFill>
                  <a:srgbClr val="FF0000"/>
                </a:solidFill>
              </a:rPr>
              <a:t>– master thesis at SBU, </a:t>
            </a:r>
            <a:r>
              <a:rPr lang="en-US" dirty="0">
                <a:solidFill>
                  <a:srgbClr val="FF0000"/>
                </a:solidFill>
              </a:rPr>
              <a:t>dynamically adaptive algorithm with smaller quantum depth</a:t>
            </a:r>
          </a:p>
          <a:p>
            <a:r>
              <a:rPr lang="en-US" b="1" dirty="0">
                <a:solidFill>
                  <a:srgbClr val="FF0000"/>
                </a:solidFill>
              </a:rPr>
              <a:t>*Grover’s algorithm for unstructured search, time is                , </a:t>
            </a:r>
            <a:r>
              <a:rPr lang="en-US" i="1" dirty="0">
                <a:solidFill>
                  <a:srgbClr val="FF0000"/>
                </a:solidFill>
              </a:rPr>
              <a:t>PhD student Yulun Wang, SBU</a:t>
            </a:r>
          </a:p>
          <a:p>
            <a:r>
              <a:rPr lang="en-US" b="1" dirty="0">
                <a:solidFill>
                  <a:srgbClr val="FF0000"/>
                </a:solidFill>
              </a:rPr>
              <a:t>**Time evolution of an atomic and molecular system under external perturbation: </a:t>
            </a:r>
            <a:r>
              <a:rPr lang="en-US" dirty="0">
                <a:solidFill>
                  <a:srgbClr val="FF0000"/>
                </a:solidFill>
              </a:rPr>
              <a:t>Using time-dependent variation principles and quantum encoding – Part of the PhD thesis of </a:t>
            </a:r>
            <a:r>
              <a:rPr lang="en-US" i="1" dirty="0">
                <a:solidFill>
                  <a:srgbClr val="FF0000"/>
                </a:solidFill>
              </a:rPr>
              <a:t>Yulun Wang, SBU</a:t>
            </a:r>
          </a:p>
          <a:p>
            <a:r>
              <a:rPr lang="en-US" b="1" dirty="0">
                <a:solidFill>
                  <a:srgbClr val="FF0000"/>
                </a:solidFill>
              </a:rPr>
              <a:t>This is the subject of the present talk. </a:t>
            </a:r>
          </a:p>
        </p:txBody>
      </p:sp>
      <p:graphicFrame>
        <p:nvGraphicFramePr>
          <p:cNvPr id="14" name="Object 13">
            <a:extLst>
              <a:ext uri="{FF2B5EF4-FFF2-40B4-BE49-F238E27FC236}">
                <a16:creationId xmlns:a16="http://schemas.microsoft.com/office/drawing/2014/main" id="{24DB2E30-CCBB-453F-8798-329BD6A4DABF}"/>
              </a:ext>
            </a:extLst>
          </p:cNvPr>
          <p:cNvGraphicFramePr>
            <a:graphicFrameLocks noChangeAspect="1"/>
          </p:cNvGraphicFramePr>
          <p:nvPr>
            <p:extLst>
              <p:ext uri="{D42A27DB-BD31-4B8C-83A1-F6EECF244321}">
                <p14:modId xmlns:p14="http://schemas.microsoft.com/office/powerpoint/2010/main" val="4039686373"/>
              </p:ext>
            </p:extLst>
          </p:nvPr>
        </p:nvGraphicFramePr>
        <p:xfrm>
          <a:off x="5367850" y="5170073"/>
          <a:ext cx="752065" cy="357231"/>
        </p:xfrm>
        <a:graphic>
          <a:graphicData uri="http://schemas.openxmlformats.org/presentationml/2006/ole">
            <mc:AlternateContent xmlns:mc="http://schemas.openxmlformats.org/markup-compatibility/2006">
              <mc:Choice xmlns:v="urn:schemas-microsoft-com:vml" Requires="v">
                <p:oleObj name="Equation" r:id="rId2" imgW="507960" imgH="241200" progId="Equation.DSMT4">
                  <p:embed/>
                </p:oleObj>
              </mc:Choice>
              <mc:Fallback>
                <p:oleObj name="Equation" r:id="rId2" imgW="507960" imgH="241200" progId="Equation.DSMT4">
                  <p:embed/>
                  <p:pic>
                    <p:nvPicPr>
                      <p:cNvPr id="14" name="Object 13">
                        <a:extLst>
                          <a:ext uri="{FF2B5EF4-FFF2-40B4-BE49-F238E27FC236}">
                            <a16:creationId xmlns:a16="http://schemas.microsoft.com/office/drawing/2014/main" id="{24DB2E30-CCBB-453F-8798-329BD6A4DABF}"/>
                          </a:ext>
                        </a:extLst>
                      </p:cNvPr>
                      <p:cNvPicPr/>
                      <p:nvPr/>
                    </p:nvPicPr>
                    <p:blipFill>
                      <a:blip r:embed="rId3"/>
                      <a:stretch>
                        <a:fillRect/>
                      </a:stretch>
                    </p:blipFill>
                    <p:spPr>
                      <a:xfrm>
                        <a:off x="5367850" y="5170073"/>
                        <a:ext cx="752065" cy="357231"/>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401A81C2-2BE0-A5E7-C702-B713C7280F91}"/>
              </a:ext>
            </a:extLst>
          </p:cNvPr>
          <p:cNvSpPr>
            <a:spLocks noGrp="1"/>
          </p:cNvSpPr>
          <p:nvPr>
            <p:ph type="dt" sz="half" idx="10"/>
          </p:nvPr>
        </p:nvSpPr>
        <p:spPr/>
        <p:txBody>
          <a:bodyPr/>
          <a:lstStyle/>
          <a:p>
            <a:r>
              <a:rPr lang="en-US"/>
              <a:t>01/09/2022</a:t>
            </a:r>
          </a:p>
        </p:txBody>
      </p:sp>
      <p:sp>
        <p:nvSpPr>
          <p:cNvPr id="4" name="Footer Placeholder 3">
            <a:extLst>
              <a:ext uri="{FF2B5EF4-FFF2-40B4-BE49-F238E27FC236}">
                <a16:creationId xmlns:a16="http://schemas.microsoft.com/office/drawing/2014/main" id="{8BFCE7AC-C13C-D0B4-4512-37B19D9B1B5A}"/>
              </a:ext>
            </a:extLst>
          </p:cNvPr>
          <p:cNvSpPr>
            <a:spLocks noGrp="1"/>
          </p:cNvSpPr>
          <p:nvPr>
            <p:ph type="ftr" sz="quarter" idx="11"/>
          </p:nvPr>
        </p:nvSpPr>
        <p:spPr/>
        <p:txBody>
          <a:bodyPr/>
          <a:lstStyle/>
          <a:p>
            <a:r>
              <a:rPr lang="en-US"/>
              <a:t>BPU11, Predrag Krstic</a:t>
            </a:r>
          </a:p>
        </p:txBody>
      </p:sp>
      <p:sp>
        <p:nvSpPr>
          <p:cNvPr id="5" name="Slide Number Placeholder 4">
            <a:extLst>
              <a:ext uri="{FF2B5EF4-FFF2-40B4-BE49-F238E27FC236}">
                <a16:creationId xmlns:a16="http://schemas.microsoft.com/office/drawing/2014/main" id="{132E19B1-D49E-1F10-B4C4-87FF0362934B}"/>
              </a:ext>
            </a:extLst>
          </p:cNvPr>
          <p:cNvSpPr>
            <a:spLocks noGrp="1"/>
          </p:cNvSpPr>
          <p:nvPr>
            <p:ph type="sldNum" sz="quarter" idx="12"/>
          </p:nvPr>
        </p:nvSpPr>
        <p:spPr/>
        <p:txBody>
          <a:bodyPr/>
          <a:lstStyle/>
          <a:p>
            <a:fld id="{DB82F803-4786-4F5E-BD09-D85CA3EAEE09}" type="slidenum">
              <a:rPr lang="en-US" smtClean="0"/>
              <a:t>20</a:t>
            </a:fld>
            <a:endParaRPr lang="en-US"/>
          </a:p>
        </p:txBody>
      </p:sp>
      <p:sp>
        <p:nvSpPr>
          <p:cNvPr id="6" name="TextBox 5">
            <a:extLst>
              <a:ext uri="{FF2B5EF4-FFF2-40B4-BE49-F238E27FC236}">
                <a16:creationId xmlns:a16="http://schemas.microsoft.com/office/drawing/2014/main" id="{9152396B-60FE-D3D9-CA1B-22AC2B5F63BB}"/>
              </a:ext>
            </a:extLst>
          </p:cNvPr>
          <p:cNvSpPr txBox="1"/>
          <p:nvPr/>
        </p:nvSpPr>
        <p:spPr>
          <a:xfrm>
            <a:off x="385829" y="864388"/>
            <a:ext cx="8492068" cy="369332"/>
          </a:xfrm>
          <a:prstGeom prst="rect">
            <a:avLst/>
          </a:prstGeom>
          <a:noFill/>
        </p:spPr>
        <p:txBody>
          <a:bodyPr wrap="none" rtlCol="0">
            <a:spAutoFit/>
          </a:bodyPr>
          <a:lstStyle/>
          <a:p>
            <a:r>
              <a:rPr lang="en-US" b="1" dirty="0"/>
              <a:t>*Non-cloning theorem </a:t>
            </a:r>
            <a:r>
              <a:rPr lang="en-US" dirty="0"/>
              <a:t>(1982)  Not possible to output two copies of </a:t>
            </a:r>
            <a:r>
              <a:rPr lang="en-US" dirty="0">
                <a:solidFill>
                  <a:srgbClr val="FF0000"/>
                </a:solidFill>
              </a:rPr>
              <a:t>unknown</a:t>
            </a:r>
            <a:r>
              <a:rPr lang="en-US" dirty="0"/>
              <a:t> state |</a:t>
            </a:r>
            <a:r>
              <a:rPr lang="el-GR" dirty="0">
                <a:latin typeface="Times New Roman" panose="02020603050405020304" pitchFamily="18" charset="0"/>
                <a:cs typeface="Times New Roman" panose="02020603050405020304" pitchFamily="18" charset="0"/>
              </a:rPr>
              <a:t>ψ</a:t>
            </a:r>
            <a:r>
              <a:rPr lang="en-US" dirty="0">
                <a:latin typeface="Times New Roman" panose="02020603050405020304" pitchFamily="18" charset="0"/>
                <a:cs typeface="Times New Roman" panose="02020603050405020304" pitchFamily="18" charset="0"/>
              </a:rPr>
              <a:t>&gt;</a:t>
            </a:r>
            <a:r>
              <a:rPr lang="en-US" dirty="0"/>
              <a:t> </a:t>
            </a:r>
          </a:p>
        </p:txBody>
      </p:sp>
    </p:spTree>
    <p:extLst>
      <p:ext uri="{BB962C8B-B14F-4D97-AF65-F5344CB8AC3E}">
        <p14:creationId xmlns:p14="http://schemas.microsoft.com/office/powerpoint/2010/main" val="4037145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444B3E-4E5D-DC42-8536-7D132C865F6E}"/>
              </a:ext>
            </a:extLst>
          </p:cNvPr>
          <p:cNvSpPr txBox="1"/>
          <p:nvPr/>
        </p:nvSpPr>
        <p:spPr>
          <a:xfrm>
            <a:off x="571500" y="1124847"/>
            <a:ext cx="11254154" cy="3694025"/>
          </a:xfrm>
          <a:prstGeom prst="rect">
            <a:avLst/>
          </a:prstGeom>
          <a:noFill/>
        </p:spPr>
        <p:txBody>
          <a:bodyPr wrap="square">
            <a:spAutoFit/>
          </a:bodyPr>
          <a:lstStyle/>
          <a:p>
            <a:pPr algn="just">
              <a:lnSpc>
                <a:spcPct val="150000"/>
              </a:lnSpc>
            </a:pPr>
            <a:r>
              <a:rPr lang="en-US" sz="5400" dirty="0" err="1">
                <a:latin typeface="Comic Sans MS" panose="030F0702030302020204" pitchFamily="66" charset="0"/>
              </a:rPr>
              <a:t>II.</a:t>
            </a:r>
            <a:r>
              <a:rPr lang="en-US" sz="5400" b="1" dirty="0" err="1">
                <a:latin typeface="Comic Sans MS" panose="030F0702030302020204" pitchFamily="66" charset="0"/>
              </a:rPr>
              <a:t>Multistate</a:t>
            </a:r>
            <a:r>
              <a:rPr lang="en-US" sz="5400" b="1" dirty="0">
                <a:latin typeface="Comic Sans MS" panose="030F0702030302020204" pitchFamily="66" charset="0"/>
              </a:rPr>
              <a:t> transition dynamics by a strong time-dependent perturbation in NISQ era</a:t>
            </a:r>
          </a:p>
        </p:txBody>
      </p:sp>
      <p:sp>
        <p:nvSpPr>
          <p:cNvPr id="6" name="Date Placeholder 5">
            <a:extLst>
              <a:ext uri="{FF2B5EF4-FFF2-40B4-BE49-F238E27FC236}">
                <a16:creationId xmlns:a16="http://schemas.microsoft.com/office/drawing/2014/main" id="{9431B431-4C49-B6A1-FBA5-24144912B3C0}"/>
              </a:ext>
            </a:extLst>
          </p:cNvPr>
          <p:cNvSpPr>
            <a:spLocks noGrp="1"/>
          </p:cNvSpPr>
          <p:nvPr>
            <p:ph type="dt" sz="half" idx="10"/>
          </p:nvPr>
        </p:nvSpPr>
        <p:spPr/>
        <p:txBody>
          <a:bodyPr/>
          <a:lstStyle/>
          <a:p>
            <a:r>
              <a:rPr lang="en-US"/>
              <a:t>01/09/2022</a:t>
            </a:r>
          </a:p>
        </p:txBody>
      </p:sp>
      <p:sp>
        <p:nvSpPr>
          <p:cNvPr id="7" name="Footer Placeholder 6">
            <a:extLst>
              <a:ext uri="{FF2B5EF4-FFF2-40B4-BE49-F238E27FC236}">
                <a16:creationId xmlns:a16="http://schemas.microsoft.com/office/drawing/2014/main" id="{820B7098-B948-6E22-109F-E4712C9867EC}"/>
              </a:ext>
            </a:extLst>
          </p:cNvPr>
          <p:cNvSpPr>
            <a:spLocks noGrp="1"/>
          </p:cNvSpPr>
          <p:nvPr>
            <p:ph type="ftr" sz="quarter" idx="11"/>
          </p:nvPr>
        </p:nvSpPr>
        <p:spPr/>
        <p:txBody>
          <a:bodyPr/>
          <a:lstStyle/>
          <a:p>
            <a:r>
              <a:rPr lang="en-US"/>
              <a:t>BPU11, Predrag Krstic</a:t>
            </a:r>
          </a:p>
        </p:txBody>
      </p:sp>
      <p:sp>
        <p:nvSpPr>
          <p:cNvPr id="8" name="Slide Number Placeholder 7">
            <a:extLst>
              <a:ext uri="{FF2B5EF4-FFF2-40B4-BE49-F238E27FC236}">
                <a16:creationId xmlns:a16="http://schemas.microsoft.com/office/drawing/2014/main" id="{441610CE-9B64-76D8-38AC-8E40E552B685}"/>
              </a:ext>
            </a:extLst>
          </p:cNvPr>
          <p:cNvSpPr>
            <a:spLocks noGrp="1"/>
          </p:cNvSpPr>
          <p:nvPr>
            <p:ph type="sldNum" sz="quarter" idx="12"/>
          </p:nvPr>
        </p:nvSpPr>
        <p:spPr/>
        <p:txBody>
          <a:bodyPr/>
          <a:lstStyle/>
          <a:p>
            <a:fld id="{A4F2CA83-2021-4716-8E4F-79F255E2A287}" type="slidenum">
              <a:rPr lang="en-US" smtClean="0"/>
              <a:t>21</a:t>
            </a:fld>
            <a:endParaRPr lang="en-US"/>
          </a:p>
        </p:txBody>
      </p:sp>
      <p:sp>
        <p:nvSpPr>
          <p:cNvPr id="10" name="TextBox 9">
            <a:extLst>
              <a:ext uri="{FF2B5EF4-FFF2-40B4-BE49-F238E27FC236}">
                <a16:creationId xmlns:a16="http://schemas.microsoft.com/office/drawing/2014/main" id="{29EEE81C-6AB8-396B-079B-6832B6601579}"/>
              </a:ext>
            </a:extLst>
          </p:cNvPr>
          <p:cNvSpPr txBox="1"/>
          <p:nvPr/>
        </p:nvSpPr>
        <p:spPr>
          <a:xfrm>
            <a:off x="533400" y="5178786"/>
            <a:ext cx="7546910"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Y. Wang and P. Krstic,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arXiv:2112.06365 [quant-</a:t>
            </a:r>
            <a:r>
              <a:rPr lang="en-US" sz="1800" u="sng"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ph</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a:t>
            </a:r>
            <a:r>
              <a:rPr lang="en-US" sz="1800" dirty="0">
                <a:effectLst/>
                <a:latin typeface="Times New Roman" panose="02020603050405020304" pitchFamily="18" charset="0"/>
                <a:ea typeface="Calibri" panose="020F0502020204030204" pitchFamily="34" charset="0"/>
              </a:rPr>
              <a:t> (Phys. Rev. A, 2022)</a:t>
            </a:r>
            <a:endParaRPr lang="en-US" dirty="0"/>
          </a:p>
        </p:txBody>
      </p:sp>
    </p:spTree>
    <p:extLst>
      <p:ext uri="{BB962C8B-B14F-4D97-AF65-F5344CB8AC3E}">
        <p14:creationId xmlns:p14="http://schemas.microsoft.com/office/powerpoint/2010/main" val="1100401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4FA850-95CD-67BF-4D8C-E85625A61E6D}"/>
              </a:ext>
            </a:extLst>
          </p:cNvPr>
          <p:cNvSpPr txBox="1"/>
          <p:nvPr/>
        </p:nvSpPr>
        <p:spPr>
          <a:xfrm>
            <a:off x="79130" y="166035"/>
            <a:ext cx="11764107" cy="1867563"/>
          </a:xfrm>
          <a:prstGeom prst="rect">
            <a:avLst/>
          </a:prstGeom>
          <a:noFill/>
        </p:spPr>
        <p:txBody>
          <a:bodyPr wrap="square">
            <a:spAutoFit/>
          </a:bodyPr>
          <a:lstStyle/>
          <a:p>
            <a:pPr marL="0" marR="0" algn="just">
              <a:lnSpc>
                <a:spcPct val="107000"/>
              </a:lnSpc>
              <a:spcBef>
                <a:spcPts val="0"/>
              </a:spcBef>
              <a:spcAft>
                <a:spcPts val="800"/>
              </a:spcAft>
            </a:pPr>
            <a:r>
              <a:rPr lang="en-US" dirty="0">
                <a:latin typeface="Arial" panose="020B0604020202020204" pitchFamily="34" charset="0"/>
                <a:ea typeface="DengXian" panose="02010600030101010101" pitchFamily="2" charset="-122"/>
                <a:cs typeface="Arial" panose="020B0604020202020204" pitchFamily="34" charset="0"/>
              </a:rPr>
              <a:t>There are three</a:t>
            </a:r>
            <a:r>
              <a:rPr lang="en-US" sz="1800" dirty="0">
                <a:effectLst/>
                <a:latin typeface="Arial" panose="020B0604020202020204" pitchFamily="34" charset="0"/>
                <a:ea typeface="DengXian" panose="02010600030101010101" pitchFamily="2" charset="-122"/>
                <a:cs typeface="Arial" panose="020B0604020202020204" pitchFamily="34" charset="0"/>
              </a:rPr>
              <a:t> classes of computationally difficult problems to simulate accurately: </a:t>
            </a:r>
          </a:p>
          <a:p>
            <a:pPr marL="342900" marR="0" indent="-342900" algn="just">
              <a:lnSpc>
                <a:spcPct val="107000"/>
              </a:lnSpc>
              <a:spcBef>
                <a:spcPts val="0"/>
              </a:spcBef>
              <a:spcAft>
                <a:spcPts val="800"/>
              </a:spcAft>
              <a:buAutoNum type="arabicParenR"/>
            </a:pPr>
            <a:r>
              <a:rPr lang="en-US" dirty="0">
                <a:solidFill>
                  <a:schemeClr val="accent1"/>
                </a:solidFill>
                <a:latin typeface="Arial" panose="020B0604020202020204" pitchFamily="34" charset="0"/>
                <a:ea typeface="DengXian" panose="02010600030101010101" pitchFamily="2" charset="-122"/>
                <a:cs typeface="Arial" panose="020B0604020202020204" pitchFamily="34" charset="0"/>
              </a:rPr>
              <a:t>T</a:t>
            </a:r>
            <a:r>
              <a:rPr lang="en-US" sz="1800" dirty="0">
                <a:solidFill>
                  <a:schemeClr val="accent1"/>
                </a:solidFill>
                <a:effectLst/>
                <a:latin typeface="Arial" panose="020B0604020202020204" pitchFamily="34" charset="0"/>
                <a:ea typeface="DengXian" panose="02010600030101010101" pitchFamily="2" charset="-122"/>
                <a:cs typeface="Arial" panose="020B0604020202020204" pitchFamily="34" charset="0"/>
              </a:rPr>
              <a:t>he static eigenvalue problem of many-body systems, including excited states, </a:t>
            </a:r>
            <a:endParaRPr lang="en-US" dirty="0">
              <a:solidFill>
                <a:schemeClr val="accent1"/>
              </a:solidFill>
              <a:latin typeface="Arial" panose="020B0604020202020204" pitchFamily="34" charset="0"/>
              <a:ea typeface="DengXian" panose="02010600030101010101" pitchFamily="2" charset="-122"/>
              <a:cs typeface="Arial" panose="020B0604020202020204" pitchFamily="34" charset="0"/>
            </a:endParaRPr>
          </a:p>
          <a:p>
            <a:pPr marL="342900" marR="0" indent="-342900" algn="just">
              <a:lnSpc>
                <a:spcPct val="107000"/>
              </a:lnSpc>
              <a:spcBef>
                <a:spcPts val="0"/>
              </a:spcBef>
              <a:spcAft>
                <a:spcPts val="800"/>
              </a:spcAft>
              <a:buAutoNum type="arabicParenR"/>
            </a:pPr>
            <a:r>
              <a:rPr lang="en-US" b="1" dirty="0">
                <a:solidFill>
                  <a:schemeClr val="accent1"/>
                </a:solidFill>
                <a:latin typeface="Arial" panose="020B0604020202020204" pitchFamily="34" charset="0"/>
                <a:ea typeface="DengXian" panose="02010600030101010101" pitchFamily="2" charset="-122"/>
                <a:cs typeface="Arial" panose="020B0604020202020204" pitchFamily="34" charset="0"/>
              </a:rPr>
              <a:t>T</a:t>
            </a:r>
            <a:r>
              <a:rPr lang="en-US" sz="1800" b="1" dirty="0">
                <a:solidFill>
                  <a:schemeClr val="accent1"/>
                </a:solidFill>
                <a:effectLst/>
                <a:latin typeface="Arial" panose="020B0604020202020204" pitchFamily="34" charset="0"/>
                <a:ea typeface="DengXian" panose="02010600030101010101" pitchFamily="2" charset="-122"/>
                <a:cs typeface="Arial" panose="020B0604020202020204" pitchFamily="34" charset="0"/>
              </a:rPr>
              <a:t>he time evolution of a system, including transition dynamics among (many) highly excited states (even for a few-body systems). </a:t>
            </a:r>
          </a:p>
          <a:p>
            <a:pPr marL="342900" marR="0" indent="-342900" algn="just">
              <a:lnSpc>
                <a:spcPct val="107000"/>
              </a:lnSpc>
              <a:spcBef>
                <a:spcPts val="0"/>
              </a:spcBef>
              <a:spcAft>
                <a:spcPts val="800"/>
              </a:spcAft>
              <a:buAutoNum type="arabicParenR"/>
            </a:pPr>
            <a:r>
              <a:rPr lang="en-US" sz="1800" dirty="0">
                <a:solidFill>
                  <a:schemeClr val="accent1"/>
                </a:solidFill>
                <a:effectLst/>
                <a:latin typeface="Arial" panose="020B0604020202020204" pitchFamily="34" charset="0"/>
                <a:ea typeface="DengXian" panose="02010600030101010101" pitchFamily="2" charset="-122"/>
                <a:cs typeface="Arial" panose="020B0604020202020204" pitchFamily="34" charset="0"/>
              </a:rPr>
              <a:t>A third class of problems would be combination of the two, too  difficult to treat presently</a:t>
            </a:r>
            <a:endParaRPr lang="en-US" sz="1800" dirty="0">
              <a:solidFill>
                <a:schemeClr val="accent1"/>
              </a:solidFill>
              <a:effectLst/>
              <a:latin typeface="DengXian" panose="02010600030101010101" pitchFamily="2" charset="-122"/>
              <a:ea typeface="DengXian" panose="02010600030101010101" pitchFamily="2" charset="-122"/>
              <a:cs typeface="Arial" panose="020B0604020202020204" pitchFamily="34" charset="0"/>
            </a:endParaRPr>
          </a:p>
        </p:txBody>
      </p:sp>
      <p:sp>
        <p:nvSpPr>
          <p:cNvPr id="4" name="TextBox 3">
            <a:extLst>
              <a:ext uri="{FF2B5EF4-FFF2-40B4-BE49-F238E27FC236}">
                <a16:creationId xmlns:a16="http://schemas.microsoft.com/office/drawing/2014/main" id="{9488806F-D011-C395-5F85-5498AB6895B8}"/>
              </a:ext>
            </a:extLst>
          </p:cNvPr>
          <p:cNvSpPr txBox="1"/>
          <p:nvPr/>
        </p:nvSpPr>
        <p:spPr>
          <a:xfrm>
            <a:off x="167053" y="2180493"/>
            <a:ext cx="12117420" cy="4001095"/>
          </a:xfrm>
          <a:prstGeom prst="rect">
            <a:avLst/>
          </a:prstGeom>
          <a:noFill/>
        </p:spPr>
        <p:txBody>
          <a:bodyPr wrap="none" rtlCol="0">
            <a:spAutoFit/>
          </a:bodyPr>
          <a:lstStyle/>
          <a:p>
            <a:r>
              <a:rPr lang="en-US" dirty="0"/>
              <a:t>Class 1): Currently by Variational Quantum </a:t>
            </a:r>
            <a:r>
              <a:rPr lang="en-US" dirty="0" err="1"/>
              <a:t>Eigensolver</a:t>
            </a:r>
            <a:r>
              <a:rPr lang="en-US" dirty="0"/>
              <a:t> (VQE): Ground state of a multibody system, </a:t>
            </a:r>
          </a:p>
          <a:p>
            <a:r>
              <a:rPr lang="en-US" dirty="0"/>
              <a:t>                                                                             so far system with small number of electrons; Excited states are in toddler phase</a:t>
            </a:r>
          </a:p>
          <a:p>
            <a:endParaRPr lang="en-US" dirty="0"/>
          </a:p>
          <a:p>
            <a:r>
              <a:rPr lang="en-US" sz="2000" b="1" dirty="0">
                <a:latin typeface="Comic Sans MS" panose="030F0702030302020204" pitchFamily="66" charset="0"/>
              </a:rPr>
              <a:t>We attack class 2):  Main problem – large number of steps under an external time-dependent </a:t>
            </a:r>
          </a:p>
          <a:p>
            <a:r>
              <a:rPr lang="en-US" sz="2000" b="1" dirty="0">
                <a:latin typeface="Comic Sans MS" panose="030F0702030302020204" pitchFamily="66" charset="0"/>
              </a:rPr>
              <a:t>Perturbation; here we needed 200,000 steps for accuracy better than 1%</a:t>
            </a:r>
          </a:p>
          <a:p>
            <a:r>
              <a:rPr lang="en-US" sz="2000" b="1" dirty="0">
                <a:latin typeface="Comic Sans MS" panose="030F0702030302020204" pitchFamily="66" charset="0"/>
              </a:rPr>
              <a:t>Grand Challenge: Quantum algorithm for an universal quantum computer, which evolves with </a:t>
            </a:r>
          </a:p>
          <a:p>
            <a:r>
              <a:rPr lang="en-US" sz="2000" b="1" dirty="0">
                <a:latin typeface="Comic Sans MS" panose="030F0702030302020204" pitchFamily="66" charset="0"/>
              </a:rPr>
              <a:t>                    controlled accuracy under strong time-dependent perturbation which excites </a:t>
            </a:r>
          </a:p>
          <a:p>
            <a:r>
              <a:rPr lang="en-US" sz="2000" b="1" dirty="0">
                <a:latin typeface="Comic Sans MS" panose="030F0702030302020204" pitchFamily="66" charset="0"/>
              </a:rPr>
              <a:t>                    many system states.</a:t>
            </a:r>
          </a:p>
          <a:p>
            <a:r>
              <a:rPr lang="en-US" sz="2000" b="1" dirty="0">
                <a:latin typeface="Comic Sans MS" panose="030F0702030302020204" pitchFamily="66" charset="0"/>
              </a:rPr>
              <a:t>                    </a:t>
            </a:r>
            <a:r>
              <a:rPr lang="en-US" sz="2000" b="1" dirty="0">
                <a:solidFill>
                  <a:srgbClr val="FF0000"/>
                </a:solidFill>
                <a:latin typeface="Comic Sans MS" panose="030F0702030302020204" pitchFamily="66" charset="0"/>
              </a:rPr>
              <a:t>Example: Hydrogen atom in a strong, attosecond laser field pulse.</a:t>
            </a:r>
          </a:p>
          <a:p>
            <a:endParaRPr lang="en-US" sz="2000" dirty="0">
              <a:latin typeface="Comic Sans MS" panose="030F0702030302020204" pitchFamily="66" charset="0"/>
            </a:endParaRPr>
          </a:p>
          <a:p>
            <a:r>
              <a:rPr lang="en-US" sz="2000" dirty="0">
                <a:latin typeface="Comic Sans MS" panose="030F0702030302020204" pitchFamily="66" charset="0"/>
              </a:rPr>
              <a:t>The </a:t>
            </a:r>
            <a:r>
              <a:rPr lang="en-US" sz="2000" dirty="0">
                <a:solidFill>
                  <a:srgbClr val="FF0000"/>
                </a:solidFill>
                <a:latin typeface="Comic Sans MS" panose="030F0702030302020204" pitchFamily="66" charset="0"/>
              </a:rPr>
              <a:t>algorithm is hybrid</a:t>
            </a:r>
            <a:r>
              <a:rPr lang="en-US" sz="2000" dirty="0">
                <a:latin typeface="Comic Sans MS" panose="030F0702030302020204" pitchFamily="66" charset="0"/>
              </a:rPr>
              <a:t> as needed for the NISQ era.</a:t>
            </a:r>
          </a:p>
          <a:p>
            <a:r>
              <a:rPr lang="en-US" sz="2000" dirty="0">
                <a:latin typeface="Comic Sans MS" panose="030F0702030302020204" pitchFamily="66" charset="0"/>
              </a:rPr>
              <a:t>Potential advantage in quantum computer: Qubit Efficient Encoding (QEE) for dynamic of 16 states </a:t>
            </a:r>
          </a:p>
          <a:p>
            <a:r>
              <a:rPr lang="en-US" sz="2000" dirty="0">
                <a:latin typeface="Comic Sans MS" panose="030F0702030302020204" pitchFamily="66" charset="0"/>
              </a:rPr>
              <a:t>with only 4 qubits. The dynamics of 10</a:t>
            </a:r>
            <a:r>
              <a:rPr lang="en-US" sz="2000" baseline="30000" dirty="0">
                <a:latin typeface="Comic Sans MS" panose="030F0702030302020204" pitchFamily="66" charset="0"/>
              </a:rPr>
              <a:t>6</a:t>
            </a:r>
            <a:r>
              <a:rPr lang="en-US" sz="2000" dirty="0">
                <a:latin typeface="Comic Sans MS" panose="030F0702030302020204" pitchFamily="66" charset="0"/>
              </a:rPr>
              <a:t> states can be described with 20 qubits.</a:t>
            </a:r>
          </a:p>
        </p:txBody>
      </p:sp>
      <p:sp>
        <p:nvSpPr>
          <p:cNvPr id="5" name="Date Placeholder 4">
            <a:extLst>
              <a:ext uri="{FF2B5EF4-FFF2-40B4-BE49-F238E27FC236}">
                <a16:creationId xmlns:a16="http://schemas.microsoft.com/office/drawing/2014/main" id="{3A67E406-5520-850C-F7EC-E6A535C35354}"/>
              </a:ext>
            </a:extLst>
          </p:cNvPr>
          <p:cNvSpPr>
            <a:spLocks noGrp="1"/>
          </p:cNvSpPr>
          <p:nvPr>
            <p:ph type="dt" sz="half" idx="10"/>
          </p:nvPr>
        </p:nvSpPr>
        <p:spPr/>
        <p:txBody>
          <a:bodyPr/>
          <a:lstStyle/>
          <a:p>
            <a:r>
              <a:rPr lang="en-US"/>
              <a:t>01/09/2022</a:t>
            </a:r>
          </a:p>
        </p:txBody>
      </p:sp>
      <p:sp>
        <p:nvSpPr>
          <p:cNvPr id="6" name="Footer Placeholder 5">
            <a:extLst>
              <a:ext uri="{FF2B5EF4-FFF2-40B4-BE49-F238E27FC236}">
                <a16:creationId xmlns:a16="http://schemas.microsoft.com/office/drawing/2014/main" id="{44CEC62B-4401-4238-0122-5C772FE40492}"/>
              </a:ext>
            </a:extLst>
          </p:cNvPr>
          <p:cNvSpPr>
            <a:spLocks noGrp="1"/>
          </p:cNvSpPr>
          <p:nvPr>
            <p:ph type="ftr" sz="quarter" idx="11"/>
          </p:nvPr>
        </p:nvSpPr>
        <p:spPr/>
        <p:txBody>
          <a:bodyPr/>
          <a:lstStyle/>
          <a:p>
            <a:r>
              <a:rPr lang="en-US"/>
              <a:t>BPU11, Predrag Krstic</a:t>
            </a:r>
          </a:p>
        </p:txBody>
      </p:sp>
      <p:sp>
        <p:nvSpPr>
          <p:cNvPr id="7" name="Slide Number Placeholder 6">
            <a:extLst>
              <a:ext uri="{FF2B5EF4-FFF2-40B4-BE49-F238E27FC236}">
                <a16:creationId xmlns:a16="http://schemas.microsoft.com/office/drawing/2014/main" id="{C051601E-7A3D-25F0-46BD-C8A7AB8EBE83}"/>
              </a:ext>
            </a:extLst>
          </p:cNvPr>
          <p:cNvSpPr>
            <a:spLocks noGrp="1"/>
          </p:cNvSpPr>
          <p:nvPr>
            <p:ph type="sldNum" sz="quarter" idx="12"/>
          </p:nvPr>
        </p:nvSpPr>
        <p:spPr/>
        <p:txBody>
          <a:bodyPr/>
          <a:lstStyle/>
          <a:p>
            <a:fld id="{A4F2CA83-2021-4716-8E4F-79F255E2A287}" type="slidenum">
              <a:rPr lang="en-US" smtClean="0"/>
              <a:t>22</a:t>
            </a:fld>
            <a:endParaRPr lang="en-US"/>
          </a:p>
        </p:txBody>
      </p:sp>
    </p:spTree>
    <p:extLst>
      <p:ext uri="{BB962C8B-B14F-4D97-AF65-F5344CB8AC3E}">
        <p14:creationId xmlns:p14="http://schemas.microsoft.com/office/powerpoint/2010/main" val="3751784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96F2ADA9-01FF-46F0-AB95-BB953B4F240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939360" y="2840147"/>
            <a:ext cx="4902589" cy="3622343"/>
          </a:xfrm>
          <a:prstGeom prst="rect">
            <a:avLst/>
          </a:prstGeom>
        </p:spPr>
      </p:pic>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dirty="0">
                <a:solidFill>
                  <a:srgbClr val="990000"/>
                </a:solidFill>
                <a:latin typeface="+mj-lt"/>
              </a:rPr>
              <a:t>Define the System</a:t>
            </a:r>
          </a:p>
        </p:txBody>
      </p:sp>
      <p:sp>
        <p:nvSpPr>
          <p:cNvPr id="42" name="TextBox 41">
            <a:extLst>
              <a:ext uri="{FF2B5EF4-FFF2-40B4-BE49-F238E27FC236}">
                <a16:creationId xmlns:a16="http://schemas.microsoft.com/office/drawing/2014/main" id="{307AE19C-1818-4C26-B551-91000CA739E7}"/>
              </a:ext>
            </a:extLst>
          </p:cNvPr>
          <p:cNvSpPr txBox="1"/>
          <p:nvPr/>
        </p:nvSpPr>
        <p:spPr>
          <a:xfrm>
            <a:off x="825466" y="793664"/>
            <a:ext cx="10363201" cy="400110"/>
          </a:xfrm>
          <a:prstGeom prst="rect">
            <a:avLst/>
          </a:prstGeom>
          <a:noFill/>
        </p:spPr>
        <p:txBody>
          <a:bodyPr wrap="square">
            <a:spAutoFit/>
          </a:bodyPr>
          <a:lstStyle/>
          <a:p>
            <a:pPr algn="just"/>
            <a:r>
              <a:rPr lang="en-US" sz="2000"/>
              <a:t>A dynamic atomic quantum system is described by the </a:t>
            </a:r>
            <a:r>
              <a:rPr lang="en-US" sz="2000" b="1"/>
              <a:t>Time Dependent Schrodinger Equation</a:t>
            </a:r>
            <a:r>
              <a:rPr lang="en-US" sz="2000"/>
              <a:t>:</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D6B93A3-B0C3-4B92-89F7-B7650C339E6B}"/>
                  </a:ext>
                </a:extLst>
              </p:cNvPr>
              <p:cNvSpPr txBox="1"/>
              <p:nvPr/>
            </p:nvSpPr>
            <p:spPr>
              <a:xfrm>
                <a:off x="2680772" y="1153526"/>
                <a:ext cx="6096000" cy="68961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i="1" smtClean="0">
                              <a:solidFill>
                                <a:schemeClr val="tx1"/>
                              </a:solidFill>
                              <a:latin typeface="Cambria Math" panose="02040503050406030204" pitchFamily="18" charset="0"/>
                            </a:rPr>
                          </m:ctrlPr>
                        </m:fPr>
                        <m:num>
                          <m:r>
                            <a:rPr lang="en-US" sz="2000">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𝜓</m:t>
                          </m:r>
                          <m:d>
                            <m:dPr>
                              <m:ctrlPr>
                                <a:rPr lang="en-US" sz="2000" i="1">
                                  <a:solidFill>
                                    <a:schemeClr val="tx1"/>
                                  </a:solidFill>
                                  <a:latin typeface="Cambria Math" panose="02040503050406030204" pitchFamily="18" charset="0"/>
                                </a:rPr>
                              </m:ctrlPr>
                            </m:dPr>
                            <m:e>
                              <m:r>
                                <a:rPr lang="en-US" sz="2000" b="1" i="0">
                                  <a:solidFill>
                                    <a:schemeClr val="tx1"/>
                                  </a:solidFill>
                                  <a:latin typeface="Cambria Math" panose="02040503050406030204" pitchFamily="18" charset="0"/>
                                </a:rPr>
                                <m:t>𝐫</m:t>
                              </m:r>
                              <m:r>
                                <a:rPr lang="en-US" sz="2000" b="0" i="0">
                                  <a:solidFill>
                                    <a:schemeClr val="tx1"/>
                                  </a:solidFill>
                                  <a:latin typeface="Cambria Math" panose="02040503050406030204" pitchFamily="18" charset="0"/>
                                </a:rPr>
                                <m:t>,</m:t>
                              </m:r>
                              <m:r>
                                <a:rPr lang="en-US" sz="2000" b="0" i="1">
                                  <a:solidFill>
                                    <a:schemeClr val="tx1"/>
                                  </a:solidFill>
                                  <a:latin typeface="Cambria Math" panose="02040503050406030204" pitchFamily="18" charset="0"/>
                                </a:rPr>
                                <m:t>𝑡</m:t>
                              </m:r>
                            </m:e>
                          </m:d>
                        </m:num>
                        <m:den>
                          <m:r>
                            <a:rPr lang="en-US" sz="2000" b="0" i="0">
                              <a:solidFill>
                                <a:schemeClr val="tx1"/>
                              </a:solidFill>
                              <a:latin typeface="Cambria Math" panose="02040503050406030204" pitchFamily="18" charset="0"/>
                            </a:rPr>
                            <m:t>𝜕</m:t>
                          </m:r>
                          <m:r>
                            <a:rPr lang="en-US" sz="2000" b="0" i="1">
                              <a:solidFill>
                                <a:schemeClr val="tx1"/>
                              </a:solidFill>
                              <a:latin typeface="Cambria Math" panose="02040503050406030204" pitchFamily="18" charset="0"/>
                            </a:rPr>
                            <m:t>𝑡</m:t>
                          </m:r>
                        </m:den>
                      </m:f>
                      <m:r>
                        <a:rPr lang="en-US" sz="2000" b="0" i="0">
                          <a:solidFill>
                            <a:schemeClr val="tx1"/>
                          </a:solidFill>
                          <a:latin typeface="Cambria Math" panose="02040503050406030204" pitchFamily="18" charset="0"/>
                        </a:rPr>
                        <m:t>+</m:t>
                      </m:r>
                      <m:r>
                        <a:rPr lang="en-US" sz="2000" b="0" i="1">
                          <a:solidFill>
                            <a:schemeClr val="tx1"/>
                          </a:solidFill>
                          <a:latin typeface="Cambria Math" panose="02040503050406030204" pitchFamily="18" charset="0"/>
                        </a:rPr>
                        <m:t>𝑖𝐻</m:t>
                      </m:r>
                      <m:d>
                        <m:dPr>
                          <m:ctrlPr>
                            <a:rPr lang="en-US" sz="2000" b="0" i="1">
                              <a:solidFill>
                                <a:schemeClr val="tx1"/>
                              </a:solidFill>
                              <a:latin typeface="Cambria Math" panose="02040503050406030204" pitchFamily="18" charset="0"/>
                            </a:rPr>
                          </m:ctrlPr>
                        </m:dPr>
                        <m:e>
                          <m:r>
                            <a:rPr lang="en-US" sz="2000" b="1" i="0">
                              <a:solidFill>
                                <a:schemeClr val="tx1"/>
                              </a:solidFill>
                              <a:latin typeface="Cambria Math" panose="02040503050406030204" pitchFamily="18" charset="0"/>
                            </a:rPr>
                            <m:t>𝐫</m:t>
                          </m:r>
                          <m:r>
                            <a:rPr lang="en-US" sz="2000" b="0" i="0">
                              <a:solidFill>
                                <a:schemeClr val="tx1"/>
                              </a:solidFill>
                              <a:latin typeface="Cambria Math" panose="02040503050406030204" pitchFamily="18" charset="0"/>
                            </a:rPr>
                            <m:t>,</m:t>
                          </m:r>
                          <m:r>
                            <a:rPr lang="en-US" sz="2000" b="0" i="1">
                              <a:solidFill>
                                <a:schemeClr val="tx1"/>
                              </a:solidFill>
                              <a:latin typeface="Cambria Math" panose="02040503050406030204" pitchFamily="18" charset="0"/>
                            </a:rPr>
                            <m:t>𝑡</m:t>
                          </m:r>
                        </m:e>
                      </m:d>
                      <m:r>
                        <a:rPr lang="en-US" sz="2000" b="0" i="1">
                          <a:solidFill>
                            <a:schemeClr val="tx1"/>
                          </a:solidFill>
                          <a:latin typeface="Cambria Math" panose="02040503050406030204" pitchFamily="18" charset="0"/>
                        </a:rPr>
                        <m:t>𝜓</m:t>
                      </m:r>
                      <m:d>
                        <m:dPr>
                          <m:ctrlPr>
                            <a:rPr lang="en-US" sz="2000" b="0" i="1">
                              <a:solidFill>
                                <a:schemeClr val="tx1"/>
                              </a:solidFill>
                              <a:latin typeface="Cambria Math" panose="02040503050406030204" pitchFamily="18" charset="0"/>
                            </a:rPr>
                          </m:ctrlPr>
                        </m:dPr>
                        <m:e>
                          <m:r>
                            <a:rPr lang="en-US" sz="2000" b="1" i="0">
                              <a:solidFill>
                                <a:schemeClr val="tx1"/>
                              </a:solidFill>
                              <a:latin typeface="Cambria Math" panose="02040503050406030204" pitchFamily="18" charset="0"/>
                            </a:rPr>
                            <m:t>𝐫</m:t>
                          </m:r>
                          <m:r>
                            <a:rPr lang="en-US" sz="2000" b="0" i="0">
                              <a:solidFill>
                                <a:schemeClr val="tx1"/>
                              </a:solidFill>
                              <a:latin typeface="Cambria Math" panose="02040503050406030204" pitchFamily="18" charset="0"/>
                            </a:rPr>
                            <m:t>,</m:t>
                          </m:r>
                          <m:r>
                            <a:rPr lang="en-US" sz="2000" b="0" i="1">
                              <a:solidFill>
                                <a:schemeClr val="tx1"/>
                              </a:solidFill>
                              <a:latin typeface="Cambria Math" panose="02040503050406030204" pitchFamily="18" charset="0"/>
                            </a:rPr>
                            <m:t>𝑡</m:t>
                          </m:r>
                        </m:e>
                      </m:d>
                      <m:r>
                        <a:rPr lang="en-US" sz="2000" b="0" i="0">
                          <a:solidFill>
                            <a:schemeClr val="tx1"/>
                          </a:solidFill>
                          <a:latin typeface="Cambria Math" panose="02040503050406030204" pitchFamily="18" charset="0"/>
                        </a:rPr>
                        <m:t>=0 </m:t>
                      </m:r>
                    </m:oMath>
                  </m:oMathPara>
                </a14:m>
                <a:endParaRPr lang="en-US" sz="2000"/>
              </a:p>
            </p:txBody>
          </p:sp>
        </mc:Choice>
        <mc:Fallback xmlns="">
          <p:sp>
            <p:nvSpPr>
              <p:cNvPr id="43" name="TextBox 42">
                <a:extLst>
                  <a:ext uri="{FF2B5EF4-FFF2-40B4-BE49-F238E27FC236}">
                    <a16:creationId xmlns:a16="http://schemas.microsoft.com/office/drawing/2014/main" id="{DD6B93A3-B0C3-4B92-89F7-B7650C339E6B}"/>
                  </a:ext>
                </a:extLst>
              </p:cNvPr>
              <p:cNvSpPr txBox="1">
                <a:spLocks noRot="1" noChangeAspect="1" noMove="1" noResize="1" noEditPoints="1" noAdjustHandles="1" noChangeArrowheads="1" noChangeShapeType="1" noTextEdit="1"/>
              </p:cNvSpPr>
              <p:nvPr/>
            </p:nvSpPr>
            <p:spPr>
              <a:xfrm>
                <a:off x="2680772" y="1153526"/>
                <a:ext cx="6096000" cy="68961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AB4FFA3B-4E93-4F5E-A406-29A116B9C3CD}"/>
                  </a:ext>
                </a:extLst>
              </p:cNvPr>
              <p:cNvSpPr txBox="1"/>
              <p:nvPr/>
            </p:nvSpPr>
            <p:spPr>
              <a:xfrm>
                <a:off x="843360" y="1858194"/>
                <a:ext cx="9992140" cy="707886"/>
              </a:xfrm>
              <a:prstGeom prst="rect">
                <a:avLst/>
              </a:prstGeom>
              <a:noFill/>
            </p:spPr>
            <p:txBody>
              <a:bodyPr wrap="square">
                <a:spAutoFit/>
              </a:bodyPr>
              <a:lstStyle/>
              <a:p>
                <a:pPr algn="just"/>
                <a:r>
                  <a:rPr lang="en-US" sz="2000">
                    <a:ea typeface="宋体" panose="02010600030101010101" pitchFamily="2" charset="-122"/>
                  </a:rPr>
                  <a:t>where </a:t>
                </a:r>
                <a14:m>
                  <m:oMath xmlns:m="http://schemas.openxmlformats.org/officeDocument/2006/math">
                    <m:r>
                      <a:rPr lang="en-US" sz="2000" i="1">
                        <a:latin typeface="Cambria Math" panose="02040503050406030204" pitchFamily="18" charset="0"/>
                      </a:rPr>
                      <m:t>𝐻</m:t>
                    </m:r>
                    <m:d>
                      <m:dPr>
                        <m:ctrlPr>
                          <a:rPr lang="en-US" sz="2000" i="1">
                            <a:latin typeface="Cambria Math" panose="02040503050406030204" pitchFamily="18" charset="0"/>
                          </a:rPr>
                        </m:ctrlPr>
                      </m:dPr>
                      <m:e>
                        <m:r>
                          <a:rPr lang="en-US" sz="2000" b="1">
                            <a:latin typeface="Cambria Math" panose="02040503050406030204" pitchFamily="18" charset="0"/>
                          </a:rPr>
                          <m:t>𝐫</m:t>
                        </m:r>
                        <m:r>
                          <a:rPr lang="en-US" sz="2000">
                            <a:latin typeface="Cambria Math" panose="02040503050406030204" pitchFamily="18" charset="0"/>
                          </a:rPr>
                          <m:t>,</m:t>
                        </m:r>
                        <m:r>
                          <a:rPr lang="en-US" sz="2000" i="1">
                            <a:latin typeface="Cambria Math" panose="02040503050406030204" pitchFamily="18" charset="0"/>
                          </a:rPr>
                          <m:t>𝑡</m:t>
                        </m:r>
                      </m:e>
                    </m:d>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𝐻</m:t>
                        </m:r>
                      </m:e>
                      <m:sub>
                        <m:r>
                          <a:rPr lang="en-US" sz="2000">
                            <a:latin typeface="Cambria Math" panose="02040503050406030204" pitchFamily="18" charset="0"/>
                          </a:rPr>
                          <m:t>0</m:t>
                        </m:r>
                      </m:sub>
                    </m:sSub>
                    <m:d>
                      <m:dPr>
                        <m:ctrlPr>
                          <a:rPr lang="en-US" sz="2000" i="1">
                            <a:latin typeface="Cambria Math" panose="02040503050406030204" pitchFamily="18" charset="0"/>
                          </a:rPr>
                        </m:ctrlPr>
                      </m:dPr>
                      <m:e>
                        <m:r>
                          <a:rPr lang="en-US" sz="2000" b="1">
                            <a:latin typeface="Cambria Math" panose="02040503050406030204" pitchFamily="18" charset="0"/>
                          </a:rPr>
                          <m:t>𝐫</m:t>
                        </m:r>
                      </m:e>
                    </m:d>
                    <m:r>
                      <a:rPr lang="en-US" sz="2000">
                        <a:latin typeface="Cambria Math" panose="02040503050406030204" pitchFamily="18" charset="0"/>
                      </a:rPr>
                      <m:t>+</m:t>
                    </m:r>
                    <m:r>
                      <a:rPr lang="en-US" sz="2000" i="1">
                        <a:latin typeface="Cambria Math" panose="02040503050406030204" pitchFamily="18" charset="0"/>
                      </a:rPr>
                      <m:t>𝑃</m:t>
                    </m:r>
                    <m:d>
                      <m:dPr>
                        <m:ctrlPr>
                          <a:rPr lang="en-US" sz="2000" i="1">
                            <a:latin typeface="Cambria Math" panose="02040503050406030204" pitchFamily="18" charset="0"/>
                          </a:rPr>
                        </m:ctrlPr>
                      </m:dPr>
                      <m:e>
                        <m:r>
                          <a:rPr lang="en-US" sz="2000" b="1">
                            <a:latin typeface="Cambria Math" panose="02040503050406030204" pitchFamily="18" charset="0"/>
                          </a:rPr>
                          <m:t>𝐫</m:t>
                        </m:r>
                        <m:r>
                          <a:rPr lang="en-US" sz="2000">
                            <a:latin typeface="Cambria Math" panose="02040503050406030204" pitchFamily="18" charset="0"/>
                          </a:rPr>
                          <m:t>,</m:t>
                        </m:r>
                        <m:r>
                          <a:rPr lang="en-US" sz="2000" i="1">
                            <a:latin typeface="Cambria Math" panose="02040503050406030204" pitchFamily="18" charset="0"/>
                          </a:rPr>
                          <m:t>𝑡</m:t>
                        </m:r>
                      </m:e>
                    </m:d>
                  </m:oMath>
                </a14:m>
                <a:r>
                  <a:rPr lang="en-US" sz="2000">
                    <a:ea typeface="宋体" panose="02010600030101010101" pitchFamily="2" charset="-122"/>
                  </a:rPr>
                  <a:t> with </a:t>
                </a:r>
                <a:r>
                  <a:rPr lang="en-US" sz="2000" b="1">
                    <a:ea typeface="宋体" panose="02010600030101010101" pitchFamily="2" charset="-122"/>
                  </a:rPr>
                  <a:t>u</a:t>
                </a:r>
                <a:r>
                  <a:rPr lang="en-US" sz="2000" b="1">
                    <a:effectLst/>
                    <a:ea typeface="宋体" panose="02010600030101010101" pitchFamily="2" charset="-122"/>
                  </a:rPr>
                  <a:t>nperturbed Hamiltonian </a:t>
                </a:r>
                <a14:m>
                  <m:oMath xmlns:m="http://schemas.openxmlformats.org/officeDocument/2006/math">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0</m:t>
                        </m:r>
                      </m:sub>
                    </m:sSub>
                    <m:d>
                      <m:dPr>
                        <m:ctrlPr>
                          <a:rPr lang="en-US" sz="2000" i="1">
                            <a:effectLst/>
                            <a:latin typeface="Cambria Math" panose="02040503050406030204" pitchFamily="18" charset="0"/>
                            <a:cs typeface="Times New Roman" panose="02020603050405020304" pitchFamily="18" charset="0"/>
                          </a:rPr>
                        </m:ctrlPr>
                      </m:d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𝐫</m:t>
                        </m:r>
                      </m:e>
                    </m:d>
                  </m:oMath>
                </a14:m>
                <a:r>
                  <a:rPr lang="en-US" sz="2000">
                    <a:effectLst/>
                    <a:ea typeface="宋体" panose="02010600030101010101" pitchFamily="2" charset="-122"/>
                  </a:rPr>
                  <a:t> and an </a:t>
                </a:r>
                <a:r>
                  <a:rPr lang="en-US" sz="2000" b="1">
                    <a:effectLst/>
                    <a:ea typeface="宋体" panose="02010600030101010101" pitchFamily="2" charset="-122"/>
                  </a:rPr>
                  <a:t>external time-dependent perturbation </a:t>
                </a:r>
                <a14:m>
                  <m:oMath xmlns:m="http://schemas.openxmlformats.org/officeDocument/2006/math">
                    <m:r>
                      <a:rPr lang="en-US" sz="20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𝑃</m:t>
                    </m:r>
                    <m:d>
                      <m:dPr>
                        <m:ctrlPr>
                          <a:rPr lang="en-US" sz="2000" i="1">
                            <a:solidFill>
                              <a:schemeClr val="tx1"/>
                            </a:solidFill>
                            <a:effectLst/>
                            <a:latin typeface="Cambria Math" panose="02040503050406030204" pitchFamily="18" charset="0"/>
                            <a:cs typeface="Times New Roman" panose="02020603050405020304" pitchFamily="18" charset="0"/>
                          </a:rPr>
                        </m:ctrlPr>
                      </m:dPr>
                      <m:e>
                        <m:r>
                          <a:rPr lang="en-US" sz="2000" b="1"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𝐫</m:t>
                        </m:r>
                        <m:r>
                          <a:rPr lang="en-US" sz="200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sz="20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𝑡</m:t>
                        </m:r>
                      </m:e>
                    </m:d>
                  </m:oMath>
                </a14:m>
                <a:r>
                  <a:rPr lang="en-US" sz="2000"/>
                  <a:t>.</a:t>
                </a:r>
              </a:p>
            </p:txBody>
          </p:sp>
        </mc:Choice>
        <mc:Fallback xmlns="">
          <p:sp>
            <p:nvSpPr>
              <p:cNvPr id="44" name="TextBox 43">
                <a:extLst>
                  <a:ext uri="{FF2B5EF4-FFF2-40B4-BE49-F238E27FC236}">
                    <a16:creationId xmlns:a16="http://schemas.microsoft.com/office/drawing/2014/main" id="{AB4FFA3B-4E93-4F5E-A406-29A116B9C3CD}"/>
                  </a:ext>
                </a:extLst>
              </p:cNvPr>
              <p:cNvSpPr txBox="1">
                <a:spLocks noRot="1" noChangeAspect="1" noMove="1" noResize="1" noEditPoints="1" noAdjustHandles="1" noChangeArrowheads="1" noChangeShapeType="1" noTextEdit="1"/>
              </p:cNvSpPr>
              <p:nvPr/>
            </p:nvSpPr>
            <p:spPr>
              <a:xfrm>
                <a:off x="843360" y="1858194"/>
                <a:ext cx="9992140" cy="707886"/>
              </a:xfrm>
              <a:prstGeom prst="rect">
                <a:avLst/>
              </a:prstGeom>
              <a:blipFill>
                <a:blip r:embed="rId4"/>
                <a:stretch>
                  <a:fillRect l="-610" t="-5172" r="-671"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2B12712-30D2-43BF-8A22-8A4E7E9A414A}"/>
                  </a:ext>
                </a:extLst>
              </p:cNvPr>
              <p:cNvSpPr txBox="1"/>
              <p:nvPr/>
            </p:nvSpPr>
            <p:spPr>
              <a:xfrm>
                <a:off x="843360" y="2930514"/>
                <a:ext cx="6047770" cy="858953"/>
              </a:xfrm>
              <a:prstGeom prst="rect">
                <a:avLst/>
              </a:prstGeom>
              <a:noFill/>
            </p:spPr>
            <p:txBody>
              <a:bodyPr wrap="square">
                <a:spAutoFit/>
              </a:bodyPr>
              <a:lstStyle/>
              <a:p>
                <a:pPr algn="just"/>
                <a:r>
                  <a:rPr lang="en-US" sz="2000"/>
                  <a:t>The linearly polarized dipole laser field used is defined by: </a:t>
                </a:r>
                <a14:m>
                  <m:oMath xmlns:m="http://schemas.openxmlformats.org/officeDocument/2006/math">
                    <m:r>
                      <a:rPr lang="en-US" sz="20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𝑃</m:t>
                    </m:r>
                    <m:d>
                      <m:dPr>
                        <m:ctrlPr>
                          <a:rPr lang="en-US" sz="2000" i="1">
                            <a:solidFill>
                              <a:schemeClr val="tx1"/>
                            </a:solidFill>
                            <a:effectLst/>
                            <a:latin typeface="Cambria Math" panose="02040503050406030204" pitchFamily="18" charset="0"/>
                            <a:cs typeface="Times New Roman" panose="02020603050405020304" pitchFamily="18" charset="0"/>
                          </a:rPr>
                        </m:ctrlPr>
                      </m:dPr>
                      <m:e>
                        <m:r>
                          <a:rPr lang="en-US" sz="2000" b="1"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𝐫</m:t>
                        </m:r>
                        <m:r>
                          <a:rPr lang="en-US" sz="200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sz="20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𝑡</m:t>
                        </m:r>
                      </m:e>
                    </m:d>
                    <m:r>
                      <a:rPr lang="en-US" sz="200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sz="2000" b="1"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𝐅</m:t>
                    </m:r>
                    <m:d>
                      <m:dPr>
                        <m:ctrlPr>
                          <a:rPr lang="en-US" sz="2000" i="1">
                            <a:solidFill>
                              <a:schemeClr val="tx1"/>
                            </a:solidFill>
                            <a:effectLst/>
                            <a:latin typeface="Cambria Math" panose="02040503050406030204" pitchFamily="18" charset="0"/>
                            <a:cs typeface="Times New Roman" panose="02020603050405020304" pitchFamily="18" charset="0"/>
                          </a:rPr>
                        </m:ctrlPr>
                      </m:dPr>
                      <m:e>
                        <m:r>
                          <a:rPr lang="en-US" sz="20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𝑡</m:t>
                        </m:r>
                      </m:e>
                    </m:d>
                    <m:r>
                      <a:rPr lang="en-US" sz="200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sz="2000" b="1"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𝐫</m:t>
                    </m:r>
                    <m:r>
                      <a:rPr lang="en-US" sz="2000" b="1"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𝐸</m:t>
                        </m:r>
                      </m:e>
                      <m:sub>
                        <m:r>
                          <a:rPr lang="en-US" i="1">
                            <a:solidFill>
                              <a:schemeClr val="tx1"/>
                            </a:solidFill>
                            <a:latin typeface="Cambria Math" panose="02040503050406030204" pitchFamily="18" charset="0"/>
                          </a:rPr>
                          <m:t>0</m:t>
                        </m:r>
                      </m:sub>
                    </m:sSub>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𝑒</m:t>
                        </m:r>
                      </m:e>
                      <m:sup>
                        <m:r>
                          <a:rPr lang="en-US" i="1">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d>
                              <m:dPr>
                                <m:ctrlPr>
                                  <a:rPr lang="en-US" i="1">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𝑡</m:t>
                                    </m:r>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𝑡</m:t>
                                        </m:r>
                                      </m:e>
                                      <m:sub>
                                        <m:r>
                                          <a:rPr lang="en-US" i="1">
                                            <a:solidFill>
                                              <a:schemeClr val="tx1"/>
                                            </a:solidFill>
                                            <a:latin typeface="Cambria Math" panose="02040503050406030204" pitchFamily="18" charset="0"/>
                                          </a:rPr>
                                          <m:t>0</m:t>
                                        </m:r>
                                      </m:sub>
                                    </m:sSub>
                                  </m:num>
                                  <m:den>
                                    <m:r>
                                      <a:rPr lang="en-US" i="1">
                                        <a:solidFill>
                                          <a:schemeClr val="tx1"/>
                                        </a:solidFill>
                                        <a:latin typeface="Cambria Math" panose="02040503050406030204" pitchFamily="18" charset="0"/>
                                      </a:rPr>
                                      <m:t>𝜏</m:t>
                                    </m:r>
                                  </m:den>
                                </m:f>
                              </m:e>
                            </m:d>
                          </m:e>
                          <m:sup>
                            <m:r>
                              <a:rPr lang="en-US" i="1">
                                <a:solidFill>
                                  <a:schemeClr val="tx1"/>
                                </a:solidFill>
                                <a:latin typeface="Cambria Math" panose="02040503050406030204" pitchFamily="18" charset="0"/>
                              </a:rPr>
                              <m:t>2</m:t>
                            </m:r>
                          </m:sup>
                        </m:sSup>
                      </m:sup>
                    </m:sSup>
                    <m:r>
                      <m:rPr>
                        <m:sty m:val="p"/>
                      </m:rPr>
                      <a:rPr lang="en-US">
                        <a:solidFill>
                          <a:schemeClr val="tx1"/>
                        </a:solidFill>
                        <a:latin typeface="Cambria Math" panose="02040503050406030204" pitchFamily="18" charset="0"/>
                      </a:rPr>
                      <m:t>cos</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𝜔</m:t>
                        </m:r>
                        <m:r>
                          <a:rPr lang="en-US" i="1">
                            <a:solidFill>
                              <a:schemeClr val="tx1"/>
                            </a:solidFill>
                            <a:latin typeface="Cambria Math" panose="02040503050406030204" pitchFamily="18" charset="0"/>
                          </a:rPr>
                          <m:t>𝑡</m:t>
                        </m:r>
                      </m:e>
                    </m:d>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𝑧</m:t>
                        </m:r>
                      </m:e>
                    </m:acc>
                  </m:oMath>
                </a14:m>
                <a:r>
                  <a:rPr lang="en-US" sz="2000">
                    <a:solidFill>
                      <a:schemeClr val="tx1"/>
                    </a:solidFill>
                  </a:rPr>
                  <a:t>.</a:t>
                </a:r>
                <a:endParaRPr lang="en-US" sz="2000"/>
              </a:p>
            </p:txBody>
          </p:sp>
        </mc:Choice>
        <mc:Fallback xmlns="">
          <p:sp>
            <p:nvSpPr>
              <p:cNvPr id="46" name="TextBox 45">
                <a:extLst>
                  <a:ext uri="{FF2B5EF4-FFF2-40B4-BE49-F238E27FC236}">
                    <a16:creationId xmlns:a16="http://schemas.microsoft.com/office/drawing/2014/main" id="{B2B12712-30D2-43BF-8A22-8A4E7E9A414A}"/>
                  </a:ext>
                </a:extLst>
              </p:cNvPr>
              <p:cNvSpPr txBox="1">
                <a:spLocks noRot="1" noChangeAspect="1" noMove="1" noResize="1" noEditPoints="1" noAdjustHandles="1" noChangeArrowheads="1" noChangeShapeType="1" noTextEdit="1"/>
              </p:cNvSpPr>
              <p:nvPr/>
            </p:nvSpPr>
            <p:spPr>
              <a:xfrm>
                <a:off x="843360" y="2930514"/>
                <a:ext cx="6047770" cy="858953"/>
              </a:xfrm>
              <a:prstGeom prst="rect">
                <a:avLst/>
              </a:prstGeom>
              <a:blipFill>
                <a:blip r:embed="rId5"/>
                <a:stretch>
                  <a:fillRect l="-1008" t="-4255" r="-1109" b="-120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3DD9AB1B-DF83-4293-8191-E6497976D19E}"/>
                  </a:ext>
                </a:extLst>
              </p:cNvPr>
              <p:cNvSpPr txBox="1"/>
              <p:nvPr/>
            </p:nvSpPr>
            <p:spPr>
              <a:xfrm>
                <a:off x="8957133" y="5120386"/>
                <a:ext cx="2677039" cy="584775"/>
              </a:xfrm>
              <a:prstGeom prst="rect">
                <a:avLst/>
              </a:prstGeom>
              <a:noFill/>
            </p:spPr>
            <p:txBody>
              <a:bodyPr wrap="square">
                <a:spAutoFit/>
              </a:bodyPr>
              <a:lstStyle/>
              <a:p>
                <a:pPr algn="just"/>
                <a:r>
                  <a:rPr lang="en-US" sz="1600">
                    <a:effectLst/>
                    <a:ea typeface="宋体" panose="02010600030101010101" pitchFamily="2" charset="-122"/>
                    <a:cs typeface="Times New Roman" panose="02020603050405020304" pitchFamily="18" charset="0"/>
                  </a:rPr>
                  <a:t>The laser fields defined as </a:t>
                </a:r>
                <a14:m>
                  <m:oMath xmlns:m="http://schemas.openxmlformats.org/officeDocument/2006/math">
                    <m:sSub>
                      <m:sSubPr>
                        <m:ctrlPr>
                          <a:rPr lang="en-US" sz="1600" i="1">
                            <a:effectLst/>
                            <a:latin typeface="Cambria Math" panose="02040503050406030204" pitchFamily="18" charset="0"/>
                            <a:cs typeface="Times New Roman" panose="02020603050405020304" pitchFamily="18" charset="0"/>
                          </a:rPr>
                        </m:ctrlPr>
                      </m:sSubPr>
                      <m:e>
                        <m:r>
                          <a:rPr lang="en-US" sz="1600" i="1">
                            <a:effectLst/>
                            <a:latin typeface="Cambria Math" panose="02040503050406030204" pitchFamily="18" charset="0"/>
                            <a:ea typeface="宋体" panose="02010600030101010101" pitchFamily="2" charset="-122"/>
                            <a:cs typeface="Times New Roman" panose="02020603050405020304" pitchFamily="18" charset="0"/>
                          </a:rPr>
                          <m:t>𝐸</m:t>
                        </m:r>
                      </m:e>
                      <m:sub>
                        <m:r>
                          <a:rPr lang="en-US" sz="1600" i="1">
                            <a:effectLst/>
                            <a:latin typeface="Cambria Math" panose="02040503050406030204" pitchFamily="18" charset="0"/>
                            <a:ea typeface="宋体" panose="02010600030101010101" pitchFamily="2" charset="-122"/>
                            <a:cs typeface="Times New Roman" panose="02020603050405020304" pitchFamily="18" charset="0"/>
                          </a:rPr>
                          <m:t>0</m:t>
                        </m:r>
                      </m:sub>
                    </m:sSub>
                    <m:r>
                      <a:rPr lang="en-US" sz="1600">
                        <a:effectLst/>
                        <a:latin typeface="Cambria Math" panose="02040503050406030204" pitchFamily="18" charset="0"/>
                        <a:ea typeface="宋体" panose="02010600030101010101" pitchFamily="2" charset="-122"/>
                        <a:cs typeface="Times New Roman" panose="02020603050405020304" pitchFamily="18" charset="0"/>
                      </a:rPr>
                      <m:t>=</m:t>
                    </m:r>
                    <m:r>
                      <a:rPr lang="en-US" sz="1600" i="1">
                        <a:effectLst/>
                        <a:latin typeface="Cambria Math" panose="02040503050406030204" pitchFamily="18" charset="0"/>
                        <a:ea typeface="宋体" panose="02010600030101010101" pitchFamily="2" charset="-122"/>
                        <a:cs typeface="Times New Roman" panose="02020603050405020304" pitchFamily="18" charset="0"/>
                      </a:rPr>
                      <m:t>0.25</m:t>
                    </m:r>
                    <m:r>
                      <a:rPr lang="en-US" sz="1600">
                        <a:effectLst/>
                        <a:latin typeface="Cambria Math" panose="02040503050406030204" pitchFamily="18" charset="0"/>
                        <a:ea typeface="宋体" panose="02010600030101010101" pitchFamily="2" charset="-122"/>
                        <a:cs typeface="Times New Roman" panose="02020603050405020304" pitchFamily="18" charset="0"/>
                      </a:rPr>
                      <m:t>,</m:t>
                    </m:r>
                    <m:r>
                      <a:rPr lang="en-US" sz="1600" i="1">
                        <a:effectLst/>
                        <a:latin typeface="Cambria Math" panose="02040503050406030204" pitchFamily="18" charset="0"/>
                        <a:ea typeface="宋体" panose="02010600030101010101" pitchFamily="2" charset="-122"/>
                        <a:cs typeface="Times New Roman" panose="02020603050405020304" pitchFamily="18" charset="0"/>
                      </a:rPr>
                      <m:t>𝜏</m:t>
                    </m:r>
                    <m:r>
                      <a:rPr lang="en-US" sz="1600">
                        <a:effectLst/>
                        <a:latin typeface="Cambria Math" panose="02040503050406030204" pitchFamily="18" charset="0"/>
                        <a:ea typeface="宋体" panose="02010600030101010101" pitchFamily="2" charset="-122"/>
                        <a:cs typeface="Times New Roman" panose="02020603050405020304" pitchFamily="18" charset="0"/>
                      </a:rPr>
                      <m:t>=</m:t>
                    </m:r>
                    <m:r>
                      <a:rPr lang="en-US" sz="1600" i="1">
                        <a:effectLst/>
                        <a:latin typeface="Cambria Math" panose="02040503050406030204" pitchFamily="18" charset="0"/>
                        <a:ea typeface="宋体" panose="02010600030101010101" pitchFamily="2" charset="-122"/>
                        <a:cs typeface="Times New Roman" panose="02020603050405020304" pitchFamily="18" charset="0"/>
                      </a:rPr>
                      <m:t>20.5</m:t>
                    </m:r>
                    <m:r>
                      <a:rPr lang="en-US" sz="16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sz="1600" i="1">
                            <a:effectLst/>
                            <a:latin typeface="Cambria Math" panose="02040503050406030204" pitchFamily="18" charset="0"/>
                            <a:cs typeface="Times New Roman" panose="02020603050405020304" pitchFamily="18" charset="0"/>
                          </a:rPr>
                        </m:ctrlPr>
                      </m:sSubPr>
                      <m:e>
                        <m:r>
                          <a:rPr lang="en-US" sz="1600" i="1">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sz="1600" i="1">
                            <a:effectLst/>
                            <a:latin typeface="Cambria Math" panose="02040503050406030204" pitchFamily="18" charset="0"/>
                            <a:ea typeface="宋体" panose="02010600030101010101" pitchFamily="2" charset="-122"/>
                            <a:cs typeface="Times New Roman" panose="02020603050405020304" pitchFamily="18" charset="0"/>
                          </a:rPr>
                          <m:t>0</m:t>
                        </m:r>
                      </m:sub>
                    </m:sSub>
                    <m:r>
                      <a:rPr lang="en-US" sz="1600">
                        <a:effectLst/>
                        <a:latin typeface="Cambria Math" panose="02040503050406030204" pitchFamily="18" charset="0"/>
                        <a:ea typeface="宋体" panose="02010600030101010101" pitchFamily="2" charset="-122"/>
                        <a:cs typeface="Times New Roman" panose="02020603050405020304" pitchFamily="18" charset="0"/>
                      </a:rPr>
                      <m:t>=</m:t>
                    </m:r>
                    <m:r>
                      <a:rPr lang="en-US" sz="1600" i="1">
                        <a:effectLst/>
                        <a:latin typeface="Cambria Math" panose="02040503050406030204" pitchFamily="18" charset="0"/>
                        <a:ea typeface="宋体" panose="02010600030101010101" pitchFamily="2" charset="-122"/>
                        <a:cs typeface="Times New Roman" panose="02020603050405020304" pitchFamily="18" charset="0"/>
                      </a:rPr>
                      <m:t>50</m:t>
                    </m:r>
                  </m:oMath>
                </a14:m>
                <a:r>
                  <a:rPr lang="en-US" sz="1600">
                    <a:effectLst/>
                    <a:ea typeface="宋体" panose="02010600030101010101" pitchFamily="2" charset="-122"/>
                    <a:cs typeface="Times New Roman" panose="02020603050405020304" pitchFamily="18" charset="0"/>
                  </a:rPr>
                  <a:t>.</a:t>
                </a:r>
                <a:endParaRPr lang="en-US" sz="1600"/>
              </a:p>
            </p:txBody>
          </p:sp>
        </mc:Choice>
        <mc:Fallback xmlns="">
          <p:sp>
            <p:nvSpPr>
              <p:cNvPr id="55" name="TextBox 54">
                <a:extLst>
                  <a:ext uri="{FF2B5EF4-FFF2-40B4-BE49-F238E27FC236}">
                    <a16:creationId xmlns:a16="http://schemas.microsoft.com/office/drawing/2014/main" id="{3DD9AB1B-DF83-4293-8191-E6497976D19E}"/>
                  </a:ext>
                </a:extLst>
              </p:cNvPr>
              <p:cNvSpPr txBox="1">
                <a:spLocks noRot="1" noChangeAspect="1" noMove="1" noResize="1" noEditPoints="1" noAdjustHandles="1" noChangeArrowheads="1" noChangeShapeType="1" noTextEdit="1"/>
              </p:cNvSpPr>
              <p:nvPr/>
            </p:nvSpPr>
            <p:spPr>
              <a:xfrm>
                <a:off x="8957133" y="5120386"/>
                <a:ext cx="2677039" cy="584775"/>
              </a:xfrm>
              <a:prstGeom prst="rect">
                <a:avLst/>
              </a:prstGeom>
              <a:blipFill>
                <a:blip r:embed="rId6"/>
                <a:stretch>
                  <a:fillRect l="-1139" t="-3125" r="-1367"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7E16AD2C-7770-4FFA-950A-9C9DD48AD036}"/>
                  </a:ext>
                </a:extLst>
              </p:cNvPr>
              <p:cNvSpPr txBox="1"/>
              <p:nvPr/>
            </p:nvSpPr>
            <p:spPr>
              <a:xfrm>
                <a:off x="843360" y="4158708"/>
                <a:ext cx="6047770" cy="1015663"/>
              </a:xfrm>
              <a:prstGeom prst="rect">
                <a:avLst/>
              </a:prstGeom>
              <a:noFill/>
            </p:spPr>
            <p:txBody>
              <a:bodyPr wrap="square">
                <a:spAutoFit/>
              </a:bodyPr>
              <a:lstStyle/>
              <a:p>
                <a:pPr algn="just"/>
                <a:r>
                  <a:rPr lang="en-US" sz="2000">
                    <a:ea typeface="宋体" panose="02010600030101010101" pitchFamily="2" charset="-122"/>
                  </a:rPr>
                  <a:t>T</a:t>
                </a:r>
                <a:r>
                  <a:rPr lang="en-US" sz="2000">
                    <a:effectLst/>
                    <a:ea typeface="宋体" panose="02010600030101010101" pitchFamily="2" charset="-122"/>
                  </a:rPr>
                  <a:t>he system wave function is expanded in a finite truncated set of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𝑁</m:t>
                    </m:r>
                  </m:oMath>
                </a14:m>
                <a:r>
                  <a:rPr lang="en-US" sz="2000">
                    <a:effectLst/>
                    <a:ea typeface="宋体" panose="02010600030101010101" pitchFamily="2" charset="-122"/>
                  </a:rPr>
                  <a:t> bound hydrogenic eigenfunctions </a:t>
                </a:r>
                <a14:m>
                  <m:oMath xmlns:m="http://schemas.openxmlformats.org/officeDocument/2006/math">
                    <m:r>
                      <a:rPr lang="en-US" sz="20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𝜑</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sub>
                    </m:sSub>
                    <m:r>
                      <a:rPr lang="en-US" sz="2000">
                        <a:effectLst/>
                        <a:latin typeface="Cambria Math" panose="02040503050406030204" pitchFamily="18" charset="0"/>
                        <a:ea typeface="宋体" panose="02010600030101010101" pitchFamily="2" charset="-122"/>
                        <a:cs typeface="Times New Roman" panose="02020603050405020304" pitchFamily="18" charset="0"/>
                      </a:rPr>
                      <m:t>⟩</m:t>
                    </m:r>
                  </m:oMath>
                </a14:m>
                <a:r>
                  <a:rPr lang="en-US" sz="2000">
                    <a:effectLst/>
                    <a:ea typeface="宋体" panose="02010600030101010101" pitchFamily="2" charset="-122"/>
                  </a:rPr>
                  <a:t>, where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𝑁</m:t>
                    </m:r>
                  </m:oMath>
                </a14:m>
                <a:r>
                  <a:rPr lang="en-US" sz="2000">
                    <a:effectLst/>
                    <a:ea typeface="宋体" panose="02010600030101010101" pitchFamily="2" charset="-122"/>
                  </a:rPr>
                  <a:t> is 2,4,8, or 16.</a:t>
                </a:r>
                <a:endParaRPr lang="en-US" sz="2000"/>
              </a:p>
            </p:txBody>
          </p:sp>
        </mc:Choice>
        <mc:Fallback xmlns="">
          <p:sp>
            <p:nvSpPr>
              <p:cNvPr id="57" name="TextBox 56">
                <a:extLst>
                  <a:ext uri="{FF2B5EF4-FFF2-40B4-BE49-F238E27FC236}">
                    <a16:creationId xmlns:a16="http://schemas.microsoft.com/office/drawing/2014/main" id="{7E16AD2C-7770-4FFA-950A-9C9DD48AD036}"/>
                  </a:ext>
                </a:extLst>
              </p:cNvPr>
              <p:cNvSpPr txBox="1">
                <a:spLocks noRot="1" noChangeAspect="1" noMove="1" noResize="1" noEditPoints="1" noAdjustHandles="1" noChangeArrowheads="1" noChangeShapeType="1" noTextEdit="1"/>
              </p:cNvSpPr>
              <p:nvPr/>
            </p:nvSpPr>
            <p:spPr>
              <a:xfrm>
                <a:off x="843360" y="4158708"/>
                <a:ext cx="6047770" cy="1015663"/>
              </a:xfrm>
              <a:prstGeom prst="rect">
                <a:avLst/>
              </a:prstGeom>
              <a:blipFill>
                <a:blip r:embed="rId7"/>
                <a:stretch>
                  <a:fillRect l="-1008" t="-2994" r="-1109" b="-9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26548C1B-7237-4BAE-8BA8-D300B9A2D306}"/>
                  </a:ext>
                </a:extLst>
              </p:cNvPr>
              <p:cNvSpPr txBox="1"/>
              <p:nvPr/>
            </p:nvSpPr>
            <p:spPr>
              <a:xfrm>
                <a:off x="1522438" y="5150313"/>
                <a:ext cx="4015734" cy="9578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𝜓</m:t>
                      </m:r>
                      <m:d>
                        <m:dPr>
                          <m:ctrlPr>
                            <a:rPr lang="en-US" sz="2000" i="1">
                              <a:solidFill>
                                <a:schemeClr val="tx1"/>
                              </a:solidFill>
                              <a:latin typeface="Cambria Math" panose="02040503050406030204" pitchFamily="18" charset="0"/>
                            </a:rPr>
                          </m:ctrlPr>
                        </m:dPr>
                        <m:e>
                          <m:r>
                            <a:rPr lang="en-US" sz="2000" b="1" i="0">
                              <a:solidFill>
                                <a:schemeClr val="tx1"/>
                              </a:solidFill>
                              <a:latin typeface="Cambria Math" panose="02040503050406030204" pitchFamily="18" charset="0"/>
                            </a:rPr>
                            <m:t>𝐫</m:t>
                          </m:r>
                          <m:r>
                            <a:rPr lang="en-US" sz="2000" b="0" i="0">
                              <a:solidFill>
                                <a:schemeClr val="tx1"/>
                              </a:solidFill>
                              <a:latin typeface="Cambria Math" panose="02040503050406030204" pitchFamily="18" charset="0"/>
                            </a:rPr>
                            <m:t>,</m:t>
                          </m:r>
                          <m:r>
                            <a:rPr lang="en-US" sz="2000" b="0" i="1">
                              <a:solidFill>
                                <a:schemeClr val="tx1"/>
                              </a:solidFill>
                              <a:latin typeface="Cambria Math" panose="02040503050406030204" pitchFamily="18" charset="0"/>
                            </a:rPr>
                            <m:t>𝑡</m:t>
                          </m:r>
                        </m:e>
                      </m:d>
                      <m:r>
                        <a:rPr lang="en-US" sz="2000" b="0" i="0">
                          <a:solidFill>
                            <a:schemeClr val="tx1"/>
                          </a:solidFill>
                          <a:latin typeface="Cambria Math" panose="02040503050406030204" pitchFamily="18" charset="0"/>
                        </a:rPr>
                        <m:t>=</m:t>
                      </m:r>
                      <m:nary>
                        <m:naryPr>
                          <m:chr m:val="∑"/>
                          <m:limLoc m:val="undOvr"/>
                          <m:ctrlPr>
                            <a:rPr lang="en-US" sz="2000" b="0" i="1">
                              <a:solidFill>
                                <a:schemeClr val="tx1"/>
                              </a:solidFill>
                              <a:latin typeface="Cambria Math" panose="02040503050406030204" pitchFamily="18" charset="0"/>
                            </a:rPr>
                          </m:ctrlPr>
                        </m:naryPr>
                        <m:sub>
                          <m:r>
                            <a:rPr lang="en-US" sz="2000" b="0" i="1">
                              <a:solidFill>
                                <a:schemeClr val="tx1"/>
                              </a:solidFill>
                              <a:latin typeface="Cambria Math" panose="02040503050406030204" pitchFamily="18" charset="0"/>
                            </a:rPr>
                            <m:t>𝑖</m:t>
                          </m:r>
                          <m:r>
                            <a:rPr lang="en-US" sz="2000" b="0" i="0">
                              <a:solidFill>
                                <a:schemeClr val="tx1"/>
                              </a:solidFill>
                              <a:latin typeface="Cambria Math" panose="02040503050406030204" pitchFamily="18" charset="0"/>
                            </a:rPr>
                            <m:t>=1</m:t>
                          </m:r>
                        </m:sub>
                        <m:sup>
                          <m:r>
                            <a:rPr lang="en-US" sz="2000" b="0" i="1">
                              <a:solidFill>
                                <a:schemeClr val="tx1"/>
                              </a:solidFill>
                              <a:latin typeface="Cambria Math" panose="02040503050406030204" pitchFamily="18" charset="0"/>
                            </a:rPr>
                            <m:t>𝑁</m:t>
                          </m:r>
                        </m:sup>
                        <m:e>
                          <m:sSub>
                            <m:sSubPr>
                              <m:ctrlPr>
                                <a:rPr lang="en-US" sz="2000" b="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𝑐</m:t>
                              </m:r>
                            </m:e>
                            <m:sub>
                              <m:r>
                                <a:rPr lang="en-US" sz="2000" b="0" i="1">
                                  <a:solidFill>
                                    <a:schemeClr val="tx1"/>
                                  </a:solidFill>
                                  <a:latin typeface="Cambria Math" panose="02040503050406030204" pitchFamily="18" charset="0"/>
                                </a:rPr>
                                <m:t>𝑖</m:t>
                              </m:r>
                            </m:sub>
                          </m:sSub>
                        </m:e>
                      </m:nary>
                      <m:d>
                        <m:dPr>
                          <m:begChr m:val="|"/>
                          <m:endChr m:val="⟩"/>
                          <m:ctrlPr>
                            <a:rPr lang="en-US" sz="2000" b="0" i="1">
                              <a:solidFill>
                                <a:schemeClr val="tx1"/>
                              </a:solidFill>
                              <a:latin typeface="Cambria Math" panose="02040503050406030204" pitchFamily="18" charset="0"/>
                            </a:rPr>
                          </m:ctrlPr>
                        </m:dPr>
                        <m:e>
                          <m:sSub>
                            <m:sSubPr>
                              <m:ctrlPr>
                                <a:rPr lang="en-US" sz="2000" b="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𝜑</m:t>
                              </m:r>
                            </m:e>
                            <m:sub>
                              <m:r>
                                <a:rPr lang="en-US" sz="2000" b="0" i="1">
                                  <a:solidFill>
                                    <a:schemeClr val="tx1"/>
                                  </a:solidFill>
                                  <a:latin typeface="Cambria Math" panose="02040503050406030204" pitchFamily="18" charset="0"/>
                                </a:rPr>
                                <m:t>𝑖</m:t>
                              </m:r>
                            </m:sub>
                          </m:sSub>
                        </m:e>
                      </m:d>
                    </m:oMath>
                  </m:oMathPara>
                </a14:m>
                <a:endParaRPr lang="en-US" sz="2000">
                  <a:solidFill>
                    <a:schemeClr val="tx1"/>
                  </a:solidFill>
                </a:endParaRPr>
              </a:p>
            </p:txBody>
          </p:sp>
        </mc:Choice>
        <mc:Fallback xmlns="">
          <p:sp>
            <p:nvSpPr>
              <p:cNvPr id="60" name="TextBox 59">
                <a:extLst>
                  <a:ext uri="{FF2B5EF4-FFF2-40B4-BE49-F238E27FC236}">
                    <a16:creationId xmlns:a16="http://schemas.microsoft.com/office/drawing/2014/main" id="{26548C1B-7237-4BAE-8BA8-D300B9A2D306}"/>
                  </a:ext>
                </a:extLst>
              </p:cNvPr>
              <p:cNvSpPr txBox="1">
                <a:spLocks noRot="1" noChangeAspect="1" noMove="1" noResize="1" noEditPoints="1" noAdjustHandles="1" noChangeArrowheads="1" noChangeShapeType="1" noTextEdit="1"/>
              </p:cNvSpPr>
              <p:nvPr/>
            </p:nvSpPr>
            <p:spPr>
              <a:xfrm>
                <a:off x="1522438" y="5150313"/>
                <a:ext cx="4015734" cy="95782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690E2BD2-7355-478D-9F88-78697DFCE7D0}"/>
                  </a:ext>
                </a:extLst>
              </p:cNvPr>
              <p:cNvSpPr txBox="1"/>
              <p:nvPr/>
            </p:nvSpPr>
            <p:spPr>
              <a:xfrm>
                <a:off x="843360" y="6063223"/>
                <a:ext cx="6096000" cy="400110"/>
              </a:xfrm>
              <a:prstGeom prst="rect">
                <a:avLst/>
              </a:prstGeom>
              <a:noFill/>
            </p:spPr>
            <p:txBody>
              <a:bodyPr wrap="square">
                <a:spAutoFit/>
              </a:bodyPr>
              <a:lstStyle/>
              <a:p>
                <a:r>
                  <a:rPr lang="en-US" sz="2000">
                    <a:effectLst/>
                    <a:ea typeface="宋体" panose="02010600030101010101" pitchFamily="2" charset="-122"/>
                  </a:rPr>
                  <a:t>where </a:t>
                </a:r>
                <a14:m>
                  <m:oMath xmlns:m="http://schemas.openxmlformats.org/officeDocument/2006/math">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𝑐</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sub>
                    </m:sSub>
                  </m:oMath>
                </a14:m>
                <a:r>
                  <a:rPr lang="en-US" sz="2000">
                    <a:effectLst/>
                    <a:ea typeface="宋体" panose="02010600030101010101" pitchFamily="2" charset="-122"/>
                  </a:rPr>
                  <a:t> is the amplitude of each </a:t>
                </a:r>
                <a14:m>
                  <m:oMath xmlns:m="http://schemas.openxmlformats.org/officeDocument/2006/math">
                    <m:r>
                      <a:rPr lang="en-US" sz="20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𝜑</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sub>
                    </m:sSub>
                    <m:r>
                      <a:rPr lang="en-US" sz="2000">
                        <a:effectLst/>
                        <a:latin typeface="Cambria Math" panose="02040503050406030204" pitchFamily="18" charset="0"/>
                        <a:ea typeface="宋体" panose="02010600030101010101" pitchFamily="2" charset="-122"/>
                        <a:cs typeface="Times New Roman" panose="02020603050405020304" pitchFamily="18" charset="0"/>
                      </a:rPr>
                      <m:t>⟩</m:t>
                    </m:r>
                  </m:oMath>
                </a14:m>
                <a:r>
                  <a:rPr lang="en-US" sz="2000"/>
                  <a:t>.</a:t>
                </a:r>
              </a:p>
            </p:txBody>
          </p:sp>
        </mc:Choice>
        <mc:Fallback xmlns="">
          <p:sp>
            <p:nvSpPr>
              <p:cNvPr id="63" name="TextBox 62">
                <a:extLst>
                  <a:ext uri="{FF2B5EF4-FFF2-40B4-BE49-F238E27FC236}">
                    <a16:creationId xmlns:a16="http://schemas.microsoft.com/office/drawing/2014/main" id="{690E2BD2-7355-478D-9F88-78697DFCE7D0}"/>
                  </a:ext>
                </a:extLst>
              </p:cNvPr>
              <p:cNvSpPr txBox="1">
                <a:spLocks noRot="1" noChangeAspect="1" noMove="1" noResize="1" noEditPoints="1" noAdjustHandles="1" noChangeArrowheads="1" noChangeShapeType="1" noTextEdit="1"/>
              </p:cNvSpPr>
              <p:nvPr/>
            </p:nvSpPr>
            <p:spPr>
              <a:xfrm>
                <a:off x="843360" y="6063223"/>
                <a:ext cx="6096000" cy="400110"/>
              </a:xfrm>
              <a:prstGeom prst="rect">
                <a:avLst/>
              </a:prstGeom>
              <a:blipFill>
                <a:blip r:embed="rId9"/>
                <a:stretch>
                  <a:fillRect l="-1000" t="-9231" b="-27692"/>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8BE47761-90E5-1ACD-061E-946125B4C87F}"/>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D0E53F27-C2CB-EEB2-E29C-6F790828DF9F}"/>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0C24650C-AFF3-A1FC-BB12-964FCCF600F4}"/>
              </a:ext>
            </a:extLst>
          </p:cNvPr>
          <p:cNvSpPr>
            <a:spLocks noGrp="1"/>
          </p:cNvSpPr>
          <p:nvPr>
            <p:ph type="sldNum" sz="quarter" idx="12"/>
          </p:nvPr>
        </p:nvSpPr>
        <p:spPr/>
        <p:txBody>
          <a:bodyPr/>
          <a:lstStyle/>
          <a:p>
            <a:fld id="{A4F2CA83-2021-4716-8E4F-79F255E2A287}" type="slidenum">
              <a:rPr lang="en-US" smtClean="0"/>
              <a:t>23</a:t>
            </a:fld>
            <a:endParaRPr lang="en-US"/>
          </a:p>
        </p:txBody>
      </p:sp>
    </p:spTree>
    <p:extLst>
      <p:ext uri="{BB962C8B-B14F-4D97-AF65-F5344CB8AC3E}">
        <p14:creationId xmlns:p14="http://schemas.microsoft.com/office/powerpoint/2010/main" val="1142545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a:solidFill>
                  <a:srgbClr val="990000"/>
                </a:solidFill>
                <a:latin typeface="+mj-lt"/>
              </a:rPr>
              <a:t>McLachlan variational principle </a:t>
            </a:r>
          </a:p>
        </p:txBody>
      </p: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63F2BBF2-0F84-464F-A0BF-B0B26137BCFF}"/>
                  </a:ext>
                </a:extLst>
              </p:cNvPr>
              <p:cNvSpPr txBox="1"/>
              <p:nvPr/>
            </p:nvSpPr>
            <p:spPr>
              <a:xfrm>
                <a:off x="791651" y="778608"/>
                <a:ext cx="10933818" cy="1055289"/>
              </a:xfrm>
              <a:prstGeom prst="rect">
                <a:avLst/>
              </a:prstGeom>
              <a:noFill/>
            </p:spPr>
            <p:txBody>
              <a:bodyPr wrap="square">
                <a:spAutoFit/>
              </a:bodyPr>
              <a:lstStyle/>
              <a:p>
                <a:r>
                  <a:rPr lang="en-US" sz="2000" dirty="0">
                    <a:effectLst/>
                    <a:ea typeface="宋体" panose="02010600030101010101" pitchFamily="2" charset="-122"/>
                  </a:rPr>
                  <a:t>To simulate the dynamic system using variational algorithms; </a:t>
                </a:r>
                <a:r>
                  <a:rPr lang="en-US" sz="2000" dirty="0">
                    <a:ea typeface="宋体" panose="02010600030101010101" pitchFamily="2" charset="-122"/>
                  </a:rPr>
                  <a:t>T</a:t>
                </a:r>
                <a:r>
                  <a:rPr lang="en-US" sz="2000" dirty="0">
                    <a:effectLst/>
                    <a:ea typeface="宋体" panose="02010600030101010101" pitchFamily="2" charset="-122"/>
                  </a:rPr>
                  <a:t>he system wavefunction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𝜓</m:t>
                    </m:r>
                    <m:d>
                      <m:dPr>
                        <m:ctrlPr>
                          <a:rPr lang="en-US" sz="2000" i="1">
                            <a:effectLst/>
                            <a:latin typeface="Cambria Math" panose="02040503050406030204" pitchFamily="18" charset="0"/>
                            <a:cs typeface="Times New Roman" panose="02020603050405020304" pitchFamily="18" charset="0"/>
                          </a:rPr>
                        </m:ctrlPr>
                      </m:d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𝐫</m:t>
                        </m:r>
                        <m:r>
                          <a:rPr lang="en-US" sz="2000">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oMath>
                </a14:m>
                <a:r>
                  <a:rPr lang="en-US" sz="2000" dirty="0">
                    <a:effectLst/>
                    <a:ea typeface="宋体" panose="02010600030101010101" pitchFamily="2" charset="-122"/>
                  </a:rPr>
                  <a:t> can be approximated by a </a:t>
                </a:r>
                <a:r>
                  <a:rPr lang="en-US" sz="2000" b="1" dirty="0">
                    <a:effectLst/>
                    <a:ea typeface="宋体" panose="02010600030101010101" pitchFamily="2" charset="-122"/>
                  </a:rPr>
                  <a:t>parameterized quantum ansatz</a:t>
                </a:r>
                <a:r>
                  <a:rPr lang="en-US" sz="2000" dirty="0">
                    <a:effectLst/>
                    <a:ea typeface="宋体" panose="02010600030101010101" pitchFamily="2" charset="-122"/>
                  </a:rPr>
                  <a:t> as a trial state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𝜙</m:t>
                    </m:r>
                    <m:d>
                      <m:dPr>
                        <m:ctrlPr>
                          <a:rPr lang="en-US" sz="2000" i="1">
                            <a:effectLst/>
                            <a:latin typeface="Cambria Math" panose="02040503050406030204" pitchFamily="18" charset="0"/>
                            <a:cs typeface="Times New Roman" panose="02020603050405020304" pitchFamily="18" charset="0"/>
                          </a:rPr>
                        </m:ctrlPr>
                      </m:d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𝛉</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e>
                    </m:d>
                  </m:oMath>
                </a14:m>
                <a:r>
                  <a:rPr lang="en-US" sz="2000" dirty="0"/>
                  <a:t>. </a:t>
                </a:r>
                <a:r>
                  <a:rPr lang="el-GR" sz="2000" b="1" dirty="0">
                    <a:latin typeface="Times New Roman" panose="02020603050405020304" pitchFamily="18" charset="0"/>
                    <a:cs typeface="Times New Roman" panose="02020603050405020304" pitchFamily="18" charset="0"/>
                  </a:rPr>
                  <a:t>θ</a:t>
                </a:r>
                <a:r>
                  <a:rPr lang="en-US" sz="2000" dirty="0">
                    <a:latin typeface="Times New Roman" panose="02020603050405020304" pitchFamily="18" charset="0"/>
                    <a:cs typeface="Times New Roman" panose="02020603050405020304" pitchFamily="18" charset="0"/>
                  </a:rPr>
                  <a:t> is a real vector.</a:t>
                </a:r>
                <a:endParaRPr lang="en-US" sz="2000" dirty="0"/>
              </a:p>
              <a:p>
                <a:r>
                  <a:rPr lang="en-US" sz="2000" dirty="0"/>
                  <a:t>Then </a:t>
                </a:r>
                <a:r>
                  <a:rPr lang="en-US" sz="2000" b="1" dirty="0"/>
                  <a:t>Time Dependent Schrodinger Equation </a:t>
                </a:r>
                <a:r>
                  <a:rPr lang="en-US" sz="2000" dirty="0"/>
                  <a:t>can be rewritten as: </a:t>
                </a:r>
              </a:p>
            </p:txBody>
          </p:sp>
        </mc:Choice>
        <mc:Fallback>
          <p:sp>
            <p:nvSpPr>
              <p:cNvPr id="23" name="TextBox 22">
                <a:extLst>
                  <a:ext uri="{FF2B5EF4-FFF2-40B4-BE49-F238E27FC236}">
                    <a16:creationId xmlns:a16="http://schemas.microsoft.com/office/drawing/2014/main" id="{63F2BBF2-0F84-464F-A0BF-B0B26137BCFF}"/>
                  </a:ext>
                </a:extLst>
              </p:cNvPr>
              <p:cNvSpPr txBox="1">
                <a:spLocks noRot="1" noChangeAspect="1" noMove="1" noResize="1" noEditPoints="1" noAdjustHandles="1" noChangeArrowheads="1" noChangeShapeType="1" noTextEdit="1"/>
              </p:cNvSpPr>
              <p:nvPr/>
            </p:nvSpPr>
            <p:spPr>
              <a:xfrm>
                <a:off x="791651" y="778608"/>
                <a:ext cx="10933818" cy="1055289"/>
              </a:xfrm>
              <a:prstGeom prst="rect">
                <a:avLst/>
              </a:prstGeom>
              <a:blipFill>
                <a:blip r:embed="rId2"/>
                <a:stretch>
                  <a:fillRect l="-613" t="-3468" b="-92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8616232-F7D0-4358-BBFE-45D16D078246}"/>
                  </a:ext>
                </a:extLst>
              </p:cNvPr>
              <p:cNvSpPr txBox="1"/>
              <p:nvPr/>
            </p:nvSpPr>
            <p:spPr>
              <a:xfrm>
                <a:off x="2714370" y="1854318"/>
                <a:ext cx="6096000" cy="8824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limLoc m:val="undOvr"/>
                          <m:supHide m:val="on"/>
                          <m:ctrlPr>
                            <a:rPr lang="en-US" sz="2000" i="1" smtClean="0">
                              <a:latin typeface="Cambria Math" panose="02040503050406030204" pitchFamily="18" charset="0"/>
                            </a:rPr>
                          </m:ctrlPr>
                        </m:naryPr>
                        <m:sub>
                          <m:r>
                            <a:rPr lang="en-US" sz="2000" i="1">
                              <a:latin typeface="Cambria Math" panose="02040503050406030204" pitchFamily="18" charset="0"/>
                            </a:rPr>
                            <m:t>𝑖</m:t>
                          </m:r>
                        </m:sub>
                        <m:sup/>
                        <m:e>
                          <m:f>
                            <m:fPr>
                              <m:ctrlPr>
                                <a:rPr lang="en-US" sz="2000" i="1">
                                  <a:solidFill>
                                    <a:srgbClr val="836967"/>
                                  </a:solidFill>
                                  <a:latin typeface="Cambria Math" panose="02040503050406030204" pitchFamily="18" charset="0"/>
                                </a:rPr>
                              </m:ctrlPr>
                            </m:fPr>
                            <m:num>
                              <m:r>
                                <a:rPr lang="en-US" sz="2000" i="0">
                                  <a:latin typeface="Cambria Math" panose="02040503050406030204" pitchFamily="18" charset="0"/>
                                </a:rPr>
                                <m:t>𝜕</m:t>
                              </m:r>
                              <m:d>
                                <m:dPr>
                                  <m:begChr m:val="|"/>
                                  <m:endChr m:val="⟩"/>
                                  <m:ctrlPr>
                                    <a:rPr lang="en-US" sz="2000" i="1">
                                      <a:solidFill>
                                        <a:srgbClr val="836967"/>
                                      </a:solidFill>
                                      <a:latin typeface="Cambria Math" panose="02040503050406030204" pitchFamily="18" charset="0"/>
                                    </a:rPr>
                                  </m:ctrlPr>
                                </m:dPr>
                                <m:e>
                                  <m:r>
                                    <a:rPr lang="en-US" sz="2000" i="1">
                                      <a:latin typeface="Cambria Math" panose="02040503050406030204" pitchFamily="18" charset="0"/>
                                    </a:rPr>
                                    <m:t>𝜙</m:t>
                                  </m:r>
                                  <m:d>
                                    <m:dPr>
                                      <m:ctrlPr>
                                        <a:rPr lang="en-US" sz="2000" i="1">
                                          <a:solidFill>
                                            <a:srgbClr val="836967"/>
                                          </a:solidFill>
                                          <a:latin typeface="Cambria Math" panose="02040503050406030204" pitchFamily="18" charset="0"/>
                                        </a:rPr>
                                      </m:ctrlPr>
                                    </m:dPr>
                                    <m:e>
                                      <m:r>
                                        <a:rPr lang="en-US" sz="2000" b="1" i="0">
                                          <a:latin typeface="Cambria Math" panose="02040503050406030204" pitchFamily="18" charset="0"/>
                                        </a:rPr>
                                        <m:t>𝛉</m:t>
                                      </m:r>
                                      <m:d>
                                        <m:dPr>
                                          <m:ctrlPr>
                                            <a:rPr lang="en-US" sz="2000" b="1" i="1">
                                              <a:solidFill>
                                                <a:srgbClr val="836967"/>
                                              </a:solidFill>
                                              <a:latin typeface="Cambria Math" panose="02040503050406030204" pitchFamily="18" charset="0"/>
                                            </a:rPr>
                                          </m:ctrlPr>
                                        </m:dPr>
                                        <m:e>
                                          <m:r>
                                            <a:rPr lang="en-US" sz="2000" b="0" i="1">
                                              <a:latin typeface="Cambria Math" panose="02040503050406030204" pitchFamily="18" charset="0"/>
                                            </a:rPr>
                                            <m:t>𝑡</m:t>
                                          </m:r>
                                        </m:e>
                                      </m:d>
                                    </m:e>
                                  </m:d>
                                </m:e>
                              </m:d>
                            </m:num>
                            <m:den>
                              <m:r>
                                <a:rPr lang="en-US" sz="2000" b="0" i="0">
                                  <a:latin typeface="Cambria Math" panose="02040503050406030204" pitchFamily="18" charset="0"/>
                                </a:rPr>
                                <m:t>𝜕</m:t>
                              </m:r>
                              <m:sSub>
                                <m:sSubPr>
                                  <m:ctrlPr>
                                    <a:rPr lang="en-US" sz="2000" b="0" i="1">
                                      <a:solidFill>
                                        <a:srgbClr val="836967"/>
                                      </a:solidFill>
                                      <a:latin typeface="Cambria Math" panose="02040503050406030204" pitchFamily="18" charset="0"/>
                                    </a:rPr>
                                  </m:ctrlPr>
                                </m:sSubPr>
                                <m:e>
                                  <m:r>
                                    <a:rPr lang="en-US" sz="2000" b="0" i="1">
                                      <a:latin typeface="Cambria Math" panose="02040503050406030204" pitchFamily="18" charset="0"/>
                                    </a:rPr>
                                    <m:t>𝜃</m:t>
                                  </m:r>
                                </m:e>
                                <m:sub>
                                  <m:r>
                                    <a:rPr lang="en-US" sz="2000" b="0" i="1">
                                      <a:latin typeface="Cambria Math" panose="02040503050406030204" pitchFamily="18" charset="0"/>
                                    </a:rPr>
                                    <m:t>𝑖</m:t>
                                  </m:r>
                                </m:sub>
                              </m:sSub>
                            </m:den>
                          </m:f>
                        </m:e>
                      </m:nary>
                      <m:sSub>
                        <m:sSubPr>
                          <m:ctrlPr>
                            <a:rPr lang="en-US" sz="2000" b="0" i="1">
                              <a:solidFill>
                                <a:srgbClr val="836967"/>
                              </a:solidFill>
                              <a:latin typeface="Cambria Math" panose="02040503050406030204" pitchFamily="18" charset="0"/>
                            </a:rPr>
                          </m:ctrlPr>
                        </m:sSubPr>
                        <m:e>
                          <m:acc>
                            <m:accPr>
                              <m:chr m:val="̇"/>
                              <m:ctrlPr>
                                <a:rPr lang="en-US" sz="2000" b="0" i="1">
                                  <a:solidFill>
                                    <a:srgbClr val="836967"/>
                                  </a:solidFill>
                                  <a:latin typeface="Cambria Math" panose="02040503050406030204" pitchFamily="18" charset="0"/>
                                </a:rPr>
                              </m:ctrlPr>
                            </m:accPr>
                            <m:e>
                              <m:r>
                                <a:rPr lang="en-US" sz="2000" b="0" i="1">
                                  <a:latin typeface="Cambria Math" panose="02040503050406030204" pitchFamily="18" charset="0"/>
                                </a:rPr>
                                <m:t>𝜃</m:t>
                              </m:r>
                            </m:e>
                          </m:acc>
                        </m:e>
                        <m:sub>
                          <m:r>
                            <a:rPr lang="en-US" sz="2000" b="0" i="1">
                              <a:latin typeface="Cambria Math" panose="02040503050406030204" pitchFamily="18" charset="0"/>
                            </a:rPr>
                            <m:t>𝑖</m:t>
                          </m:r>
                        </m:sub>
                      </m:sSub>
                      <m:r>
                        <a:rPr lang="en-US" sz="2000" b="0" i="0">
                          <a:latin typeface="Cambria Math" panose="02040503050406030204" pitchFamily="18" charset="0"/>
                        </a:rPr>
                        <m:t>+</m:t>
                      </m:r>
                      <m:r>
                        <a:rPr lang="en-US" sz="2000" b="0" i="1">
                          <a:latin typeface="Cambria Math" panose="02040503050406030204" pitchFamily="18" charset="0"/>
                        </a:rPr>
                        <m:t>𝑖𝐻</m:t>
                      </m:r>
                      <m:d>
                        <m:dPr>
                          <m:begChr m:val="|"/>
                          <m:endChr m:val="⟩"/>
                          <m:ctrlPr>
                            <a:rPr lang="en-US" sz="2000" b="0" i="1">
                              <a:solidFill>
                                <a:srgbClr val="836967"/>
                              </a:solidFill>
                              <a:latin typeface="Cambria Math" panose="02040503050406030204" pitchFamily="18" charset="0"/>
                            </a:rPr>
                          </m:ctrlPr>
                        </m:dPr>
                        <m:e>
                          <m:r>
                            <a:rPr lang="en-US" sz="2000" b="0" i="1">
                              <a:latin typeface="Cambria Math" panose="02040503050406030204" pitchFamily="18" charset="0"/>
                            </a:rPr>
                            <m:t>𝜙</m:t>
                          </m:r>
                          <m:d>
                            <m:dPr>
                              <m:ctrlPr>
                                <a:rPr lang="en-US" sz="2000" b="0" i="1">
                                  <a:solidFill>
                                    <a:srgbClr val="836967"/>
                                  </a:solidFill>
                                  <a:latin typeface="Cambria Math" panose="02040503050406030204" pitchFamily="18" charset="0"/>
                                </a:rPr>
                              </m:ctrlPr>
                            </m:dPr>
                            <m:e>
                              <m:r>
                                <a:rPr lang="en-US" sz="2000" b="1" i="0">
                                  <a:latin typeface="Cambria Math" panose="02040503050406030204" pitchFamily="18" charset="0"/>
                                </a:rPr>
                                <m:t>𝛉</m:t>
                              </m:r>
                              <m:d>
                                <m:dPr>
                                  <m:ctrlPr>
                                    <a:rPr lang="en-US" sz="2000" b="1" i="1">
                                      <a:solidFill>
                                        <a:srgbClr val="836967"/>
                                      </a:solidFill>
                                      <a:latin typeface="Cambria Math" panose="02040503050406030204" pitchFamily="18" charset="0"/>
                                    </a:rPr>
                                  </m:ctrlPr>
                                </m:dPr>
                                <m:e>
                                  <m:r>
                                    <a:rPr lang="en-US" sz="2000" b="0" i="1">
                                      <a:latin typeface="Cambria Math" panose="02040503050406030204" pitchFamily="18" charset="0"/>
                                    </a:rPr>
                                    <m:t>𝑡</m:t>
                                  </m:r>
                                </m:e>
                              </m:d>
                            </m:e>
                          </m:d>
                        </m:e>
                      </m:d>
                      <m:r>
                        <a:rPr lang="en-US" sz="2000" b="0" i="0">
                          <a:latin typeface="Cambria Math" panose="02040503050406030204" pitchFamily="18" charset="0"/>
                        </a:rPr>
                        <m:t>≈0</m:t>
                      </m:r>
                    </m:oMath>
                  </m:oMathPara>
                </a14:m>
                <a:endParaRPr lang="en-US" sz="2000"/>
              </a:p>
            </p:txBody>
          </p:sp>
        </mc:Choice>
        <mc:Fallback xmlns="">
          <p:sp>
            <p:nvSpPr>
              <p:cNvPr id="24" name="TextBox 23">
                <a:extLst>
                  <a:ext uri="{FF2B5EF4-FFF2-40B4-BE49-F238E27FC236}">
                    <a16:creationId xmlns:a16="http://schemas.microsoft.com/office/drawing/2014/main" id="{B8616232-F7D0-4358-BBFE-45D16D078246}"/>
                  </a:ext>
                </a:extLst>
              </p:cNvPr>
              <p:cNvSpPr txBox="1">
                <a:spLocks noRot="1" noChangeAspect="1" noMove="1" noResize="1" noEditPoints="1" noAdjustHandles="1" noChangeArrowheads="1" noChangeShapeType="1" noTextEdit="1"/>
              </p:cNvSpPr>
              <p:nvPr/>
            </p:nvSpPr>
            <p:spPr>
              <a:xfrm>
                <a:off x="2714370" y="1854318"/>
                <a:ext cx="6096000" cy="88248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B15602B-921C-4BD3-A7DB-E782EA30B3F7}"/>
                  </a:ext>
                </a:extLst>
              </p:cNvPr>
              <p:cNvSpPr txBox="1"/>
              <p:nvPr/>
            </p:nvSpPr>
            <p:spPr>
              <a:xfrm>
                <a:off x="791651" y="2772756"/>
                <a:ext cx="9458573" cy="1245534"/>
              </a:xfrm>
              <a:prstGeom prst="rect">
                <a:avLst/>
              </a:prstGeom>
              <a:noFill/>
            </p:spPr>
            <p:txBody>
              <a:bodyPr wrap="square">
                <a:spAutoFit/>
              </a:bodyPr>
              <a:lstStyle/>
              <a:p>
                <a:pPr marL="0" marR="0" algn="just">
                  <a:lnSpc>
                    <a:spcPct val="150000"/>
                  </a:lnSpc>
                  <a:spcBef>
                    <a:spcPts val="0"/>
                  </a:spcBef>
                  <a:spcAft>
                    <a:spcPts val="0"/>
                  </a:spcAft>
                </a:pPr>
                <a:r>
                  <a:rPr lang="en-US" sz="2000">
                    <a:effectLst/>
                    <a:ea typeface="等线" panose="02010600030101010101" pitchFamily="2" charset="-122"/>
                    <a:cs typeface="Arial" panose="020B0604020202020204" pitchFamily="34" charset="0"/>
                  </a:rPr>
                  <a:t>The McLachlan variational principle aims to minimize the squared norm of the left side:</a:t>
                </a:r>
              </a:p>
              <a:p>
                <a:pPr/>
                <a14:m>
                  <m:oMathPara xmlns:m="http://schemas.openxmlformats.org/officeDocument/2006/math">
                    <m:oMathParaPr>
                      <m:jc m:val="centerGroup"/>
                    </m:oMathParaPr>
                    <m:oMath xmlns:m="http://schemas.openxmlformats.org/officeDocument/2006/math">
                      <m:eqArr>
                        <m:eqArrPr>
                          <m:ctrlPr>
                            <a:rPr lang="en-US" sz="2000" i="1">
                              <a:effectLst/>
                              <a:latin typeface="Cambria Math" panose="02040503050406030204" pitchFamily="18" charset="0"/>
                              <a:cs typeface="Times New Roman" panose="02020603050405020304" pitchFamily="18" charset="0"/>
                            </a:rPr>
                          </m:ctrlPr>
                        </m:eqArrPr>
                        <m:e>
                          <m:r>
                            <a:rPr lang="en-US" sz="2000" i="1">
                              <a:effectLst/>
                              <a:latin typeface="Cambria Math" panose="02040503050406030204" pitchFamily="18" charset="0"/>
                              <a:ea typeface="宋体" panose="02010600030101010101" pitchFamily="2" charset="-122"/>
                              <a:cs typeface="Times New Roman" panose="02020603050405020304" pitchFamily="18" charset="0"/>
                            </a:rPr>
                            <m:t>𝛿</m:t>
                          </m:r>
                          <m:r>
                            <a:rPr lang="en-US" sz="2000">
                              <a:effectLst/>
                              <a:latin typeface="Cambria Math" panose="02040503050406030204" pitchFamily="18" charset="0"/>
                              <a:ea typeface="宋体" panose="02010600030101010101" pitchFamily="2" charset="-122"/>
                              <a:cs typeface="Times New Roman" panose="02020603050405020304" pitchFamily="18" charset="0"/>
                            </a:rPr>
                            <m:t>∥</m:t>
                          </m:r>
                          <m:d>
                            <m:dPr>
                              <m:ctrlPr>
                                <a:rPr lang="en-US" sz="2000" i="1">
                                  <a:effectLst/>
                                  <a:latin typeface="Cambria Math" panose="02040503050406030204" pitchFamily="18" charset="0"/>
                                  <a:cs typeface="Times New Roman" panose="02020603050405020304" pitchFamily="18" charset="0"/>
                                </a:rPr>
                              </m:ctrlPr>
                            </m:dPr>
                            <m:e>
                              <m:f>
                                <m:fPr>
                                  <m:ctrlPr>
                                    <a:rPr lang="en-US" sz="2000" i="1">
                                      <a:effectLst/>
                                      <a:latin typeface="Cambria Math" panose="02040503050406030204" pitchFamily="18" charset="0"/>
                                      <a:cs typeface="Times New Roman" panose="02020603050405020304" pitchFamily="18" charset="0"/>
                                    </a:rPr>
                                  </m:ctrlPr>
                                </m:fPr>
                                <m:num>
                                  <m:r>
                                    <a:rPr lang="en-US" sz="2000" i="1">
                                      <a:effectLst/>
                                      <a:latin typeface="Cambria Math" panose="02040503050406030204" pitchFamily="18" charset="0"/>
                                      <a:ea typeface="宋体" panose="02010600030101010101" pitchFamily="2" charset="-122"/>
                                      <a:cs typeface="Times New Roman" panose="02020603050405020304" pitchFamily="18" charset="0"/>
                                    </a:rPr>
                                    <m:t>𝑑</m:t>
                                  </m:r>
                                </m:num>
                                <m:den>
                                  <m:r>
                                    <a:rPr lang="en-US" sz="2000" i="1">
                                      <a:effectLst/>
                                      <a:latin typeface="Cambria Math" panose="02040503050406030204" pitchFamily="18" charset="0"/>
                                      <a:ea typeface="宋体" panose="02010600030101010101" pitchFamily="2" charset="-122"/>
                                      <a:cs typeface="Times New Roman" panose="02020603050405020304" pitchFamily="18" charset="0"/>
                                    </a:rPr>
                                    <m:t>𝑑𝑡</m:t>
                                  </m:r>
                                </m:den>
                              </m:f>
                              <m:r>
                                <a:rPr lang="en-US" sz="2000">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𝑖𝐻</m:t>
                              </m:r>
                            </m:e>
                          </m:d>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𝜙</m:t>
                              </m:r>
                              <m:d>
                                <m:dPr>
                                  <m:ctrlPr>
                                    <a:rPr lang="en-US" sz="2000" i="1">
                                      <a:effectLst/>
                                      <a:latin typeface="Cambria Math" panose="02040503050406030204" pitchFamily="18" charset="0"/>
                                      <a:cs typeface="Times New Roman" panose="02020603050405020304" pitchFamily="18" charset="0"/>
                                    </a:rPr>
                                  </m:ctrlPr>
                                </m:d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𝛉</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e>
                              </m:d>
                            </m:e>
                          </m:d>
                          <m:sSup>
                            <m:sSupPr>
                              <m:ctrlPr>
                                <a:rPr lang="en-US" sz="2000" i="1">
                                  <a:effectLst/>
                                  <a:latin typeface="Cambria Math" panose="02040503050406030204" pitchFamily="18" charset="0"/>
                                  <a:cs typeface="Times New Roman" panose="02020603050405020304" pitchFamily="18" charset="0"/>
                                </a:rPr>
                              </m:ctrlPr>
                            </m:sSupPr>
                            <m:e>
                              <m:r>
                                <a:rPr lang="en-US" sz="2000">
                                  <a:effectLst/>
                                  <a:latin typeface="Cambria Math" panose="02040503050406030204" pitchFamily="18" charset="0"/>
                                  <a:ea typeface="宋体" panose="02010600030101010101" pitchFamily="2" charset="-122"/>
                                  <a:cs typeface="Times New Roman" panose="02020603050405020304" pitchFamily="18" charset="0"/>
                                </a:rPr>
                                <m:t>∥</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sup>
                          </m:sSup>
                          <m:r>
                            <a:rPr lang="en-US" sz="2000">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0</m:t>
                          </m:r>
                        </m:e>
                      </m:eqArr>
                    </m:oMath>
                  </m:oMathPara>
                </a14:m>
                <a:endParaRPr lang="en-US" sz="2000"/>
              </a:p>
            </p:txBody>
          </p:sp>
        </mc:Choice>
        <mc:Fallback xmlns="">
          <p:sp>
            <p:nvSpPr>
              <p:cNvPr id="27" name="TextBox 26">
                <a:extLst>
                  <a:ext uri="{FF2B5EF4-FFF2-40B4-BE49-F238E27FC236}">
                    <a16:creationId xmlns:a16="http://schemas.microsoft.com/office/drawing/2014/main" id="{0B15602B-921C-4BD3-A7DB-E782EA30B3F7}"/>
                  </a:ext>
                </a:extLst>
              </p:cNvPr>
              <p:cNvSpPr txBox="1">
                <a:spLocks noRot="1" noChangeAspect="1" noMove="1" noResize="1" noEditPoints="1" noAdjustHandles="1" noChangeArrowheads="1" noChangeShapeType="1" noTextEdit="1"/>
              </p:cNvSpPr>
              <p:nvPr/>
            </p:nvSpPr>
            <p:spPr>
              <a:xfrm>
                <a:off x="791651" y="2772756"/>
                <a:ext cx="9458573" cy="1245534"/>
              </a:xfrm>
              <a:prstGeom prst="rect">
                <a:avLst/>
              </a:prstGeom>
              <a:blipFill>
                <a:blip r:embed="rId4"/>
                <a:stretch>
                  <a:fillRect l="-7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B351974-2555-43EF-ADA0-347388BAE52D}"/>
                  </a:ext>
                </a:extLst>
              </p:cNvPr>
              <p:cNvSpPr txBox="1"/>
              <p:nvPr/>
            </p:nvSpPr>
            <p:spPr>
              <a:xfrm>
                <a:off x="791651" y="4219290"/>
                <a:ext cx="3268285" cy="414857"/>
              </a:xfrm>
              <a:prstGeom prst="rect">
                <a:avLst/>
              </a:prstGeom>
              <a:noFill/>
            </p:spPr>
            <p:txBody>
              <a:bodyPr wrap="square">
                <a:spAutoFit/>
              </a:bodyPr>
              <a:lstStyle/>
              <a:p>
                <a:r>
                  <a:rPr lang="en-US" sz="2000">
                    <a:effectLst/>
                    <a:ea typeface="宋体" panose="02010600030101010101" pitchFamily="2" charset="-122"/>
                  </a:rPr>
                  <a:t>The variation of real </a:t>
                </a:r>
                <a14:m>
                  <m:oMath xmlns:m="http://schemas.openxmlformats.org/officeDocument/2006/math">
                    <m:acc>
                      <m:accPr>
                        <m:chr m:val="̇"/>
                        <m:ctrlPr>
                          <a:rPr lang="en-US" sz="2000" i="1">
                            <a:effectLst/>
                            <a:latin typeface="Cambria Math" panose="02040503050406030204" pitchFamily="18" charset="0"/>
                            <a:cs typeface="Times New Roman" panose="02020603050405020304" pitchFamily="18" charset="0"/>
                          </a:rPr>
                        </m:ctrlPr>
                      </m:acc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𝛉</m:t>
                        </m:r>
                      </m:e>
                    </m:acc>
                  </m:oMath>
                </a14:m>
                <a:r>
                  <a:rPr lang="en-US" sz="2000">
                    <a:effectLst/>
                    <a:ea typeface="宋体" panose="02010600030101010101" pitchFamily="2" charset="-122"/>
                  </a:rPr>
                  <a:t> yields</a:t>
                </a:r>
                <a:endParaRPr lang="en-US" sz="2000"/>
              </a:p>
            </p:txBody>
          </p:sp>
        </mc:Choice>
        <mc:Fallback xmlns="">
          <p:sp>
            <p:nvSpPr>
              <p:cNvPr id="30" name="TextBox 29">
                <a:extLst>
                  <a:ext uri="{FF2B5EF4-FFF2-40B4-BE49-F238E27FC236}">
                    <a16:creationId xmlns:a16="http://schemas.microsoft.com/office/drawing/2014/main" id="{DB351974-2555-43EF-ADA0-347388BAE52D}"/>
                  </a:ext>
                </a:extLst>
              </p:cNvPr>
              <p:cNvSpPr txBox="1">
                <a:spLocks noRot="1" noChangeAspect="1" noMove="1" noResize="1" noEditPoints="1" noAdjustHandles="1" noChangeArrowheads="1" noChangeShapeType="1" noTextEdit="1"/>
              </p:cNvSpPr>
              <p:nvPr/>
            </p:nvSpPr>
            <p:spPr>
              <a:xfrm>
                <a:off x="791651" y="4219290"/>
                <a:ext cx="3268285" cy="414857"/>
              </a:xfrm>
              <a:prstGeom prst="rect">
                <a:avLst/>
              </a:prstGeom>
              <a:blipFill>
                <a:blip r:embed="rId5"/>
                <a:stretch>
                  <a:fillRect l="-2052" t="-2941" b="-26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CB33D70-588C-4B94-B556-00C5699D4ADA}"/>
                  </a:ext>
                </a:extLst>
              </p:cNvPr>
              <p:cNvSpPr txBox="1"/>
              <p:nvPr/>
            </p:nvSpPr>
            <p:spPr>
              <a:xfrm>
                <a:off x="1064794" y="5024104"/>
                <a:ext cx="2472649" cy="8740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limLoc m:val="undOvr"/>
                          <m:supHide m:val="on"/>
                          <m:ctrlPr>
                            <a:rPr lang="en-US" sz="2000" i="1" smtClean="0">
                              <a:latin typeface="Cambria Math" panose="02040503050406030204" pitchFamily="18" charset="0"/>
                            </a:rPr>
                          </m:ctrlPr>
                        </m:naryPr>
                        <m:sub>
                          <m:r>
                            <a:rPr lang="en-US" sz="2000" i="1">
                              <a:latin typeface="Cambria Math" panose="02040503050406030204" pitchFamily="18" charset="0"/>
                            </a:rPr>
                            <m:t>𝑗</m:t>
                          </m:r>
                        </m:sub>
                        <m:sup/>
                        <m:e>
                          <m:sSubSup>
                            <m:sSubSupPr>
                              <m:ctrlPr>
                                <a:rPr lang="en-US" sz="2000" i="1">
                                  <a:solidFill>
                                    <a:srgbClr val="836967"/>
                                  </a:solidFill>
                                  <a:latin typeface="Cambria Math" panose="02040503050406030204" pitchFamily="18" charset="0"/>
                                </a:rPr>
                              </m:ctrlPr>
                            </m:sSubSupPr>
                            <m:e>
                              <m:r>
                                <a:rPr lang="en-US" sz="2000" i="1">
                                  <a:latin typeface="Cambria Math" panose="02040503050406030204" pitchFamily="18" charset="0"/>
                                </a:rPr>
                                <m:t>𝐴</m:t>
                              </m:r>
                            </m:e>
                            <m:sub>
                              <m:r>
                                <a:rPr lang="en-US" sz="2000" i="1">
                                  <a:latin typeface="Cambria Math" panose="02040503050406030204" pitchFamily="18" charset="0"/>
                                </a:rPr>
                                <m:t>𝑖</m:t>
                              </m:r>
                              <m:r>
                                <a:rPr lang="en-US" sz="2000" i="0">
                                  <a:latin typeface="Cambria Math" panose="02040503050406030204" pitchFamily="18" charset="0"/>
                                </a:rPr>
                                <m:t>,</m:t>
                              </m:r>
                              <m:r>
                                <a:rPr lang="en-US" sz="2000" i="1">
                                  <a:latin typeface="Cambria Math" panose="02040503050406030204" pitchFamily="18" charset="0"/>
                                </a:rPr>
                                <m:t>𝑗</m:t>
                              </m:r>
                            </m:sub>
                            <m:sup>
                              <m:r>
                                <a:rPr lang="en-US" sz="2000" i="1">
                                  <a:latin typeface="Cambria Math" panose="02040503050406030204" pitchFamily="18" charset="0"/>
                                </a:rPr>
                                <m:t>𝑅</m:t>
                              </m:r>
                            </m:sup>
                          </m:sSubSup>
                        </m:e>
                      </m:nary>
                      <m:sSub>
                        <m:sSubPr>
                          <m:ctrlPr>
                            <a:rPr lang="en-US" sz="2000" i="1">
                              <a:solidFill>
                                <a:srgbClr val="836967"/>
                              </a:solidFill>
                              <a:latin typeface="Cambria Math" panose="02040503050406030204" pitchFamily="18" charset="0"/>
                            </a:rPr>
                          </m:ctrlPr>
                        </m:sSubPr>
                        <m:e>
                          <m:acc>
                            <m:accPr>
                              <m:chr m:val="̇"/>
                              <m:ctrlPr>
                                <a:rPr lang="en-US" sz="2000" i="1">
                                  <a:solidFill>
                                    <a:srgbClr val="836967"/>
                                  </a:solidFill>
                                  <a:latin typeface="Cambria Math" panose="02040503050406030204" pitchFamily="18" charset="0"/>
                                </a:rPr>
                              </m:ctrlPr>
                            </m:accPr>
                            <m:e>
                              <m:r>
                                <a:rPr lang="en-US" sz="2000" i="1">
                                  <a:latin typeface="Cambria Math" panose="02040503050406030204" pitchFamily="18" charset="0"/>
                                </a:rPr>
                                <m:t>𝜃</m:t>
                              </m:r>
                            </m:e>
                          </m:acc>
                        </m:e>
                        <m:sub>
                          <m:r>
                            <a:rPr lang="en-US" sz="2000" i="1">
                              <a:latin typeface="Cambria Math" panose="02040503050406030204" pitchFamily="18" charset="0"/>
                            </a:rPr>
                            <m:t>𝑗</m:t>
                          </m:r>
                        </m:sub>
                      </m:sSub>
                      <m:r>
                        <a:rPr lang="en-US" sz="2000" i="0">
                          <a:latin typeface="Cambria Math" panose="02040503050406030204" pitchFamily="18" charset="0"/>
                        </a:rPr>
                        <m:t>=</m:t>
                      </m:r>
                      <m:sSubSup>
                        <m:sSubSupPr>
                          <m:ctrlPr>
                            <a:rPr lang="en-US" sz="2000" i="1">
                              <a:solidFill>
                                <a:srgbClr val="836967"/>
                              </a:solidFill>
                              <a:latin typeface="Cambria Math" panose="02040503050406030204" pitchFamily="18" charset="0"/>
                            </a:rPr>
                          </m:ctrlPr>
                        </m:sSubSupPr>
                        <m:e>
                          <m:r>
                            <a:rPr lang="en-US" sz="2000" i="1">
                              <a:latin typeface="Cambria Math" panose="02040503050406030204" pitchFamily="18" charset="0"/>
                            </a:rPr>
                            <m:t>𝐶</m:t>
                          </m:r>
                        </m:e>
                        <m:sub>
                          <m:r>
                            <a:rPr lang="en-US" sz="2000" i="1">
                              <a:latin typeface="Cambria Math" panose="02040503050406030204" pitchFamily="18" charset="0"/>
                            </a:rPr>
                            <m:t>𝑖</m:t>
                          </m:r>
                        </m:sub>
                        <m:sup>
                          <m:r>
                            <a:rPr lang="en-US" sz="2000" i="1">
                              <a:latin typeface="Cambria Math" panose="02040503050406030204" pitchFamily="18" charset="0"/>
                            </a:rPr>
                            <m:t>𝐼</m:t>
                          </m:r>
                        </m:sup>
                      </m:sSubSup>
                    </m:oMath>
                  </m:oMathPara>
                </a14:m>
                <a:endParaRPr lang="en-US" sz="2000"/>
              </a:p>
            </p:txBody>
          </p:sp>
        </mc:Choice>
        <mc:Fallback xmlns="">
          <p:sp>
            <p:nvSpPr>
              <p:cNvPr id="33" name="TextBox 32">
                <a:extLst>
                  <a:ext uri="{FF2B5EF4-FFF2-40B4-BE49-F238E27FC236}">
                    <a16:creationId xmlns:a16="http://schemas.microsoft.com/office/drawing/2014/main" id="{6CB33D70-588C-4B94-B556-00C5699D4ADA}"/>
                  </a:ext>
                </a:extLst>
              </p:cNvPr>
              <p:cNvSpPr txBox="1">
                <a:spLocks noRot="1" noChangeAspect="1" noMove="1" noResize="1" noEditPoints="1" noAdjustHandles="1" noChangeArrowheads="1" noChangeShapeType="1" noTextEdit="1"/>
              </p:cNvSpPr>
              <p:nvPr/>
            </p:nvSpPr>
            <p:spPr>
              <a:xfrm>
                <a:off x="1064794" y="5024104"/>
                <a:ext cx="2472649" cy="87408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855D591-2A77-4C35-ABB9-D2498C28D258}"/>
                  </a:ext>
                </a:extLst>
              </p:cNvPr>
              <p:cNvSpPr txBox="1"/>
              <p:nvPr/>
            </p:nvSpPr>
            <p:spPr>
              <a:xfrm>
                <a:off x="4146065" y="4218367"/>
                <a:ext cx="6096000" cy="2087944"/>
              </a:xfrm>
              <a:prstGeom prst="rect">
                <a:avLst/>
              </a:prstGeom>
              <a:noFill/>
            </p:spPr>
            <p:txBody>
              <a:bodyPr wrap="square">
                <a:spAutoFit/>
              </a:bodyPr>
              <a:lstStyle/>
              <a:p>
                <a:pPr marL="0" marR="0"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eqArr>
                        <m:eqArrPr>
                          <m:ctrlPr>
                            <a:rPr lang="en-US" sz="2000" i="1" smtClean="0">
                              <a:effectLst/>
                              <a:latin typeface="Cambria Math" panose="02040503050406030204" pitchFamily="18" charset="0"/>
                              <a:ea typeface="等线" panose="02010600030101010101" pitchFamily="2" charset="-122"/>
                              <a:cs typeface="Times New Roman" panose="02020603050405020304" pitchFamily="18" charset="0"/>
                            </a:rPr>
                          </m:ctrlPr>
                        </m:eqArrPr>
                        <m:e>
                          <m:sSubSup>
                            <m:sSubSupPr>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sSubSupPr>
                            <m:e>
                              <m:r>
                                <a:rPr lang="en-US" sz="2000" i="1">
                                  <a:effectLst/>
                                  <a:latin typeface="Cambria Math" panose="02040503050406030204" pitchFamily="18" charset="0"/>
                                  <a:ea typeface="等线" panose="02010600030101010101" pitchFamily="2" charset="-122"/>
                                  <a:cs typeface="Times New Roman" panose="02020603050405020304" pitchFamily="18" charset="0"/>
                                </a:rPr>
                                <m:t>𝐴</m:t>
                              </m:r>
                            </m:e>
                            <m:sub>
                              <m:r>
                                <a:rPr lang="en-US" sz="2000" i="1">
                                  <a:effectLst/>
                                  <a:latin typeface="Cambria Math" panose="02040503050406030204" pitchFamily="18" charset="0"/>
                                  <a:ea typeface="等线" panose="02010600030101010101" pitchFamily="2" charset="-122"/>
                                  <a:cs typeface="Times New Roman" panose="02020603050405020304" pitchFamily="18" charset="0"/>
                                </a:rPr>
                                <m:t>𝑖</m:t>
                              </m:r>
                              <m:r>
                                <a:rPr lang="en-US" sz="2000">
                                  <a:effectLst/>
                                  <a:latin typeface="Cambria Math" panose="02040503050406030204" pitchFamily="18" charset="0"/>
                                  <a:ea typeface="等线" panose="02010600030101010101" pitchFamily="2" charset="-122"/>
                                  <a:cs typeface="Times New Roman" panose="02020603050405020304" pitchFamily="18" charset="0"/>
                                </a:rPr>
                                <m:t>,</m:t>
                              </m:r>
                              <m:r>
                                <a:rPr lang="en-US" sz="2000" i="1">
                                  <a:effectLst/>
                                  <a:latin typeface="Cambria Math" panose="02040503050406030204" pitchFamily="18" charset="0"/>
                                  <a:ea typeface="等线" panose="02010600030101010101" pitchFamily="2" charset="-122"/>
                                  <a:cs typeface="Times New Roman" panose="02020603050405020304" pitchFamily="18" charset="0"/>
                                </a:rPr>
                                <m:t>𝑗</m:t>
                              </m:r>
                            </m:sub>
                            <m:sup>
                              <m:r>
                                <a:rPr lang="en-US" sz="2000" i="1">
                                  <a:effectLst/>
                                  <a:latin typeface="Cambria Math" panose="02040503050406030204" pitchFamily="18" charset="0"/>
                                  <a:ea typeface="等线" panose="02010600030101010101" pitchFamily="2" charset="-122"/>
                                  <a:cs typeface="Times New Roman" panose="02020603050405020304" pitchFamily="18" charset="0"/>
                                </a:rPr>
                                <m:t>𝑅</m:t>
                              </m:r>
                            </m:sup>
                          </m:sSubSup>
                          <m:r>
                            <a:rPr lang="en-US" sz="2000">
                              <a:effectLst/>
                              <a:latin typeface="Cambria Math" panose="02040503050406030204" pitchFamily="18" charset="0"/>
                              <a:ea typeface="等线" panose="02010600030101010101" pitchFamily="2" charset="-122"/>
                              <a:cs typeface="Times New Roman" panose="02020603050405020304" pitchFamily="18" charset="0"/>
                            </a:rPr>
                            <m:t>=</m:t>
                          </m:r>
                          <m:r>
                            <a:rPr lang="en-US" sz="2000" i="1">
                              <a:effectLst/>
                              <a:latin typeface="Cambria Math" panose="02040503050406030204" pitchFamily="18" charset="0"/>
                              <a:ea typeface="等线" panose="02010600030101010101" pitchFamily="2" charset="-122"/>
                              <a:cs typeface="Times New Roman" panose="02020603050405020304" pitchFamily="18" charset="0"/>
                            </a:rPr>
                            <m:t>𝑅𝑒</m:t>
                          </m:r>
                          <m:d>
                            <m:dPr>
                              <m:begChr m:val="["/>
                              <m:endChr m:val="]"/>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dPr>
                            <m:e>
                              <m:f>
                                <m:fPr>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fPr>
                                <m:num>
                                  <m:r>
                                    <a:rPr lang="en-US" sz="2000">
                                      <a:effectLst/>
                                      <a:latin typeface="Cambria Math" panose="02040503050406030204" pitchFamily="18" charset="0"/>
                                      <a:ea typeface="等线"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dPr>
                                    <m:e>
                                      <m:r>
                                        <a:rPr lang="en-US" sz="2000" i="1">
                                          <a:effectLst/>
                                          <a:latin typeface="Cambria Math" panose="02040503050406030204" pitchFamily="18" charset="0"/>
                                          <a:ea typeface="等线" panose="02010600030101010101" pitchFamily="2" charset="-122"/>
                                          <a:cs typeface="Times New Roman" panose="02020603050405020304" pitchFamily="18" charset="0"/>
                                        </a:rPr>
                                        <m:t>𝜙</m:t>
                                      </m:r>
                                      <m:d>
                                        <m:dPr>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dPr>
                                        <m:e>
                                          <m:r>
                                            <a:rPr lang="en-US" sz="2000" b="1" i="1">
                                              <a:effectLst/>
                                              <a:latin typeface="Cambria Math" panose="02040503050406030204" pitchFamily="18" charset="0"/>
                                              <a:ea typeface="等线" panose="02010600030101010101" pitchFamily="2" charset="-122"/>
                                              <a:cs typeface="Times New Roman" panose="02020603050405020304" pitchFamily="18" charset="0"/>
                                            </a:rPr>
                                            <m:t>𝛉</m:t>
                                          </m:r>
                                          <m:d>
                                            <m:dPr>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dPr>
                                            <m:e>
                                              <m:r>
                                                <a:rPr lang="en-US" sz="2000" i="1">
                                                  <a:effectLst/>
                                                  <a:latin typeface="Cambria Math" panose="02040503050406030204" pitchFamily="18" charset="0"/>
                                                  <a:ea typeface="等线" panose="02010600030101010101" pitchFamily="2" charset="-122"/>
                                                  <a:cs typeface="Times New Roman" panose="02020603050405020304" pitchFamily="18" charset="0"/>
                                                </a:rPr>
                                                <m:t>𝑡</m:t>
                                              </m:r>
                                            </m:e>
                                          </m:d>
                                        </m:e>
                                      </m:d>
                                    </m:e>
                                  </m:d>
                                </m:num>
                                <m:den>
                                  <m:r>
                                    <a:rPr lang="en-US" sz="20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sSubPr>
                                    <m:e>
                                      <m:r>
                                        <a:rPr lang="en-US" sz="2000" i="1">
                                          <a:effectLst/>
                                          <a:latin typeface="Cambria Math" panose="02040503050406030204" pitchFamily="18" charset="0"/>
                                          <a:ea typeface="等线" panose="02010600030101010101" pitchFamily="2" charset="-122"/>
                                          <a:cs typeface="Times New Roman" panose="02020603050405020304" pitchFamily="18" charset="0"/>
                                        </a:rPr>
                                        <m:t>𝜃</m:t>
                                      </m:r>
                                    </m:e>
                                    <m:sub>
                                      <m:r>
                                        <a:rPr lang="en-US" sz="2000" i="1">
                                          <a:effectLst/>
                                          <a:latin typeface="Cambria Math" panose="02040503050406030204" pitchFamily="18" charset="0"/>
                                          <a:ea typeface="等线" panose="02010600030101010101" pitchFamily="2" charset="-122"/>
                                          <a:cs typeface="Times New Roman" panose="02020603050405020304" pitchFamily="18" charset="0"/>
                                        </a:rPr>
                                        <m:t>𝑖</m:t>
                                      </m:r>
                                    </m:sub>
                                  </m:sSub>
                                </m:den>
                              </m:f>
                              <m:f>
                                <m:fPr>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fPr>
                                <m:num>
                                  <m:r>
                                    <a:rPr lang="en-US" sz="2000">
                                      <a:effectLst/>
                                      <a:latin typeface="Cambria Math" panose="02040503050406030204" pitchFamily="18" charset="0"/>
                                      <a:ea typeface="等线"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dPr>
                                    <m:e>
                                      <m:r>
                                        <a:rPr lang="en-US" sz="2000" i="1">
                                          <a:effectLst/>
                                          <a:latin typeface="Cambria Math" panose="02040503050406030204" pitchFamily="18" charset="0"/>
                                          <a:ea typeface="等线" panose="02010600030101010101" pitchFamily="2" charset="-122"/>
                                          <a:cs typeface="Times New Roman" panose="02020603050405020304" pitchFamily="18" charset="0"/>
                                        </a:rPr>
                                        <m:t>𝜙</m:t>
                                      </m:r>
                                      <m:d>
                                        <m:dPr>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dPr>
                                        <m:e>
                                          <m:r>
                                            <a:rPr lang="en-US" sz="2000" b="1" i="1">
                                              <a:effectLst/>
                                              <a:latin typeface="Cambria Math" panose="02040503050406030204" pitchFamily="18" charset="0"/>
                                              <a:ea typeface="等线" panose="02010600030101010101" pitchFamily="2" charset="-122"/>
                                              <a:cs typeface="Times New Roman" panose="02020603050405020304" pitchFamily="18" charset="0"/>
                                            </a:rPr>
                                            <m:t>𝛉</m:t>
                                          </m:r>
                                          <m:d>
                                            <m:dPr>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dPr>
                                            <m:e>
                                              <m:r>
                                                <a:rPr lang="en-US" sz="2000" i="1">
                                                  <a:effectLst/>
                                                  <a:latin typeface="Cambria Math" panose="02040503050406030204" pitchFamily="18" charset="0"/>
                                                  <a:ea typeface="等线" panose="02010600030101010101" pitchFamily="2" charset="-122"/>
                                                  <a:cs typeface="Times New Roman" panose="02020603050405020304" pitchFamily="18" charset="0"/>
                                                </a:rPr>
                                                <m:t>𝑡</m:t>
                                              </m:r>
                                            </m:e>
                                          </m:d>
                                        </m:e>
                                      </m:d>
                                    </m:e>
                                  </m:d>
                                </m:num>
                                <m:den>
                                  <m:r>
                                    <a:rPr lang="en-US" sz="20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sSubPr>
                                    <m:e>
                                      <m:r>
                                        <a:rPr lang="en-US" sz="2000" i="1">
                                          <a:effectLst/>
                                          <a:latin typeface="Cambria Math" panose="02040503050406030204" pitchFamily="18" charset="0"/>
                                          <a:ea typeface="等线" panose="02010600030101010101" pitchFamily="2" charset="-122"/>
                                          <a:cs typeface="Times New Roman" panose="02020603050405020304" pitchFamily="18" charset="0"/>
                                        </a:rPr>
                                        <m:t>𝜃</m:t>
                                      </m:r>
                                    </m:e>
                                    <m:sub>
                                      <m:r>
                                        <a:rPr lang="en-US" sz="2000" i="1">
                                          <a:effectLst/>
                                          <a:latin typeface="Cambria Math" panose="02040503050406030204" pitchFamily="18" charset="0"/>
                                          <a:ea typeface="等线" panose="02010600030101010101" pitchFamily="2" charset="-122"/>
                                          <a:cs typeface="Times New Roman" panose="02020603050405020304" pitchFamily="18" charset="0"/>
                                        </a:rPr>
                                        <m:t>𝑗</m:t>
                                      </m:r>
                                    </m:sub>
                                  </m:sSub>
                                </m:den>
                              </m:f>
                            </m:e>
                          </m:d>
                          <m:r>
                            <a:rPr lang="en-US" sz="2000" i="1">
                              <a:effectLst/>
                              <a:latin typeface="Cambria Math" panose="02040503050406030204" pitchFamily="18" charset="0"/>
                              <a:ea typeface="等线" panose="02010600030101010101" pitchFamily="2" charset="-122"/>
                              <a:cs typeface="Times New Roman" panose="02020603050405020304" pitchFamily="18" charset="0"/>
                            </a:rPr>
                            <m:t>#</m:t>
                          </m:r>
                        </m:e>
                      </m:eqArr>
                    </m:oMath>
                  </m:oMathPara>
                </a14:m>
                <a:endParaRPr lang="en-US" sz="2000">
                  <a:effectLst/>
                  <a:latin typeface="等线" panose="02010600030101010101" pitchFamily="2" charset="-122"/>
                  <a:ea typeface="等线" panose="02010600030101010101" pitchFamily="2" charset="-122"/>
                  <a:cs typeface="Arial" panose="020B0604020202020204" pitchFamily="34" charset="0"/>
                </a:endParaRPr>
              </a:p>
              <a:p>
                <a:pPr/>
                <a14:m>
                  <m:oMathPara xmlns:m="http://schemas.openxmlformats.org/officeDocument/2006/math">
                    <m:oMathParaPr>
                      <m:jc m:val="centerGroup"/>
                    </m:oMathParaPr>
                    <m:oMath xmlns:m="http://schemas.openxmlformats.org/officeDocument/2006/math">
                      <m:eqArr>
                        <m:eqArrPr>
                          <m:ctrlPr>
                            <a:rPr lang="en-US" sz="2000" i="1">
                              <a:effectLst/>
                              <a:latin typeface="Cambria Math" panose="02040503050406030204" pitchFamily="18" charset="0"/>
                              <a:cs typeface="Times New Roman" panose="02020603050405020304" pitchFamily="18" charset="0"/>
                            </a:rPr>
                          </m:ctrlPr>
                        </m:eqArrPr>
                        <m:e>
                          <m:sSubSup>
                            <m:sSubSupPr>
                              <m:ctrlPr>
                                <a:rPr lang="en-US" sz="2000" i="1">
                                  <a:effectLst/>
                                  <a:latin typeface="Cambria Math" panose="02040503050406030204" pitchFamily="18" charset="0"/>
                                  <a:cs typeface="Times New Roman" panose="02020603050405020304" pitchFamily="18" charset="0"/>
                                </a:rPr>
                              </m:ctrlPr>
                            </m:sSub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𝐶</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sub>
                            <m:sup>
                              <m:r>
                                <a:rPr lang="en-US" sz="2000" i="1">
                                  <a:effectLst/>
                                  <a:latin typeface="Cambria Math" panose="02040503050406030204" pitchFamily="18" charset="0"/>
                                  <a:ea typeface="宋体" panose="02010600030101010101" pitchFamily="2" charset="-122"/>
                                  <a:cs typeface="Times New Roman" panose="02020603050405020304" pitchFamily="18" charset="0"/>
                                </a:rPr>
                                <m:t>𝐼</m:t>
                              </m:r>
                            </m:sup>
                          </m:sSubSup>
                          <m:r>
                            <a:rPr lang="en-US" sz="2000">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𝐼𝑚</m:t>
                          </m:r>
                          <m:d>
                            <m:dPr>
                              <m:begChr m:val="["/>
                              <m:endChr m:val="]"/>
                              <m:ctrlPr>
                                <a:rPr lang="en-US" sz="2000" i="1">
                                  <a:effectLst/>
                                  <a:latin typeface="Cambria Math" panose="02040503050406030204" pitchFamily="18" charset="0"/>
                                  <a:cs typeface="Times New Roman" panose="02020603050405020304" pitchFamily="18" charset="0"/>
                                </a:rPr>
                              </m:ctrlPr>
                            </m:dPr>
                            <m:e>
                              <m:f>
                                <m:fPr>
                                  <m:ctrlPr>
                                    <a:rPr lang="en-US" sz="2000" i="1">
                                      <a:effectLst/>
                                      <a:latin typeface="Cambria Math" panose="02040503050406030204" pitchFamily="18" charset="0"/>
                                      <a:cs typeface="Times New Roman" panose="02020603050405020304" pitchFamily="18" charset="0"/>
                                    </a:rPr>
                                  </m:ctrlPr>
                                </m:fPr>
                                <m:num>
                                  <m:r>
                                    <a:rPr lang="en-US" sz="2000">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𝜙</m:t>
                                      </m:r>
                                      <m:d>
                                        <m:dPr>
                                          <m:ctrlPr>
                                            <a:rPr lang="en-US" sz="2000" i="1">
                                              <a:effectLst/>
                                              <a:latin typeface="Cambria Math" panose="02040503050406030204" pitchFamily="18" charset="0"/>
                                              <a:cs typeface="Times New Roman" panose="02020603050405020304" pitchFamily="18" charset="0"/>
                                            </a:rPr>
                                          </m:ctrlPr>
                                        </m:d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𝛉</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e>
                                      </m:d>
                                    </m:e>
                                  </m:d>
                                </m:num>
                                <m:den>
                                  <m:r>
                                    <a:rPr lang="en-US" sz="20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𝜃</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sub>
                                  </m:sSub>
                                </m:den>
                              </m:f>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r>
                                <a:rPr lang="en-US" sz="2000">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𝜙</m:t>
                              </m:r>
                              <m:d>
                                <m:dPr>
                                  <m:ctrlPr>
                                    <a:rPr lang="en-US" sz="2000" i="1">
                                      <a:effectLst/>
                                      <a:latin typeface="Cambria Math" panose="02040503050406030204" pitchFamily="18" charset="0"/>
                                      <a:cs typeface="Times New Roman" panose="02020603050405020304" pitchFamily="18" charset="0"/>
                                    </a:rPr>
                                  </m:ctrlPr>
                                </m:d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𝛉</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e>
                              </m:d>
                              <m:r>
                                <a:rPr lang="en-US" sz="2000">
                                  <a:effectLst/>
                                  <a:latin typeface="Cambria Math" panose="02040503050406030204" pitchFamily="18" charset="0"/>
                                  <a:ea typeface="宋体" panose="02010600030101010101" pitchFamily="2" charset="-122"/>
                                  <a:cs typeface="Times New Roman" panose="02020603050405020304" pitchFamily="18" charset="0"/>
                                </a:rPr>
                                <m:t>⟩</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e>
                      </m:eqArr>
                    </m:oMath>
                  </m:oMathPara>
                </a14:m>
                <a:endParaRPr lang="en-US" sz="2000"/>
              </a:p>
            </p:txBody>
          </p:sp>
        </mc:Choice>
        <mc:Fallback xmlns="">
          <p:sp>
            <p:nvSpPr>
              <p:cNvPr id="36" name="TextBox 35">
                <a:extLst>
                  <a:ext uri="{FF2B5EF4-FFF2-40B4-BE49-F238E27FC236}">
                    <a16:creationId xmlns:a16="http://schemas.microsoft.com/office/drawing/2014/main" id="{A855D591-2A77-4C35-ABB9-D2498C28D258}"/>
                  </a:ext>
                </a:extLst>
              </p:cNvPr>
              <p:cNvSpPr txBox="1">
                <a:spLocks noRot="1" noChangeAspect="1" noMove="1" noResize="1" noEditPoints="1" noAdjustHandles="1" noChangeArrowheads="1" noChangeShapeType="1" noTextEdit="1"/>
              </p:cNvSpPr>
              <p:nvPr/>
            </p:nvSpPr>
            <p:spPr>
              <a:xfrm>
                <a:off x="4146065" y="4218367"/>
                <a:ext cx="6096000" cy="2087944"/>
              </a:xfrm>
              <a:prstGeom prst="rect">
                <a:avLst/>
              </a:prstGeom>
              <a:blipFill>
                <a:blip r:embed="rId7"/>
                <a:stretch>
                  <a:fillRect/>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3654AF67-CF34-424C-B21D-67D7E3722C39}"/>
              </a:ext>
            </a:extLst>
          </p:cNvPr>
          <p:cNvSpPr txBox="1"/>
          <p:nvPr/>
        </p:nvSpPr>
        <p:spPr>
          <a:xfrm>
            <a:off x="3723610" y="5182665"/>
            <a:ext cx="844911" cy="400110"/>
          </a:xfrm>
          <a:prstGeom prst="rect">
            <a:avLst/>
          </a:prstGeom>
          <a:noFill/>
        </p:spPr>
        <p:txBody>
          <a:bodyPr wrap="none" rtlCol="0">
            <a:spAutoFit/>
          </a:bodyPr>
          <a:lstStyle/>
          <a:p>
            <a:r>
              <a:rPr lang="en-US" sz="2000"/>
              <a:t>where</a:t>
            </a:r>
          </a:p>
        </p:txBody>
      </p:sp>
      <p:sp>
        <p:nvSpPr>
          <p:cNvPr id="25" name="TextBox 24">
            <a:extLst>
              <a:ext uri="{FF2B5EF4-FFF2-40B4-BE49-F238E27FC236}">
                <a16:creationId xmlns:a16="http://schemas.microsoft.com/office/drawing/2014/main" id="{FF1B0776-5541-484C-A78E-CD686D50B2F4}"/>
              </a:ext>
            </a:extLst>
          </p:cNvPr>
          <p:cNvSpPr txBox="1"/>
          <p:nvPr/>
        </p:nvSpPr>
        <p:spPr>
          <a:xfrm>
            <a:off x="3367261" y="6333352"/>
            <a:ext cx="8824739" cy="276999"/>
          </a:xfrm>
          <a:prstGeom prst="rect">
            <a:avLst/>
          </a:prstGeom>
          <a:noFill/>
        </p:spPr>
        <p:txBody>
          <a:bodyPr wrap="square">
            <a:spAutoFit/>
          </a:bodyPr>
          <a:lstStyle/>
          <a:p>
            <a:pPr marR="0" lvl="0" algn="r">
              <a:spcBef>
                <a:spcPts val="0"/>
              </a:spcBef>
              <a:spcAft>
                <a:spcPts val="0"/>
              </a:spcAft>
            </a:pPr>
            <a:r>
              <a:rPr lang="en-US" sz="1200" dirty="0">
                <a:effectLst/>
                <a:ea typeface="等线" panose="02010600030101010101" pitchFamily="2" charset="-122"/>
                <a:cs typeface="Arial" panose="020B0604020202020204" pitchFamily="34" charset="0"/>
              </a:rPr>
              <a:t>X. Yuan, S. Endo, Q. Zhao, Y. Li, and S. C. Benjamin, Quantum </a:t>
            </a:r>
            <a:r>
              <a:rPr lang="en-US" sz="1200" b="1" dirty="0">
                <a:effectLst/>
                <a:ea typeface="等线" panose="02010600030101010101" pitchFamily="2" charset="-122"/>
                <a:cs typeface="Arial" panose="020B0604020202020204" pitchFamily="34" charset="0"/>
              </a:rPr>
              <a:t>3</a:t>
            </a:r>
            <a:r>
              <a:rPr lang="en-US" sz="1200" dirty="0">
                <a:effectLst/>
                <a:ea typeface="等线" panose="02010600030101010101" pitchFamily="2" charset="-122"/>
                <a:cs typeface="Arial" panose="020B0604020202020204" pitchFamily="34" charset="0"/>
              </a:rPr>
              <a:t>, 191 (2019).</a:t>
            </a:r>
          </a:p>
        </p:txBody>
      </p:sp>
      <p:sp>
        <p:nvSpPr>
          <p:cNvPr id="2" name="Date Placeholder 1">
            <a:extLst>
              <a:ext uri="{FF2B5EF4-FFF2-40B4-BE49-F238E27FC236}">
                <a16:creationId xmlns:a16="http://schemas.microsoft.com/office/drawing/2014/main" id="{F8BB4357-FCC1-731F-D5C5-50C45FA3562F}"/>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828F9227-607B-A413-0E5C-7D997E56743D}"/>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743A3265-B236-BE7C-2138-6E1DC3A8EF4A}"/>
              </a:ext>
            </a:extLst>
          </p:cNvPr>
          <p:cNvSpPr>
            <a:spLocks noGrp="1"/>
          </p:cNvSpPr>
          <p:nvPr>
            <p:ph type="sldNum" sz="quarter" idx="12"/>
          </p:nvPr>
        </p:nvSpPr>
        <p:spPr/>
        <p:txBody>
          <a:bodyPr/>
          <a:lstStyle/>
          <a:p>
            <a:fld id="{A4F2CA83-2021-4716-8E4F-79F255E2A287}" type="slidenum">
              <a:rPr lang="en-US" smtClean="0"/>
              <a:t>24</a:t>
            </a:fld>
            <a:endParaRPr lang="en-US"/>
          </a:p>
        </p:txBody>
      </p:sp>
    </p:spTree>
    <p:extLst>
      <p:ext uri="{BB962C8B-B14F-4D97-AF65-F5344CB8AC3E}">
        <p14:creationId xmlns:p14="http://schemas.microsoft.com/office/powerpoint/2010/main" val="140196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a:solidFill>
                  <a:srgbClr val="990000"/>
                </a:solidFill>
                <a:latin typeface="+mj-lt"/>
              </a:rPr>
              <a:t>McLachlan variational principle </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D3E4BEA-A131-43BA-A429-1EADCC140D0B}"/>
                  </a:ext>
                </a:extLst>
              </p:cNvPr>
              <p:cNvSpPr txBox="1"/>
              <p:nvPr/>
            </p:nvSpPr>
            <p:spPr>
              <a:xfrm>
                <a:off x="975778" y="802672"/>
                <a:ext cx="9978887" cy="2294282"/>
              </a:xfrm>
              <a:prstGeom prst="rect">
                <a:avLst/>
              </a:prstGeom>
              <a:noFill/>
            </p:spPr>
            <p:txBody>
              <a:bodyPr wrap="square">
                <a:spAutoFit/>
              </a:bodyPr>
              <a:lstStyle/>
              <a:p>
                <a:r>
                  <a:rPr lang="en-US" sz="2000" dirty="0">
                    <a:effectLst/>
                    <a:ea typeface="宋体" panose="02010600030101010101" pitchFamily="2" charset="-122"/>
                  </a:rPr>
                  <a:t>The time derivative of the ansatz, </a:t>
                </a:r>
                <a14:m>
                  <m:oMath xmlns:m="http://schemas.openxmlformats.org/officeDocument/2006/math">
                    <m:f>
                      <m:fPr>
                        <m:ctrlPr>
                          <a:rPr lang="en-US" sz="2000" i="1">
                            <a:effectLst/>
                            <a:latin typeface="Cambria Math" panose="02040503050406030204" pitchFamily="18" charset="0"/>
                            <a:cs typeface="Times New Roman" panose="02020603050405020304" pitchFamily="18" charset="0"/>
                          </a:rPr>
                        </m:ctrlPr>
                      </m:fPr>
                      <m:num>
                        <m:r>
                          <a:rPr lang="en-US" sz="2000">
                            <a:effectLst/>
                            <a:latin typeface="Cambria Math" panose="02040503050406030204" pitchFamily="18" charset="0"/>
                            <a:ea typeface="宋体" panose="02010600030101010101" pitchFamily="2" charset="-122"/>
                            <a:cs typeface="Times New Roman" panose="02020603050405020304" pitchFamily="18" charset="0"/>
                          </a:rPr>
                          <m:t>𝜕</m:t>
                        </m:r>
                        <m:r>
                          <a:rPr lang="en-US" sz="2000">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𝜙</m:t>
                        </m:r>
                        <m:d>
                          <m:dPr>
                            <m:ctrlPr>
                              <a:rPr lang="en-US" sz="2000" i="1">
                                <a:effectLst/>
                                <a:latin typeface="Cambria Math" panose="02040503050406030204" pitchFamily="18" charset="0"/>
                                <a:cs typeface="Times New Roman" panose="02020603050405020304" pitchFamily="18" charset="0"/>
                              </a:rPr>
                            </m:ctrlPr>
                          </m:d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𝛉</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e>
                        </m:d>
                        <m:r>
                          <a:rPr lang="en-US" sz="2000">
                            <a:effectLst/>
                            <a:latin typeface="Cambria Math" panose="02040503050406030204" pitchFamily="18" charset="0"/>
                            <a:ea typeface="宋体" panose="02010600030101010101" pitchFamily="2" charset="-122"/>
                            <a:cs typeface="Times New Roman" panose="02020603050405020304" pitchFamily="18" charset="0"/>
                          </a:rPr>
                          <m:t>|</m:t>
                        </m:r>
                      </m:num>
                      <m:den>
                        <m:r>
                          <a:rPr lang="en-US" sz="2000">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den>
                    </m:f>
                  </m:oMath>
                </a14:m>
                <a:r>
                  <a:rPr lang="en-US" sz="2000" dirty="0"/>
                  <a:t> could suffer a substantial deviation from the exact </a:t>
                </a:r>
                <a14:m>
                  <m:oMath xmlns:m="http://schemas.openxmlformats.org/officeDocument/2006/math">
                    <m:f>
                      <m:fPr>
                        <m:ctrlPr>
                          <a:rPr lang="en-US" sz="2000" i="1">
                            <a:latin typeface="Cambria Math" panose="02040503050406030204" pitchFamily="18" charset="0"/>
                          </a:rPr>
                        </m:ctrlPr>
                      </m:fPr>
                      <m:num>
                        <m:r>
                          <a:rPr lang="en-US" sz="2000">
                            <a:latin typeface="Cambria Math" panose="02040503050406030204" pitchFamily="18" charset="0"/>
                          </a:rPr>
                          <m:t>𝜕</m:t>
                        </m:r>
                        <m:r>
                          <a:rPr lang="en-US" sz="2000">
                            <a:latin typeface="Cambria Math" panose="02040503050406030204" pitchFamily="18" charset="0"/>
                          </a:rPr>
                          <m:t>⟨</m:t>
                        </m:r>
                        <m:r>
                          <a:rPr lang="en-US" sz="2000" i="1">
                            <a:latin typeface="Cambria Math" panose="02040503050406030204" pitchFamily="18" charset="0"/>
                          </a:rPr>
                          <m:t>𝜓</m:t>
                        </m:r>
                        <m:d>
                          <m:dPr>
                            <m:ctrlPr>
                              <a:rPr lang="en-US" sz="2000" i="1">
                                <a:latin typeface="Cambria Math" panose="02040503050406030204" pitchFamily="18" charset="0"/>
                              </a:rPr>
                            </m:ctrlPr>
                          </m:dPr>
                          <m:e>
                            <m:r>
                              <a:rPr lang="en-US" sz="2000" i="1">
                                <a:latin typeface="Cambria Math" panose="02040503050406030204" pitchFamily="18" charset="0"/>
                              </a:rPr>
                              <m:t>𝑡</m:t>
                            </m:r>
                          </m:e>
                        </m:d>
                        <m:r>
                          <a:rPr lang="en-US" sz="2000">
                            <a:latin typeface="Cambria Math" panose="02040503050406030204" pitchFamily="18" charset="0"/>
                          </a:rPr>
                          <m:t>|</m:t>
                        </m:r>
                      </m:num>
                      <m:den>
                        <m:r>
                          <a:rPr lang="en-US" sz="2000">
                            <a:latin typeface="Cambria Math" panose="02040503050406030204" pitchFamily="18" charset="0"/>
                          </a:rPr>
                          <m:t>𝜕</m:t>
                        </m:r>
                        <m:r>
                          <a:rPr lang="en-US" sz="2000" i="1">
                            <a:latin typeface="Cambria Math" panose="02040503050406030204" pitchFamily="18" charset="0"/>
                          </a:rPr>
                          <m:t>𝑡</m:t>
                        </m:r>
                      </m:den>
                    </m:f>
                  </m:oMath>
                </a14:m>
                <a:r>
                  <a:rPr lang="en-US" sz="2000" dirty="0"/>
                  <a:t> if </a:t>
                </a:r>
                <a:r>
                  <a:rPr lang="en-US" sz="2000" b="1" dirty="0"/>
                  <a:t>global phase </a:t>
                </a:r>
                <a:r>
                  <a:rPr lang="en-US" sz="2000" dirty="0"/>
                  <a:t>is not included into consideration.</a:t>
                </a:r>
              </a:p>
              <a:p>
                <a:endParaRPr lang="en-US" sz="2000" dirty="0"/>
              </a:p>
              <a:p>
                <a:pPr algn="just">
                  <a:lnSpc>
                    <a:spcPct val="150000"/>
                  </a:lnSpc>
                </a:pPr>
                <a:r>
                  <a:rPr lang="en-US" sz="2000" dirty="0">
                    <a:effectLst/>
                    <a:ea typeface="等线" panose="02010600030101010101" pitchFamily="2" charset="-122"/>
                    <a:cs typeface="Arial" panose="020B0604020202020204" pitchFamily="34" charset="0"/>
                  </a:rPr>
                  <a:t>Assuming ansatz in the form:</a:t>
                </a:r>
                <a14:m>
                  <m:oMath xmlns:m="http://schemas.openxmlformats.org/officeDocument/2006/math">
                    <m:r>
                      <a:rPr lang="en-US" sz="2000" b="0" i="0" smtClean="0">
                        <a:effectLst/>
                        <a:latin typeface="Cambria Math" panose="02040503050406030204" pitchFamily="18" charset="0"/>
                        <a:cs typeface="Times New Roman" panose="02020603050405020304" pitchFamily="18" charset="0"/>
                      </a:rPr>
                      <m:t> </m:t>
                    </m:r>
                    <m:eqArr>
                      <m:eqArrPr>
                        <m:ctrlPr>
                          <a:rPr lang="en-US" sz="2000" i="1">
                            <a:effectLst/>
                            <a:latin typeface="Cambria Math" panose="02040503050406030204" pitchFamily="18" charset="0"/>
                            <a:cs typeface="Times New Roman" panose="02020603050405020304" pitchFamily="18" charset="0"/>
                          </a:rPr>
                        </m:ctrlPr>
                      </m:eqArrPr>
                      <m:e>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𝛷</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e>
                        </m:d>
                        <m:r>
                          <a:rPr lang="en-US" sz="2000">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𝑒</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r>
                              <a:rPr lang="en-US" sz="2000" i="1">
                                <a:effectLst/>
                                <a:latin typeface="Cambria Math" panose="02040503050406030204" pitchFamily="18" charset="0"/>
                                <a:ea typeface="宋体" panose="02010600030101010101" pitchFamily="2" charset="-122"/>
                                <a:cs typeface="Times New Roman" panose="02020603050405020304" pitchFamily="18" charset="0"/>
                              </a:rPr>
                              <m:t>𝛼</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sup>
                        </m:sSup>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𝜙</m:t>
                            </m:r>
                            <m:d>
                              <m:dPr>
                                <m:ctrlPr>
                                  <a:rPr lang="en-US" sz="2000" i="1">
                                    <a:effectLst/>
                                    <a:latin typeface="Cambria Math" panose="02040503050406030204" pitchFamily="18" charset="0"/>
                                    <a:cs typeface="Times New Roman" panose="02020603050405020304" pitchFamily="18" charset="0"/>
                                  </a:rPr>
                                </m:ctrlPr>
                              </m:d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𝛉</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e>
                            </m:d>
                          </m:e>
                        </m:d>
                      </m:e>
                    </m:eqArr>
                  </m:oMath>
                </a14:m>
                <a:r>
                  <a:rPr lang="en-US" sz="2000" dirty="0"/>
                  <a:t>, the improved equations with extra </a:t>
                </a:r>
                <a:r>
                  <a:rPr lang="en-US" sz="2000" b="1" dirty="0"/>
                  <a:t>global phase correction </a:t>
                </a:r>
                <a:r>
                  <a:rPr lang="en-US" sz="2000" dirty="0"/>
                  <a:t>(</a:t>
                </a:r>
                <a:r>
                  <a:rPr lang="en-US" sz="2000" b="1" dirty="0"/>
                  <a:t>GPC</a:t>
                </a:r>
                <a:r>
                  <a:rPr lang="en-US" sz="2000" dirty="0"/>
                  <a:t>) terms take the form: </a:t>
                </a:r>
              </a:p>
            </p:txBody>
          </p:sp>
        </mc:Choice>
        <mc:Fallback xmlns="">
          <p:sp>
            <p:nvSpPr>
              <p:cNvPr id="25" name="TextBox 24">
                <a:extLst>
                  <a:ext uri="{FF2B5EF4-FFF2-40B4-BE49-F238E27FC236}">
                    <a16:creationId xmlns:a16="http://schemas.microsoft.com/office/drawing/2014/main" id="{9D3E4BEA-A131-43BA-A429-1EADCC140D0B}"/>
                  </a:ext>
                </a:extLst>
              </p:cNvPr>
              <p:cNvSpPr txBox="1">
                <a:spLocks noRot="1" noChangeAspect="1" noMove="1" noResize="1" noEditPoints="1" noAdjustHandles="1" noChangeArrowheads="1" noChangeShapeType="1" noTextEdit="1"/>
              </p:cNvSpPr>
              <p:nvPr/>
            </p:nvSpPr>
            <p:spPr>
              <a:xfrm>
                <a:off x="975778" y="802672"/>
                <a:ext cx="9978887" cy="2294282"/>
              </a:xfrm>
              <a:prstGeom prst="rect">
                <a:avLst/>
              </a:prstGeom>
              <a:blipFill>
                <a:blip r:embed="rId2"/>
                <a:stretch>
                  <a:fillRect l="-611" r="-672" b="-3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85F6329-48EB-4503-92D3-8CAC5046C02F}"/>
                  </a:ext>
                </a:extLst>
              </p:cNvPr>
              <p:cNvSpPr txBox="1"/>
              <p:nvPr/>
            </p:nvSpPr>
            <p:spPr>
              <a:xfrm>
                <a:off x="3048000" y="3349898"/>
                <a:ext cx="6096000" cy="7958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limLoc m:val="undOvr"/>
                          <m:supHide m:val="on"/>
                          <m:ctrlPr>
                            <a:rPr lang="en-US" i="1" smtClean="0">
                              <a:latin typeface="Cambria Math" panose="02040503050406030204" pitchFamily="18" charset="0"/>
                            </a:rPr>
                          </m:ctrlPr>
                        </m:naryPr>
                        <m:sub>
                          <m:r>
                            <a:rPr lang="en-US" i="1">
                              <a:latin typeface="Cambria Math" panose="02040503050406030204" pitchFamily="18" charset="0"/>
                            </a:rPr>
                            <m:t>𝑗</m:t>
                          </m:r>
                        </m:sub>
                        <m:sup/>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𝑖</m:t>
                              </m:r>
                              <m:r>
                                <a:rPr lang="en-US" i="0">
                                  <a:latin typeface="Cambria Math" panose="02040503050406030204" pitchFamily="18" charset="0"/>
                                </a:rPr>
                                <m:t>,</m:t>
                              </m:r>
                              <m:r>
                                <a:rPr lang="en-US" i="1">
                                  <a:latin typeface="Cambria Math" panose="02040503050406030204" pitchFamily="18" charset="0"/>
                                </a:rPr>
                                <m:t>𝑗</m:t>
                              </m:r>
                            </m:sub>
                          </m:sSub>
                        </m:e>
                      </m:nary>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𝜃</m:t>
                              </m:r>
                            </m:e>
                          </m:acc>
                        </m:e>
                        <m:sub>
                          <m:r>
                            <a:rPr lang="en-US" i="1">
                              <a:latin typeface="Cambria Math" panose="02040503050406030204" pitchFamily="18" charset="0"/>
                            </a:rPr>
                            <m:t>𝑗</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𝑖</m:t>
                          </m:r>
                        </m:sub>
                      </m:sSub>
                    </m:oMath>
                  </m:oMathPara>
                </a14:m>
                <a:endParaRPr lang="en-US" dirty="0"/>
              </a:p>
            </p:txBody>
          </p:sp>
        </mc:Choice>
        <mc:Fallback xmlns="">
          <p:sp>
            <p:nvSpPr>
              <p:cNvPr id="26" name="TextBox 25">
                <a:extLst>
                  <a:ext uri="{FF2B5EF4-FFF2-40B4-BE49-F238E27FC236}">
                    <a16:creationId xmlns:a16="http://schemas.microsoft.com/office/drawing/2014/main" id="{185F6329-48EB-4503-92D3-8CAC5046C02F}"/>
                  </a:ext>
                </a:extLst>
              </p:cNvPr>
              <p:cNvSpPr txBox="1">
                <a:spLocks noRot="1" noChangeAspect="1" noMove="1" noResize="1" noEditPoints="1" noAdjustHandles="1" noChangeArrowheads="1" noChangeShapeType="1" noTextEdit="1"/>
              </p:cNvSpPr>
              <p:nvPr/>
            </p:nvSpPr>
            <p:spPr>
              <a:xfrm>
                <a:off x="3048000" y="3349898"/>
                <a:ext cx="6096000" cy="79585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42A2CB3-08D8-4286-B477-434202419555}"/>
                  </a:ext>
                </a:extLst>
              </p:cNvPr>
              <p:cNvSpPr txBox="1"/>
              <p:nvPr/>
            </p:nvSpPr>
            <p:spPr>
              <a:xfrm>
                <a:off x="3120205" y="4280024"/>
                <a:ext cx="6096000" cy="136415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eqArr>
                        <m:eqArrPr>
                          <m:ctrlPr>
                            <a:rPr lang="en-US" i="1">
                              <a:latin typeface="Cambria Math" panose="02040503050406030204" pitchFamily="18" charset="0"/>
                            </a:rPr>
                          </m:ctrlPr>
                        </m:eqArrPr>
                        <m:e>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𝑖</m:t>
                              </m:r>
                              <m:r>
                                <a:rPr lang="en-US">
                                  <a:latin typeface="Cambria Math" panose="02040503050406030204" pitchFamily="18" charset="0"/>
                                </a:rPr>
                                <m:t>,</m:t>
                              </m:r>
                              <m:r>
                                <a:rPr lang="en-US" i="1">
                                  <a:latin typeface="Cambria Math" panose="02040503050406030204" pitchFamily="18" charset="0"/>
                                </a:rPr>
                                <m:t>𝑗</m:t>
                              </m:r>
                            </m:sub>
                          </m:sSub>
                          <m:r>
                            <a:rPr lang="en-US">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𝐴</m:t>
                              </m:r>
                            </m:e>
                            <m:sub>
                              <m:r>
                                <a:rPr lang="en-US" i="1">
                                  <a:latin typeface="Cambria Math" panose="02040503050406030204" pitchFamily="18" charset="0"/>
                                </a:rPr>
                                <m:t>𝑖</m:t>
                              </m:r>
                              <m:r>
                                <a:rPr lang="en-US">
                                  <a:latin typeface="Cambria Math" panose="02040503050406030204" pitchFamily="18" charset="0"/>
                                </a:rPr>
                                <m:t>,</m:t>
                              </m:r>
                              <m:r>
                                <a:rPr lang="en-US" i="1">
                                  <a:latin typeface="Cambria Math" panose="02040503050406030204" pitchFamily="18" charset="0"/>
                                </a:rPr>
                                <m:t>𝑗</m:t>
                              </m:r>
                            </m:sub>
                            <m:sup>
                              <m:r>
                                <a:rPr lang="en-US" i="1">
                                  <a:latin typeface="Cambria Math" panose="02040503050406030204" pitchFamily="18" charset="0"/>
                                </a:rPr>
                                <m:t>𝑅</m:t>
                              </m:r>
                            </m:sup>
                          </m:sSubSup>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𝜙</m:t>
                                  </m:r>
                                  <m:d>
                                    <m:dPr>
                                      <m:ctrlPr>
                                        <a:rPr lang="en-US" i="1">
                                          <a:latin typeface="Cambria Math" panose="02040503050406030204" pitchFamily="18" charset="0"/>
                                        </a:rPr>
                                      </m:ctrlPr>
                                    </m:dPr>
                                    <m:e>
                                      <m:r>
                                        <a:rPr lang="en-US" b="1" i="1">
                                          <a:latin typeface="Cambria Math" panose="02040503050406030204" pitchFamily="18" charset="0"/>
                                        </a:rPr>
                                        <m:t>𝛉</m:t>
                                      </m:r>
                                      <m:d>
                                        <m:dPr>
                                          <m:ctrlPr>
                                            <a:rPr lang="en-US" i="1">
                                              <a:latin typeface="Cambria Math" panose="02040503050406030204" pitchFamily="18" charset="0"/>
                                            </a:rPr>
                                          </m:ctrlPr>
                                        </m:dPr>
                                        <m:e>
                                          <m:r>
                                            <a:rPr lang="en-US" i="1">
                                              <a:latin typeface="Cambria Math" panose="02040503050406030204" pitchFamily="18" charset="0"/>
                                            </a:rPr>
                                            <m:t>𝑡</m:t>
                                          </m:r>
                                        </m:e>
                                      </m:d>
                                    </m:e>
                                  </m:d>
                                </m:e>
                              </m:d>
                            </m:num>
                            <m:den>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𝑖</m:t>
                                  </m:r>
                                </m:sub>
                              </m:sSub>
                            </m:den>
                          </m:f>
                          <m:r>
                            <a:rPr lang="en-US">
                              <a:latin typeface="Cambria Math" panose="02040503050406030204" pitchFamily="18" charset="0"/>
                            </a:rPr>
                            <m:t>|</m:t>
                          </m:r>
                          <m:r>
                            <a:rPr lang="en-US" i="1">
                              <a:latin typeface="Cambria Math" panose="02040503050406030204" pitchFamily="18" charset="0"/>
                            </a:rPr>
                            <m:t>𝜙</m:t>
                          </m:r>
                          <m:d>
                            <m:dPr>
                              <m:ctrlPr>
                                <a:rPr lang="en-US" i="1">
                                  <a:latin typeface="Cambria Math" panose="02040503050406030204" pitchFamily="18" charset="0"/>
                                </a:rPr>
                              </m:ctrlPr>
                            </m:dPr>
                            <m:e>
                              <m:r>
                                <a:rPr lang="en-US" b="1" i="1">
                                  <a:latin typeface="Cambria Math" panose="02040503050406030204" pitchFamily="18" charset="0"/>
                                </a:rPr>
                                <m:t>𝛉</m:t>
                              </m:r>
                              <m:d>
                                <m:dPr>
                                  <m:ctrlPr>
                                    <a:rPr lang="en-US" i="1">
                                      <a:latin typeface="Cambria Math" panose="02040503050406030204" pitchFamily="18" charset="0"/>
                                    </a:rPr>
                                  </m:ctrlPr>
                                </m:dPr>
                                <m:e>
                                  <m:r>
                                    <a:rPr lang="en-US" i="1">
                                      <a:latin typeface="Cambria Math" panose="02040503050406030204" pitchFamily="18" charset="0"/>
                                    </a:rPr>
                                    <m:t>𝑡</m:t>
                                  </m:r>
                                </m:e>
                              </m:d>
                            </m:e>
                          </m:d>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𝜙</m:t>
                                  </m:r>
                                  <m:d>
                                    <m:dPr>
                                      <m:ctrlPr>
                                        <a:rPr lang="en-US" i="1">
                                          <a:latin typeface="Cambria Math" panose="02040503050406030204" pitchFamily="18" charset="0"/>
                                        </a:rPr>
                                      </m:ctrlPr>
                                    </m:dPr>
                                    <m:e>
                                      <m:r>
                                        <a:rPr lang="en-US" b="1" i="1">
                                          <a:latin typeface="Cambria Math" panose="02040503050406030204" pitchFamily="18" charset="0"/>
                                        </a:rPr>
                                        <m:t>𝛉</m:t>
                                      </m:r>
                                      <m:d>
                                        <m:dPr>
                                          <m:ctrlPr>
                                            <a:rPr lang="en-US" i="1">
                                              <a:latin typeface="Cambria Math" panose="02040503050406030204" pitchFamily="18" charset="0"/>
                                            </a:rPr>
                                          </m:ctrlPr>
                                        </m:dPr>
                                        <m:e>
                                          <m:r>
                                            <a:rPr lang="en-US" i="1">
                                              <a:latin typeface="Cambria Math" panose="02040503050406030204" pitchFamily="18" charset="0"/>
                                            </a:rPr>
                                            <m:t>𝑡</m:t>
                                          </m:r>
                                        </m:e>
                                      </m:d>
                                    </m:e>
                                  </m:d>
                                </m:e>
                              </m:d>
                            </m:num>
                            <m:den>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𝑗</m:t>
                                  </m:r>
                                </m:sub>
                              </m:sSub>
                            </m:den>
                          </m:f>
                          <m:r>
                            <a:rPr lang="en-US">
                              <a:latin typeface="Cambria Math" panose="02040503050406030204" pitchFamily="18" charset="0"/>
                            </a:rPr>
                            <m:t>|</m:t>
                          </m:r>
                          <m:r>
                            <a:rPr lang="en-US" i="1">
                              <a:latin typeface="Cambria Math" panose="02040503050406030204" pitchFamily="18" charset="0"/>
                            </a:rPr>
                            <m:t>𝜙</m:t>
                          </m:r>
                          <m:d>
                            <m:dPr>
                              <m:ctrlPr>
                                <a:rPr lang="en-US" i="1">
                                  <a:latin typeface="Cambria Math" panose="02040503050406030204" pitchFamily="18" charset="0"/>
                                </a:rPr>
                              </m:ctrlPr>
                            </m:dPr>
                            <m:e>
                              <m:r>
                                <a:rPr lang="en-US" b="1" i="1">
                                  <a:latin typeface="Cambria Math" panose="02040503050406030204" pitchFamily="18" charset="0"/>
                                </a:rPr>
                                <m:t>𝛉</m:t>
                              </m:r>
                              <m:d>
                                <m:dPr>
                                  <m:ctrlPr>
                                    <a:rPr lang="en-US" i="1">
                                      <a:latin typeface="Cambria Math" panose="02040503050406030204" pitchFamily="18" charset="0"/>
                                    </a:rPr>
                                  </m:ctrlPr>
                                </m:dPr>
                                <m:e>
                                  <m:r>
                                    <a:rPr lang="en-US" i="1">
                                      <a:latin typeface="Cambria Math" panose="02040503050406030204" pitchFamily="18" charset="0"/>
                                    </a:rPr>
                                    <m:t>𝑡</m:t>
                                  </m:r>
                                </m:e>
                              </m:d>
                            </m:e>
                          </m:d>
                          <m:r>
                            <a:rPr lang="en-US" smtClean="0">
                              <a:latin typeface="Cambria Math" panose="02040503050406030204" pitchFamily="18" charset="0"/>
                            </a:rPr>
                            <m:t>⟩</m:t>
                          </m:r>
                        </m:e>
                      </m:eqArr>
                    </m:oMath>
                  </m:oMathPara>
                </a14:m>
                <a:endParaRPr lang="en-US"/>
              </a:p>
              <a:p>
                <a:pPr/>
                <a14:m>
                  <m:oMathPara xmlns:m="http://schemas.openxmlformats.org/officeDocument/2006/math">
                    <m:oMathParaPr>
                      <m:jc m:val="centerGroup"/>
                    </m:oMathParaPr>
                    <m:oMath xmlns:m="http://schemas.openxmlformats.org/officeDocument/2006/math">
                      <m:eqArr>
                        <m:eqArrPr>
                          <m:ctrlPr>
                            <a:rPr lang="en-US" i="1">
                              <a:latin typeface="Cambria Math" panose="02040503050406030204" pitchFamily="18" charset="0"/>
                            </a:rPr>
                          </m:ctrlPr>
                        </m:eqArrPr>
                        <m:e>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𝑖</m:t>
                              </m:r>
                            </m:sub>
                          </m:sSub>
                          <m:r>
                            <a:rPr lang="en-US">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i="1">
                                  <a:latin typeface="Cambria Math" panose="02040503050406030204" pitchFamily="18" charset="0"/>
                                </a:rPr>
                                <m:t>𝑖</m:t>
                              </m:r>
                            </m:sub>
                            <m:sup>
                              <m:r>
                                <a:rPr lang="en-US" i="1">
                                  <a:latin typeface="Cambria Math" panose="02040503050406030204" pitchFamily="18" charset="0"/>
                                </a:rPr>
                                <m:t>𝐼</m:t>
                              </m:r>
                            </m:sup>
                          </m:sSubSup>
                          <m:r>
                            <a:rPr lang="en-US">
                              <a:latin typeface="Cambria Math" panose="02040503050406030204" pitchFamily="18" charset="0"/>
                            </a:rPr>
                            <m:t>+</m:t>
                          </m:r>
                          <m:r>
                            <a:rPr lang="en-US" i="1">
                              <a:latin typeface="Cambria Math" panose="02040503050406030204" pitchFamily="18" charset="0"/>
                            </a:rPr>
                            <m:t>𝑖</m:t>
                          </m:r>
                          <m:f>
                            <m:fPr>
                              <m:ctrlPr>
                                <a:rPr lang="en-US" i="1">
                                  <a:latin typeface="Cambria Math" panose="02040503050406030204" pitchFamily="18" charset="0"/>
                                </a:rPr>
                              </m:ctrlPr>
                            </m:fPr>
                            <m:num>
                              <m:r>
                                <a:rPr lang="en-US">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𝜙</m:t>
                                  </m:r>
                                  <m:d>
                                    <m:dPr>
                                      <m:ctrlPr>
                                        <a:rPr lang="en-US" i="1">
                                          <a:latin typeface="Cambria Math" panose="02040503050406030204" pitchFamily="18" charset="0"/>
                                        </a:rPr>
                                      </m:ctrlPr>
                                    </m:dPr>
                                    <m:e>
                                      <m:r>
                                        <a:rPr lang="en-US" b="1" i="1">
                                          <a:latin typeface="Cambria Math" panose="02040503050406030204" pitchFamily="18" charset="0"/>
                                        </a:rPr>
                                        <m:t>𝛉</m:t>
                                      </m:r>
                                      <m:d>
                                        <m:dPr>
                                          <m:ctrlPr>
                                            <a:rPr lang="en-US" i="1">
                                              <a:latin typeface="Cambria Math" panose="02040503050406030204" pitchFamily="18" charset="0"/>
                                            </a:rPr>
                                          </m:ctrlPr>
                                        </m:dPr>
                                        <m:e>
                                          <m:r>
                                            <a:rPr lang="en-US" i="1">
                                              <a:latin typeface="Cambria Math" panose="02040503050406030204" pitchFamily="18" charset="0"/>
                                            </a:rPr>
                                            <m:t>𝑡</m:t>
                                          </m:r>
                                        </m:e>
                                      </m:d>
                                    </m:e>
                                  </m:d>
                                </m:e>
                              </m:d>
                            </m:num>
                            <m:den>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𝑖</m:t>
                                  </m:r>
                                </m:sub>
                              </m:sSub>
                            </m:den>
                          </m:f>
                          <m:r>
                            <a:rPr lang="en-US">
                              <a:latin typeface="Cambria Math" panose="02040503050406030204" pitchFamily="18" charset="0"/>
                            </a:rPr>
                            <m:t>|</m:t>
                          </m:r>
                          <m:r>
                            <a:rPr lang="en-US" i="1">
                              <a:latin typeface="Cambria Math" panose="02040503050406030204" pitchFamily="18" charset="0"/>
                            </a:rPr>
                            <m:t>𝜙</m:t>
                          </m:r>
                          <m:d>
                            <m:dPr>
                              <m:ctrlPr>
                                <a:rPr lang="en-US" i="1">
                                  <a:latin typeface="Cambria Math" panose="02040503050406030204" pitchFamily="18" charset="0"/>
                                </a:rPr>
                              </m:ctrlPr>
                            </m:dPr>
                            <m:e>
                              <m:r>
                                <a:rPr lang="en-US" b="1" i="1">
                                  <a:latin typeface="Cambria Math" panose="02040503050406030204" pitchFamily="18" charset="0"/>
                                </a:rPr>
                                <m:t>𝛉</m:t>
                              </m:r>
                              <m:d>
                                <m:dPr>
                                  <m:ctrlPr>
                                    <a:rPr lang="en-US" i="1">
                                      <a:latin typeface="Cambria Math" panose="02040503050406030204" pitchFamily="18" charset="0"/>
                                    </a:rPr>
                                  </m:ctrlPr>
                                </m:dPr>
                                <m:e>
                                  <m:r>
                                    <a:rPr lang="en-US" i="1">
                                      <a:latin typeface="Cambria Math" panose="02040503050406030204" pitchFamily="18" charset="0"/>
                                    </a:rPr>
                                    <m:t>𝑡</m:t>
                                  </m:r>
                                </m:e>
                              </m:d>
                            </m:e>
                          </m:d>
                          <m:r>
                            <a:rPr lang="en-US">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𝜙</m:t>
                              </m:r>
                              <m:d>
                                <m:dPr>
                                  <m:ctrlPr>
                                    <a:rPr lang="en-US" i="1">
                                      <a:latin typeface="Cambria Math" panose="02040503050406030204" pitchFamily="18" charset="0"/>
                                    </a:rPr>
                                  </m:ctrlPr>
                                </m:dPr>
                                <m:e>
                                  <m:r>
                                    <a:rPr lang="en-US" b="1" i="1">
                                      <a:latin typeface="Cambria Math" panose="02040503050406030204" pitchFamily="18" charset="0"/>
                                    </a:rPr>
                                    <m:t>𝛉</m:t>
                                  </m:r>
                                  <m:d>
                                    <m:dPr>
                                      <m:ctrlPr>
                                        <a:rPr lang="en-US" i="1">
                                          <a:latin typeface="Cambria Math" panose="02040503050406030204" pitchFamily="18" charset="0"/>
                                        </a:rPr>
                                      </m:ctrlPr>
                                    </m:dPr>
                                    <m:e>
                                      <m:r>
                                        <a:rPr lang="en-US" i="1">
                                          <a:latin typeface="Cambria Math" panose="02040503050406030204" pitchFamily="18" charset="0"/>
                                        </a:rPr>
                                        <m:t>𝑡</m:t>
                                      </m:r>
                                    </m:e>
                                  </m:d>
                                </m:e>
                              </m:d>
                            </m:e>
                          </m:d>
                          <m:r>
                            <a:rPr lang="en-US" i="1">
                              <a:latin typeface="Cambria Math" panose="02040503050406030204" pitchFamily="18" charset="0"/>
                            </a:rPr>
                            <m:t>𝐻</m:t>
                          </m:r>
                          <m:r>
                            <a:rPr lang="en-US">
                              <a:latin typeface="Cambria Math" panose="02040503050406030204" pitchFamily="18" charset="0"/>
                            </a:rPr>
                            <m:t>|</m:t>
                          </m:r>
                          <m:r>
                            <a:rPr lang="en-US" i="1">
                              <a:latin typeface="Cambria Math" panose="02040503050406030204" pitchFamily="18" charset="0"/>
                            </a:rPr>
                            <m:t>𝜙</m:t>
                          </m:r>
                          <m:d>
                            <m:dPr>
                              <m:ctrlPr>
                                <a:rPr lang="en-US" i="1">
                                  <a:latin typeface="Cambria Math" panose="02040503050406030204" pitchFamily="18" charset="0"/>
                                </a:rPr>
                              </m:ctrlPr>
                            </m:dPr>
                            <m:e>
                              <m:r>
                                <a:rPr lang="en-US" b="1" i="1">
                                  <a:latin typeface="Cambria Math" panose="02040503050406030204" pitchFamily="18" charset="0"/>
                                </a:rPr>
                                <m:t>𝛉</m:t>
                              </m:r>
                              <m:d>
                                <m:dPr>
                                  <m:ctrlPr>
                                    <a:rPr lang="en-US" i="1">
                                      <a:latin typeface="Cambria Math" panose="02040503050406030204" pitchFamily="18" charset="0"/>
                                    </a:rPr>
                                  </m:ctrlPr>
                                </m:dPr>
                                <m:e>
                                  <m:r>
                                    <a:rPr lang="en-US" i="1">
                                      <a:latin typeface="Cambria Math" panose="02040503050406030204" pitchFamily="18" charset="0"/>
                                    </a:rPr>
                                    <m:t>𝑡</m:t>
                                  </m:r>
                                </m:e>
                              </m:d>
                            </m:e>
                          </m:d>
                          <m:r>
                            <a:rPr lang="en-US">
                              <a:latin typeface="Cambria Math" panose="02040503050406030204" pitchFamily="18" charset="0"/>
                            </a:rPr>
                            <m:t>⟩</m:t>
                          </m:r>
                        </m:e>
                      </m:eqArr>
                    </m:oMath>
                  </m:oMathPara>
                </a14:m>
                <a:endParaRPr lang="en-US"/>
              </a:p>
            </p:txBody>
          </p:sp>
        </mc:Choice>
        <mc:Fallback xmlns="">
          <p:sp>
            <p:nvSpPr>
              <p:cNvPr id="29" name="TextBox 28">
                <a:extLst>
                  <a:ext uri="{FF2B5EF4-FFF2-40B4-BE49-F238E27FC236}">
                    <a16:creationId xmlns:a16="http://schemas.microsoft.com/office/drawing/2014/main" id="{A42A2CB3-08D8-4286-B477-434202419555}"/>
                  </a:ext>
                </a:extLst>
              </p:cNvPr>
              <p:cNvSpPr txBox="1">
                <a:spLocks noRot="1" noChangeAspect="1" noMove="1" noResize="1" noEditPoints="1" noAdjustHandles="1" noChangeArrowheads="1" noChangeShapeType="1" noTextEdit="1"/>
              </p:cNvSpPr>
              <p:nvPr/>
            </p:nvSpPr>
            <p:spPr>
              <a:xfrm>
                <a:off x="3120205" y="4280024"/>
                <a:ext cx="6096000" cy="1364156"/>
              </a:xfrm>
              <a:prstGeom prst="rect">
                <a:avLst/>
              </a:prstGeom>
              <a:blipFill>
                <a:blip r:embed="rId4"/>
                <a:stretch>
                  <a:fillRect/>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42237AE0-3BEB-4716-AF25-A77E395A2205}"/>
              </a:ext>
            </a:extLst>
          </p:cNvPr>
          <p:cNvSpPr txBox="1"/>
          <p:nvPr/>
        </p:nvSpPr>
        <p:spPr>
          <a:xfrm>
            <a:off x="2275294" y="4783910"/>
            <a:ext cx="844911" cy="400110"/>
          </a:xfrm>
          <a:prstGeom prst="rect">
            <a:avLst/>
          </a:prstGeom>
          <a:noFill/>
        </p:spPr>
        <p:txBody>
          <a:bodyPr wrap="none" rtlCol="0">
            <a:spAutoFit/>
          </a:bodyPr>
          <a:lstStyle/>
          <a:p>
            <a:r>
              <a:rPr lang="en-US" sz="2000"/>
              <a:t>where</a:t>
            </a:r>
          </a:p>
        </p:txBody>
      </p:sp>
      <p:sp>
        <p:nvSpPr>
          <p:cNvPr id="2" name="Date Placeholder 1">
            <a:extLst>
              <a:ext uri="{FF2B5EF4-FFF2-40B4-BE49-F238E27FC236}">
                <a16:creationId xmlns:a16="http://schemas.microsoft.com/office/drawing/2014/main" id="{38A52E51-8A3A-6518-6F5E-74008844218F}"/>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1690C51E-721E-125E-953D-D8B0C733AEB6}"/>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67512F38-9E6F-415B-BA25-5751C73DBF44}"/>
              </a:ext>
            </a:extLst>
          </p:cNvPr>
          <p:cNvSpPr>
            <a:spLocks noGrp="1"/>
          </p:cNvSpPr>
          <p:nvPr>
            <p:ph type="sldNum" sz="quarter" idx="12"/>
          </p:nvPr>
        </p:nvSpPr>
        <p:spPr/>
        <p:txBody>
          <a:bodyPr/>
          <a:lstStyle/>
          <a:p>
            <a:fld id="{A4F2CA83-2021-4716-8E4F-79F255E2A287}" type="slidenum">
              <a:rPr lang="en-US" smtClean="0"/>
              <a:t>25</a:t>
            </a:fld>
            <a:endParaRPr lang="en-US"/>
          </a:p>
        </p:txBody>
      </p:sp>
    </p:spTree>
    <p:extLst>
      <p:ext uri="{BB962C8B-B14F-4D97-AF65-F5344CB8AC3E}">
        <p14:creationId xmlns:p14="http://schemas.microsoft.com/office/powerpoint/2010/main" val="1211171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a:solidFill>
                  <a:srgbClr val="990000"/>
                </a:solidFill>
                <a:latin typeface="+mj-lt"/>
              </a:rPr>
              <a:t>Variational Quantum-Classical Hybrid Algorithms</a:t>
            </a:r>
          </a:p>
        </p:txBody>
      </p:sp>
      <p:pic>
        <p:nvPicPr>
          <p:cNvPr id="15" name="Picture 14">
            <a:extLst>
              <a:ext uri="{FF2B5EF4-FFF2-40B4-BE49-F238E27FC236}">
                <a16:creationId xmlns:a16="http://schemas.microsoft.com/office/drawing/2014/main" id="{CE8AEF8A-B411-4EDA-8398-D084F378D30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345817" y="888016"/>
            <a:ext cx="4663165" cy="5366645"/>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7056BE9-3387-46A0-8204-5C4F3D6151EE}"/>
                  </a:ext>
                </a:extLst>
              </p:cNvPr>
              <p:cNvSpPr txBox="1"/>
              <p:nvPr/>
            </p:nvSpPr>
            <p:spPr>
              <a:xfrm>
                <a:off x="6374493" y="2124091"/>
                <a:ext cx="6096000" cy="2609817"/>
              </a:xfrm>
              <a:prstGeom prst="rect">
                <a:avLst/>
              </a:prstGeom>
              <a:noFill/>
            </p:spPr>
            <p:txBody>
              <a:bodyPr wrap="square">
                <a:spAutoFit/>
              </a:bodyPr>
              <a:lstStyle/>
              <a:p>
                <a:r>
                  <a:rPr lang="en-US" sz="2000">
                    <a:effectLst/>
                    <a:ea typeface="宋体" panose="02010600030101010101" pitchFamily="2" charset="-122"/>
                  </a:rPr>
                  <a:t>In this work, we also tested two different parameter marching methods.</a:t>
                </a:r>
              </a:p>
              <a:p>
                <a:endParaRPr lang="en-US" sz="2000">
                  <a:effectLst/>
                  <a:ea typeface="宋体" panose="02010600030101010101" pitchFamily="2" charset="-122"/>
                </a:endParaRPr>
              </a:p>
              <a:p>
                <a:r>
                  <a:rPr lang="en-US" sz="2000">
                    <a:effectLst/>
                    <a:ea typeface="宋体" panose="02010600030101010101" pitchFamily="2" charset="-122"/>
                  </a:rPr>
                  <a:t>First-Order Marching (FOM):</a:t>
                </a:r>
              </a:p>
              <a:p>
                <a:pPr/>
                <a14:m>
                  <m:oMathPara xmlns:m="http://schemas.openxmlformats.org/officeDocument/2006/math">
                    <m:oMathParaPr>
                      <m:jc m:val="centerGroup"/>
                    </m:oMathParaPr>
                    <m:oMath xmlns:m="http://schemas.openxmlformats.org/officeDocument/2006/math">
                      <m:sSub>
                        <m:sSubPr>
                          <m:ctrlPr>
                            <a:rPr lang="en-US" sz="2000" i="1" smtClean="0">
                              <a:effectLst/>
                              <a:latin typeface="Cambria Math" panose="02040503050406030204" pitchFamily="18" charset="0"/>
                              <a:cs typeface="Times New Roman" panose="02020603050405020304" pitchFamily="18" charset="0"/>
                            </a:rPr>
                          </m:ctrlPr>
                        </m:sSub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𝛉</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r>
                            <a:rPr lang="en-US" sz="2000">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𝛿</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sub>
                      </m:sSub>
                      <m:r>
                        <a:rPr lang="en-US" sz="20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sz="2000" i="1">
                              <a:effectLst/>
                              <a:latin typeface="Cambria Math" panose="02040503050406030204" pitchFamily="18" charset="0"/>
                              <a:cs typeface="Times New Roman" panose="02020603050405020304" pitchFamily="18" charset="0"/>
                            </a:rPr>
                          </m:ctrlPr>
                        </m:sSub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𝛉</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sub>
                      </m:sSub>
                      <m:r>
                        <a:rPr lang="en-US" sz="20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sz="2000" i="1">
                              <a:effectLst/>
                              <a:latin typeface="Cambria Math" panose="02040503050406030204" pitchFamily="18" charset="0"/>
                              <a:cs typeface="Times New Roman" panose="02020603050405020304" pitchFamily="18" charset="0"/>
                            </a:rPr>
                          </m:ctrlPr>
                        </m:sSubPr>
                        <m:e>
                          <m:acc>
                            <m:accPr>
                              <m:chr m:val="̇"/>
                              <m:ctrlPr>
                                <a:rPr lang="en-US" sz="2000" i="1">
                                  <a:effectLst/>
                                  <a:latin typeface="Cambria Math" panose="02040503050406030204" pitchFamily="18" charset="0"/>
                                  <a:cs typeface="Times New Roman" panose="02020603050405020304" pitchFamily="18" charset="0"/>
                                </a:rPr>
                              </m:ctrlPr>
                            </m:acc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𝛉</m:t>
                              </m:r>
                            </m:e>
                          </m:acc>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sub>
                      </m:sSub>
                      <m:r>
                        <a:rPr lang="en-US" sz="2000">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𝛿</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r>
                        <a:rPr lang="en-US" sz="2000">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𝒪</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𝛿</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sup>
                          </m:sSup>
                        </m:e>
                      </m:d>
                      <m:r>
                        <a:rPr lang="en-US" sz="2000" i="1">
                          <a:effectLst/>
                          <a:latin typeface="Cambria Math" panose="02040503050406030204" pitchFamily="18" charset="0"/>
                          <a:ea typeface="宋体" panose="02010600030101010101" pitchFamily="2" charset="-122"/>
                          <a:cs typeface="Times New Roman" panose="02020603050405020304" pitchFamily="18" charset="0"/>
                        </a:rPr>
                        <m:t> </m:t>
                      </m:r>
                    </m:oMath>
                  </m:oMathPara>
                </a14:m>
                <a:endParaRPr lang="en-US" sz="2000">
                  <a:ea typeface="宋体" panose="02010600030101010101" pitchFamily="2" charset="-122"/>
                </a:endParaRPr>
              </a:p>
              <a:p>
                <a:r>
                  <a:rPr lang="en-US" sz="2000">
                    <a:effectLst/>
                    <a:ea typeface="宋体" panose="02010600030101010101" pitchFamily="2" charset="-122"/>
                  </a:rPr>
                  <a:t>Second-Order Marching (SOM):</a:t>
                </a:r>
              </a:p>
              <a:p>
                <a:pPr/>
                <a14:m>
                  <m:oMathPara xmlns:m="http://schemas.openxmlformats.org/officeDocument/2006/math">
                    <m:oMathParaPr>
                      <m:jc m:val="centerGroup"/>
                    </m:oMathParaPr>
                    <m:oMath xmlns:m="http://schemas.openxmlformats.org/officeDocument/2006/math">
                      <m:sSub>
                        <m:sSubPr>
                          <m:ctrlPr>
                            <a:rPr lang="en-US" sz="2000" i="1" smtClean="0">
                              <a:effectLst/>
                              <a:latin typeface="Cambria Math" panose="02040503050406030204" pitchFamily="18" charset="0"/>
                              <a:cs typeface="Times New Roman" panose="02020603050405020304" pitchFamily="18" charset="0"/>
                            </a:rPr>
                          </m:ctrlPr>
                        </m:sSub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𝛉</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r>
                            <a:rPr lang="en-US" sz="2000">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𝛿</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sub>
                      </m:sSub>
                      <m:r>
                        <a:rPr lang="en-US" sz="20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sz="2000" i="1">
                              <a:effectLst/>
                              <a:latin typeface="Cambria Math" panose="02040503050406030204" pitchFamily="18" charset="0"/>
                              <a:cs typeface="Times New Roman" panose="02020603050405020304" pitchFamily="18" charset="0"/>
                            </a:rPr>
                          </m:ctrlPr>
                        </m:sSub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𝛉</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sub>
                      </m:sSub>
                      <m:r>
                        <a:rPr lang="en-US" sz="2000">
                          <a:effectLst/>
                          <a:latin typeface="Cambria Math" panose="02040503050406030204" pitchFamily="18" charset="0"/>
                          <a:ea typeface="宋体" panose="02010600030101010101" pitchFamily="2" charset="-122"/>
                          <a:cs typeface="Times New Roman" panose="02020603050405020304" pitchFamily="18" charset="0"/>
                        </a:rPr>
                        <m:t>+</m:t>
                      </m:r>
                      <m:f>
                        <m:fPr>
                          <m:ctrlPr>
                            <a:rPr lang="en-US" sz="2000" i="1">
                              <a:effectLst/>
                              <a:latin typeface="Cambria Math" panose="02040503050406030204" pitchFamily="18" charset="0"/>
                              <a:cs typeface="Times New Roman" panose="02020603050405020304" pitchFamily="18" charset="0"/>
                            </a:rPr>
                          </m:ctrlPr>
                        </m:fPr>
                        <m:num>
                          <m:r>
                            <a:rPr lang="en-US" sz="2000" i="1">
                              <a:effectLst/>
                              <a:latin typeface="Cambria Math" panose="02040503050406030204" pitchFamily="18" charset="0"/>
                              <a:ea typeface="宋体" panose="02010600030101010101" pitchFamily="2" charset="-122"/>
                              <a:cs typeface="Times New Roman" panose="02020603050405020304" pitchFamily="18" charset="0"/>
                            </a:rPr>
                            <m:t>3</m:t>
                          </m:r>
                          <m:sSub>
                            <m:sSubPr>
                              <m:ctrlPr>
                                <a:rPr lang="en-US" sz="2000" i="1">
                                  <a:effectLst/>
                                  <a:latin typeface="Cambria Math" panose="02040503050406030204" pitchFamily="18" charset="0"/>
                                  <a:cs typeface="Times New Roman" panose="02020603050405020304" pitchFamily="18" charset="0"/>
                                </a:rPr>
                              </m:ctrlPr>
                            </m:sSubPr>
                            <m:e>
                              <m:acc>
                                <m:accPr>
                                  <m:chr m:val="̇"/>
                                  <m:ctrlPr>
                                    <a:rPr lang="en-US" sz="2000" i="1">
                                      <a:effectLst/>
                                      <a:latin typeface="Cambria Math" panose="02040503050406030204" pitchFamily="18" charset="0"/>
                                      <a:cs typeface="Times New Roman" panose="02020603050405020304" pitchFamily="18" charset="0"/>
                                    </a:rPr>
                                  </m:ctrlPr>
                                </m:acc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𝛉</m:t>
                                  </m:r>
                                </m:e>
                              </m:acc>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sub>
                          </m:sSub>
                          <m:r>
                            <a:rPr lang="en-US" sz="2000" i="1">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sz="2000" i="1">
                                  <a:effectLst/>
                                  <a:latin typeface="Cambria Math" panose="02040503050406030204" pitchFamily="18" charset="0"/>
                                  <a:cs typeface="Times New Roman" panose="02020603050405020304" pitchFamily="18" charset="0"/>
                                </a:rPr>
                              </m:ctrlPr>
                            </m:sSubPr>
                            <m:e>
                              <m:acc>
                                <m:accPr>
                                  <m:chr m:val="̇"/>
                                  <m:ctrlPr>
                                    <a:rPr lang="en-US" sz="2000" i="1">
                                      <a:effectLst/>
                                      <a:latin typeface="Cambria Math" panose="02040503050406030204" pitchFamily="18" charset="0"/>
                                      <a:cs typeface="Times New Roman" panose="02020603050405020304" pitchFamily="18" charset="0"/>
                                    </a:rPr>
                                  </m:ctrlPr>
                                </m:acc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𝛉</m:t>
                                  </m:r>
                                </m:e>
                              </m:acc>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𝛿</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sub>
                          </m:sSub>
                        </m:num>
                        <m:den>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den>
                      </m:f>
                      <m:r>
                        <a:rPr lang="en-US" sz="2000">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𝛿</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r>
                        <a:rPr lang="en-US" sz="2000">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𝒪</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𝛿</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3</m:t>
                              </m:r>
                            </m:sup>
                          </m:sSup>
                        </m:e>
                      </m:d>
                    </m:oMath>
                  </m:oMathPara>
                </a14:m>
                <a:endParaRPr lang="en-US" sz="2000"/>
              </a:p>
            </p:txBody>
          </p:sp>
        </mc:Choice>
        <mc:Fallback xmlns="">
          <p:sp>
            <p:nvSpPr>
              <p:cNvPr id="24" name="TextBox 23">
                <a:extLst>
                  <a:ext uri="{FF2B5EF4-FFF2-40B4-BE49-F238E27FC236}">
                    <a16:creationId xmlns:a16="http://schemas.microsoft.com/office/drawing/2014/main" id="{57056BE9-3387-46A0-8204-5C4F3D6151EE}"/>
                  </a:ext>
                </a:extLst>
              </p:cNvPr>
              <p:cNvSpPr txBox="1">
                <a:spLocks noRot="1" noChangeAspect="1" noMove="1" noResize="1" noEditPoints="1" noAdjustHandles="1" noChangeArrowheads="1" noChangeShapeType="1" noTextEdit="1"/>
              </p:cNvSpPr>
              <p:nvPr/>
            </p:nvSpPr>
            <p:spPr>
              <a:xfrm>
                <a:off x="6374493" y="2124091"/>
                <a:ext cx="6096000" cy="2609817"/>
              </a:xfrm>
              <a:prstGeom prst="rect">
                <a:avLst/>
              </a:prstGeom>
              <a:blipFill>
                <a:blip r:embed="rId3"/>
                <a:stretch>
                  <a:fillRect l="-1100" t="-11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3501171-E3F3-4416-9768-C0CB2F252480}"/>
                  </a:ext>
                </a:extLst>
              </p:cNvPr>
              <p:cNvSpPr txBox="1"/>
              <p:nvPr/>
            </p:nvSpPr>
            <p:spPr>
              <a:xfrm>
                <a:off x="5972547" y="875599"/>
                <a:ext cx="6096000" cy="7958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limLoc m:val="undOvr"/>
                          <m:supHide m:val="on"/>
                          <m:ctrlPr>
                            <a:rPr lang="en-US" i="1" smtClean="0">
                              <a:latin typeface="Cambria Math" panose="02040503050406030204" pitchFamily="18" charset="0"/>
                            </a:rPr>
                          </m:ctrlPr>
                        </m:naryPr>
                        <m:sub>
                          <m:r>
                            <a:rPr lang="en-US" i="1">
                              <a:latin typeface="Cambria Math" panose="02040503050406030204" pitchFamily="18" charset="0"/>
                            </a:rPr>
                            <m:t>𝑗</m:t>
                          </m:r>
                        </m:sub>
                        <m:sup/>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𝑖</m:t>
                              </m:r>
                              <m:r>
                                <a:rPr lang="en-US" i="0">
                                  <a:latin typeface="Cambria Math" panose="02040503050406030204" pitchFamily="18" charset="0"/>
                                </a:rPr>
                                <m:t>,</m:t>
                              </m:r>
                              <m:r>
                                <a:rPr lang="en-US" i="1">
                                  <a:latin typeface="Cambria Math" panose="02040503050406030204" pitchFamily="18" charset="0"/>
                                </a:rPr>
                                <m:t>𝑗</m:t>
                              </m:r>
                            </m:sub>
                          </m:sSub>
                        </m:e>
                      </m:nary>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𝜃</m:t>
                              </m:r>
                            </m:e>
                          </m:acc>
                        </m:e>
                        <m:sub>
                          <m:r>
                            <a:rPr lang="en-US" i="1">
                              <a:latin typeface="Cambria Math" panose="02040503050406030204" pitchFamily="18" charset="0"/>
                            </a:rPr>
                            <m:t>𝑗</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𝑖</m:t>
                          </m:r>
                        </m:sub>
                      </m:sSub>
                    </m:oMath>
                  </m:oMathPara>
                </a14:m>
                <a:endParaRPr lang="en-US" dirty="0"/>
              </a:p>
            </p:txBody>
          </p:sp>
        </mc:Choice>
        <mc:Fallback xmlns="">
          <p:sp>
            <p:nvSpPr>
              <p:cNvPr id="13" name="TextBox 12">
                <a:extLst>
                  <a:ext uri="{FF2B5EF4-FFF2-40B4-BE49-F238E27FC236}">
                    <a16:creationId xmlns:a16="http://schemas.microsoft.com/office/drawing/2014/main" id="{33501171-E3F3-4416-9768-C0CB2F252480}"/>
                  </a:ext>
                </a:extLst>
              </p:cNvPr>
              <p:cNvSpPr txBox="1">
                <a:spLocks noRot="1" noChangeAspect="1" noMove="1" noResize="1" noEditPoints="1" noAdjustHandles="1" noChangeArrowheads="1" noChangeShapeType="1" noTextEdit="1"/>
              </p:cNvSpPr>
              <p:nvPr/>
            </p:nvSpPr>
            <p:spPr>
              <a:xfrm>
                <a:off x="5972547" y="875599"/>
                <a:ext cx="6096000" cy="795859"/>
              </a:xfrm>
              <a:prstGeom prst="rect">
                <a:avLst/>
              </a:prstGeom>
              <a:blipFill>
                <a:blip r:embed="rId4"/>
                <a:stretch>
                  <a:fillRect/>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4532CE3B-D1BB-8EFB-3EF5-9B2817A29937}"/>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484AA5A8-832B-C8C6-8279-7A5DF7985286}"/>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962C162C-D7B4-DA34-60CB-4799DE60DC9F}"/>
              </a:ext>
            </a:extLst>
          </p:cNvPr>
          <p:cNvSpPr>
            <a:spLocks noGrp="1"/>
          </p:cNvSpPr>
          <p:nvPr>
            <p:ph type="sldNum" sz="quarter" idx="12"/>
          </p:nvPr>
        </p:nvSpPr>
        <p:spPr/>
        <p:txBody>
          <a:bodyPr/>
          <a:lstStyle/>
          <a:p>
            <a:fld id="{A4F2CA83-2021-4716-8E4F-79F255E2A287}" type="slidenum">
              <a:rPr lang="en-US" smtClean="0"/>
              <a:t>26</a:t>
            </a:fld>
            <a:endParaRPr lang="en-US"/>
          </a:p>
        </p:txBody>
      </p:sp>
    </p:spTree>
    <p:extLst>
      <p:ext uri="{BB962C8B-B14F-4D97-AF65-F5344CB8AC3E}">
        <p14:creationId xmlns:p14="http://schemas.microsoft.com/office/powerpoint/2010/main" val="102136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dirty="0">
                <a:solidFill>
                  <a:srgbClr val="990000"/>
                </a:solidFill>
                <a:latin typeface="+mj-lt"/>
              </a:rPr>
              <a:t>Encoding  the Hamiltonian</a:t>
            </a:r>
          </a:p>
        </p:txBody>
      </p:sp>
      <p:sp>
        <p:nvSpPr>
          <p:cNvPr id="23" name="TextBox 22">
            <a:extLst>
              <a:ext uri="{FF2B5EF4-FFF2-40B4-BE49-F238E27FC236}">
                <a16:creationId xmlns:a16="http://schemas.microsoft.com/office/drawing/2014/main" id="{8E223A77-DFFF-49D2-BD1D-0333F3E079FA}"/>
              </a:ext>
            </a:extLst>
          </p:cNvPr>
          <p:cNvSpPr txBox="1"/>
          <p:nvPr/>
        </p:nvSpPr>
        <p:spPr>
          <a:xfrm>
            <a:off x="958776" y="793664"/>
            <a:ext cx="10597116" cy="707886"/>
          </a:xfrm>
          <a:prstGeom prst="rect">
            <a:avLst/>
          </a:prstGeom>
          <a:noFill/>
        </p:spPr>
        <p:txBody>
          <a:bodyPr wrap="square">
            <a:spAutoFit/>
          </a:bodyPr>
          <a:lstStyle/>
          <a:p>
            <a:r>
              <a:rPr lang="en-US" sz="2000"/>
              <a:t>To simulate the dynamic system using quantum computers, the fermionic Hamiltonian needs to be mapped into a form accessible by a quantum circuit, </a:t>
            </a:r>
            <a:r>
              <a:rPr lang="en-US" sz="2000" b="1"/>
              <a:t>qubit Hamiltonian.</a:t>
            </a:r>
          </a:p>
        </p:txBody>
      </p:sp>
      <p:sp>
        <p:nvSpPr>
          <p:cNvPr id="25" name="TextBox 24">
            <a:extLst>
              <a:ext uri="{FF2B5EF4-FFF2-40B4-BE49-F238E27FC236}">
                <a16:creationId xmlns:a16="http://schemas.microsoft.com/office/drawing/2014/main" id="{F698E2DB-D6D1-4239-9D54-1B9818A296BA}"/>
              </a:ext>
            </a:extLst>
          </p:cNvPr>
          <p:cNvSpPr txBox="1"/>
          <p:nvPr/>
        </p:nvSpPr>
        <p:spPr>
          <a:xfrm>
            <a:off x="958776" y="1594971"/>
            <a:ext cx="9974267" cy="506292"/>
          </a:xfrm>
          <a:prstGeom prst="rect">
            <a:avLst/>
          </a:prstGeom>
          <a:noFill/>
        </p:spPr>
        <p:txBody>
          <a:bodyPr wrap="square">
            <a:spAutoFit/>
          </a:bodyPr>
          <a:lstStyle/>
          <a:p>
            <a:pPr marL="0" marR="0" algn="just">
              <a:lnSpc>
                <a:spcPct val="150000"/>
              </a:lnSpc>
              <a:spcBef>
                <a:spcPts val="0"/>
              </a:spcBef>
              <a:spcAft>
                <a:spcPts val="0"/>
              </a:spcAft>
            </a:pPr>
            <a:r>
              <a:rPr lang="en-US" sz="2000" dirty="0">
                <a:effectLst/>
                <a:ea typeface="等线" panose="02010600030101010101" pitchFamily="2" charset="-122"/>
                <a:cs typeface="Arial" panose="020B0604020202020204" pitchFamily="34" charset="0"/>
              </a:rPr>
              <a:t>By using the second quantization, one can obtain the single-electron Hamiltonian:</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936E3AC-8434-4D6F-A8AD-C354BE65AA83}"/>
                  </a:ext>
                </a:extLst>
              </p:cNvPr>
              <p:cNvSpPr txBox="1"/>
              <p:nvPr/>
            </p:nvSpPr>
            <p:spPr>
              <a:xfrm>
                <a:off x="3022940" y="2160443"/>
                <a:ext cx="6096000" cy="9926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effectLst/>
                          <a:latin typeface="Cambria Math" panose="02040503050406030204" pitchFamily="18" charset="0"/>
                          <a:ea typeface="等线" panose="02010600030101010101" pitchFamily="2" charset="-122"/>
                          <a:cs typeface="Times New Roman" panose="02020603050405020304" pitchFamily="18" charset="0"/>
                        </a:rPr>
                        <m:t>𝐻</m:t>
                      </m:r>
                      <m:r>
                        <a:rPr lang="en-US" sz="2000">
                          <a:effectLst/>
                          <a:latin typeface="Cambria Math" panose="02040503050406030204" pitchFamily="18" charset="0"/>
                          <a:ea typeface="等线" panose="02010600030101010101" pitchFamily="2" charset="-122"/>
                          <a:cs typeface="Times New Roman" panose="02020603050405020304" pitchFamily="18" charset="0"/>
                        </a:rPr>
                        <m:t>=</m:t>
                      </m:r>
                      <m:nary>
                        <m:naryPr>
                          <m:chr m:val="∑"/>
                          <m:limLoc m:val="undOvr"/>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naryPr>
                        <m:sub>
                          <m:r>
                            <a:rPr lang="en-US" sz="2000" i="1">
                              <a:effectLst/>
                              <a:latin typeface="Cambria Math" panose="02040503050406030204" pitchFamily="18" charset="0"/>
                              <a:ea typeface="等线" panose="02010600030101010101" pitchFamily="2" charset="-122"/>
                              <a:cs typeface="Times New Roman" panose="02020603050405020304" pitchFamily="18" charset="0"/>
                            </a:rPr>
                            <m:t>𝑖</m:t>
                          </m:r>
                          <m:r>
                            <a:rPr lang="en-US" sz="2000">
                              <a:effectLst/>
                              <a:latin typeface="Cambria Math" panose="02040503050406030204" pitchFamily="18" charset="0"/>
                              <a:ea typeface="等线" panose="02010600030101010101" pitchFamily="2" charset="-122"/>
                              <a:cs typeface="Times New Roman" panose="02020603050405020304" pitchFamily="18" charset="0"/>
                            </a:rPr>
                            <m:t>,</m:t>
                          </m:r>
                          <m:r>
                            <a:rPr lang="en-US" sz="2000" i="1">
                              <a:effectLst/>
                              <a:latin typeface="Cambria Math" panose="02040503050406030204" pitchFamily="18" charset="0"/>
                              <a:ea typeface="等线" panose="02010600030101010101" pitchFamily="2" charset="-122"/>
                              <a:cs typeface="Times New Roman" panose="02020603050405020304" pitchFamily="18" charset="0"/>
                            </a:rPr>
                            <m:t>𝑗</m:t>
                          </m:r>
                        </m:sub>
                        <m:sup>
                          <m:r>
                            <a:rPr lang="en-US" sz="2000" i="1">
                              <a:effectLst/>
                              <a:latin typeface="Cambria Math" panose="02040503050406030204" pitchFamily="18" charset="0"/>
                              <a:ea typeface="等线" panose="02010600030101010101" pitchFamily="2" charset="-122"/>
                              <a:cs typeface="Times New Roman" panose="02020603050405020304" pitchFamily="18" charset="0"/>
                            </a:rPr>
                            <m:t>𝑁</m:t>
                          </m:r>
                          <m:r>
                            <a:rPr lang="en-US" sz="2000" i="1">
                              <a:effectLst/>
                              <a:latin typeface="Cambria Math" panose="02040503050406030204" pitchFamily="18" charset="0"/>
                              <a:ea typeface="等线" panose="02010600030101010101" pitchFamily="2" charset="-122"/>
                              <a:cs typeface="Times New Roman" panose="02020603050405020304" pitchFamily="18" charset="0"/>
                            </a:rPr>
                            <m:t>−1</m:t>
                          </m:r>
                        </m:sup>
                        <m:e>
                          <m:sSub>
                            <m:sSubPr>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sSubPr>
                            <m:e>
                              <m:r>
                                <a:rPr lang="en-US" sz="2000" i="1">
                                  <a:effectLst/>
                                  <a:latin typeface="Cambria Math" panose="02040503050406030204" pitchFamily="18" charset="0"/>
                                  <a:ea typeface="等线" panose="02010600030101010101" pitchFamily="2" charset="-122"/>
                                  <a:cs typeface="Times New Roman" panose="02020603050405020304" pitchFamily="18" charset="0"/>
                                </a:rPr>
                                <m:t>h</m:t>
                              </m:r>
                            </m:e>
                            <m:sub>
                              <m:r>
                                <a:rPr lang="en-US" sz="2000" i="1">
                                  <a:effectLst/>
                                  <a:latin typeface="Cambria Math" panose="02040503050406030204" pitchFamily="18" charset="0"/>
                                  <a:ea typeface="等线" panose="02010600030101010101" pitchFamily="2" charset="-122"/>
                                  <a:cs typeface="Times New Roman" panose="02020603050405020304" pitchFamily="18" charset="0"/>
                                </a:rPr>
                                <m:t>𝑖𝑗</m:t>
                              </m:r>
                            </m:sub>
                          </m:sSub>
                        </m:e>
                      </m:nary>
                      <m:sSubSup>
                        <m:sSubSupPr>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sSubSupPr>
                        <m:e>
                          <m:r>
                            <a:rPr lang="en-US" sz="2000" i="1">
                              <a:effectLst/>
                              <a:latin typeface="Cambria Math" panose="02040503050406030204" pitchFamily="18" charset="0"/>
                              <a:ea typeface="等线" panose="02010600030101010101" pitchFamily="2" charset="-122"/>
                              <a:cs typeface="Times New Roman" panose="02020603050405020304" pitchFamily="18" charset="0"/>
                            </a:rPr>
                            <m:t>𝑎</m:t>
                          </m:r>
                        </m:e>
                        <m:sub>
                          <m:r>
                            <a:rPr lang="en-US" sz="2000" i="1">
                              <a:effectLst/>
                              <a:latin typeface="Cambria Math" panose="02040503050406030204" pitchFamily="18" charset="0"/>
                              <a:ea typeface="等线" panose="02010600030101010101" pitchFamily="2" charset="-122"/>
                              <a:cs typeface="Times New Roman" panose="02020603050405020304" pitchFamily="18" charset="0"/>
                            </a:rPr>
                            <m:t>𝑖</m:t>
                          </m:r>
                        </m:sub>
                        <m:sup>
                          <m:r>
                            <a:rPr lang="en-US" sz="2000">
                              <a:effectLst/>
                              <a:latin typeface="Cambria Math" panose="02040503050406030204" pitchFamily="18" charset="0"/>
                              <a:ea typeface="等线" panose="02010600030101010101" pitchFamily="2" charset="-122"/>
                              <a:cs typeface="Times New Roman" panose="02020603050405020304" pitchFamily="18" charset="0"/>
                            </a:rPr>
                            <m:t>†</m:t>
                          </m:r>
                        </m:sup>
                      </m:sSubSup>
                      <m:sSub>
                        <m:sSubPr>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sSubPr>
                        <m:e>
                          <m:r>
                            <a:rPr lang="en-US" sz="2000" i="1">
                              <a:effectLst/>
                              <a:latin typeface="Cambria Math" panose="02040503050406030204" pitchFamily="18" charset="0"/>
                              <a:ea typeface="等线" panose="02010600030101010101" pitchFamily="2" charset="-122"/>
                              <a:cs typeface="Times New Roman" panose="02020603050405020304" pitchFamily="18" charset="0"/>
                            </a:rPr>
                            <m:t>𝑎</m:t>
                          </m:r>
                        </m:e>
                        <m:sub>
                          <m:r>
                            <a:rPr lang="en-US" sz="2000" i="1">
                              <a:effectLst/>
                              <a:latin typeface="Cambria Math" panose="02040503050406030204" pitchFamily="18" charset="0"/>
                              <a:ea typeface="等线" panose="02010600030101010101" pitchFamily="2" charset="-122"/>
                              <a:cs typeface="Times New Roman" panose="02020603050405020304" pitchFamily="18" charset="0"/>
                            </a:rPr>
                            <m:t>𝑗</m:t>
                          </m:r>
                        </m:sub>
                      </m:sSub>
                    </m:oMath>
                  </m:oMathPara>
                </a14:m>
                <a:endParaRPr lang="en-US" sz="2000"/>
              </a:p>
            </p:txBody>
          </p:sp>
        </mc:Choice>
        <mc:Fallback xmlns="">
          <p:sp>
            <p:nvSpPr>
              <p:cNvPr id="26" name="TextBox 25">
                <a:extLst>
                  <a:ext uri="{FF2B5EF4-FFF2-40B4-BE49-F238E27FC236}">
                    <a16:creationId xmlns:a16="http://schemas.microsoft.com/office/drawing/2014/main" id="{9936E3AC-8434-4D6F-A8AD-C354BE65AA83}"/>
                  </a:ext>
                </a:extLst>
              </p:cNvPr>
              <p:cNvSpPr txBox="1">
                <a:spLocks noRot="1" noChangeAspect="1" noMove="1" noResize="1" noEditPoints="1" noAdjustHandles="1" noChangeArrowheads="1" noChangeShapeType="1" noTextEdit="1"/>
              </p:cNvSpPr>
              <p:nvPr/>
            </p:nvSpPr>
            <p:spPr>
              <a:xfrm>
                <a:off x="3022940" y="2160443"/>
                <a:ext cx="6096000" cy="99264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60A3E18-0FF0-4B7B-BA1F-51720D36296F}"/>
                  </a:ext>
                </a:extLst>
              </p:cNvPr>
              <p:cNvSpPr txBox="1"/>
              <p:nvPr/>
            </p:nvSpPr>
            <p:spPr>
              <a:xfrm>
                <a:off x="958775" y="2951465"/>
                <a:ext cx="10597117" cy="955070"/>
              </a:xfrm>
              <a:prstGeom prst="rect">
                <a:avLst/>
              </a:prstGeom>
              <a:noFill/>
            </p:spPr>
            <p:txBody>
              <a:bodyPr wrap="square">
                <a:spAutoFit/>
              </a:bodyPr>
              <a:lstStyle/>
              <a:p>
                <a:pPr marL="0" marR="0" algn="just">
                  <a:lnSpc>
                    <a:spcPct val="150000"/>
                  </a:lnSpc>
                  <a:spcBef>
                    <a:spcPts val="0"/>
                  </a:spcBef>
                  <a:spcAft>
                    <a:spcPts val="0"/>
                  </a:spcAft>
                </a:pPr>
                <a:r>
                  <a:rPr lang="en-US" sz="2000">
                    <a:effectLst/>
                    <a:ea typeface="等线" panose="02010600030101010101" pitchFamily="2" charset="-122"/>
                    <a:cs typeface="Arial" panose="020B0604020202020204" pitchFamily="34" charset="0"/>
                  </a:rPr>
                  <a:t>where </a:t>
                </a:r>
                <a14:m>
                  <m:oMath xmlns:m="http://schemas.openxmlformats.org/officeDocument/2006/math">
                    <m:sSub>
                      <m:sSubPr>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sSubPr>
                      <m:e>
                        <m:r>
                          <a:rPr lang="en-US" sz="2000" i="1">
                            <a:effectLst/>
                            <a:latin typeface="Cambria Math" panose="02040503050406030204" pitchFamily="18" charset="0"/>
                            <a:ea typeface="等线" panose="02010600030101010101" pitchFamily="2" charset="-122"/>
                            <a:cs typeface="Times New Roman" panose="02020603050405020304" pitchFamily="18" charset="0"/>
                          </a:rPr>
                          <m:t>h</m:t>
                        </m:r>
                      </m:e>
                      <m:sub>
                        <m:r>
                          <a:rPr lang="en-US" sz="2000" i="1">
                            <a:effectLst/>
                            <a:latin typeface="Cambria Math" panose="02040503050406030204" pitchFamily="18" charset="0"/>
                            <a:ea typeface="等线" panose="02010600030101010101" pitchFamily="2" charset="-122"/>
                            <a:cs typeface="Times New Roman" panose="02020603050405020304" pitchFamily="18" charset="0"/>
                          </a:rPr>
                          <m:t>𝑖𝑗</m:t>
                        </m:r>
                      </m:sub>
                    </m:sSub>
                  </m:oMath>
                </a14:m>
                <a:r>
                  <a:rPr lang="en-US" sz="2000">
                    <a:effectLst/>
                    <a:ea typeface="等线" panose="02010600030101010101" pitchFamily="2" charset="-122"/>
                    <a:cs typeface="Arial" panose="020B0604020202020204" pitchFamily="34" charset="0"/>
                  </a:rPr>
                  <a:t> are the </a:t>
                </a:r>
                <a:r>
                  <a:rPr lang="en-US" sz="2000" b="1">
                    <a:effectLst/>
                    <a:ea typeface="等线" panose="02010600030101010101" pitchFamily="2" charset="-122"/>
                    <a:cs typeface="Arial" panose="020B0604020202020204" pitchFamily="34" charset="0"/>
                  </a:rPr>
                  <a:t>one-electron integrals </a:t>
                </a:r>
                <a:r>
                  <a:rPr lang="en-US" sz="2000">
                    <a:effectLst/>
                    <a:ea typeface="等线" panose="02010600030101010101" pitchFamily="2" charset="-122"/>
                    <a:cs typeface="Arial" panose="020B0604020202020204" pitchFamily="34" charset="0"/>
                  </a:rPr>
                  <a:t>for the chosen basis set </a:t>
                </a:r>
                <a14:m>
                  <m:oMath xmlns:m="http://schemas.openxmlformats.org/officeDocument/2006/math">
                    <m:r>
                      <a:rPr lang="en-US" sz="2000">
                        <a:effectLst/>
                        <a:latin typeface="Cambria Math" panose="02040503050406030204" pitchFamily="18" charset="0"/>
                        <a:ea typeface="等线" panose="02010600030101010101" pitchFamily="2" charset="-122"/>
                        <a:cs typeface="Times New Roman" panose="02020603050405020304" pitchFamily="18" charset="0"/>
                      </a:rPr>
                      <m:t>|</m:t>
                    </m:r>
                    <m:r>
                      <a:rPr lang="en-US" sz="2000" i="1">
                        <a:effectLst/>
                        <a:latin typeface="Cambria Math" panose="02040503050406030204" pitchFamily="18" charset="0"/>
                        <a:ea typeface="等线" panose="02010600030101010101" pitchFamily="2" charset="-122"/>
                        <a:cs typeface="Times New Roman" panose="02020603050405020304" pitchFamily="18" charset="0"/>
                      </a:rPr>
                      <m:t>𝜑</m:t>
                    </m:r>
                    <m:r>
                      <a:rPr lang="en-US" sz="2000">
                        <a:effectLst/>
                        <a:latin typeface="Cambria Math" panose="02040503050406030204" pitchFamily="18" charset="0"/>
                        <a:ea typeface="等线" panose="02010600030101010101" pitchFamily="2" charset="-122"/>
                        <a:cs typeface="Times New Roman" panose="02020603050405020304" pitchFamily="18" charset="0"/>
                      </a:rPr>
                      <m:t>⟩</m:t>
                    </m:r>
                  </m:oMath>
                </a14:m>
                <a:r>
                  <a:rPr lang="en-US" sz="2000">
                    <a:effectLst/>
                    <a:ea typeface="等线" panose="02010600030101010101" pitchFamily="2" charset="-122"/>
                    <a:cs typeface="Arial" panose="020B0604020202020204" pitchFamily="34" charset="0"/>
                  </a:rPr>
                  <a:t> defined as:</a:t>
                </a:r>
              </a:p>
              <a:p>
                <a:pPr/>
                <a14:m>
                  <m:oMathPara xmlns:m="http://schemas.openxmlformats.org/officeDocument/2006/math">
                    <m:oMathParaPr>
                      <m:jc m:val="centerGroup"/>
                    </m:oMathParaPr>
                    <m:oMath xmlns:m="http://schemas.openxmlformats.org/officeDocument/2006/math">
                      <m:eqArr>
                        <m:eqArrPr>
                          <m:ctrlPr>
                            <a:rPr lang="en-US" sz="2000" i="1">
                              <a:effectLst/>
                              <a:latin typeface="Cambria Math" panose="02040503050406030204" pitchFamily="18" charset="0"/>
                              <a:cs typeface="Times New Roman" panose="02020603050405020304" pitchFamily="18" charset="0"/>
                            </a:rPr>
                          </m:ctrlPr>
                        </m:eqArrPr>
                        <m:e>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h</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𝑖𝑗</m:t>
                              </m:r>
                            </m:sub>
                          </m:sSub>
                          <m:r>
                            <a:rPr lang="en-US" sz="2000">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𝜑</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sub>
                              </m:sSub>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d>
                                    <m:dPr>
                                      <m:ctrlPr>
                                        <a:rPr lang="en-US" sz="2000" i="1">
                                          <a:effectLst/>
                                          <a:latin typeface="Cambria Math" panose="02040503050406030204" pitchFamily="18" charset="0"/>
                                          <a:cs typeface="Times New Roman" panose="02020603050405020304" pitchFamily="18" charset="0"/>
                                        </a:rPr>
                                      </m:ctrlPr>
                                    </m:d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𝐫</m:t>
                                      </m:r>
                                      <m:r>
                                        <a:rPr lang="en-US" sz="2000">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e>
                              </m:d>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𝜑</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𝑗</m:t>
                                  </m:r>
                                </m:sub>
                              </m:sSub>
                            </m:e>
                          </m:d>
                          <m:r>
                            <a:rPr lang="en-US" sz="2000">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𝜑</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sub>
                              </m:sSub>
                              <m:d>
                                <m:dPr>
                                  <m:begChr m:val="|"/>
                                  <m:endChr m:val="|"/>
                                  <m:ctrlPr>
                                    <a:rPr lang="en-US" sz="2000" i="1">
                                      <a:effectLst/>
                                      <a:latin typeface="Cambria Math" panose="02040503050406030204" pitchFamily="18" charset="0"/>
                                      <a:cs typeface="Times New Roman" panose="02020603050405020304" pitchFamily="18" charset="0"/>
                                    </a:rPr>
                                  </m:ctrlPr>
                                </m:dPr>
                                <m:e>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0</m:t>
                                      </m:r>
                                    </m:sub>
                                  </m:sSub>
                                  <m:d>
                                    <m:dPr>
                                      <m:ctrlPr>
                                        <a:rPr lang="en-US" sz="2000" i="1">
                                          <a:effectLst/>
                                          <a:latin typeface="Cambria Math" panose="02040503050406030204" pitchFamily="18" charset="0"/>
                                          <a:cs typeface="Times New Roman" panose="02020603050405020304" pitchFamily="18" charset="0"/>
                                        </a:rPr>
                                      </m:ctrlPr>
                                    </m:d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𝐫</m:t>
                                      </m:r>
                                    </m:e>
                                  </m:d>
                                  <m:r>
                                    <a:rPr lang="en-US" sz="2000">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𝑃</m:t>
                                  </m:r>
                                  <m:d>
                                    <m:dPr>
                                      <m:ctrlPr>
                                        <a:rPr lang="en-US" sz="2000" i="1">
                                          <a:effectLst/>
                                          <a:latin typeface="Cambria Math" panose="02040503050406030204" pitchFamily="18" charset="0"/>
                                          <a:cs typeface="Times New Roman" panose="02020603050405020304" pitchFamily="18" charset="0"/>
                                        </a:rPr>
                                      </m:ctrlPr>
                                    </m:d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𝐫</m:t>
                                      </m:r>
                                      <m:r>
                                        <a:rPr lang="en-US" sz="2000">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e>
                              </m:d>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𝜑</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𝑗</m:t>
                                  </m:r>
                                </m:sub>
                              </m:sSub>
                            </m:e>
                          </m:d>
                        </m:e>
                      </m:eqArr>
                    </m:oMath>
                  </m:oMathPara>
                </a14:m>
                <a:endParaRPr lang="en-US" sz="2000"/>
              </a:p>
            </p:txBody>
          </p:sp>
        </mc:Choice>
        <mc:Fallback xmlns="">
          <p:sp>
            <p:nvSpPr>
              <p:cNvPr id="27" name="TextBox 26">
                <a:extLst>
                  <a:ext uri="{FF2B5EF4-FFF2-40B4-BE49-F238E27FC236}">
                    <a16:creationId xmlns:a16="http://schemas.microsoft.com/office/drawing/2014/main" id="{560A3E18-0FF0-4B7B-BA1F-51720D36296F}"/>
                  </a:ext>
                </a:extLst>
              </p:cNvPr>
              <p:cNvSpPr txBox="1">
                <a:spLocks noRot="1" noChangeAspect="1" noMove="1" noResize="1" noEditPoints="1" noAdjustHandles="1" noChangeArrowheads="1" noChangeShapeType="1" noTextEdit="1"/>
              </p:cNvSpPr>
              <p:nvPr/>
            </p:nvSpPr>
            <p:spPr>
              <a:xfrm>
                <a:off x="958775" y="2951465"/>
                <a:ext cx="10597117" cy="955070"/>
              </a:xfrm>
              <a:prstGeom prst="rect">
                <a:avLst/>
              </a:prstGeom>
              <a:blipFill>
                <a:blip r:embed="rId3"/>
                <a:stretch>
                  <a:fillRect l="-575" b="-25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A0A2467-E090-4EB2-BB85-2BBB9471423C}"/>
                  </a:ext>
                </a:extLst>
              </p:cNvPr>
              <p:cNvSpPr txBox="1"/>
              <p:nvPr/>
            </p:nvSpPr>
            <p:spPr>
              <a:xfrm>
                <a:off x="958777" y="3878981"/>
                <a:ext cx="10597118" cy="1821204"/>
              </a:xfrm>
              <a:prstGeom prst="rect">
                <a:avLst/>
              </a:prstGeom>
              <a:noFill/>
            </p:spPr>
            <p:txBody>
              <a:bodyPr wrap="square">
                <a:spAutoFit/>
              </a:bodyPr>
              <a:lstStyle/>
              <a:p>
                <a:pPr marL="0" marR="0" algn="just">
                  <a:spcBef>
                    <a:spcPts val="0"/>
                  </a:spcBef>
                  <a:spcAft>
                    <a:spcPts val="0"/>
                  </a:spcAft>
                </a:pPr>
                <a14:m>
                  <m:oMath xmlns:m="http://schemas.openxmlformats.org/officeDocument/2006/math">
                    <m:sSubSup>
                      <m:sSubSupPr>
                        <m:ctrlPr>
                          <a:rPr lang="en-US" sz="2000" i="1" smtClean="0">
                            <a:effectLst/>
                            <a:latin typeface="Cambria Math" panose="02040503050406030204" pitchFamily="18" charset="0"/>
                            <a:ea typeface="等线" panose="02010600030101010101" pitchFamily="2" charset="-122"/>
                            <a:cs typeface="Times New Roman" panose="02020603050405020304" pitchFamily="18" charset="0"/>
                          </a:rPr>
                        </m:ctrlPr>
                      </m:sSubSupPr>
                      <m:e>
                        <m:r>
                          <a:rPr lang="en-US" sz="2000" i="1">
                            <a:effectLst/>
                            <a:latin typeface="Cambria Math" panose="02040503050406030204" pitchFamily="18" charset="0"/>
                            <a:ea typeface="等线" panose="02010600030101010101" pitchFamily="2" charset="-122"/>
                            <a:cs typeface="Times New Roman" panose="02020603050405020304" pitchFamily="18" charset="0"/>
                          </a:rPr>
                          <m:t>𝑎</m:t>
                        </m:r>
                      </m:e>
                      <m:sub>
                        <m:r>
                          <a:rPr lang="en-US" sz="2000" i="1">
                            <a:effectLst/>
                            <a:latin typeface="Cambria Math" panose="02040503050406030204" pitchFamily="18" charset="0"/>
                            <a:ea typeface="等线" panose="02010600030101010101" pitchFamily="2" charset="-122"/>
                            <a:cs typeface="Times New Roman" panose="02020603050405020304" pitchFamily="18" charset="0"/>
                          </a:rPr>
                          <m:t>𝑘</m:t>
                        </m:r>
                      </m:sub>
                      <m:sup>
                        <m:r>
                          <a:rPr lang="en-US" sz="2000">
                            <a:effectLst/>
                            <a:latin typeface="Cambria Math" panose="02040503050406030204" pitchFamily="18" charset="0"/>
                            <a:ea typeface="等线" panose="02010600030101010101" pitchFamily="2" charset="-122"/>
                            <a:cs typeface="Times New Roman" panose="02020603050405020304" pitchFamily="18" charset="0"/>
                          </a:rPr>
                          <m:t>†</m:t>
                        </m:r>
                      </m:sup>
                    </m:sSubSup>
                  </m:oMath>
                </a14:m>
                <a:r>
                  <a:rPr lang="en-US" sz="2000">
                    <a:effectLst/>
                    <a:ea typeface="等线" panose="02010600030101010101" pitchFamily="2" charset="-122"/>
                    <a:cs typeface="Arial" panose="020B0604020202020204" pitchFamily="34" charset="0"/>
                  </a:rPr>
                  <a:t> and </a:t>
                </a:r>
                <a14:m>
                  <m:oMath xmlns:m="http://schemas.openxmlformats.org/officeDocument/2006/math">
                    <m:sSub>
                      <m:sSubPr>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sSubPr>
                      <m:e>
                        <m:r>
                          <a:rPr lang="en-US" sz="2000" i="1">
                            <a:effectLst/>
                            <a:latin typeface="Cambria Math" panose="02040503050406030204" pitchFamily="18" charset="0"/>
                            <a:ea typeface="等线" panose="02010600030101010101" pitchFamily="2" charset="-122"/>
                            <a:cs typeface="Times New Roman" panose="02020603050405020304" pitchFamily="18" charset="0"/>
                          </a:rPr>
                          <m:t>𝑎</m:t>
                        </m:r>
                      </m:e>
                      <m:sub>
                        <m:r>
                          <a:rPr lang="en-US" sz="2000" i="1">
                            <a:effectLst/>
                            <a:latin typeface="Cambria Math" panose="02040503050406030204" pitchFamily="18" charset="0"/>
                            <a:ea typeface="等线" panose="02010600030101010101" pitchFamily="2" charset="-122"/>
                            <a:cs typeface="Times New Roman" panose="02020603050405020304" pitchFamily="18" charset="0"/>
                          </a:rPr>
                          <m:t>𝑘</m:t>
                        </m:r>
                      </m:sub>
                    </m:sSub>
                  </m:oMath>
                </a14:m>
                <a:r>
                  <a:rPr lang="en-US" sz="2000">
                    <a:effectLst/>
                    <a:ea typeface="等线" panose="02010600030101010101" pitchFamily="2" charset="-122"/>
                    <a:cs typeface="Arial" panose="020B0604020202020204" pitchFamily="34" charset="0"/>
                  </a:rPr>
                  <a:t> are </a:t>
                </a:r>
                <a:r>
                  <a:rPr lang="en-US" sz="2000" b="1">
                    <a:effectLst/>
                    <a:ea typeface="等线" panose="02010600030101010101" pitchFamily="2" charset="-122"/>
                    <a:cs typeface="Arial" panose="020B0604020202020204" pitchFamily="34" charset="0"/>
                  </a:rPr>
                  <a:t>electron creation and annihilation operators</a:t>
                </a:r>
                <a:r>
                  <a:rPr lang="en-US" sz="2000">
                    <a:effectLst/>
                    <a:ea typeface="等线" panose="02010600030101010101" pitchFamily="2" charset="-122"/>
                    <a:cs typeface="Arial" panose="020B0604020202020204" pitchFamily="34" charset="0"/>
                  </a:rPr>
                  <a:t>, respectively, acting on fermionic states</a:t>
                </a:r>
                <a:r>
                  <a:rPr lang="en-US" sz="2000">
                    <a:ea typeface="等线" panose="02010600030101010101" pitchFamily="2" charset="-122"/>
                    <a:cs typeface="Arial" panose="020B0604020202020204" pitchFamily="34" charset="0"/>
                  </a:rPr>
                  <a:t>.</a:t>
                </a:r>
              </a:p>
              <a:p>
                <a:pPr marL="0" marR="0" algn="just">
                  <a:spcBef>
                    <a:spcPts val="0"/>
                  </a:spcBef>
                  <a:spcAft>
                    <a:spcPts val="0"/>
                  </a:spcAft>
                </a:pPr>
                <a:endParaRPr lang="en-US" sz="2000">
                  <a:effectLst/>
                  <a:ea typeface="等线" panose="02010600030101010101" pitchFamily="2" charset="-122"/>
                  <a:cs typeface="Arial" panose="020B0604020202020204" pitchFamily="34" charset="0"/>
                </a:endParaRPr>
              </a:p>
              <a:p>
                <a:pPr marL="0" marR="0" algn="just">
                  <a:spcBef>
                    <a:spcPts val="0"/>
                  </a:spcBef>
                  <a:spcAft>
                    <a:spcPts val="0"/>
                  </a:spcAft>
                </a:pPr>
                <a:r>
                  <a:rPr lang="en-US" sz="2000">
                    <a:ea typeface="等线" panose="02010600030101010101" pitchFamily="2" charset="-122"/>
                    <a:cs typeface="Arial" panose="020B0604020202020204" pitchFamily="34" charset="0"/>
                  </a:rPr>
                  <a:t>After mapping, the qubit Hamiltonian will have a general form:</a:t>
                </a:r>
              </a:p>
              <a:p>
                <a:pPr marL="0" marR="0" algn="just">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smtClean="0">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𝑞</m:t>
                          </m:r>
                        </m:sub>
                      </m:sSub>
                      <m:r>
                        <a:rPr lang="en-US" sz="2000" i="1">
                          <a:effectLst/>
                          <a:latin typeface="Cambria Math" panose="02040503050406030204" pitchFamily="18" charset="0"/>
                          <a:ea typeface="宋体" panose="02010600030101010101" pitchFamily="2" charset="-122"/>
                          <a:cs typeface="Times New Roman" panose="02020603050405020304" pitchFamily="18" charset="0"/>
                        </a:rPr>
                        <m:t>=</m:t>
                      </m:r>
                      <m:nary>
                        <m:naryPr>
                          <m:chr m:val="∑"/>
                          <m:limLoc m:val="undOvr"/>
                          <m:supHide m:val="on"/>
                          <m:ctrlPr>
                            <a:rPr lang="en-US" sz="2000" i="1">
                              <a:effectLst/>
                              <a:latin typeface="Cambria Math" panose="02040503050406030204" pitchFamily="18" charset="0"/>
                              <a:cs typeface="Times New Roman" panose="02020603050405020304" pitchFamily="18" charset="0"/>
                            </a:rPr>
                          </m:ctrlPr>
                        </m:naryPr>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𝑘</m:t>
                          </m:r>
                        </m:sub>
                        <m:sup/>
                        <m:e>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𝑔</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𝑘</m:t>
                              </m:r>
                            </m:sub>
                          </m:sSub>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𝑃</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𝑘</m:t>
                              </m:r>
                            </m:sub>
                          </m:sSub>
                        </m:e>
                      </m:nary>
                    </m:oMath>
                  </m:oMathPara>
                </a14:m>
                <a:endParaRPr lang="en-US" sz="2000">
                  <a:effectLst/>
                  <a:ea typeface="等线" panose="02010600030101010101" pitchFamily="2" charset="-122"/>
                  <a:cs typeface="Arial" panose="020B0604020202020204" pitchFamily="34" charset="0"/>
                </a:endParaRPr>
              </a:p>
            </p:txBody>
          </p:sp>
        </mc:Choice>
        <mc:Fallback xmlns="">
          <p:sp>
            <p:nvSpPr>
              <p:cNvPr id="28" name="TextBox 27">
                <a:extLst>
                  <a:ext uri="{FF2B5EF4-FFF2-40B4-BE49-F238E27FC236}">
                    <a16:creationId xmlns:a16="http://schemas.microsoft.com/office/drawing/2014/main" id="{FA0A2467-E090-4EB2-BB85-2BBB9471423C}"/>
                  </a:ext>
                </a:extLst>
              </p:cNvPr>
              <p:cNvSpPr txBox="1">
                <a:spLocks noRot="1" noChangeAspect="1" noMove="1" noResize="1" noEditPoints="1" noAdjustHandles="1" noChangeArrowheads="1" noChangeShapeType="1" noTextEdit="1"/>
              </p:cNvSpPr>
              <p:nvPr/>
            </p:nvSpPr>
            <p:spPr>
              <a:xfrm>
                <a:off x="958777" y="3878981"/>
                <a:ext cx="10597118" cy="1821204"/>
              </a:xfrm>
              <a:prstGeom prst="rect">
                <a:avLst/>
              </a:prstGeom>
              <a:blipFill>
                <a:blip r:embed="rId4"/>
                <a:stretch>
                  <a:fillRect l="-5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E70B0CA-42EF-4A5B-AD7F-752975B6F3B1}"/>
                  </a:ext>
                </a:extLst>
              </p:cNvPr>
              <p:cNvSpPr txBox="1"/>
              <p:nvPr/>
            </p:nvSpPr>
            <p:spPr>
              <a:xfrm>
                <a:off x="958775" y="5762056"/>
                <a:ext cx="10597118" cy="735394"/>
              </a:xfrm>
              <a:prstGeom prst="rect">
                <a:avLst/>
              </a:prstGeom>
              <a:noFill/>
            </p:spPr>
            <p:txBody>
              <a:bodyPr wrap="square">
                <a:spAutoFit/>
              </a:bodyPr>
              <a:lstStyle/>
              <a:p>
                <a:r>
                  <a:rPr lang="en-US" sz="2000">
                    <a:effectLst/>
                    <a:ea typeface="宋体" panose="02010600030101010101" pitchFamily="2" charset="-122"/>
                    <a:cs typeface="Arial" panose="020B0604020202020204" pitchFamily="34" charset="0"/>
                  </a:rPr>
                  <a:t>where </a:t>
                </a:r>
                <a14:m>
                  <m:oMath xmlns:m="http://schemas.openxmlformats.org/officeDocument/2006/math">
                    <m:sSub>
                      <m:sSubPr>
                        <m:ctrlPr>
                          <a:rPr lang="en-US" sz="2000" i="1">
                            <a:effectLst/>
                            <a:latin typeface="Cambria Math" panose="02040503050406030204" pitchFamily="18" charset="0"/>
                          </a:rPr>
                        </m:ctrlPr>
                      </m:sSubPr>
                      <m:e>
                        <m:r>
                          <a:rPr lang="en-US" sz="2000" i="1">
                            <a:effectLst/>
                            <a:latin typeface="Cambria Math" panose="02040503050406030204" pitchFamily="18" charset="0"/>
                            <a:ea typeface="宋体" panose="02010600030101010101" pitchFamily="2" charset="-122"/>
                            <a:cs typeface="Arial" panose="020B0604020202020204" pitchFamily="34" charset="0"/>
                          </a:rPr>
                          <m:t>𝑔</m:t>
                        </m:r>
                      </m:e>
                      <m:sub>
                        <m:r>
                          <a:rPr lang="en-US" sz="2000" i="1">
                            <a:effectLst/>
                            <a:latin typeface="Cambria Math" panose="02040503050406030204" pitchFamily="18" charset="0"/>
                            <a:ea typeface="宋体" panose="02010600030101010101" pitchFamily="2" charset="-122"/>
                            <a:cs typeface="Arial" panose="020B0604020202020204" pitchFamily="34" charset="0"/>
                          </a:rPr>
                          <m:t>𝑘</m:t>
                        </m:r>
                      </m:sub>
                    </m:sSub>
                  </m:oMath>
                </a14:m>
                <a:r>
                  <a:rPr lang="en-US" sz="2000">
                    <a:effectLst/>
                    <a:ea typeface="宋体" panose="02010600030101010101" pitchFamily="2" charset="-122"/>
                    <a:cs typeface="Arial" panose="020B0604020202020204" pitchFamily="34" charset="0"/>
                  </a:rPr>
                  <a:t> is the linear combination of </a:t>
                </a:r>
                <a14:m>
                  <m:oMath xmlns:m="http://schemas.openxmlformats.org/officeDocument/2006/math">
                    <m:sSub>
                      <m:sSubPr>
                        <m:ctrlPr>
                          <a:rPr lang="en-US" sz="2000" i="1">
                            <a:effectLst/>
                            <a:latin typeface="Cambria Math" panose="02040503050406030204" pitchFamily="18" charset="0"/>
                          </a:rPr>
                        </m:ctrlPr>
                      </m:sSubPr>
                      <m:e>
                        <m:r>
                          <a:rPr lang="en-US" sz="2000" i="1">
                            <a:effectLst/>
                            <a:latin typeface="Cambria Math" panose="02040503050406030204" pitchFamily="18" charset="0"/>
                            <a:ea typeface="宋体" panose="02010600030101010101" pitchFamily="2" charset="-122"/>
                            <a:cs typeface="Arial" panose="020B0604020202020204" pitchFamily="34" charset="0"/>
                          </a:rPr>
                          <m:t>h</m:t>
                        </m:r>
                      </m:e>
                      <m:sub>
                        <m:r>
                          <a:rPr lang="en-US" sz="2000" b="0" i="1" smtClean="0">
                            <a:effectLst/>
                            <a:latin typeface="Cambria Math" panose="02040503050406030204" pitchFamily="18" charset="0"/>
                            <a:ea typeface="宋体" panose="02010600030101010101" pitchFamily="2" charset="-122"/>
                            <a:cs typeface="Arial" panose="020B0604020202020204" pitchFamily="34" charset="0"/>
                          </a:rPr>
                          <m:t>𝑖𝑗</m:t>
                        </m:r>
                      </m:sub>
                    </m:sSub>
                  </m:oMath>
                </a14:m>
                <a:r>
                  <a:rPr lang="en-US" sz="2000">
                    <a:effectLst/>
                    <a:ea typeface="宋体" panose="02010600030101010101" pitchFamily="2" charset="-122"/>
                    <a:cs typeface="Arial" panose="020B0604020202020204" pitchFamily="34" charset="0"/>
                  </a:rPr>
                  <a:t> coeffcients and </a:t>
                </a:r>
                <a14:m>
                  <m:oMath xmlns:m="http://schemas.openxmlformats.org/officeDocument/2006/math">
                    <m:sSub>
                      <m:sSubPr>
                        <m:ctrlPr>
                          <a:rPr lang="en-US" sz="2000" i="1">
                            <a:effectLst/>
                            <a:latin typeface="Cambria Math" panose="02040503050406030204" pitchFamily="18" charset="0"/>
                          </a:rPr>
                        </m:ctrlPr>
                      </m:sSubPr>
                      <m:e>
                        <m:r>
                          <a:rPr lang="en-US" sz="2000" i="1">
                            <a:effectLst/>
                            <a:latin typeface="Cambria Math" panose="02040503050406030204" pitchFamily="18" charset="0"/>
                            <a:ea typeface="宋体" panose="02010600030101010101" pitchFamily="2" charset="-122"/>
                            <a:cs typeface="Arial" panose="020B0604020202020204" pitchFamily="34" charset="0"/>
                          </a:rPr>
                          <m:t>𝑃</m:t>
                        </m:r>
                      </m:e>
                      <m:sub>
                        <m:r>
                          <a:rPr lang="en-US" sz="2000" i="1">
                            <a:effectLst/>
                            <a:latin typeface="Cambria Math" panose="02040503050406030204" pitchFamily="18" charset="0"/>
                            <a:ea typeface="宋体" panose="02010600030101010101" pitchFamily="2" charset="-122"/>
                            <a:cs typeface="Arial" panose="020B0604020202020204" pitchFamily="34" charset="0"/>
                          </a:rPr>
                          <m:t>𝑘</m:t>
                        </m:r>
                      </m:sub>
                    </m:sSub>
                    <m:r>
                      <a:rPr lang="en-US" sz="2000" i="1">
                        <a:effectLst/>
                        <a:latin typeface="Cambria Math" panose="02040503050406030204" pitchFamily="18" charset="0"/>
                        <a:ea typeface="宋体" panose="02010600030101010101" pitchFamily="2" charset="-122"/>
                        <a:cs typeface="Arial" panose="020B0604020202020204" pitchFamily="34" charset="0"/>
                      </a:rPr>
                      <m:t>∈</m:t>
                    </m:r>
                    <m:sSup>
                      <m:sSupPr>
                        <m:ctrlPr>
                          <a:rPr lang="en-US" sz="2000" i="1">
                            <a:effectLst/>
                            <a:latin typeface="Cambria Math" panose="02040503050406030204" pitchFamily="18" charset="0"/>
                          </a:rPr>
                        </m:ctrlPr>
                      </m:sSupPr>
                      <m:e>
                        <m:d>
                          <m:dPr>
                            <m:begChr m:val="{"/>
                            <m:endChr m:val="}"/>
                            <m:ctrlPr>
                              <a:rPr lang="en-US" sz="2000" i="1">
                                <a:effectLst/>
                                <a:latin typeface="Cambria Math" panose="02040503050406030204" pitchFamily="18" charset="0"/>
                              </a:rPr>
                            </m:ctrlPr>
                          </m:dPr>
                          <m:e>
                            <m:r>
                              <a:rPr lang="en-US" sz="2000" i="1">
                                <a:effectLst/>
                                <a:latin typeface="Cambria Math" panose="02040503050406030204" pitchFamily="18" charset="0"/>
                                <a:ea typeface="宋体" panose="02010600030101010101" pitchFamily="2" charset="-122"/>
                                <a:cs typeface="Arial" panose="020B0604020202020204" pitchFamily="34" charset="0"/>
                              </a:rPr>
                              <m:t>𝐼</m:t>
                            </m:r>
                            <m:r>
                              <a:rPr lang="en-US" sz="2000" i="1">
                                <a:effectLst/>
                                <a:latin typeface="Cambria Math" panose="02040503050406030204" pitchFamily="18" charset="0"/>
                                <a:ea typeface="宋体" panose="02010600030101010101" pitchFamily="2" charset="-122"/>
                                <a:cs typeface="Arial" panose="020B0604020202020204" pitchFamily="34" charset="0"/>
                              </a:rPr>
                              <m:t>,</m:t>
                            </m:r>
                            <m:r>
                              <a:rPr lang="en-US" sz="2000" i="1">
                                <a:effectLst/>
                                <a:latin typeface="Cambria Math" panose="02040503050406030204" pitchFamily="18" charset="0"/>
                                <a:ea typeface="宋体" panose="02010600030101010101" pitchFamily="2" charset="-122"/>
                                <a:cs typeface="Arial" panose="020B0604020202020204" pitchFamily="34" charset="0"/>
                              </a:rPr>
                              <m:t>𝑋</m:t>
                            </m:r>
                            <m:r>
                              <a:rPr lang="en-US" sz="2000" i="1">
                                <a:effectLst/>
                                <a:latin typeface="Cambria Math" panose="02040503050406030204" pitchFamily="18" charset="0"/>
                                <a:ea typeface="宋体" panose="02010600030101010101" pitchFamily="2" charset="-122"/>
                                <a:cs typeface="Arial" panose="020B0604020202020204" pitchFamily="34" charset="0"/>
                              </a:rPr>
                              <m:t>,</m:t>
                            </m:r>
                            <m:r>
                              <a:rPr lang="en-US" sz="2000" i="1">
                                <a:effectLst/>
                                <a:latin typeface="Cambria Math" panose="02040503050406030204" pitchFamily="18" charset="0"/>
                                <a:ea typeface="宋体" panose="02010600030101010101" pitchFamily="2" charset="-122"/>
                                <a:cs typeface="Arial" panose="020B0604020202020204" pitchFamily="34" charset="0"/>
                              </a:rPr>
                              <m:t>𝑌</m:t>
                            </m:r>
                            <m:r>
                              <a:rPr lang="en-US" sz="2000" i="1">
                                <a:effectLst/>
                                <a:latin typeface="Cambria Math" panose="02040503050406030204" pitchFamily="18" charset="0"/>
                                <a:ea typeface="宋体" panose="02010600030101010101" pitchFamily="2" charset="-122"/>
                                <a:cs typeface="Arial" panose="020B0604020202020204" pitchFamily="34" charset="0"/>
                              </a:rPr>
                              <m:t>,</m:t>
                            </m:r>
                            <m:r>
                              <a:rPr lang="en-US" sz="2000" i="1">
                                <a:effectLst/>
                                <a:latin typeface="Cambria Math" panose="02040503050406030204" pitchFamily="18" charset="0"/>
                                <a:ea typeface="宋体" panose="02010600030101010101" pitchFamily="2" charset="-122"/>
                                <a:cs typeface="Arial" panose="020B0604020202020204" pitchFamily="34" charset="0"/>
                              </a:rPr>
                              <m:t>𝑍</m:t>
                            </m:r>
                          </m:e>
                        </m:d>
                      </m:e>
                      <m:sup>
                        <m:r>
                          <a:rPr lang="en-US" sz="2000" i="1">
                            <a:effectLst/>
                            <a:latin typeface="Cambria Math" panose="02040503050406030204" pitchFamily="18" charset="0"/>
                            <a:ea typeface="宋体" panose="02010600030101010101" pitchFamily="2" charset="-122"/>
                            <a:cs typeface="Arial" panose="020B0604020202020204" pitchFamily="34" charset="0"/>
                          </a:rPr>
                          <m:t>⨂</m:t>
                        </m:r>
                        <m:r>
                          <a:rPr lang="en-US" sz="2000" i="1">
                            <a:effectLst/>
                            <a:latin typeface="Cambria Math" panose="02040503050406030204" pitchFamily="18" charset="0"/>
                            <a:ea typeface="宋体" panose="02010600030101010101" pitchFamily="2" charset="-122"/>
                            <a:cs typeface="Arial" panose="020B0604020202020204" pitchFamily="34" charset="0"/>
                          </a:rPr>
                          <m:t>𝑛</m:t>
                        </m:r>
                      </m:sup>
                    </m:sSup>
                  </m:oMath>
                </a14:m>
                <a:r>
                  <a:rPr lang="en-US" sz="2000">
                    <a:effectLst/>
                    <a:ea typeface="宋体" panose="02010600030101010101" pitchFamily="2" charset="-122"/>
                    <a:cs typeface="Arial" panose="020B0604020202020204" pitchFamily="34" charset="0"/>
                  </a:rPr>
                  <a:t> represent the </a:t>
                </a:r>
                <a14:m>
                  <m:oMath xmlns:m="http://schemas.openxmlformats.org/officeDocument/2006/math">
                    <m:r>
                      <a:rPr lang="en-US" sz="2000" i="1">
                        <a:effectLst/>
                        <a:latin typeface="Cambria Math" panose="02040503050406030204" pitchFamily="18" charset="0"/>
                        <a:ea typeface="宋体" panose="02010600030101010101" pitchFamily="2" charset="-122"/>
                        <a:cs typeface="Arial" panose="020B0604020202020204" pitchFamily="34" charset="0"/>
                      </a:rPr>
                      <m:t>𝑛</m:t>
                    </m:r>
                  </m:oMath>
                </a14:m>
                <a:r>
                  <a:rPr lang="en-US" sz="2000">
                    <a:effectLst/>
                    <a:ea typeface="宋体" panose="02010600030101010101" pitchFamily="2" charset="-122"/>
                    <a:cs typeface="Arial" panose="020B0604020202020204" pitchFamily="34" charset="0"/>
                  </a:rPr>
                  <a:t>-fold tensor product of Pauli operators.</a:t>
                </a:r>
                <a:endParaRPr lang="en-US" sz="2000"/>
              </a:p>
            </p:txBody>
          </p:sp>
        </mc:Choice>
        <mc:Fallback xmlns="">
          <p:sp>
            <p:nvSpPr>
              <p:cNvPr id="30" name="TextBox 29">
                <a:extLst>
                  <a:ext uri="{FF2B5EF4-FFF2-40B4-BE49-F238E27FC236}">
                    <a16:creationId xmlns:a16="http://schemas.microsoft.com/office/drawing/2014/main" id="{9E70B0CA-42EF-4A5B-AD7F-752975B6F3B1}"/>
                  </a:ext>
                </a:extLst>
              </p:cNvPr>
              <p:cNvSpPr txBox="1">
                <a:spLocks noRot="1" noChangeAspect="1" noMove="1" noResize="1" noEditPoints="1" noAdjustHandles="1" noChangeArrowheads="1" noChangeShapeType="1" noTextEdit="1"/>
              </p:cNvSpPr>
              <p:nvPr/>
            </p:nvSpPr>
            <p:spPr>
              <a:xfrm>
                <a:off x="958775" y="5762056"/>
                <a:ext cx="10597118" cy="735394"/>
              </a:xfrm>
              <a:prstGeom prst="rect">
                <a:avLst/>
              </a:prstGeom>
              <a:blipFill>
                <a:blip r:embed="rId5"/>
                <a:stretch>
                  <a:fillRect l="-575" t="-3306" b="-13223"/>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67D33ED1-BB63-FB50-14EB-E1E39058FA88}"/>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6B100BBB-13B7-3E9B-FC8F-33F84DFE9EDD}"/>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25A5B0D6-2BC3-92E3-7FE9-A1ACB44446F1}"/>
              </a:ext>
            </a:extLst>
          </p:cNvPr>
          <p:cNvSpPr>
            <a:spLocks noGrp="1"/>
          </p:cNvSpPr>
          <p:nvPr>
            <p:ph type="sldNum" sz="quarter" idx="12"/>
          </p:nvPr>
        </p:nvSpPr>
        <p:spPr/>
        <p:txBody>
          <a:bodyPr/>
          <a:lstStyle/>
          <a:p>
            <a:fld id="{A4F2CA83-2021-4716-8E4F-79F255E2A287}" type="slidenum">
              <a:rPr lang="en-US" smtClean="0"/>
              <a:t>27</a:t>
            </a:fld>
            <a:endParaRPr lang="en-US"/>
          </a:p>
        </p:txBody>
      </p:sp>
    </p:spTree>
    <p:extLst>
      <p:ext uri="{BB962C8B-B14F-4D97-AF65-F5344CB8AC3E}">
        <p14:creationId xmlns:p14="http://schemas.microsoft.com/office/powerpoint/2010/main" val="1734268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a:solidFill>
                  <a:srgbClr val="990000"/>
                </a:solidFill>
                <a:latin typeface="+mj-lt"/>
              </a:rPr>
              <a:t>Unary Encoding and Qubit Efficient Encoding </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A6ABA8B-127C-4E21-A47C-3CFAF3666D3F}"/>
                  </a:ext>
                </a:extLst>
              </p:cNvPr>
              <p:cNvSpPr txBox="1"/>
              <p:nvPr/>
            </p:nvSpPr>
            <p:spPr>
              <a:xfrm>
                <a:off x="848139" y="793664"/>
                <a:ext cx="11025809" cy="2893934"/>
              </a:xfrm>
              <a:prstGeom prst="rect">
                <a:avLst/>
              </a:prstGeom>
              <a:noFill/>
            </p:spPr>
            <p:txBody>
              <a:bodyPr wrap="square">
                <a:spAutoFit/>
              </a:bodyPr>
              <a:lstStyle/>
              <a:p>
                <a:r>
                  <a:rPr lang="en-US" sz="2000" b="1">
                    <a:effectLst/>
                    <a:ea typeface="宋体" panose="02010600030101010101" pitchFamily="2" charset="-122"/>
                  </a:rPr>
                  <a:t>Unary Encoding:</a:t>
                </a:r>
              </a:p>
              <a:p>
                <a:r>
                  <a:rPr lang="en-US" sz="2000">
                    <a:effectLst/>
                    <a:ea typeface="宋体" panose="02010600030101010101" pitchFamily="2" charset="-122"/>
                  </a:rPr>
                  <a:t>The occupation of the </a:t>
                </a:r>
                <a14:m>
                  <m:oMath xmlns:m="http://schemas.openxmlformats.org/officeDocument/2006/math">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𝑘</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𝑡h</m:t>
                        </m:r>
                      </m:sup>
                    </m:sSup>
                  </m:oMath>
                </a14:m>
                <a:r>
                  <a:rPr lang="en-US" sz="2000">
                    <a:effectLst/>
                    <a:ea typeface="宋体" panose="02010600030101010101" pitchFamily="2" charset="-122"/>
                  </a:rPr>
                  <a:t> atomic basis state is directly mapped to the state of the </a:t>
                </a:r>
                <a14:m>
                  <m:oMath xmlns:m="http://schemas.openxmlformats.org/officeDocument/2006/math">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𝑘</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𝑡h</m:t>
                        </m:r>
                      </m:sup>
                    </m:sSup>
                  </m:oMath>
                </a14:m>
                <a:r>
                  <a:rPr lang="en-US" sz="2000">
                    <a:effectLst/>
                    <a:ea typeface="宋体" panose="02010600030101010101" pitchFamily="2" charset="-122"/>
                  </a:rPr>
                  <a:t> qubit, resulting in mapping of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𝑁</m:t>
                    </m:r>
                  </m:oMath>
                </a14:m>
                <a:r>
                  <a:rPr lang="en-US" sz="2000">
                    <a:effectLst/>
                    <a:ea typeface="宋体" panose="02010600030101010101" pitchFamily="2" charset="-122"/>
                  </a:rPr>
                  <a:t> atomic states to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𝑁</m:t>
                    </m:r>
                  </m:oMath>
                </a14:m>
                <a:r>
                  <a:rPr lang="en-US" sz="2000">
                    <a:effectLst/>
                    <a:ea typeface="宋体" panose="02010600030101010101" pitchFamily="2" charset="-122"/>
                  </a:rPr>
                  <a:t> qubits.</a:t>
                </a:r>
              </a:p>
              <a:p>
                <a:endParaRPr lang="en-US" sz="2000">
                  <a:ea typeface="宋体" panose="02010600030101010101" pitchFamily="2" charset="-122"/>
                </a:endParaRPr>
              </a:p>
              <a:p>
                <a:r>
                  <a:rPr lang="en-US" sz="2000"/>
                  <a:t>In this work, we apply the Jordan-Wigner Encoding (</a:t>
                </a:r>
                <a:r>
                  <a:rPr lang="en-US" sz="2000" b="1"/>
                  <a:t>JWE</a:t>
                </a:r>
                <a:r>
                  <a:rPr lang="en-US" sz="2000"/>
                  <a:t>) as an example of unary encoding.</a:t>
                </a:r>
              </a:p>
              <a:p>
                <a:endParaRPr lang="en-US" sz="2000"/>
              </a:p>
              <a:p>
                <a:r>
                  <a:rPr lang="en-US" sz="2000" b="1"/>
                  <a:t>Qubit Efficient Encoding (QEE):</a:t>
                </a:r>
              </a:p>
              <a:p>
                <a:r>
                  <a:rPr lang="en-US" sz="2000"/>
                  <a:t>A N-state system is encoded using </a:t>
                </a:r>
                <a14:m>
                  <m:oMath xmlns:m="http://schemas.openxmlformats.org/officeDocument/2006/math">
                    <m:sSub>
                      <m:sSubPr>
                        <m:ctrlPr>
                          <a:rPr lang="en-US" sz="2000" i="1" smtClean="0">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宋体" panose="02010600030101010101" pitchFamily="2" charset="-122"/>
                            <a:cs typeface="Times New Roman" panose="02020603050405020304" pitchFamily="18" charset="0"/>
                          </a:rPr>
                          <m:t>𝑁</m:t>
                        </m:r>
                      </m:e>
                      <m:sub>
                        <m:r>
                          <a:rPr lang="en-US" sz="1800" i="1">
                            <a:effectLst/>
                            <a:latin typeface="Cambria Math" panose="02040503050406030204" pitchFamily="18" charset="0"/>
                            <a:ea typeface="宋体" panose="02010600030101010101" pitchFamily="2" charset="-122"/>
                            <a:cs typeface="Times New Roman" panose="02020603050405020304" pitchFamily="18" charset="0"/>
                          </a:rPr>
                          <m:t>𝑞</m:t>
                        </m:r>
                      </m:sub>
                    </m:sSub>
                    <m:r>
                      <a:rPr lang="en-US" sz="18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sz="2000" i="1">
                            <a:effectLst/>
                            <a:latin typeface="Cambria Math" panose="02040503050406030204" pitchFamily="18" charset="0"/>
                            <a:cs typeface="Times New Roman" panose="02020603050405020304" pitchFamily="18" charset="0"/>
                          </a:rPr>
                        </m:ctrlPr>
                      </m:sSubPr>
                      <m:e>
                        <m:r>
                          <m:rPr>
                            <m:sty m:val="p"/>
                          </m:rPr>
                          <a:rPr lang="en-US" sz="1800">
                            <a:effectLst/>
                            <a:latin typeface="Cambria Math" panose="02040503050406030204" pitchFamily="18" charset="0"/>
                            <a:ea typeface="宋体" panose="02010600030101010101" pitchFamily="2" charset="-122"/>
                            <a:cs typeface="Times New Roman" panose="02020603050405020304" pitchFamily="18" charset="0"/>
                          </a:rPr>
                          <m:t>log</m:t>
                        </m:r>
                      </m:e>
                      <m:sub>
                        <m:r>
                          <a:rPr lang="en-US" sz="1800" i="1">
                            <a:effectLst/>
                            <a:latin typeface="Cambria Math" panose="02040503050406030204" pitchFamily="18" charset="0"/>
                            <a:ea typeface="宋体" panose="02010600030101010101" pitchFamily="2" charset="-122"/>
                            <a:cs typeface="Times New Roman" panose="02020603050405020304" pitchFamily="18" charset="0"/>
                          </a:rPr>
                          <m:t>2</m:t>
                        </m:r>
                      </m:sub>
                    </m:sSub>
                    <m:r>
                      <a:rPr lang="en-US" sz="1800" i="1">
                        <a:effectLst/>
                        <a:latin typeface="Cambria Math" panose="02040503050406030204" pitchFamily="18" charset="0"/>
                        <a:ea typeface="宋体" panose="02010600030101010101" pitchFamily="2" charset="-122"/>
                        <a:cs typeface="Times New Roman" panose="02020603050405020304" pitchFamily="18" charset="0"/>
                      </a:rPr>
                      <m:t>𝑁</m:t>
                    </m:r>
                  </m:oMath>
                </a14:m>
                <a:r>
                  <a:rPr lang="en-US" sz="1800">
                    <a:effectLst/>
                    <a:latin typeface="Times New Roman" panose="02020603050405020304" pitchFamily="18" charset="0"/>
                    <a:ea typeface="宋体" panose="02010600030101010101" pitchFamily="2" charset="-122"/>
                  </a:rPr>
                  <a:t> </a:t>
                </a:r>
                <a:r>
                  <a:rPr lang="en-US" sz="2000"/>
                  <a:t>qubits, using the full power of quantum advantage.</a:t>
                </a:r>
              </a:p>
              <a:p>
                <a:endParaRPr lang="en-US" sz="2000"/>
              </a:p>
            </p:txBody>
          </p:sp>
        </mc:Choice>
        <mc:Fallback xmlns="">
          <p:sp>
            <p:nvSpPr>
              <p:cNvPr id="24" name="TextBox 23">
                <a:extLst>
                  <a:ext uri="{FF2B5EF4-FFF2-40B4-BE49-F238E27FC236}">
                    <a16:creationId xmlns:a16="http://schemas.microsoft.com/office/drawing/2014/main" id="{BA6ABA8B-127C-4E21-A47C-3CFAF3666D3F}"/>
                  </a:ext>
                </a:extLst>
              </p:cNvPr>
              <p:cNvSpPr txBox="1">
                <a:spLocks noRot="1" noChangeAspect="1" noMove="1" noResize="1" noEditPoints="1" noAdjustHandles="1" noChangeArrowheads="1" noChangeShapeType="1" noTextEdit="1"/>
              </p:cNvSpPr>
              <p:nvPr/>
            </p:nvSpPr>
            <p:spPr>
              <a:xfrm>
                <a:off x="848139" y="793664"/>
                <a:ext cx="11025809" cy="2893934"/>
              </a:xfrm>
              <a:prstGeom prst="rect">
                <a:avLst/>
              </a:prstGeom>
              <a:blipFill>
                <a:blip r:embed="rId2"/>
                <a:stretch>
                  <a:fillRect l="-553" t="-1053" r="-166"/>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99A6BDAC-A15C-4F52-90B7-43AE3678A74F}"/>
              </a:ext>
            </a:extLst>
          </p:cNvPr>
          <p:cNvSpPr txBox="1"/>
          <p:nvPr/>
        </p:nvSpPr>
        <p:spPr>
          <a:xfrm>
            <a:off x="2571174" y="3705084"/>
            <a:ext cx="7434470" cy="400110"/>
          </a:xfrm>
          <a:prstGeom prst="rect">
            <a:avLst/>
          </a:prstGeom>
          <a:noFill/>
        </p:spPr>
        <p:txBody>
          <a:bodyPr wrap="square">
            <a:spAutoFit/>
          </a:bodyPr>
          <a:lstStyle/>
          <a:p>
            <a:r>
              <a:rPr lang="en-US" sz="2000"/>
              <a:t>Examples of encoding 4-state system using JWE and QEE methods</a:t>
            </a:r>
          </a:p>
        </p:txBody>
      </p:sp>
      <p:pic>
        <p:nvPicPr>
          <p:cNvPr id="10" name="Picture 9">
            <a:extLst>
              <a:ext uri="{FF2B5EF4-FFF2-40B4-BE49-F238E27FC236}">
                <a16:creationId xmlns:a16="http://schemas.microsoft.com/office/drawing/2014/main" id="{9384D8C1-22BC-4014-9F8F-7CDCF91344B6}"/>
              </a:ext>
            </a:extLst>
          </p:cNvPr>
          <p:cNvPicPr>
            <a:picLocks noChangeAspect="1"/>
          </p:cNvPicPr>
          <p:nvPr/>
        </p:nvPicPr>
        <p:blipFill>
          <a:blip r:embed="rId3"/>
          <a:stretch>
            <a:fillRect/>
          </a:stretch>
        </p:blipFill>
        <p:spPr>
          <a:xfrm>
            <a:off x="2136238" y="4093215"/>
            <a:ext cx="7869406" cy="2299328"/>
          </a:xfrm>
          <a:prstGeom prst="rect">
            <a:avLst/>
          </a:prstGeom>
        </p:spPr>
      </p:pic>
      <p:sp>
        <p:nvSpPr>
          <p:cNvPr id="2" name="Date Placeholder 1">
            <a:extLst>
              <a:ext uri="{FF2B5EF4-FFF2-40B4-BE49-F238E27FC236}">
                <a16:creationId xmlns:a16="http://schemas.microsoft.com/office/drawing/2014/main" id="{6F14985F-1A06-9563-CF14-C7E3B7259031}"/>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9F353B9F-621C-966E-C54E-8E77EDD3EB68}"/>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C12058D5-902C-D4AF-F4F6-2D3CFF5D6BF4}"/>
              </a:ext>
            </a:extLst>
          </p:cNvPr>
          <p:cNvSpPr>
            <a:spLocks noGrp="1"/>
          </p:cNvSpPr>
          <p:nvPr>
            <p:ph type="sldNum" sz="quarter" idx="12"/>
          </p:nvPr>
        </p:nvSpPr>
        <p:spPr/>
        <p:txBody>
          <a:bodyPr/>
          <a:lstStyle/>
          <a:p>
            <a:fld id="{A4F2CA83-2021-4716-8E4F-79F255E2A287}" type="slidenum">
              <a:rPr lang="en-US" smtClean="0"/>
              <a:t>28</a:t>
            </a:fld>
            <a:endParaRPr lang="en-US"/>
          </a:p>
        </p:txBody>
      </p:sp>
    </p:spTree>
    <p:extLst>
      <p:ext uri="{BB962C8B-B14F-4D97-AF65-F5344CB8AC3E}">
        <p14:creationId xmlns:p14="http://schemas.microsoft.com/office/powerpoint/2010/main" val="1945776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87139"/>
              </a:xfrm>
              <a:prstGeom prst="rect">
                <a:avLst/>
              </a:prstGeom>
              <a:noFill/>
            </p:spPr>
            <p:txBody>
              <a:bodyPr wrap="square" rtlCol="0">
                <a:spAutoFit/>
              </a:bodyPr>
              <a:lstStyle/>
              <a:p>
                <a:pPr lvl="1"/>
                <a:r>
                  <a:rPr lang="en-US" altLang="zh-CN" sz="4400">
                    <a:solidFill>
                      <a:srgbClr val="990000"/>
                    </a:solidFill>
                    <a:latin typeface="+mj-lt"/>
                  </a:rPr>
                  <a:t>Quantum Ansatz </a:t>
                </a:r>
                <a14:m>
                  <m:oMath xmlns:m="http://schemas.openxmlformats.org/officeDocument/2006/math">
                    <m:r>
                      <a:rPr lang="en-US" sz="4000" i="1" smtClean="0">
                        <a:solidFill>
                          <a:srgbClr val="990000"/>
                        </a:solidFill>
                        <a:latin typeface="Cambria Math" panose="02040503050406030204" pitchFamily="18" charset="0"/>
                        <a:ea typeface="宋体" panose="02010600030101010101" pitchFamily="2" charset="-122"/>
                        <a:cs typeface="Times New Roman" panose="02020603050405020304" pitchFamily="18" charset="0"/>
                      </a:rPr>
                      <m:t>𝜙</m:t>
                    </m:r>
                    <m:d>
                      <m:dPr>
                        <m:ctrlPr>
                          <a:rPr lang="en-US" sz="4000" i="1">
                            <a:solidFill>
                              <a:srgbClr val="990000"/>
                            </a:solidFill>
                            <a:latin typeface="Cambria Math" panose="02040503050406030204" pitchFamily="18" charset="0"/>
                            <a:cs typeface="Times New Roman" panose="02020603050405020304" pitchFamily="18" charset="0"/>
                          </a:rPr>
                        </m:ctrlPr>
                      </m:dPr>
                      <m:e>
                        <m:r>
                          <a:rPr lang="en-US" sz="4000" b="1" i="1">
                            <a:solidFill>
                              <a:srgbClr val="990000"/>
                            </a:solidFill>
                            <a:latin typeface="Cambria Math" panose="02040503050406030204" pitchFamily="18" charset="0"/>
                            <a:ea typeface="宋体" panose="02010600030101010101" pitchFamily="2" charset="-122"/>
                            <a:cs typeface="Times New Roman" panose="02020603050405020304" pitchFamily="18" charset="0"/>
                          </a:rPr>
                          <m:t>𝛉</m:t>
                        </m:r>
                        <m:d>
                          <m:dPr>
                            <m:ctrlPr>
                              <a:rPr lang="en-US" sz="4000" i="1">
                                <a:solidFill>
                                  <a:srgbClr val="990000"/>
                                </a:solidFill>
                                <a:latin typeface="Cambria Math" panose="02040503050406030204" pitchFamily="18" charset="0"/>
                                <a:cs typeface="Times New Roman" panose="02020603050405020304" pitchFamily="18" charset="0"/>
                              </a:rPr>
                            </m:ctrlPr>
                          </m:dPr>
                          <m:e>
                            <m:r>
                              <a:rPr lang="en-US" sz="4000" i="1">
                                <a:solidFill>
                                  <a:srgbClr val="990000"/>
                                </a:solidFill>
                                <a:latin typeface="Cambria Math" panose="02040503050406030204" pitchFamily="18" charset="0"/>
                                <a:ea typeface="宋体" panose="02010600030101010101" pitchFamily="2" charset="-122"/>
                                <a:cs typeface="Times New Roman" panose="02020603050405020304" pitchFamily="18" charset="0"/>
                              </a:rPr>
                              <m:t>𝑡</m:t>
                            </m:r>
                          </m:e>
                        </m:d>
                      </m:e>
                    </m:d>
                    <m:r>
                      <a:rPr lang="en-US" sz="4000" i="1">
                        <a:latin typeface="Cambria Math" panose="02040503050406030204" pitchFamily="18" charset="0"/>
                        <a:ea typeface="宋体" panose="02010600030101010101" pitchFamily="2" charset="-122"/>
                        <a:cs typeface="Times New Roman" panose="02020603050405020304" pitchFamily="18" charset="0"/>
                      </a:rPr>
                      <m:t> </m:t>
                    </m:r>
                  </m:oMath>
                </a14:m>
                <a:r>
                  <a:rPr lang="en-US" altLang="zh-CN" sz="4400">
                    <a:solidFill>
                      <a:srgbClr val="990000"/>
                    </a:solidFill>
                    <a:latin typeface="+mj-lt"/>
                  </a:rPr>
                  <a:t>for JWE</a:t>
                </a:r>
              </a:p>
            </p:txBody>
          </p:sp>
        </mc:Choice>
        <mc:Fallback xmlns="">
          <p:sp>
            <p:nvSpPr>
              <p:cNvPr id="11" name="文本框 27">
                <a:extLst>
                  <a:ext uri="{FF2B5EF4-FFF2-40B4-BE49-F238E27FC236}">
                    <a16:creationId xmlns:a16="http://schemas.microsoft.com/office/drawing/2014/main" id="{B6AE0FC2-10E7-4EE8-BCEC-568ED3C0CAC1}"/>
                  </a:ext>
                </a:extLst>
              </p:cNvPr>
              <p:cNvSpPr txBox="1">
                <a:spLocks noRot="1" noChangeAspect="1" noMove="1" noResize="1" noEditPoints="1" noAdjustHandles="1" noChangeArrowheads="1" noChangeShapeType="1" noTextEdit="1"/>
              </p:cNvSpPr>
              <p:nvPr/>
            </p:nvSpPr>
            <p:spPr>
              <a:xfrm>
                <a:off x="0" y="9167"/>
                <a:ext cx="12192000" cy="787139"/>
              </a:xfrm>
              <a:prstGeom prst="rect">
                <a:avLst/>
              </a:prstGeom>
              <a:blipFill>
                <a:blip r:embed="rId2"/>
                <a:stretch>
                  <a:fillRect t="-16279" b="-34109"/>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BA71CF57-03EB-42DF-88EC-2DF668E82F3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525296" y="913472"/>
            <a:ext cx="8879607" cy="2308184"/>
          </a:xfrm>
          <a:prstGeom prst="rect">
            <a:avLst/>
          </a:prstGeom>
        </p:spPr>
      </p:pic>
      <p:sp>
        <p:nvSpPr>
          <p:cNvPr id="26" name="TextBox 25">
            <a:extLst>
              <a:ext uri="{FF2B5EF4-FFF2-40B4-BE49-F238E27FC236}">
                <a16:creationId xmlns:a16="http://schemas.microsoft.com/office/drawing/2014/main" id="{C6682150-3931-4704-8134-198DE2A44CB5}"/>
              </a:ext>
            </a:extLst>
          </p:cNvPr>
          <p:cNvSpPr txBox="1"/>
          <p:nvPr/>
        </p:nvSpPr>
        <p:spPr>
          <a:xfrm>
            <a:off x="3048000" y="3210452"/>
            <a:ext cx="6096000" cy="400110"/>
          </a:xfrm>
          <a:prstGeom prst="rect">
            <a:avLst/>
          </a:prstGeom>
          <a:noFill/>
        </p:spPr>
        <p:txBody>
          <a:bodyPr wrap="square">
            <a:spAutoFit/>
          </a:bodyPr>
          <a:lstStyle/>
          <a:p>
            <a:pPr algn="ctr"/>
            <a:r>
              <a:rPr lang="en-US" sz="2000"/>
              <a:t>Variational ansatz for JWE with N qubits.</a:t>
            </a:r>
          </a:p>
        </p:txBody>
      </p:sp>
      <p:sp>
        <p:nvSpPr>
          <p:cNvPr id="27" name="TextBox 26">
            <a:extLst>
              <a:ext uri="{FF2B5EF4-FFF2-40B4-BE49-F238E27FC236}">
                <a16:creationId xmlns:a16="http://schemas.microsoft.com/office/drawing/2014/main" id="{31F1A38D-2688-4155-BBFC-CFD19AAA6A5F}"/>
              </a:ext>
            </a:extLst>
          </p:cNvPr>
          <p:cNvSpPr txBox="1"/>
          <p:nvPr/>
        </p:nvSpPr>
        <p:spPr>
          <a:xfrm>
            <a:off x="1525296" y="3965391"/>
            <a:ext cx="6096000" cy="400110"/>
          </a:xfrm>
          <a:prstGeom prst="rect">
            <a:avLst/>
          </a:prstGeom>
          <a:noFill/>
        </p:spPr>
        <p:txBody>
          <a:bodyPr wrap="square">
            <a:spAutoFit/>
          </a:bodyPr>
          <a:lstStyle/>
          <a:p>
            <a:r>
              <a:rPr lang="en-US" sz="2000"/>
              <a:t>The symbolic formula for the ansatz takes the form:</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EDA4921-837C-4983-8B4B-00213F715CAD}"/>
                  </a:ext>
                </a:extLst>
              </p:cNvPr>
              <p:cNvSpPr txBox="1"/>
              <p:nvPr/>
            </p:nvSpPr>
            <p:spPr>
              <a:xfrm>
                <a:off x="2218621" y="4482667"/>
                <a:ext cx="6096000" cy="18188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eqArr>
                        <m:eqArrPr>
                          <m:ctrlPr>
                            <a:rPr lang="en-US" sz="2000" i="1" smtClean="0">
                              <a:solidFill>
                                <a:srgbClr val="836967"/>
                              </a:solidFill>
                              <a:latin typeface="Cambria Math" panose="02040503050406030204" pitchFamily="18" charset="0"/>
                            </a:rPr>
                          </m:ctrlPr>
                        </m:eqArrPr>
                        <m:e>
                          <m:r>
                            <a:rPr lang="en-US" sz="2000">
                              <a:latin typeface="Cambria Math" panose="02040503050406030204" pitchFamily="18" charset="0"/>
                            </a:rPr>
                            <m:t>&amp;</m:t>
                          </m:r>
                          <m:d>
                            <m:dPr>
                              <m:begChr m:val="|"/>
                              <m:endChr m:val="⟩"/>
                              <m:ctrlPr>
                                <a:rPr lang="en-US" sz="2000" i="1">
                                  <a:solidFill>
                                    <a:srgbClr val="836967"/>
                                  </a:solidFill>
                                  <a:latin typeface="Cambria Math" panose="02040503050406030204" pitchFamily="18" charset="0"/>
                                </a:rPr>
                              </m:ctrlPr>
                            </m:dPr>
                            <m:e>
                              <m:r>
                                <a:rPr lang="en-US" sz="2000" i="1">
                                  <a:latin typeface="Cambria Math" panose="02040503050406030204" pitchFamily="18" charset="0"/>
                                </a:rPr>
                                <m:t>𝜙</m:t>
                              </m:r>
                              <m:d>
                                <m:dPr>
                                  <m:ctrlPr>
                                    <a:rPr lang="en-US" sz="2000" i="1">
                                      <a:solidFill>
                                        <a:srgbClr val="836967"/>
                                      </a:solidFill>
                                      <a:latin typeface="Cambria Math" panose="02040503050406030204" pitchFamily="18" charset="0"/>
                                    </a:rPr>
                                  </m:ctrlPr>
                                </m:dPr>
                                <m:e>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𝜃</m:t>
                                      </m:r>
                                    </m:e>
                                    <m:sub>
                                      <m:r>
                                        <a:rPr lang="en-US" sz="2000" i="0">
                                          <a:latin typeface="Cambria Math" panose="02040503050406030204" pitchFamily="18" charset="0"/>
                                        </a:rPr>
                                        <m:t>1</m:t>
                                      </m:r>
                                    </m:sub>
                                  </m:sSub>
                                  <m:r>
                                    <a:rPr lang="en-US" sz="2000" i="0">
                                      <a:latin typeface="Cambria Math" panose="02040503050406030204" pitchFamily="18" charset="0"/>
                                    </a:rPr>
                                    <m:t>,…,</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𝜃</m:t>
                                      </m:r>
                                    </m:e>
                                    <m:sub>
                                      <m:r>
                                        <a:rPr lang="en-US" sz="2000" i="0">
                                          <a:latin typeface="Cambria Math" panose="02040503050406030204" pitchFamily="18" charset="0"/>
                                        </a:rPr>
                                        <m:t>2</m:t>
                                      </m:r>
                                      <m:r>
                                        <a:rPr lang="en-US" sz="2000" i="1">
                                          <a:latin typeface="Cambria Math" panose="02040503050406030204" pitchFamily="18" charset="0"/>
                                        </a:rPr>
                                        <m:t>𝑁</m:t>
                                      </m:r>
                                      <m:r>
                                        <a:rPr lang="en-US" sz="2000" i="0">
                                          <a:latin typeface="Cambria Math" panose="02040503050406030204" pitchFamily="18" charset="0"/>
                                        </a:rPr>
                                        <m:t>−2</m:t>
                                      </m:r>
                                    </m:sub>
                                  </m:sSub>
                                </m:e>
                              </m:d>
                            </m:e>
                          </m:d>
                          <m:r>
                            <a:rPr lang="en-US" sz="2000" i="0">
                              <a:latin typeface="Cambria Math" panose="02040503050406030204" pitchFamily="18" charset="0"/>
                            </a:rPr>
                            <m:t>=</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𝑐</m:t>
                              </m:r>
                            </m:e>
                            <m:sub>
                              <m:r>
                                <a:rPr lang="en-US" sz="2000" i="0">
                                  <a:latin typeface="Cambria Math" panose="02040503050406030204" pitchFamily="18" charset="0"/>
                                </a:rPr>
                                <m:t>0</m:t>
                              </m:r>
                            </m:sub>
                          </m:sSub>
                          <m:sSup>
                            <m:sSupPr>
                              <m:ctrlPr>
                                <a:rPr lang="en-US" sz="2000" i="1">
                                  <a:solidFill>
                                    <a:srgbClr val="836967"/>
                                  </a:solidFill>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m:t>
                              </m:r>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𝑖</m:t>
                                  </m:r>
                                </m:num>
                                <m:den>
                                  <m:r>
                                    <a:rPr lang="en-US" sz="2000" i="0">
                                      <a:latin typeface="Cambria Math" panose="02040503050406030204" pitchFamily="18" charset="0"/>
                                    </a:rPr>
                                    <m:t>2</m:t>
                                  </m:r>
                                </m:den>
                              </m:f>
                              <m:nary>
                                <m:naryPr>
                                  <m:chr m:val="∑"/>
                                  <m:limLoc m:val="undOvr"/>
                                  <m:ctrlPr>
                                    <a:rPr lang="en-US" sz="2000" i="1">
                                      <a:latin typeface="Cambria Math" panose="02040503050406030204" pitchFamily="18" charset="0"/>
                                    </a:rPr>
                                  </m:ctrlPr>
                                </m:naryPr>
                                <m:sub>
                                  <m:r>
                                    <a:rPr lang="en-US" sz="2000" i="1">
                                      <a:latin typeface="Cambria Math" panose="02040503050406030204" pitchFamily="18" charset="0"/>
                                    </a:rPr>
                                    <m:t>𝑥</m:t>
                                  </m:r>
                                  <m:r>
                                    <a:rPr lang="en-US" sz="2000" i="0">
                                      <a:latin typeface="Cambria Math" panose="02040503050406030204" pitchFamily="18" charset="0"/>
                                    </a:rPr>
                                    <m:t>=</m:t>
                                  </m:r>
                                  <m:r>
                                    <a:rPr lang="en-US" sz="2000" i="1">
                                      <a:latin typeface="Cambria Math" panose="02040503050406030204" pitchFamily="18" charset="0"/>
                                    </a:rPr>
                                    <m:t>𝑁</m:t>
                                  </m:r>
                                </m:sub>
                                <m:sup>
                                  <m:r>
                                    <a:rPr lang="en-US" sz="2000" i="0">
                                      <a:latin typeface="Cambria Math" panose="02040503050406030204" pitchFamily="18" charset="0"/>
                                    </a:rPr>
                                    <m:t>2</m:t>
                                  </m:r>
                                  <m:r>
                                    <a:rPr lang="en-US" sz="2000" i="1">
                                      <a:latin typeface="Cambria Math" panose="02040503050406030204" pitchFamily="18" charset="0"/>
                                    </a:rPr>
                                    <m:t>𝑁</m:t>
                                  </m:r>
                                  <m:r>
                                    <a:rPr lang="en-US" sz="2000" i="0">
                                      <a:latin typeface="Cambria Math" panose="02040503050406030204" pitchFamily="18" charset="0"/>
                                    </a:rPr>
                                    <m:t>−2</m:t>
                                  </m:r>
                                </m:sup>
                                <m:e>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𝑥</m:t>
                                      </m:r>
                                    </m:sub>
                                  </m:sSub>
                                </m:e>
                              </m:nary>
                            </m:sup>
                          </m:sSup>
                          <m:r>
                            <a:rPr lang="en-US" sz="2000" i="1">
                              <a:latin typeface="Cambria Math" panose="02040503050406030204" pitchFamily="18" charset="0"/>
                            </a:rPr>
                            <m:t>𝑐𝑜𝑠</m:t>
                          </m:r>
                          <m:d>
                            <m:dPr>
                              <m:ctrlPr>
                                <a:rPr lang="en-US" sz="2000" i="1">
                                  <a:solidFill>
                                    <a:srgbClr val="836967"/>
                                  </a:solidFill>
                                  <a:latin typeface="Cambria Math" panose="02040503050406030204" pitchFamily="18" charset="0"/>
                                </a:rPr>
                              </m:ctrlPr>
                            </m:dPr>
                            <m:e>
                              <m:f>
                                <m:fPr>
                                  <m:ctrlPr>
                                    <a:rPr lang="en-US" sz="2000" i="1">
                                      <a:solidFill>
                                        <a:srgbClr val="836967"/>
                                      </a:solidFill>
                                      <a:latin typeface="Cambria Math" panose="02040503050406030204" pitchFamily="18" charset="0"/>
                                    </a:rPr>
                                  </m:ctrlPr>
                                </m:fPr>
                                <m:num>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𝑁</m:t>
                                      </m:r>
                                      <m:r>
                                        <a:rPr lang="en-US" sz="2000" i="0">
                                          <a:latin typeface="Cambria Math" panose="02040503050406030204" pitchFamily="18" charset="0"/>
                                        </a:rPr>
                                        <m:t>−1</m:t>
                                      </m:r>
                                    </m:sub>
                                  </m:sSub>
                                </m:num>
                                <m:den>
                                  <m:r>
                                    <a:rPr lang="en-US" sz="2000" i="0">
                                      <a:latin typeface="Cambria Math" panose="02040503050406030204" pitchFamily="18" charset="0"/>
                                    </a:rPr>
                                    <m:t>2</m:t>
                                  </m:r>
                                </m:den>
                              </m:f>
                            </m:e>
                          </m:d>
                          <m:d>
                            <m:dPr>
                              <m:begChr m:val="|"/>
                              <m:endChr m:val="⟩"/>
                              <m:ctrlPr>
                                <a:rPr lang="en-US" sz="2000" i="1">
                                  <a:solidFill>
                                    <a:srgbClr val="836967"/>
                                  </a:solidFill>
                                  <a:latin typeface="Cambria Math" panose="02040503050406030204" pitchFamily="18" charset="0"/>
                                </a:rPr>
                              </m:ctrlPr>
                            </m:dPr>
                            <m:e>
                              <m:sSub>
                                <m:sSubPr>
                                  <m:ctrlPr>
                                    <a:rPr lang="en-US" sz="2000" i="1">
                                      <a:solidFill>
                                        <a:srgbClr val="836967"/>
                                      </a:solidFill>
                                      <a:latin typeface="Cambria Math" panose="02040503050406030204" pitchFamily="18" charset="0"/>
                                    </a:rPr>
                                  </m:ctrlPr>
                                </m:sSubPr>
                                <m:e>
                                  <m:r>
                                    <a:rPr lang="en-US" sz="2000" b="1" i="0">
                                      <a:latin typeface="Cambria Math" panose="02040503050406030204" pitchFamily="18" charset="0"/>
                                    </a:rPr>
                                    <m:t>𝐪</m:t>
                                  </m:r>
                                </m:e>
                                <m:sub>
                                  <m:r>
                                    <a:rPr lang="en-US" sz="2000" b="0" i="0">
                                      <a:latin typeface="Cambria Math" panose="02040503050406030204" pitchFamily="18" charset="0"/>
                                    </a:rPr>
                                    <m:t>0</m:t>
                                  </m:r>
                                </m:sub>
                              </m:sSub>
                            </m:e>
                          </m:d>
                        </m:e>
                        <m:e>
                          <m:r>
                            <a:rPr lang="en-US" sz="2000" b="0" i="0">
                              <a:latin typeface="Cambria Math" panose="02040503050406030204" pitchFamily="18" charset="0"/>
                            </a:rPr>
                            <m:t>&amp;+</m:t>
                          </m:r>
                          <m:nary>
                            <m:naryPr>
                              <m:chr m:val="∑"/>
                              <m:limLoc m:val="undOvr"/>
                              <m:ctrlPr>
                                <a:rPr lang="en-US" sz="2000" b="0" i="1">
                                  <a:latin typeface="Cambria Math" panose="02040503050406030204" pitchFamily="18" charset="0"/>
                                </a:rPr>
                              </m:ctrlPr>
                            </m:naryPr>
                            <m:sub>
                              <m:r>
                                <a:rPr lang="en-US" sz="2000" b="0" i="1">
                                  <a:latin typeface="Cambria Math" panose="02040503050406030204" pitchFamily="18" charset="0"/>
                                </a:rPr>
                                <m:t>𝑘</m:t>
                              </m:r>
                              <m:r>
                                <a:rPr lang="en-US" sz="2000" b="0" i="0">
                                  <a:latin typeface="Cambria Math" panose="02040503050406030204" pitchFamily="18" charset="0"/>
                                </a:rPr>
                                <m:t>−1</m:t>
                              </m:r>
                            </m:sub>
                            <m:sup>
                              <m:r>
                                <a:rPr lang="en-US" sz="2000" b="0" i="1">
                                  <a:latin typeface="Cambria Math" panose="02040503050406030204" pitchFamily="18" charset="0"/>
                                </a:rPr>
                                <m:t>𝑁</m:t>
                              </m:r>
                              <m:r>
                                <a:rPr lang="en-US" sz="2000" b="0" i="0">
                                  <a:latin typeface="Cambria Math" panose="02040503050406030204" pitchFamily="18" charset="0"/>
                                </a:rPr>
                                <m:t>−1</m:t>
                              </m:r>
                            </m:sup>
                            <m:e>
                              <m:d>
                                <m:dPr>
                                  <m:begChr m:val="["/>
                                  <m:endChr m:val="]"/>
                                  <m:ctrlPr>
                                    <a:rPr lang="en-US" sz="2000" b="0" i="1">
                                      <a:solidFill>
                                        <a:srgbClr val="836967"/>
                                      </a:solidFill>
                                      <a:latin typeface="Cambria Math" panose="02040503050406030204" pitchFamily="18" charset="0"/>
                                    </a:rPr>
                                  </m:ctrlPr>
                                </m:dPr>
                                <m:e>
                                  <m:sSub>
                                    <m:sSubPr>
                                      <m:ctrlPr>
                                        <a:rPr lang="en-US" sz="2000" b="0" i="1">
                                          <a:solidFill>
                                            <a:srgbClr val="836967"/>
                                          </a:solidFill>
                                          <a:latin typeface="Cambria Math" panose="02040503050406030204" pitchFamily="18" charset="0"/>
                                        </a:rPr>
                                      </m:ctrlPr>
                                    </m:sSubPr>
                                    <m:e>
                                      <m:r>
                                        <a:rPr lang="en-US" sz="2000" b="0" i="1">
                                          <a:latin typeface="Cambria Math" panose="02040503050406030204" pitchFamily="18" charset="0"/>
                                        </a:rPr>
                                        <m:t>𝑐</m:t>
                                      </m:r>
                                    </m:e>
                                    <m:sub>
                                      <m:r>
                                        <a:rPr lang="en-US" sz="2000" b="0" i="1">
                                          <a:latin typeface="Cambria Math" panose="02040503050406030204" pitchFamily="18" charset="0"/>
                                        </a:rPr>
                                        <m:t>𝑘</m:t>
                                      </m:r>
                                    </m:sub>
                                  </m:sSub>
                                  <m:sSup>
                                    <m:sSupPr>
                                      <m:ctrlPr>
                                        <a:rPr lang="en-US" sz="2000" b="0" i="1">
                                          <a:solidFill>
                                            <a:srgbClr val="836967"/>
                                          </a:solidFill>
                                          <a:latin typeface="Cambria Math" panose="02040503050406030204" pitchFamily="18" charset="0"/>
                                        </a:rPr>
                                      </m:ctrlPr>
                                    </m:sSupPr>
                                    <m:e>
                                      <m:r>
                                        <a:rPr lang="en-US" sz="2000" b="0" i="1">
                                          <a:latin typeface="Cambria Math" panose="02040503050406030204" pitchFamily="18" charset="0"/>
                                        </a:rPr>
                                        <m:t>𝑒</m:t>
                                      </m:r>
                                    </m:e>
                                    <m:sup>
                                      <m:f>
                                        <m:fPr>
                                          <m:ctrlPr>
                                            <a:rPr lang="en-US" sz="2000" b="0" i="1">
                                              <a:solidFill>
                                                <a:srgbClr val="836967"/>
                                              </a:solidFill>
                                              <a:latin typeface="Cambria Math" panose="02040503050406030204" pitchFamily="18" charset="0"/>
                                            </a:rPr>
                                          </m:ctrlPr>
                                        </m:fPr>
                                        <m:num>
                                          <m:r>
                                            <a:rPr lang="en-US" sz="2000" b="0" i="1">
                                              <a:latin typeface="Cambria Math" panose="02040503050406030204" pitchFamily="18" charset="0"/>
                                            </a:rPr>
                                            <m:t>𝑖</m:t>
                                          </m:r>
                                        </m:num>
                                        <m:den>
                                          <m:r>
                                            <a:rPr lang="en-US" sz="2000" b="0" i="0">
                                              <a:latin typeface="Cambria Math" panose="02040503050406030204" pitchFamily="18" charset="0"/>
                                            </a:rPr>
                                            <m:t>2</m:t>
                                          </m:r>
                                        </m:den>
                                      </m:f>
                                      <m:d>
                                        <m:dPr>
                                          <m:ctrlPr>
                                            <a:rPr lang="en-US" sz="2000" b="0" i="1">
                                              <a:solidFill>
                                                <a:srgbClr val="836967"/>
                                              </a:solidFill>
                                              <a:latin typeface="Cambria Math" panose="02040503050406030204" pitchFamily="18" charset="0"/>
                                            </a:rPr>
                                          </m:ctrlPr>
                                        </m:dPr>
                                        <m:e>
                                          <m:r>
                                            <a:rPr lang="en-US" sz="2000" b="0" i="0">
                                              <a:latin typeface="Cambria Math" panose="02040503050406030204" pitchFamily="18" charset="0"/>
                                            </a:rPr>
                                            <m:t>−</m:t>
                                          </m:r>
                                          <m:nary>
                                            <m:naryPr>
                                              <m:chr m:val="∑"/>
                                              <m:limLoc m:val="undOvr"/>
                                              <m:ctrlPr>
                                                <a:rPr lang="en-US" sz="2000" b="0" i="1">
                                                  <a:latin typeface="Cambria Math" panose="02040503050406030204" pitchFamily="18" charset="0"/>
                                                </a:rPr>
                                              </m:ctrlPr>
                                            </m:naryPr>
                                            <m:sub>
                                              <m:r>
                                                <a:rPr lang="en-US" sz="2000" b="0" i="1">
                                                  <a:latin typeface="Cambria Math" panose="02040503050406030204" pitchFamily="18" charset="0"/>
                                                </a:rPr>
                                                <m:t>𝑥</m:t>
                                              </m:r>
                                              <m:r>
                                                <a:rPr lang="en-US" sz="2000" b="0" i="0">
                                                  <a:latin typeface="Cambria Math" panose="02040503050406030204" pitchFamily="18" charset="0"/>
                                                </a:rPr>
                                                <m:t>=</m:t>
                                              </m:r>
                                              <m:r>
                                                <a:rPr lang="en-US" sz="2000" b="0" i="1">
                                                  <a:latin typeface="Cambria Math" panose="02040503050406030204" pitchFamily="18" charset="0"/>
                                                </a:rPr>
                                                <m:t>𝑁</m:t>
                                              </m:r>
                                            </m:sub>
                                            <m:sup>
                                              <m:r>
                                                <a:rPr lang="en-US" sz="2000" b="0" i="0">
                                                  <a:latin typeface="Cambria Math" panose="02040503050406030204" pitchFamily="18" charset="0"/>
                                                </a:rPr>
                                                <m:t>2</m:t>
                                              </m:r>
                                              <m:r>
                                                <a:rPr lang="en-US" sz="2000" b="0" i="1">
                                                  <a:latin typeface="Cambria Math" panose="02040503050406030204" pitchFamily="18" charset="0"/>
                                                </a:rPr>
                                                <m:t>𝑁</m:t>
                                              </m:r>
                                              <m:r>
                                                <a:rPr lang="en-US" sz="2000" b="0" i="0">
                                                  <a:latin typeface="Cambria Math" panose="02040503050406030204" pitchFamily="18" charset="0"/>
                                                </a:rPr>
                                                <m:t>−2−</m:t>
                                              </m:r>
                                              <m:r>
                                                <a:rPr lang="en-US" sz="2000" b="0" i="1">
                                                  <a:latin typeface="Cambria Math" panose="02040503050406030204" pitchFamily="18" charset="0"/>
                                                </a:rPr>
                                                <m:t>𝐾</m:t>
                                              </m:r>
                                            </m:sup>
                                            <m:e>
                                              <m:sSub>
                                                <m:sSubPr>
                                                  <m:ctrlPr>
                                                    <a:rPr lang="en-US" sz="2000" b="0" i="1">
                                                      <a:solidFill>
                                                        <a:srgbClr val="836967"/>
                                                      </a:solidFill>
                                                      <a:latin typeface="Cambria Math" panose="02040503050406030204" pitchFamily="18" charset="0"/>
                                                    </a:rPr>
                                                  </m:ctrlPr>
                                                </m:sSubPr>
                                                <m:e>
                                                  <m:r>
                                                    <a:rPr lang="en-US" sz="2000" b="0" i="1">
                                                      <a:latin typeface="Cambria Math" panose="02040503050406030204" pitchFamily="18" charset="0"/>
                                                    </a:rPr>
                                                    <m:t>𝜃</m:t>
                                                  </m:r>
                                                </m:e>
                                                <m:sub>
                                                  <m:r>
                                                    <a:rPr lang="en-US" sz="2000" b="0" i="1">
                                                      <a:latin typeface="Cambria Math" panose="02040503050406030204" pitchFamily="18" charset="0"/>
                                                    </a:rPr>
                                                    <m:t>𝑥</m:t>
                                                  </m:r>
                                                </m:sub>
                                              </m:sSub>
                                            </m:e>
                                          </m:nary>
                                          <m:r>
                                            <a:rPr lang="en-US" sz="2000" b="0" i="0">
                                              <a:latin typeface="Cambria Math" panose="02040503050406030204" pitchFamily="18" charset="0"/>
                                            </a:rPr>
                                            <m:t>+</m:t>
                                          </m:r>
                                          <m:nary>
                                            <m:naryPr>
                                              <m:chr m:val="∑"/>
                                              <m:limLoc m:val="undOvr"/>
                                              <m:ctrlPr>
                                                <a:rPr lang="en-US" sz="2000" b="0" i="1">
                                                  <a:latin typeface="Cambria Math" panose="02040503050406030204" pitchFamily="18" charset="0"/>
                                                </a:rPr>
                                              </m:ctrlPr>
                                            </m:naryPr>
                                            <m:sub>
                                              <m:r>
                                                <a:rPr lang="en-US" sz="2000" b="0" i="1">
                                                  <a:latin typeface="Cambria Math" panose="02040503050406030204" pitchFamily="18" charset="0"/>
                                                </a:rPr>
                                                <m:t>𝑥</m:t>
                                              </m:r>
                                              <m:r>
                                                <a:rPr lang="en-US" sz="2000" b="0" i="0">
                                                  <a:latin typeface="Cambria Math" panose="02040503050406030204" pitchFamily="18" charset="0"/>
                                                </a:rPr>
                                                <m:t>=2</m:t>
                                              </m:r>
                                              <m:r>
                                                <a:rPr lang="en-US" sz="2000" b="0" i="1">
                                                  <a:latin typeface="Cambria Math" panose="02040503050406030204" pitchFamily="18" charset="0"/>
                                                </a:rPr>
                                                <m:t>𝑁</m:t>
                                              </m:r>
                                              <m:r>
                                                <a:rPr lang="en-US" sz="2000" b="0" i="0">
                                                  <a:latin typeface="Cambria Math" panose="02040503050406030204" pitchFamily="18" charset="0"/>
                                                </a:rPr>
                                                <m:t>−1−</m:t>
                                              </m:r>
                                              <m:r>
                                                <a:rPr lang="en-US" sz="2000" b="0" i="1">
                                                  <a:latin typeface="Cambria Math" panose="02040503050406030204" pitchFamily="18" charset="0"/>
                                                </a:rPr>
                                                <m:t>𝐾</m:t>
                                              </m:r>
                                            </m:sub>
                                            <m:sup>
                                              <m:r>
                                                <a:rPr lang="en-US" sz="2000" b="0" i="0">
                                                  <a:latin typeface="Cambria Math" panose="02040503050406030204" pitchFamily="18" charset="0"/>
                                                </a:rPr>
                                                <m:t>2</m:t>
                                              </m:r>
                                              <m:r>
                                                <a:rPr lang="en-US" sz="2000" b="0" i="1">
                                                  <a:latin typeface="Cambria Math" panose="02040503050406030204" pitchFamily="18" charset="0"/>
                                                </a:rPr>
                                                <m:t>𝑁</m:t>
                                              </m:r>
                                              <m:r>
                                                <a:rPr lang="en-US" sz="2000" b="0" i="0">
                                                  <a:latin typeface="Cambria Math" panose="02040503050406030204" pitchFamily="18" charset="0"/>
                                                </a:rPr>
                                                <m:t>−2</m:t>
                                              </m:r>
                                            </m:sup>
                                            <m:e>
                                              <m:sSub>
                                                <m:sSubPr>
                                                  <m:ctrlPr>
                                                    <a:rPr lang="en-US" sz="2000" b="0" i="1">
                                                      <a:solidFill>
                                                        <a:srgbClr val="836967"/>
                                                      </a:solidFill>
                                                      <a:latin typeface="Cambria Math" panose="02040503050406030204" pitchFamily="18" charset="0"/>
                                                    </a:rPr>
                                                  </m:ctrlPr>
                                                </m:sSubPr>
                                                <m:e>
                                                  <m:r>
                                                    <a:rPr lang="en-US" sz="2000" b="0" i="1">
                                                      <a:latin typeface="Cambria Math" panose="02040503050406030204" pitchFamily="18" charset="0"/>
                                                    </a:rPr>
                                                    <m:t>𝜃</m:t>
                                                  </m:r>
                                                </m:e>
                                                <m:sub>
                                                  <m:r>
                                                    <a:rPr lang="en-US" sz="2000" b="0" i="1">
                                                      <a:latin typeface="Cambria Math" panose="02040503050406030204" pitchFamily="18" charset="0"/>
                                                    </a:rPr>
                                                    <m:t>𝑥</m:t>
                                                  </m:r>
                                                </m:sub>
                                              </m:sSub>
                                            </m:e>
                                          </m:nary>
                                        </m:e>
                                      </m:d>
                                    </m:sup>
                                  </m:sSup>
                                  <m:d>
                                    <m:dPr>
                                      <m:ctrlPr>
                                        <a:rPr lang="en-US" sz="2000" b="0" i="1">
                                          <a:solidFill>
                                            <a:srgbClr val="836967"/>
                                          </a:solidFill>
                                          <a:latin typeface="Cambria Math" panose="02040503050406030204" pitchFamily="18" charset="0"/>
                                        </a:rPr>
                                      </m:ctrlPr>
                                    </m:dPr>
                                    <m:e>
                                      <m:nary>
                                        <m:naryPr>
                                          <m:chr m:val="∏"/>
                                          <m:limLoc m:val="undOvr"/>
                                          <m:ctrlPr>
                                            <a:rPr lang="en-US" sz="2000" b="0" i="1">
                                              <a:latin typeface="Cambria Math" panose="02040503050406030204" pitchFamily="18" charset="0"/>
                                            </a:rPr>
                                          </m:ctrlPr>
                                        </m:naryPr>
                                        <m:sub>
                                          <m:r>
                                            <a:rPr lang="en-US" sz="2000" b="0" i="1">
                                              <a:latin typeface="Cambria Math" panose="02040503050406030204" pitchFamily="18" charset="0"/>
                                            </a:rPr>
                                            <m:t>𝑥</m:t>
                                          </m:r>
                                          <m:r>
                                            <a:rPr lang="en-US" sz="2000" b="0" i="0">
                                              <a:latin typeface="Cambria Math" panose="02040503050406030204" pitchFamily="18" charset="0"/>
                                            </a:rPr>
                                            <m:t>=</m:t>
                                          </m:r>
                                          <m:r>
                                            <a:rPr lang="en-US" sz="2000" b="0" i="1">
                                              <a:latin typeface="Cambria Math" panose="02040503050406030204" pitchFamily="18" charset="0"/>
                                            </a:rPr>
                                            <m:t>𝑁</m:t>
                                          </m:r>
                                          <m:r>
                                            <a:rPr lang="en-US" sz="2000" b="0" i="0">
                                              <a:latin typeface="Cambria Math" panose="02040503050406030204" pitchFamily="18" charset="0"/>
                                            </a:rPr>
                                            <m:t>−</m:t>
                                          </m:r>
                                          <m:r>
                                            <a:rPr lang="en-US" sz="2000" b="0" i="1">
                                              <a:latin typeface="Cambria Math" panose="02040503050406030204" pitchFamily="18" charset="0"/>
                                            </a:rPr>
                                            <m:t>𝑘</m:t>
                                          </m:r>
                                        </m:sub>
                                        <m:sup>
                                          <m:r>
                                            <a:rPr lang="en-US" sz="2000" b="0" i="1">
                                              <a:latin typeface="Cambria Math" panose="02040503050406030204" pitchFamily="18" charset="0"/>
                                            </a:rPr>
                                            <m:t>𝑛</m:t>
                                          </m:r>
                                          <m:r>
                                            <a:rPr lang="en-US" sz="2000" b="0" i="0">
                                              <a:latin typeface="Cambria Math" panose="02040503050406030204" pitchFamily="18" charset="0"/>
                                            </a:rPr>
                                            <m:t>−1</m:t>
                                          </m:r>
                                        </m:sup>
                                        <m:e>
                                          <m:r>
                                            <m:rPr>
                                              <m:sty m:val="p"/>
                                            </m:rPr>
                                            <a:rPr lang="en-US" sz="2000" b="0" i="0">
                                              <a:latin typeface="Cambria Math" panose="02040503050406030204" pitchFamily="18" charset="0"/>
                                            </a:rPr>
                                            <m:t>sin</m:t>
                                          </m:r>
                                        </m:e>
                                      </m:nary>
                                      <m:d>
                                        <m:dPr>
                                          <m:ctrlPr>
                                            <a:rPr lang="en-US" sz="2000" b="0" i="1">
                                              <a:solidFill>
                                                <a:srgbClr val="836967"/>
                                              </a:solidFill>
                                              <a:latin typeface="Cambria Math" panose="02040503050406030204" pitchFamily="18" charset="0"/>
                                            </a:rPr>
                                          </m:ctrlPr>
                                        </m:dPr>
                                        <m:e>
                                          <m:f>
                                            <m:fPr>
                                              <m:ctrlPr>
                                                <a:rPr lang="en-US" sz="2000" b="0" i="1">
                                                  <a:solidFill>
                                                    <a:srgbClr val="836967"/>
                                                  </a:solidFill>
                                                  <a:latin typeface="Cambria Math" panose="02040503050406030204" pitchFamily="18" charset="0"/>
                                                </a:rPr>
                                              </m:ctrlPr>
                                            </m:fPr>
                                            <m:num>
                                              <m:sSub>
                                                <m:sSubPr>
                                                  <m:ctrlPr>
                                                    <a:rPr lang="en-US" sz="2000" b="0" i="1">
                                                      <a:solidFill>
                                                        <a:srgbClr val="836967"/>
                                                      </a:solidFill>
                                                      <a:latin typeface="Cambria Math" panose="02040503050406030204" pitchFamily="18" charset="0"/>
                                                    </a:rPr>
                                                  </m:ctrlPr>
                                                </m:sSubPr>
                                                <m:e>
                                                  <m:r>
                                                    <a:rPr lang="en-US" sz="2000" b="0" i="1">
                                                      <a:latin typeface="Cambria Math" panose="02040503050406030204" pitchFamily="18" charset="0"/>
                                                    </a:rPr>
                                                    <m:t>𝜃</m:t>
                                                  </m:r>
                                                </m:e>
                                                <m:sub>
                                                  <m:r>
                                                    <a:rPr lang="en-US" sz="2000" b="0" i="1">
                                                      <a:latin typeface="Cambria Math" panose="02040503050406030204" pitchFamily="18" charset="0"/>
                                                    </a:rPr>
                                                    <m:t>𝑥</m:t>
                                                  </m:r>
                                                </m:sub>
                                              </m:sSub>
                                            </m:num>
                                            <m:den>
                                              <m:r>
                                                <a:rPr lang="en-US" sz="2000" b="0" i="0">
                                                  <a:latin typeface="Cambria Math" panose="02040503050406030204" pitchFamily="18" charset="0"/>
                                                </a:rPr>
                                                <m:t>2</m:t>
                                              </m:r>
                                            </m:den>
                                          </m:f>
                                        </m:e>
                                      </m:d>
                                    </m:e>
                                  </m:d>
                                  <m:r>
                                    <m:rPr>
                                      <m:sty m:val="p"/>
                                    </m:rPr>
                                    <a:rPr lang="en-US" sz="2000" b="0" i="0">
                                      <a:latin typeface="Cambria Math" panose="02040503050406030204" pitchFamily="18" charset="0"/>
                                    </a:rPr>
                                    <m:t>cos</m:t>
                                  </m:r>
                                  <m:d>
                                    <m:dPr>
                                      <m:ctrlPr>
                                        <a:rPr lang="en-US" sz="2000" b="0" i="1">
                                          <a:solidFill>
                                            <a:srgbClr val="836967"/>
                                          </a:solidFill>
                                          <a:latin typeface="Cambria Math" panose="02040503050406030204" pitchFamily="18" charset="0"/>
                                        </a:rPr>
                                      </m:ctrlPr>
                                    </m:dPr>
                                    <m:e>
                                      <m:f>
                                        <m:fPr>
                                          <m:ctrlPr>
                                            <a:rPr lang="en-US" sz="2000" b="0" i="1">
                                              <a:solidFill>
                                                <a:srgbClr val="836967"/>
                                              </a:solidFill>
                                              <a:latin typeface="Cambria Math" panose="02040503050406030204" pitchFamily="18" charset="0"/>
                                            </a:rPr>
                                          </m:ctrlPr>
                                        </m:fPr>
                                        <m:num>
                                          <m:sSub>
                                            <m:sSubPr>
                                              <m:ctrlPr>
                                                <a:rPr lang="en-US" sz="2000" b="0" i="1">
                                                  <a:solidFill>
                                                    <a:srgbClr val="836967"/>
                                                  </a:solidFill>
                                                  <a:latin typeface="Cambria Math" panose="02040503050406030204" pitchFamily="18" charset="0"/>
                                                </a:rPr>
                                              </m:ctrlPr>
                                            </m:sSubPr>
                                            <m:e>
                                              <m:r>
                                                <a:rPr lang="en-US" sz="2000" b="0" i="1">
                                                  <a:latin typeface="Cambria Math" panose="02040503050406030204" pitchFamily="18" charset="0"/>
                                                </a:rPr>
                                                <m:t>𝜃</m:t>
                                              </m:r>
                                            </m:e>
                                            <m:sub>
                                              <m:r>
                                                <a:rPr lang="en-US" sz="2000" b="0" i="1">
                                                  <a:latin typeface="Cambria Math" panose="02040503050406030204" pitchFamily="18" charset="0"/>
                                                </a:rPr>
                                                <m:t>𝑁</m:t>
                                              </m:r>
                                              <m:r>
                                                <a:rPr lang="en-US" sz="2000" b="0" i="0">
                                                  <a:latin typeface="Cambria Math" panose="02040503050406030204" pitchFamily="18" charset="0"/>
                                                </a:rPr>
                                                <m:t>−1−</m:t>
                                              </m:r>
                                              <m:r>
                                                <a:rPr lang="en-US" sz="2000" b="0" i="1">
                                                  <a:latin typeface="Cambria Math" panose="02040503050406030204" pitchFamily="18" charset="0"/>
                                                </a:rPr>
                                                <m:t>𝑘</m:t>
                                              </m:r>
                                            </m:sub>
                                          </m:sSub>
                                        </m:num>
                                        <m:den>
                                          <m:r>
                                            <a:rPr lang="en-US" sz="2000" b="0" i="0">
                                              <a:latin typeface="Cambria Math" panose="02040503050406030204" pitchFamily="18" charset="0"/>
                                            </a:rPr>
                                            <m:t>2</m:t>
                                          </m:r>
                                        </m:den>
                                      </m:f>
                                    </m:e>
                                  </m:d>
                                  <m:d>
                                    <m:dPr>
                                      <m:begChr m:val="|"/>
                                      <m:endChr m:val="⟩"/>
                                      <m:ctrlPr>
                                        <a:rPr lang="en-US" sz="2000" b="0" i="1">
                                          <a:latin typeface="Cambria Math" panose="02040503050406030204" pitchFamily="18" charset="0"/>
                                        </a:rPr>
                                      </m:ctrlPr>
                                    </m:dPr>
                                    <m:e>
                                      <m:sSub>
                                        <m:sSubPr>
                                          <m:ctrlPr>
                                            <a:rPr lang="en-US" sz="2000" b="0" i="1">
                                              <a:solidFill>
                                                <a:srgbClr val="836967"/>
                                              </a:solidFill>
                                              <a:latin typeface="Cambria Math" panose="02040503050406030204" pitchFamily="18" charset="0"/>
                                            </a:rPr>
                                          </m:ctrlPr>
                                        </m:sSubPr>
                                        <m:e>
                                          <m:r>
                                            <a:rPr lang="en-US" sz="2000" b="1" i="0">
                                              <a:latin typeface="Cambria Math" panose="02040503050406030204" pitchFamily="18" charset="0"/>
                                            </a:rPr>
                                            <m:t>𝐪</m:t>
                                          </m:r>
                                        </m:e>
                                        <m:sub>
                                          <m:r>
                                            <a:rPr lang="en-US" sz="2000" b="0" i="1">
                                              <a:latin typeface="Cambria Math" panose="02040503050406030204" pitchFamily="18" charset="0"/>
                                            </a:rPr>
                                            <m:t>𝑘</m:t>
                                          </m:r>
                                        </m:sub>
                                      </m:sSub>
                                    </m:e>
                                  </m:d>
                                </m:e>
                              </m:d>
                            </m:e>
                          </m:nary>
                          <m:r>
                            <a:rPr lang="en-US" sz="2000" b="0" i="0">
                              <a:latin typeface="Cambria Math" panose="02040503050406030204" pitchFamily="18" charset="0"/>
                            </a:rPr>
                            <m:t>#</m:t>
                          </m:r>
                        </m:e>
                      </m:eqArr>
                    </m:oMath>
                  </m:oMathPara>
                </a14:m>
                <a:endParaRPr lang="en-US" sz="2000"/>
              </a:p>
            </p:txBody>
          </p:sp>
        </mc:Choice>
        <mc:Fallback xmlns="">
          <p:sp>
            <p:nvSpPr>
              <p:cNvPr id="28" name="TextBox 27">
                <a:extLst>
                  <a:ext uri="{FF2B5EF4-FFF2-40B4-BE49-F238E27FC236}">
                    <a16:creationId xmlns:a16="http://schemas.microsoft.com/office/drawing/2014/main" id="{BEDA4921-837C-4983-8B4B-00213F715CAD}"/>
                  </a:ext>
                </a:extLst>
              </p:cNvPr>
              <p:cNvSpPr txBox="1">
                <a:spLocks noRot="1" noChangeAspect="1" noMove="1" noResize="1" noEditPoints="1" noAdjustHandles="1" noChangeArrowheads="1" noChangeShapeType="1" noTextEdit="1"/>
              </p:cNvSpPr>
              <p:nvPr/>
            </p:nvSpPr>
            <p:spPr>
              <a:xfrm>
                <a:off x="2218621" y="4482667"/>
                <a:ext cx="6096000" cy="1818896"/>
              </a:xfrm>
              <a:prstGeom prst="rect">
                <a:avLst/>
              </a:prstGeom>
              <a:blipFill>
                <a:blip r:embed="rId4"/>
                <a:stretch>
                  <a:fillRect r="-34800"/>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8C0AFEDE-C10C-CE0E-0B7B-9914DE83493F}"/>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102659D5-BA25-834B-402D-944DA7E36E21}"/>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DAA74659-319A-1055-15F4-CBCF41A8A70F}"/>
              </a:ext>
            </a:extLst>
          </p:cNvPr>
          <p:cNvSpPr>
            <a:spLocks noGrp="1"/>
          </p:cNvSpPr>
          <p:nvPr>
            <p:ph type="sldNum" sz="quarter" idx="12"/>
          </p:nvPr>
        </p:nvSpPr>
        <p:spPr/>
        <p:txBody>
          <a:bodyPr/>
          <a:lstStyle/>
          <a:p>
            <a:fld id="{A4F2CA83-2021-4716-8E4F-79F255E2A287}" type="slidenum">
              <a:rPr lang="en-US" smtClean="0"/>
              <a:t>29</a:t>
            </a:fld>
            <a:endParaRPr lang="en-US"/>
          </a:p>
        </p:txBody>
      </p:sp>
    </p:spTree>
    <p:extLst>
      <p:ext uri="{BB962C8B-B14F-4D97-AF65-F5344CB8AC3E}">
        <p14:creationId xmlns:p14="http://schemas.microsoft.com/office/powerpoint/2010/main" val="2031328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76A42-F3CC-6F7C-6406-E51C837E72A1}"/>
              </a:ext>
            </a:extLst>
          </p:cNvPr>
          <p:cNvSpPr txBox="1"/>
          <p:nvPr/>
        </p:nvSpPr>
        <p:spPr>
          <a:xfrm>
            <a:off x="1433145" y="2646484"/>
            <a:ext cx="10217862" cy="923330"/>
          </a:xfrm>
          <a:prstGeom prst="rect">
            <a:avLst/>
          </a:prstGeom>
          <a:noFill/>
        </p:spPr>
        <p:txBody>
          <a:bodyPr wrap="none" rtlCol="0">
            <a:spAutoFit/>
          </a:bodyPr>
          <a:lstStyle/>
          <a:p>
            <a:r>
              <a:rPr lang="en-US" sz="5400" dirty="0"/>
              <a:t>I. </a:t>
            </a:r>
            <a:r>
              <a:rPr lang="en-US" sz="5400" dirty="0">
                <a:latin typeface="Comic Sans MS" panose="030F0702030302020204" pitchFamily="66" charset="0"/>
              </a:rPr>
              <a:t>What is Quantum Computing?</a:t>
            </a:r>
          </a:p>
        </p:txBody>
      </p:sp>
      <p:sp>
        <p:nvSpPr>
          <p:cNvPr id="10" name="Date Placeholder 9">
            <a:extLst>
              <a:ext uri="{FF2B5EF4-FFF2-40B4-BE49-F238E27FC236}">
                <a16:creationId xmlns:a16="http://schemas.microsoft.com/office/drawing/2014/main" id="{80614AF4-F110-3F64-0E83-8CD212E87D5E}"/>
              </a:ext>
            </a:extLst>
          </p:cNvPr>
          <p:cNvSpPr>
            <a:spLocks noGrp="1"/>
          </p:cNvSpPr>
          <p:nvPr>
            <p:ph type="dt" sz="half" idx="10"/>
          </p:nvPr>
        </p:nvSpPr>
        <p:spPr/>
        <p:txBody>
          <a:bodyPr/>
          <a:lstStyle/>
          <a:p>
            <a:r>
              <a:rPr lang="en-US"/>
              <a:t>01/09/2022</a:t>
            </a:r>
          </a:p>
        </p:txBody>
      </p:sp>
      <p:sp>
        <p:nvSpPr>
          <p:cNvPr id="11" name="Footer Placeholder 10">
            <a:extLst>
              <a:ext uri="{FF2B5EF4-FFF2-40B4-BE49-F238E27FC236}">
                <a16:creationId xmlns:a16="http://schemas.microsoft.com/office/drawing/2014/main" id="{C3DDA1F3-8E3A-6FC2-1CF0-285236B55328}"/>
              </a:ext>
            </a:extLst>
          </p:cNvPr>
          <p:cNvSpPr>
            <a:spLocks noGrp="1"/>
          </p:cNvSpPr>
          <p:nvPr>
            <p:ph type="ftr" sz="quarter" idx="11"/>
          </p:nvPr>
        </p:nvSpPr>
        <p:spPr/>
        <p:txBody>
          <a:bodyPr/>
          <a:lstStyle/>
          <a:p>
            <a:r>
              <a:rPr lang="en-US"/>
              <a:t>BPU11, Predrag Krstic</a:t>
            </a:r>
          </a:p>
        </p:txBody>
      </p:sp>
      <p:sp>
        <p:nvSpPr>
          <p:cNvPr id="12" name="Slide Number Placeholder 11">
            <a:extLst>
              <a:ext uri="{FF2B5EF4-FFF2-40B4-BE49-F238E27FC236}">
                <a16:creationId xmlns:a16="http://schemas.microsoft.com/office/drawing/2014/main" id="{3CFDA535-7DED-5AB9-BB1C-927DAB326C9F}"/>
              </a:ext>
            </a:extLst>
          </p:cNvPr>
          <p:cNvSpPr>
            <a:spLocks noGrp="1"/>
          </p:cNvSpPr>
          <p:nvPr>
            <p:ph type="sldNum" sz="quarter" idx="12"/>
          </p:nvPr>
        </p:nvSpPr>
        <p:spPr/>
        <p:txBody>
          <a:bodyPr/>
          <a:lstStyle/>
          <a:p>
            <a:fld id="{A4F2CA83-2021-4716-8E4F-79F255E2A287}" type="slidenum">
              <a:rPr lang="en-US" smtClean="0"/>
              <a:t>3</a:t>
            </a:fld>
            <a:endParaRPr lang="en-US"/>
          </a:p>
        </p:txBody>
      </p:sp>
    </p:spTree>
    <p:extLst>
      <p:ext uri="{BB962C8B-B14F-4D97-AF65-F5344CB8AC3E}">
        <p14:creationId xmlns:p14="http://schemas.microsoft.com/office/powerpoint/2010/main" val="3776419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DA81A9B-5D0A-4797-A6F7-9E28C82B685F}"/>
                  </a:ext>
                </a:extLst>
              </p:cNvPr>
              <p:cNvSpPr txBox="1"/>
              <p:nvPr/>
            </p:nvSpPr>
            <p:spPr>
              <a:xfrm>
                <a:off x="1009430" y="4624346"/>
                <a:ext cx="10117776" cy="2171428"/>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eqArr>
                        <m:eqArrPr>
                          <m:ctrlPr>
                            <a:rPr lang="en-US" i="1" smtClean="0">
                              <a:solidFill>
                                <a:schemeClr val="tx1"/>
                              </a:solidFill>
                              <a:latin typeface="Cambria Math" panose="02040503050406030204" pitchFamily="18" charset="0"/>
                            </a:rPr>
                          </m:ctrlPr>
                        </m:eqArrPr>
                        <m:e>
                          <m:r>
                            <a:rPr lang="en-US">
                              <a:solidFill>
                                <a:schemeClr val="tx1"/>
                              </a:solidFill>
                              <a:latin typeface="Cambria Math" panose="02040503050406030204" pitchFamily="18" charset="0"/>
                            </a:rPr>
                            <m:t>&amp;</m:t>
                          </m:r>
                          <m:d>
                            <m:dPr>
                              <m:begChr m:val="|"/>
                              <m:endChr m:val="⟩"/>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𝜙</m:t>
                              </m:r>
                              <m:d>
                                <m:dPr>
                                  <m:ctrlPr>
                                    <a:rPr lang="en-US" i="1">
                                      <a:solidFill>
                                        <a:schemeClr val="tx1"/>
                                      </a:solidFill>
                                      <a:latin typeface="Cambria Math" panose="02040503050406030204" pitchFamily="18" charset="0"/>
                                    </a:rPr>
                                  </m:ctrlPr>
                                </m:dPr>
                                <m:e>
                                  <m:r>
                                    <a:rPr lang="en-US" b="1" i="0">
                                      <a:solidFill>
                                        <a:schemeClr val="tx1"/>
                                      </a:solidFill>
                                      <a:latin typeface="Cambria Math" panose="02040503050406030204" pitchFamily="18" charset="0"/>
                                    </a:rPr>
                                    <m:t>𝛉</m:t>
                                  </m:r>
                                </m:e>
                              </m:d>
                            </m:e>
                          </m:d>
                          <m:r>
                            <a:rPr lang="en-US" b="0" i="0">
                              <a:solidFill>
                                <a:schemeClr val="tx1"/>
                              </a:solidFill>
                              <a:latin typeface="Cambria Math" panose="02040503050406030204" pitchFamily="18" charset="0"/>
                            </a:rPr>
                            <m:t>=</m:t>
                          </m:r>
                          <m:sSup>
                            <m:sSupPr>
                              <m:ctrlPr>
                                <a:rPr lang="en-US" b="0" i="1">
                                  <a:solidFill>
                                    <a:schemeClr val="tx1"/>
                                  </a:solidFill>
                                  <a:latin typeface="Cambria Math" panose="02040503050406030204" pitchFamily="18" charset="0"/>
                                </a:rPr>
                              </m:ctrlPr>
                            </m:sSupPr>
                            <m:e>
                              <m:r>
                                <a:rPr lang="en-US" b="0" i="1">
                                  <a:solidFill>
                                    <a:schemeClr val="tx1"/>
                                  </a:solidFill>
                                  <a:latin typeface="Cambria Math" panose="02040503050406030204" pitchFamily="18" charset="0"/>
                                </a:rPr>
                                <m:t>𝑒</m:t>
                              </m:r>
                            </m:e>
                            <m:sup>
                              <m:f>
                                <m:fPr>
                                  <m:ctrlPr>
                                    <a:rPr lang="en-US" b="0" i="1">
                                      <a:solidFill>
                                        <a:schemeClr val="tx1"/>
                                      </a:solidFill>
                                      <a:latin typeface="Cambria Math" panose="02040503050406030204" pitchFamily="18" charset="0"/>
                                    </a:rPr>
                                  </m:ctrlPr>
                                </m:fPr>
                                <m:num>
                                  <m:r>
                                    <a:rPr lang="en-US" b="0" i="1">
                                      <a:solidFill>
                                        <a:schemeClr val="tx1"/>
                                      </a:solidFill>
                                      <a:latin typeface="Cambria Math" panose="02040503050406030204" pitchFamily="18" charset="0"/>
                                    </a:rPr>
                                    <m:t>𝑖</m:t>
                                  </m:r>
                                </m:num>
                                <m:den>
                                  <m:r>
                                    <a:rPr lang="en-US" b="0" i="0">
                                      <a:solidFill>
                                        <a:schemeClr val="tx1"/>
                                      </a:solidFill>
                                      <a:latin typeface="Cambria Math" panose="02040503050406030204" pitchFamily="18" charset="0"/>
                                    </a:rPr>
                                    <m:t>2</m:t>
                                  </m:r>
                                </m:den>
                              </m:f>
                              <m:d>
                                <m:dPr>
                                  <m:ctrlPr>
                                    <a:rPr lang="en-US" b="0" i="1">
                                      <a:solidFill>
                                        <a:schemeClr val="tx1"/>
                                      </a:solidFill>
                                      <a:latin typeface="Cambria Math" panose="02040503050406030204" pitchFamily="18" charset="0"/>
                                    </a:rPr>
                                  </m:ctrlPr>
                                </m:dPr>
                                <m:e>
                                  <m:r>
                                    <a:rPr lang="en-US" b="0" i="0">
                                      <a:solidFill>
                                        <a:schemeClr val="tx1"/>
                                      </a:solidFill>
                                      <a:latin typeface="Cambria Math" panose="02040503050406030204" pitchFamily="18" charset="0"/>
                                    </a:rPr>
                                    <m:t>−</m:t>
                                  </m:r>
                                  <m:sSub>
                                    <m:sSubPr>
                                      <m:ctrlPr>
                                        <a:rPr lang="en-US" b="0" i="1">
                                          <a:solidFill>
                                            <a:schemeClr val="tx1"/>
                                          </a:solidFill>
                                          <a:latin typeface="Cambria Math" panose="02040503050406030204" pitchFamily="18" charset="0"/>
                                        </a:rPr>
                                      </m:ctrlPr>
                                    </m:sSubPr>
                                    <m:e>
                                      <m:r>
                                        <a:rPr lang="en-US" b="0" i="1">
                                          <a:solidFill>
                                            <a:schemeClr val="tx1"/>
                                          </a:solidFill>
                                          <a:latin typeface="Cambria Math" panose="02040503050406030204" pitchFamily="18" charset="0"/>
                                        </a:rPr>
                                        <m:t>𝜃</m:t>
                                      </m:r>
                                    </m:e>
                                    <m:sub>
                                      <m:r>
                                        <a:rPr lang="en-US" b="0" i="0">
                                          <a:solidFill>
                                            <a:schemeClr val="tx1"/>
                                          </a:solidFill>
                                          <a:latin typeface="Cambria Math" panose="02040503050406030204" pitchFamily="18" charset="0"/>
                                        </a:rPr>
                                        <m:t>4</m:t>
                                      </m:r>
                                    </m:sub>
                                  </m:sSub>
                                  <m:r>
                                    <a:rPr lang="en-US" b="0" i="0">
                                      <a:solidFill>
                                        <a:schemeClr val="tx1"/>
                                      </a:solidFill>
                                      <a:latin typeface="Cambria Math" panose="02040503050406030204" pitchFamily="18" charset="0"/>
                                    </a:rPr>
                                    <m:t>−</m:t>
                                  </m:r>
                                  <m:sSub>
                                    <m:sSubPr>
                                      <m:ctrlPr>
                                        <a:rPr lang="en-US" b="0" i="1">
                                          <a:solidFill>
                                            <a:schemeClr val="tx1"/>
                                          </a:solidFill>
                                          <a:latin typeface="Cambria Math" panose="02040503050406030204" pitchFamily="18" charset="0"/>
                                        </a:rPr>
                                      </m:ctrlPr>
                                    </m:sSubPr>
                                    <m:e>
                                      <m:r>
                                        <a:rPr lang="en-US" b="0" i="1">
                                          <a:solidFill>
                                            <a:schemeClr val="tx1"/>
                                          </a:solidFill>
                                          <a:latin typeface="Cambria Math" panose="02040503050406030204" pitchFamily="18" charset="0"/>
                                        </a:rPr>
                                        <m:t>𝜃</m:t>
                                      </m:r>
                                    </m:e>
                                    <m:sub>
                                      <m:r>
                                        <a:rPr lang="en-US" b="0" i="0">
                                          <a:solidFill>
                                            <a:schemeClr val="tx1"/>
                                          </a:solidFill>
                                          <a:latin typeface="Cambria Math" panose="02040503050406030204" pitchFamily="18" charset="0"/>
                                        </a:rPr>
                                        <m:t>5</m:t>
                                      </m:r>
                                    </m:sub>
                                  </m:sSub>
                                  <m:r>
                                    <a:rPr lang="en-US" b="0" i="0">
                                      <a:solidFill>
                                        <a:schemeClr val="tx1"/>
                                      </a:solidFill>
                                      <a:latin typeface="Cambria Math" panose="02040503050406030204" pitchFamily="18" charset="0"/>
                                    </a:rPr>
                                    <m:t>−</m:t>
                                  </m:r>
                                  <m:sSub>
                                    <m:sSubPr>
                                      <m:ctrlPr>
                                        <a:rPr lang="en-US" b="0" i="1">
                                          <a:solidFill>
                                            <a:schemeClr val="tx1"/>
                                          </a:solidFill>
                                          <a:latin typeface="Cambria Math" panose="02040503050406030204" pitchFamily="18" charset="0"/>
                                        </a:rPr>
                                      </m:ctrlPr>
                                    </m:sSubPr>
                                    <m:e>
                                      <m:r>
                                        <a:rPr lang="en-US" b="0" i="1">
                                          <a:solidFill>
                                            <a:schemeClr val="tx1"/>
                                          </a:solidFill>
                                          <a:latin typeface="Cambria Math" panose="02040503050406030204" pitchFamily="18" charset="0"/>
                                        </a:rPr>
                                        <m:t>𝜃</m:t>
                                      </m:r>
                                    </m:e>
                                    <m:sub>
                                      <m:r>
                                        <a:rPr lang="en-US" b="0" i="0">
                                          <a:solidFill>
                                            <a:schemeClr val="tx1"/>
                                          </a:solidFill>
                                          <a:latin typeface="Cambria Math" panose="02040503050406030204" pitchFamily="18" charset="0"/>
                                        </a:rPr>
                                        <m:t>6</m:t>
                                      </m:r>
                                    </m:sub>
                                  </m:sSub>
                                </m:e>
                              </m:d>
                            </m:sup>
                          </m:sSup>
                          <m:r>
                            <a:rPr lang="en-US" b="0" i="1">
                              <a:solidFill>
                                <a:schemeClr val="tx1"/>
                              </a:solidFill>
                              <a:latin typeface="Cambria Math" panose="02040503050406030204" pitchFamily="18" charset="0"/>
                            </a:rPr>
                            <m:t>𝑐𝑜𝑠</m:t>
                          </m:r>
                          <m:d>
                            <m:dPr>
                              <m:ctrlPr>
                                <a:rPr lang="en-US" b="0" i="1">
                                  <a:solidFill>
                                    <a:schemeClr val="tx1"/>
                                  </a:solidFill>
                                  <a:latin typeface="Cambria Math" panose="02040503050406030204" pitchFamily="18" charset="0"/>
                                </a:rPr>
                              </m:ctrlPr>
                            </m:dPr>
                            <m:e>
                              <m:f>
                                <m:fPr>
                                  <m:ctrlPr>
                                    <a:rPr lang="en-US" b="0" i="1">
                                      <a:solidFill>
                                        <a:schemeClr val="tx1"/>
                                      </a:solidFill>
                                      <a:latin typeface="Cambria Math" panose="02040503050406030204" pitchFamily="18" charset="0"/>
                                    </a:rPr>
                                  </m:ctrlPr>
                                </m:fPr>
                                <m:num>
                                  <m:sSub>
                                    <m:sSubPr>
                                      <m:ctrlPr>
                                        <a:rPr lang="en-US" b="0" i="1">
                                          <a:solidFill>
                                            <a:schemeClr val="tx1"/>
                                          </a:solidFill>
                                          <a:latin typeface="Cambria Math" panose="02040503050406030204" pitchFamily="18" charset="0"/>
                                        </a:rPr>
                                      </m:ctrlPr>
                                    </m:sSubPr>
                                    <m:e>
                                      <m:r>
                                        <a:rPr lang="en-US" b="0" i="1">
                                          <a:solidFill>
                                            <a:schemeClr val="tx1"/>
                                          </a:solidFill>
                                          <a:latin typeface="Cambria Math" panose="02040503050406030204" pitchFamily="18" charset="0"/>
                                        </a:rPr>
                                        <m:t>𝜃</m:t>
                                      </m:r>
                                    </m:e>
                                    <m:sub>
                                      <m:r>
                                        <a:rPr lang="en-US" b="0" i="0">
                                          <a:solidFill>
                                            <a:schemeClr val="tx1"/>
                                          </a:solidFill>
                                          <a:latin typeface="Cambria Math" panose="02040503050406030204" pitchFamily="18" charset="0"/>
                                        </a:rPr>
                                        <m:t>1</m:t>
                                      </m:r>
                                    </m:sub>
                                  </m:sSub>
                                </m:num>
                                <m:den>
                                  <m:r>
                                    <a:rPr lang="en-US" b="0" i="0">
                                      <a:solidFill>
                                        <a:schemeClr val="tx1"/>
                                      </a:solidFill>
                                      <a:latin typeface="Cambria Math" panose="02040503050406030204" pitchFamily="18" charset="0"/>
                                    </a:rPr>
                                    <m:t>2</m:t>
                                  </m:r>
                                </m:den>
                              </m:f>
                            </m:e>
                          </m:d>
                          <m:r>
                            <a:rPr lang="en-US" b="0" i="1">
                              <a:solidFill>
                                <a:schemeClr val="tx1"/>
                              </a:solidFill>
                              <a:latin typeface="Cambria Math" panose="02040503050406030204" pitchFamily="18" charset="0"/>
                            </a:rPr>
                            <m:t>𝑐𝑜𝑠</m:t>
                          </m:r>
                          <m:d>
                            <m:dPr>
                              <m:ctrlPr>
                                <a:rPr lang="en-US" b="0" i="1">
                                  <a:solidFill>
                                    <a:schemeClr val="tx1"/>
                                  </a:solidFill>
                                  <a:latin typeface="Cambria Math" panose="02040503050406030204" pitchFamily="18" charset="0"/>
                                </a:rPr>
                              </m:ctrlPr>
                            </m:dPr>
                            <m:e>
                              <m:f>
                                <m:fPr>
                                  <m:ctrlPr>
                                    <a:rPr lang="en-US" b="0" i="1">
                                      <a:solidFill>
                                        <a:schemeClr val="tx1"/>
                                      </a:solidFill>
                                      <a:latin typeface="Cambria Math" panose="02040503050406030204" pitchFamily="18" charset="0"/>
                                    </a:rPr>
                                  </m:ctrlPr>
                                </m:fPr>
                                <m:num>
                                  <m:sSub>
                                    <m:sSubPr>
                                      <m:ctrlPr>
                                        <a:rPr lang="en-US" b="0" i="1">
                                          <a:solidFill>
                                            <a:schemeClr val="tx1"/>
                                          </a:solidFill>
                                          <a:latin typeface="Cambria Math" panose="02040503050406030204" pitchFamily="18" charset="0"/>
                                        </a:rPr>
                                      </m:ctrlPr>
                                    </m:sSubPr>
                                    <m:e>
                                      <m:r>
                                        <a:rPr lang="en-US" b="0" i="1">
                                          <a:solidFill>
                                            <a:schemeClr val="tx1"/>
                                          </a:solidFill>
                                          <a:latin typeface="Cambria Math" panose="02040503050406030204" pitchFamily="18" charset="0"/>
                                        </a:rPr>
                                        <m:t>𝜃</m:t>
                                      </m:r>
                                    </m:e>
                                    <m:sub>
                                      <m:r>
                                        <a:rPr lang="en-US" b="0" i="0">
                                          <a:solidFill>
                                            <a:schemeClr val="tx1"/>
                                          </a:solidFill>
                                          <a:latin typeface="Cambria Math" panose="02040503050406030204" pitchFamily="18" charset="0"/>
                                        </a:rPr>
                                        <m:t>2</m:t>
                                      </m:r>
                                    </m:sub>
                                  </m:sSub>
                                  <m:r>
                                    <a:rPr lang="en-US" b="0" i="0">
                                      <a:solidFill>
                                        <a:schemeClr val="tx1"/>
                                      </a:solidFill>
                                      <a:latin typeface="Cambria Math" panose="02040503050406030204" pitchFamily="18" charset="0"/>
                                    </a:rPr>
                                    <m:t>+</m:t>
                                  </m:r>
                                  <m:sSub>
                                    <m:sSubPr>
                                      <m:ctrlPr>
                                        <a:rPr lang="en-US" b="0" i="1">
                                          <a:solidFill>
                                            <a:schemeClr val="tx1"/>
                                          </a:solidFill>
                                          <a:latin typeface="Cambria Math" panose="02040503050406030204" pitchFamily="18" charset="0"/>
                                        </a:rPr>
                                      </m:ctrlPr>
                                    </m:sSubPr>
                                    <m:e>
                                      <m:r>
                                        <a:rPr lang="en-US" b="0" i="1">
                                          <a:solidFill>
                                            <a:schemeClr val="tx1"/>
                                          </a:solidFill>
                                          <a:latin typeface="Cambria Math" panose="02040503050406030204" pitchFamily="18" charset="0"/>
                                        </a:rPr>
                                        <m:t>𝜃</m:t>
                                      </m:r>
                                    </m:e>
                                    <m:sub>
                                      <m:r>
                                        <a:rPr lang="en-US" b="0" i="0">
                                          <a:solidFill>
                                            <a:schemeClr val="tx1"/>
                                          </a:solidFill>
                                          <a:latin typeface="Cambria Math" panose="02040503050406030204" pitchFamily="18" charset="0"/>
                                        </a:rPr>
                                        <m:t>3</m:t>
                                      </m:r>
                                    </m:sub>
                                  </m:sSub>
                                </m:num>
                                <m:den>
                                  <m:r>
                                    <a:rPr lang="en-US" b="0" i="0">
                                      <a:solidFill>
                                        <a:schemeClr val="tx1"/>
                                      </a:solidFill>
                                      <a:latin typeface="Cambria Math" panose="02040503050406030204" pitchFamily="18" charset="0"/>
                                    </a:rPr>
                                    <m:t>2</m:t>
                                  </m:r>
                                </m:den>
                              </m:f>
                            </m:e>
                          </m:d>
                          <m:d>
                            <m:dPr>
                              <m:begChr m:val="|"/>
                              <m:endChr m:val="⟩"/>
                              <m:ctrlPr>
                                <a:rPr lang="en-US" b="0" i="1">
                                  <a:solidFill>
                                    <a:schemeClr val="tx1"/>
                                  </a:solidFill>
                                  <a:latin typeface="Cambria Math" panose="02040503050406030204" pitchFamily="18" charset="0"/>
                                </a:rPr>
                              </m:ctrlPr>
                            </m:dPr>
                            <m:e>
                              <m:r>
                                <a:rPr lang="en-US" b="0" i="0">
                                  <a:solidFill>
                                    <a:schemeClr val="tx1"/>
                                  </a:solidFill>
                                  <a:latin typeface="Cambria Math" panose="02040503050406030204" pitchFamily="18" charset="0"/>
                                </a:rPr>
                                <m:t>00</m:t>
                              </m:r>
                            </m:e>
                          </m:d>
                          <m:r>
                            <a:rPr lang="en-US">
                              <a:solidFill>
                                <a:schemeClr val="tx1"/>
                              </a:solidFill>
                              <a:latin typeface="Cambria Math" panose="02040503050406030204" pitchFamily="18" charset="0"/>
                            </a:rPr>
                            <m:t>+ </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𝑒</m:t>
                              </m:r>
                            </m:e>
                            <m:sup>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𝑖</m:t>
                                  </m:r>
                                </m:num>
                                <m:den>
                                  <m:r>
                                    <a:rPr lang="en-US">
                                      <a:solidFill>
                                        <a:schemeClr val="tx1"/>
                                      </a:solidFill>
                                      <a:latin typeface="Cambria Math" panose="02040503050406030204" pitchFamily="18" charset="0"/>
                                    </a:rPr>
                                    <m:t>2</m:t>
                                  </m:r>
                                </m:den>
                              </m:f>
                              <m:d>
                                <m:dPr>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a:solidFill>
                                            <a:schemeClr val="tx1"/>
                                          </a:solidFill>
                                          <a:latin typeface="Cambria Math" panose="02040503050406030204" pitchFamily="18" charset="0"/>
                                        </a:rPr>
                                        <m:t>4</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a:solidFill>
                                            <a:schemeClr val="tx1"/>
                                          </a:solidFill>
                                          <a:latin typeface="Cambria Math" panose="02040503050406030204" pitchFamily="18" charset="0"/>
                                        </a:rPr>
                                        <m:t>5</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a:solidFill>
                                            <a:schemeClr val="tx1"/>
                                          </a:solidFill>
                                          <a:latin typeface="Cambria Math" panose="02040503050406030204" pitchFamily="18" charset="0"/>
                                        </a:rPr>
                                        <m:t>6</m:t>
                                      </m:r>
                                    </m:sub>
                                  </m:sSub>
                                </m:e>
                              </m:d>
                            </m:sup>
                          </m:sSup>
                          <m:r>
                            <a:rPr lang="en-US" i="1">
                              <a:solidFill>
                                <a:schemeClr val="tx1"/>
                              </a:solidFill>
                              <a:latin typeface="Cambria Math" panose="02040503050406030204" pitchFamily="18" charset="0"/>
                            </a:rPr>
                            <m:t>𝑐𝑜𝑠</m:t>
                          </m:r>
                          <m:d>
                            <m:dPr>
                              <m:ctrlPr>
                                <a:rPr lang="en-US" i="1">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a:solidFill>
                                            <a:schemeClr val="tx1"/>
                                          </a:solidFill>
                                          <a:latin typeface="Cambria Math" panose="02040503050406030204" pitchFamily="18" charset="0"/>
                                        </a:rPr>
                                        <m:t>1</m:t>
                                      </m:r>
                                    </m:sub>
                                  </m:sSub>
                                </m:num>
                                <m:den>
                                  <m:r>
                                    <a:rPr lang="en-US">
                                      <a:solidFill>
                                        <a:schemeClr val="tx1"/>
                                      </a:solidFill>
                                      <a:latin typeface="Cambria Math" panose="02040503050406030204" pitchFamily="18" charset="0"/>
                                    </a:rPr>
                                    <m:t>2</m:t>
                                  </m:r>
                                </m:den>
                              </m:f>
                            </m:e>
                          </m:d>
                          <m:r>
                            <a:rPr lang="en-US" i="1">
                              <a:solidFill>
                                <a:schemeClr val="tx1"/>
                              </a:solidFill>
                              <a:latin typeface="Cambria Math" panose="02040503050406030204" pitchFamily="18" charset="0"/>
                            </a:rPr>
                            <m:t>𝑠𝑖𝑛</m:t>
                          </m:r>
                          <m:d>
                            <m:dPr>
                              <m:ctrlPr>
                                <a:rPr lang="en-US" i="1">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a:solidFill>
                                            <a:schemeClr val="tx1"/>
                                          </a:solidFill>
                                          <a:latin typeface="Cambria Math" panose="02040503050406030204" pitchFamily="18" charset="0"/>
                                        </a:rPr>
                                        <m:t>2</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a:solidFill>
                                            <a:schemeClr val="tx1"/>
                                          </a:solidFill>
                                          <a:latin typeface="Cambria Math" panose="02040503050406030204" pitchFamily="18" charset="0"/>
                                        </a:rPr>
                                        <m:t>3</m:t>
                                      </m:r>
                                    </m:sub>
                                  </m:sSub>
                                </m:num>
                                <m:den>
                                  <m:r>
                                    <a:rPr lang="en-US">
                                      <a:solidFill>
                                        <a:schemeClr val="tx1"/>
                                      </a:solidFill>
                                      <a:latin typeface="Cambria Math" panose="02040503050406030204" pitchFamily="18" charset="0"/>
                                    </a:rPr>
                                    <m:t>2</m:t>
                                  </m:r>
                                </m:den>
                              </m:f>
                            </m:e>
                          </m:d>
                          <m:d>
                            <m:dPr>
                              <m:begChr m:val="|"/>
                              <m:endChr m:val="⟩"/>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01</m:t>
                              </m:r>
                            </m:e>
                          </m:d>
                        </m:e>
                        <m:e>
                          <m:r>
                            <a:rPr lang="en-US">
                              <a:solidFill>
                                <a:schemeClr val="tx1"/>
                              </a:solidFill>
                              <a:latin typeface="Cambria Math" panose="02040503050406030204" pitchFamily="18" charset="0"/>
                            </a:rPr>
                            <m:t>&amp;</m:t>
                          </m:r>
                          <m:r>
                            <a:rPr lang="en-US" b="0" i="0" smtClean="0">
                              <a:solidFill>
                                <a:schemeClr val="tx1"/>
                              </a:solidFill>
                              <a:latin typeface="Cambria Math" panose="02040503050406030204" pitchFamily="18" charset="0"/>
                            </a:rPr>
                            <m:t>                 </m:t>
                          </m:r>
                          <m:r>
                            <a:rPr lang="en-US">
                              <a:solidFill>
                                <a:schemeClr val="tx1"/>
                              </a:solidFill>
                              <a:latin typeface="Cambria Math" panose="02040503050406030204" pitchFamily="18" charset="0"/>
                            </a:rPr>
                            <m:t>+ </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𝑒</m:t>
                              </m:r>
                            </m:e>
                            <m:sup>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𝑖</m:t>
                                  </m:r>
                                </m:num>
                                <m:den>
                                  <m:r>
                                    <a:rPr lang="en-US">
                                      <a:solidFill>
                                        <a:schemeClr val="tx1"/>
                                      </a:solidFill>
                                      <a:latin typeface="Cambria Math" panose="02040503050406030204" pitchFamily="18" charset="0"/>
                                    </a:rPr>
                                    <m:t>2</m:t>
                                  </m:r>
                                </m:den>
                              </m:f>
                              <m:d>
                                <m:dPr>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a:solidFill>
                                            <a:schemeClr val="tx1"/>
                                          </a:solidFill>
                                          <a:latin typeface="Cambria Math" panose="02040503050406030204" pitchFamily="18" charset="0"/>
                                        </a:rPr>
                                        <m:t>4</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a:solidFill>
                                            <a:schemeClr val="tx1"/>
                                          </a:solidFill>
                                          <a:latin typeface="Cambria Math" panose="02040503050406030204" pitchFamily="18" charset="0"/>
                                        </a:rPr>
                                        <m:t>5</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a:solidFill>
                                            <a:schemeClr val="tx1"/>
                                          </a:solidFill>
                                          <a:latin typeface="Cambria Math" panose="02040503050406030204" pitchFamily="18" charset="0"/>
                                        </a:rPr>
                                        <m:t>6</m:t>
                                      </m:r>
                                    </m:sub>
                                  </m:sSub>
                                </m:e>
                              </m:d>
                            </m:sup>
                          </m:sSup>
                          <m:r>
                            <a:rPr lang="en-US" i="1">
                              <a:solidFill>
                                <a:schemeClr val="tx1"/>
                              </a:solidFill>
                              <a:latin typeface="Cambria Math" panose="02040503050406030204" pitchFamily="18" charset="0"/>
                            </a:rPr>
                            <m:t>𝑐𝑜𝑠</m:t>
                          </m:r>
                          <m:d>
                            <m:dPr>
                              <m:ctrlPr>
                                <a:rPr lang="en-US" i="1">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a:solidFill>
                                            <a:schemeClr val="tx1"/>
                                          </a:solidFill>
                                          <a:latin typeface="Cambria Math" panose="02040503050406030204" pitchFamily="18" charset="0"/>
                                        </a:rPr>
                                        <m:t>1</m:t>
                                      </m:r>
                                    </m:sub>
                                  </m:sSub>
                                </m:num>
                                <m:den>
                                  <m:r>
                                    <a:rPr lang="en-US">
                                      <a:solidFill>
                                        <a:schemeClr val="tx1"/>
                                      </a:solidFill>
                                      <a:latin typeface="Cambria Math" panose="02040503050406030204" pitchFamily="18" charset="0"/>
                                    </a:rPr>
                                    <m:t>2</m:t>
                                  </m:r>
                                </m:den>
                              </m:f>
                            </m:e>
                          </m:d>
                          <m:r>
                            <a:rPr lang="en-US" i="1">
                              <a:solidFill>
                                <a:schemeClr val="tx1"/>
                              </a:solidFill>
                              <a:latin typeface="Cambria Math" panose="02040503050406030204" pitchFamily="18" charset="0"/>
                            </a:rPr>
                            <m:t>𝑠𝑖𝑛</m:t>
                          </m:r>
                          <m:d>
                            <m:dPr>
                              <m:ctrlPr>
                                <a:rPr lang="en-US" i="1">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a:solidFill>
                                            <a:schemeClr val="tx1"/>
                                          </a:solidFill>
                                          <a:latin typeface="Cambria Math" panose="02040503050406030204" pitchFamily="18" charset="0"/>
                                        </a:rPr>
                                        <m:t>2</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a:solidFill>
                                            <a:schemeClr val="tx1"/>
                                          </a:solidFill>
                                          <a:latin typeface="Cambria Math" panose="02040503050406030204" pitchFamily="18" charset="0"/>
                                        </a:rPr>
                                        <m:t>3</m:t>
                                      </m:r>
                                    </m:sub>
                                  </m:sSub>
                                </m:num>
                                <m:den>
                                  <m:r>
                                    <a:rPr lang="en-US">
                                      <a:solidFill>
                                        <a:schemeClr val="tx1"/>
                                      </a:solidFill>
                                      <a:latin typeface="Cambria Math" panose="02040503050406030204" pitchFamily="18" charset="0"/>
                                    </a:rPr>
                                    <m:t>2</m:t>
                                  </m:r>
                                </m:den>
                              </m:f>
                            </m:e>
                          </m:d>
                          <m:d>
                            <m:dPr>
                              <m:begChr m:val="|"/>
                              <m:endChr m:val="⟩"/>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01</m:t>
                              </m:r>
                            </m:e>
                          </m:d>
                          <m:r>
                            <a:rPr lang="en-US">
                              <a:solidFill>
                                <a:schemeClr val="tx1"/>
                              </a:solidFill>
                              <a:latin typeface="Cambria Math" panose="02040503050406030204" pitchFamily="18" charset="0"/>
                            </a:rPr>
                            <m:t>+ </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𝑒</m:t>
                              </m:r>
                            </m:e>
                            <m:sup>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𝑖</m:t>
                                  </m:r>
                                </m:num>
                                <m:den>
                                  <m:r>
                                    <a:rPr lang="en-US">
                                      <a:solidFill>
                                        <a:schemeClr val="tx1"/>
                                      </a:solidFill>
                                      <a:latin typeface="Cambria Math" panose="02040503050406030204" pitchFamily="18" charset="0"/>
                                    </a:rPr>
                                    <m:t>2</m:t>
                                  </m:r>
                                </m:den>
                              </m:f>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a:solidFill>
                                            <a:schemeClr val="tx1"/>
                                          </a:solidFill>
                                          <a:latin typeface="Cambria Math" panose="02040503050406030204" pitchFamily="18" charset="0"/>
                                        </a:rPr>
                                        <m:t>4</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a:solidFill>
                                            <a:schemeClr val="tx1"/>
                                          </a:solidFill>
                                          <a:latin typeface="Cambria Math" panose="02040503050406030204" pitchFamily="18" charset="0"/>
                                        </a:rPr>
                                        <m:t>5</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a:solidFill>
                                            <a:schemeClr val="tx1"/>
                                          </a:solidFill>
                                          <a:latin typeface="Cambria Math" panose="02040503050406030204" pitchFamily="18" charset="0"/>
                                        </a:rPr>
                                        <m:t>6</m:t>
                                      </m:r>
                                    </m:sub>
                                  </m:sSub>
                                </m:e>
                              </m:d>
                            </m:sup>
                          </m:sSup>
                          <m:r>
                            <a:rPr lang="en-US" i="1">
                              <a:solidFill>
                                <a:schemeClr val="tx1"/>
                              </a:solidFill>
                              <a:latin typeface="Cambria Math" panose="02040503050406030204" pitchFamily="18" charset="0"/>
                            </a:rPr>
                            <m:t>𝑠𝑖𝑛</m:t>
                          </m:r>
                          <m:d>
                            <m:dPr>
                              <m:ctrlPr>
                                <a:rPr lang="en-US" i="1">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a:solidFill>
                                            <a:schemeClr val="tx1"/>
                                          </a:solidFill>
                                          <a:latin typeface="Cambria Math" panose="02040503050406030204" pitchFamily="18" charset="0"/>
                                        </a:rPr>
                                        <m:t>1</m:t>
                                      </m:r>
                                    </m:sub>
                                  </m:sSub>
                                </m:num>
                                <m:den>
                                  <m:r>
                                    <a:rPr lang="en-US">
                                      <a:solidFill>
                                        <a:schemeClr val="tx1"/>
                                      </a:solidFill>
                                      <a:latin typeface="Cambria Math" panose="02040503050406030204" pitchFamily="18" charset="0"/>
                                    </a:rPr>
                                    <m:t>2</m:t>
                                  </m:r>
                                </m:den>
                              </m:f>
                            </m:e>
                          </m:d>
                          <m:r>
                            <a:rPr lang="en-US" i="1">
                              <a:solidFill>
                                <a:schemeClr val="tx1"/>
                              </a:solidFill>
                              <a:latin typeface="Cambria Math" panose="02040503050406030204" pitchFamily="18" charset="0"/>
                            </a:rPr>
                            <m:t>𝑠𝑖𝑛</m:t>
                          </m:r>
                          <m:d>
                            <m:dPr>
                              <m:ctrlPr>
                                <a:rPr lang="en-US" i="1">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a:solidFill>
                                            <a:schemeClr val="tx1"/>
                                          </a:solidFill>
                                          <a:latin typeface="Cambria Math" panose="02040503050406030204" pitchFamily="18" charset="0"/>
                                        </a:rPr>
                                        <m:t>2</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a:solidFill>
                                            <a:schemeClr val="tx1"/>
                                          </a:solidFill>
                                          <a:latin typeface="Cambria Math" panose="02040503050406030204" pitchFamily="18" charset="0"/>
                                        </a:rPr>
                                        <m:t>3</m:t>
                                      </m:r>
                                    </m:sub>
                                  </m:sSub>
                                </m:num>
                                <m:den>
                                  <m:r>
                                    <a:rPr lang="en-US">
                                      <a:solidFill>
                                        <a:schemeClr val="tx1"/>
                                      </a:solidFill>
                                      <a:latin typeface="Cambria Math" panose="02040503050406030204" pitchFamily="18" charset="0"/>
                                    </a:rPr>
                                    <m:t>2</m:t>
                                  </m:r>
                                </m:den>
                              </m:f>
                            </m:e>
                          </m:d>
                          <m:d>
                            <m:dPr>
                              <m:begChr m:val="|"/>
                              <m:endChr m:val="⟩"/>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11</m:t>
                              </m:r>
                            </m:e>
                          </m:d>
                        </m:e>
                        <m:e/>
                        <m:e/>
                        <m:e>
                          <m:r>
                            <a:rPr lang="en-US" b="0" i="0">
                              <a:solidFill>
                                <a:schemeClr val="tx1"/>
                              </a:solidFill>
                              <a:latin typeface="Cambria Math" panose="02040503050406030204" pitchFamily="18" charset="0"/>
                            </a:rPr>
                            <m:t>#</m:t>
                          </m:r>
                        </m:e>
                      </m:eqArr>
                    </m:oMath>
                  </m:oMathPara>
                </a14:m>
                <a:endParaRPr lang="en-US"/>
              </a:p>
            </p:txBody>
          </p:sp>
        </mc:Choice>
        <mc:Fallback xmlns="">
          <p:sp>
            <p:nvSpPr>
              <p:cNvPr id="28" name="TextBox 27">
                <a:extLst>
                  <a:ext uri="{FF2B5EF4-FFF2-40B4-BE49-F238E27FC236}">
                    <a16:creationId xmlns:a16="http://schemas.microsoft.com/office/drawing/2014/main" id="{7DA81A9B-5D0A-4797-A6F7-9E28C82B685F}"/>
                  </a:ext>
                </a:extLst>
              </p:cNvPr>
              <p:cNvSpPr txBox="1">
                <a:spLocks noRot="1" noChangeAspect="1" noMove="1" noResize="1" noEditPoints="1" noAdjustHandles="1" noChangeArrowheads="1" noChangeShapeType="1" noTextEdit="1"/>
              </p:cNvSpPr>
              <p:nvPr/>
            </p:nvSpPr>
            <p:spPr>
              <a:xfrm>
                <a:off x="1009430" y="4624346"/>
                <a:ext cx="10117776" cy="217142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856581"/>
              </a:xfrm>
              <a:prstGeom prst="rect">
                <a:avLst/>
              </a:prstGeom>
              <a:noFill/>
            </p:spPr>
            <p:txBody>
              <a:bodyPr wrap="square" rtlCol="0">
                <a:spAutoFit/>
              </a:bodyPr>
              <a:lstStyle/>
              <a:p>
                <a:pPr lvl="1"/>
                <a:r>
                  <a:rPr lang="en-US" altLang="zh-CN" sz="4400">
                    <a:solidFill>
                      <a:srgbClr val="990000"/>
                    </a:solidFill>
                    <a:latin typeface="+mj-lt"/>
                  </a:rPr>
                  <a:t>Quantum Ansatz </a:t>
                </a:r>
                <a14:m>
                  <m:oMath xmlns:m="http://schemas.openxmlformats.org/officeDocument/2006/math">
                    <m:r>
                      <a:rPr lang="en-US" sz="4400" i="1">
                        <a:solidFill>
                          <a:srgbClr val="990000"/>
                        </a:solidFill>
                        <a:latin typeface="Cambria Math" panose="02040503050406030204" pitchFamily="18" charset="0"/>
                        <a:ea typeface="宋体" panose="02010600030101010101" pitchFamily="2" charset="-122"/>
                        <a:cs typeface="Times New Roman" panose="02020603050405020304" pitchFamily="18" charset="0"/>
                      </a:rPr>
                      <m:t>𝜙</m:t>
                    </m:r>
                    <m:d>
                      <m:dPr>
                        <m:ctrlPr>
                          <a:rPr lang="en-US" sz="4400" i="1">
                            <a:solidFill>
                              <a:srgbClr val="990000"/>
                            </a:solidFill>
                            <a:latin typeface="Cambria Math" panose="02040503050406030204" pitchFamily="18" charset="0"/>
                            <a:cs typeface="Times New Roman" panose="02020603050405020304" pitchFamily="18" charset="0"/>
                          </a:rPr>
                        </m:ctrlPr>
                      </m:dPr>
                      <m:e>
                        <m:r>
                          <a:rPr lang="en-US" sz="4400" b="1" i="1">
                            <a:solidFill>
                              <a:srgbClr val="990000"/>
                            </a:solidFill>
                            <a:latin typeface="Cambria Math" panose="02040503050406030204" pitchFamily="18" charset="0"/>
                            <a:ea typeface="宋体" panose="02010600030101010101" pitchFamily="2" charset="-122"/>
                            <a:cs typeface="Times New Roman" panose="02020603050405020304" pitchFamily="18" charset="0"/>
                          </a:rPr>
                          <m:t>𝛉</m:t>
                        </m:r>
                        <m:d>
                          <m:dPr>
                            <m:ctrlPr>
                              <a:rPr lang="en-US" sz="4400" i="1">
                                <a:solidFill>
                                  <a:srgbClr val="990000"/>
                                </a:solidFill>
                                <a:latin typeface="Cambria Math" panose="02040503050406030204" pitchFamily="18" charset="0"/>
                                <a:cs typeface="Times New Roman" panose="02020603050405020304" pitchFamily="18" charset="0"/>
                              </a:rPr>
                            </m:ctrlPr>
                          </m:dPr>
                          <m:e>
                            <m:r>
                              <a:rPr lang="en-US" sz="4400" i="1">
                                <a:solidFill>
                                  <a:srgbClr val="990000"/>
                                </a:solidFill>
                                <a:latin typeface="Cambria Math" panose="02040503050406030204" pitchFamily="18" charset="0"/>
                                <a:ea typeface="宋体" panose="02010600030101010101" pitchFamily="2" charset="-122"/>
                                <a:cs typeface="Times New Roman" panose="02020603050405020304" pitchFamily="18" charset="0"/>
                              </a:rPr>
                              <m:t>𝑡</m:t>
                            </m:r>
                          </m:e>
                        </m:d>
                      </m:e>
                    </m:d>
                    <m:r>
                      <a:rPr lang="en-US" sz="4400" i="1">
                        <a:solidFill>
                          <a:srgbClr val="990000"/>
                        </a:solidFill>
                        <a:latin typeface="Cambria Math" panose="02040503050406030204" pitchFamily="18" charset="0"/>
                        <a:ea typeface="宋体" panose="02010600030101010101" pitchFamily="2" charset="-122"/>
                        <a:cs typeface="Times New Roman" panose="02020603050405020304" pitchFamily="18" charset="0"/>
                      </a:rPr>
                      <m:t> </m:t>
                    </m:r>
                  </m:oMath>
                </a14:m>
                <a:r>
                  <a:rPr lang="en-US" altLang="zh-CN" sz="4400">
                    <a:solidFill>
                      <a:srgbClr val="990000"/>
                    </a:solidFill>
                    <a:latin typeface="+mj-lt"/>
                  </a:rPr>
                  <a:t>for QEE</a:t>
                </a:r>
              </a:p>
            </p:txBody>
          </p:sp>
        </mc:Choice>
        <mc:Fallback xmlns="">
          <p:sp>
            <p:nvSpPr>
              <p:cNvPr id="11" name="文本框 27">
                <a:extLst>
                  <a:ext uri="{FF2B5EF4-FFF2-40B4-BE49-F238E27FC236}">
                    <a16:creationId xmlns:a16="http://schemas.microsoft.com/office/drawing/2014/main" id="{B6AE0FC2-10E7-4EE8-BCEC-568ED3C0CAC1}"/>
                  </a:ext>
                </a:extLst>
              </p:cNvPr>
              <p:cNvSpPr txBox="1">
                <a:spLocks noRot="1" noChangeAspect="1" noMove="1" noResize="1" noEditPoints="1" noAdjustHandles="1" noChangeArrowheads="1" noChangeShapeType="1" noTextEdit="1"/>
              </p:cNvSpPr>
              <p:nvPr/>
            </p:nvSpPr>
            <p:spPr>
              <a:xfrm>
                <a:off x="0" y="9167"/>
                <a:ext cx="12192000" cy="856581"/>
              </a:xfrm>
              <a:prstGeom prst="rect">
                <a:avLst/>
              </a:prstGeom>
              <a:blipFill>
                <a:blip r:embed="rId3"/>
                <a:stretch>
                  <a:fillRect t="-8571" b="-30000"/>
                </a:stretch>
              </a:blipFill>
            </p:spPr>
            <p:txBody>
              <a:bodyPr/>
              <a:lstStyle/>
              <a:p>
                <a:r>
                  <a:rPr lang="en-US">
                    <a:noFill/>
                  </a:rPr>
                  <a:t> </a:t>
                </a:r>
              </a:p>
            </p:txBody>
          </p:sp>
        </mc:Fallback>
      </mc:AlternateContent>
      <p:pic>
        <p:nvPicPr>
          <p:cNvPr id="23" name="Picture 22">
            <a:extLst>
              <a:ext uri="{FF2B5EF4-FFF2-40B4-BE49-F238E27FC236}">
                <a16:creationId xmlns:a16="http://schemas.microsoft.com/office/drawing/2014/main" id="{E66A9CF2-8BDD-4F86-85D7-2B078801BB2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841365" y="1015296"/>
            <a:ext cx="8823156" cy="2413704"/>
          </a:xfrm>
          <a:prstGeom prst="rect">
            <a:avLst/>
          </a:prstGeom>
        </p:spPr>
      </p:pic>
      <p:sp>
        <p:nvSpPr>
          <p:cNvPr id="25" name="TextBox 24">
            <a:extLst>
              <a:ext uri="{FF2B5EF4-FFF2-40B4-BE49-F238E27FC236}">
                <a16:creationId xmlns:a16="http://schemas.microsoft.com/office/drawing/2014/main" id="{AD1C4EBD-B37A-49DD-AEC4-7548F5616160}"/>
              </a:ext>
            </a:extLst>
          </p:cNvPr>
          <p:cNvSpPr txBox="1"/>
          <p:nvPr/>
        </p:nvSpPr>
        <p:spPr>
          <a:xfrm>
            <a:off x="3233630" y="3339267"/>
            <a:ext cx="6096000" cy="400110"/>
          </a:xfrm>
          <a:prstGeom prst="rect">
            <a:avLst/>
          </a:prstGeom>
          <a:noFill/>
        </p:spPr>
        <p:txBody>
          <a:bodyPr wrap="square">
            <a:spAutoFit/>
          </a:bodyPr>
          <a:lstStyle/>
          <a:p>
            <a:pPr algn="ctr"/>
            <a:r>
              <a:rPr lang="en-US" sz="2000"/>
              <a:t>Variational ansatz for QEE with 2 (a) and 3 (b) qubits.</a:t>
            </a:r>
          </a:p>
        </p:txBody>
      </p:sp>
      <p:sp>
        <p:nvSpPr>
          <p:cNvPr id="27" name="TextBox 26">
            <a:extLst>
              <a:ext uri="{FF2B5EF4-FFF2-40B4-BE49-F238E27FC236}">
                <a16:creationId xmlns:a16="http://schemas.microsoft.com/office/drawing/2014/main" id="{09C0C60A-B644-4B99-BF08-5D7F4823619D}"/>
              </a:ext>
            </a:extLst>
          </p:cNvPr>
          <p:cNvSpPr txBox="1"/>
          <p:nvPr/>
        </p:nvSpPr>
        <p:spPr>
          <a:xfrm>
            <a:off x="544634" y="4113914"/>
            <a:ext cx="9139225" cy="400110"/>
          </a:xfrm>
          <a:prstGeom prst="rect">
            <a:avLst/>
          </a:prstGeom>
          <a:noFill/>
        </p:spPr>
        <p:txBody>
          <a:bodyPr wrap="square">
            <a:spAutoFit/>
          </a:bodyPr>
          <a:lstStyle/>
          <a:p>
            <a:r>
              <a:rPr lang="en-US" sz="2000"/>
              <a:t>The symbolic formula for the 2-qubit ansatz takes the form:</a:t>
            </a:r>
          </a:p>
        </p:txBody>
      </p:sp>
      <p:sp>
        <p:nvSpPr>
          <p:cNvPr id="2" name="Date Placeholder 1">
            <a:extLst>
              <a:ext uri="{FF2B5EF4-FFF2-40B4-BE49-F238E27FC236}">
                <a16:creationId xmlns:a16="http://schemas.microsoft.com/office/drawing/2014/main" id="{900B1114-E7ED-B2DD-21E7-E137AAE80524}"/>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9058E90C-462D-62B2-3001-EA04640CCB97}"/>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6F5E5517-FC3A-6AF2-A642-7B7FD22D5C28}"/>
              </a:ext>
            </a:extLst>
          </p:cNvPr>
          <p:cNvSpPr>
            <a:spLocks noGrp="1"/>
          </p:cNvSpPr>
          <p:nvPr>
            <p:ph type="sldNum" sz="quarter" idx="12"/>
          </p:nvPr>
        </p:nvSpPr>
        <p:spPr/>
        <p:txBody>
          <a:bodyPr/>
          <a:lstStyle/>
          <a:p>
            <a:fld id="{A4F2CA83-2021-4716-8E4F-79F255E2A287}" type="slidenum">
              <a:rPr lang="en-US" smtClean="0"/>
              <a:t>30</a:t>
            </a:fld>
            <a:endParaRPr lang="en-US"/>
          </a:p>
        </p:txBody>
      </p:sp>
    </p:spTree>
    <p:extLst>
      <p:ext uri="{BB962C8B-B14F-4D97-AF65-F5344CB8AC3E}">
        <p14:creationId xmlns:p14="http://schemas.microsoft.com/office/powerpoint/2010/main" val="250557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dirty="0">
                <a:solidFill>
                  <a:srgbClr val="990000"/>
                </a:solidFill>
                <a:latin typeface="+mj-lt"/>
              </a:rPr>
              <a:t>ODE Benchmark</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44654004-16C4-1D21-CDC1-83C867519A18}"/>
                  </a:ext>
                </a:extLst>
              </p:cNvPr>
              <p:cNvSpPr txBox="1"/>
              <p:nvPr/>
            </p:nvSpPr>
            <p:spPr>
              <a:xfrm>
                <a:off x="2035881" y="2133726"/>
                <a:ext cx="8120237" cy="2253759"/>
              </a:xfrm>
              <a:prstGeom prst="rect">
                <a:avLst/>
              </a:prstGeom>
              <a:noFill/>
            </p:spPr>
            <p:txBody>
              <a:bodyPr wrap="square" rtlCol="0">
                <a:spAutoFit/>
              </a:bodyPr>
              <a:lstStyle/>
              <a:p>
                <a:pPr algn="just"/>
                <a:r>
                  <a:rPr lang="en-US" sz="2000" dirty="0">
                    <a:effectLst/>
                    <a:ea typeface="宋体" panose="02010600030101010101" pitchFamily="2" charset="-122"/>
                  </a:rPr>
                  <a:t>The benchmark data </a:t>
                </a:r>
                <a:r>
                  <a:rPr lang="en-US" sz="2000" dirty="0">
                    <a:ea typeface="宋体" panose="02010600030101010101" pitchFamily="2" charset="-122"/>
                  </a:rPr>
                  <a:t>are</a:t>
                </a:r>
                <a:r>
                  <a:rPr lang="en-US" sz="2000" dirty="0">
                    <a:effectLst/>
                    <a:ea typeface="宋体" panose="02010600030101010101" pitchFamily="2" charset="-122"/>
                  </a:rPr>
                  <a:t> established using standard classical numerical methods with backward differentiation formula (Python </a:t>
                </a:r>
                <a:r>
                  <a:rPr lang="en-US" sz="2000" i="1" dirty="0">
                    <a:effectLst/>
                    <a:ea typeface="宋体" panose="02010600030101010101" pitchFamily="2" charset="-122"/>
                  </a:rPr>
                  <a:t>scipy.integrate.ode</a:t>
                </a:r>
                <a:r>
                  <a:rPr lang="en-US" sz="2000" dirty="0">
                    <a:effectLst/>
                    <a:ea typeface="宋体" panose="02010600030101010101" pitchFamily="2" charset="-122"/>
                  </a:rPr>
                  <a:t> function) solving TDSE. </a:t>
                </a:r>
              </a:p>
              <a:p>
                <a:pPr algn="just"/>
                <a:endParaRPr lang="en-US" sz="2000" dirty="0">
                  <a:ea typeface="宋体" panose="02010600030101010101" pitchFamily="2" charset="-122"/>
                </a:endParaRPr>
              </a:p>
              <a:p>
                <a:pPr algn="just"/>
                <a:r>
                  <a:rPr lang="en-US" sz="2000" dirty="0">
                    <a:effectLst/>
                    <a:ea typeface="宋体" panose="02010600030101010101" pitchFamily="2" charset="-122"/>
                  </a:rPr>
                  <a:t>The absolute and relative tolerance at each step are set at </a:t>
                </a:r>
                <a14:m>
                  <m:oMath xmlns:m="http://schemas.openxmlformats.org/officeDocument/2006/math">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10</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−12</m:t>
                        </m:r>
                      </m:sup>
                    </m:sSup>
                  </m:oMath>
                </a14:m>
                <a:r>
                  <a:rPr lang="en-US" sz="2000" dirty="0">
                    <a:effectLst/>
                    <a:ea typeface="宋体" panose="02010600030101010101" pitchFamily="2" charset="-122"/>
                  </a:rPr>
                  <a:t> and </a:t>
                </a:r>
                <a14:m>
                  <m:oMath xmlns:m="http://schemas.openxmlformats.org/officeDocument/2006/math">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10</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−6</m:t>
                        </m:r>
                      </m:sup>
                    </m:sSup>
                  </m:oMath>
                </a14:m>
                <a:r>
                  <a:rPr lang="en-US" sz="2000" dirty="0">
                    <a:effectLst/>
                    <a:ea typeface="宋体" panose="02010600030101010101" pitchFamily="2" charset="-122"/>
                  </a:rPr>
                  <a:t> respectively to provide sufficient accuracy. </a:t>
                </a:r>
                <a:r>
                  <a:rPr lang="en-US" sz="2000" dirty="0"/>
                  <a:t>All the shown results are compared with ODE benchmark to show the deviation.</a:t>
                </a:r>
              </a:p>
            </p:txBody>
          </p:sp>
        </mc:Choice>
        <mc:Fallback>
          <p:sp>
            <p:nvSpPr>
              <p:cNvPr id="2" name="TextBox 1">
                <a:extLst>
                  <a:ext uri="{FF2B5EF4-FFF2-40B4-BE49-F238E27FC236}">
                    <a16:creationId xmlns:a16="http://schemas.microsoft.com/office/drawing/2014/main" id="{44654004-16C4-1D21-CDC1-83C867519A18}"/>
                  </a:ext>
                </a:extLst>
              </p:cNvPr>
              <p:cNvSpPr txBox="1">
                <a:spLocks noRot="1" noChangeAspect="1" noMove="1" noResize="1" noEditPoints="1" noAdjustHandles="1" noChangeArrowheads="1" noChangeShapeType="1" noTextEdit="1"/>
              </p:cNvSpPr>
              <p:nvPr/>
            </p:nvSpPr>
            <p:spPr>
              <a:xfrm>
                <a:off x="2035881" y="2133726"/>
                <a:ext cx="8120237" cy="2253759"/>
              </a:xfrm>
              <a:prstGeom prst="rect">
                <a:avLst/>
              </a:prstGeom>
              <a:blipFill>
                <a:blip r:embed="rId2"/>
                <a:stretch>
                  <a:fillRect l="-826" t="-1351" r="-751" b="-3514"/>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ACA111EB-4EF1-0769-650E-8C01A3DB0252}"/>
              </a:ext>
            </a:extLst>
          </p:cNvPr>
          <p:cNvSpPr>
            <a:spLocks noGrp="1"/>
          </p:cNvSpPr>
          <p:nvPr>
            <p:ph type="dt" sz="half" idx="10"/>
          </p:nvPr>
        </p:nvSpPr>
        <p:spPr/>
        <p:txBody>
          <a:bodyPr/>
          <a:lstStyle/>
          <a:p>
            <a:r>
              <a:rPr lang="en-US"/>
              <a:t>01/09/2022</a:t>
            </a:r>
          </a:p>
        </p:txBody>
      </p:sp>
      <p:sp>
        <p:nvSpPr>
          <p:cNvPr id="4" name="Footer Placeholder 3">
            <a:extLst>
              <a:ext uri="{FF2B5EF4-FFF2-40B4-BE49-F238E27FC236}">
                <a16:creationId xmlns:a16="http://schemas.microsoft.com/office/drawing/2014/main" id="{6954F7F6-D9BB-959C-20F5-4A9D25EB69C1}"/>
              </a:ext>
            </a:extLst>
          </p:cNvPr>
          <p:cNvSpPr>
            <a:spLocks noGrp="1"/>
          </p:cNvSpPr>
          <p:nvPr>
            <p:ph type="ftr" sz="quarter" idx="11"/>
          </p:nvPr>
        </p:nvSpPr>
        <p:spPr/>
        <p:txBody>
          <a:bodyPr/>
          <a:lstStyle/>
          <a:p>
            <a:r>
              <a:rPr lang="en-US"/>
              <a:t>BPU11, Predrag Krstic</a:t>
            </a:r>
          </a:p>
        </p:txBody>
      </p:sp>
      <p:sp>
        <p:nvSpPr>
          <p:cNvPr id="5" name="Slide Number Placeholder 4">
            <a:extLst>
              <a:ext uri="{FF2B5EF4-FFF2-40B4-BE49-F238E27FC236}">
                <a16:creationId xmlns:a16="http://schemas.microsoft.com/office/drawing/2014/main" id="{CE3AA639-E409-372A-7647-D8A77BC56D59}"/>
              </a:ext>
            </a:extLst>
          </p:cNvPr>
          <p:cNvSpPr>
            <a:spLocks noGrp="1"/>
          </p:cNvSpPr>
          <p:nvPr>
            <p:ph type="sldNum" sz="quarter" idx="12"/>
          </p:nvPr>
        </p:nvSpPr>
        <p:spPr/>
        <p:txBody>
          <a:bodyPr/>
          <a:lstStyle/>
          <a:p>
            <a:fld id="{A4F2CA83-2021-4716-8E4F-79F255E2A287}" type="slidenum">
              <a:rPr lang="en-US" smtClean="0"/>
              <a:t>31</a:t>
            </a:fld>
            <a:endParaRPr lang="en-US"/>
          </a:p>
        </p:txBody>
      </p:sp>
    </p:spTree>
    <p:extLst>
      <p:ext uri="{BB962C8B-B14F-4D97-AF65-F5344CB8AC3E}">
        <p14:creationId xmlns:p14="http://schemas.microsoft.com/office/powerpoint/2010/main" val="2335713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a:solidFill>
                  <a:srgbClr val="990000"/>
                </a:solidFill>
                <a:latin typeface="+mj-lt"/>
              </a:rPr>
              <a:t>Results</a:t>
            </a:r>
          </a:p>
        </p:txBody>
      </p:sp>
      <p:pic>
        <p:nvPicPr>
          <p:cNvPr id="23" name="Picture 22">
            <a:extLst>
              <a:ext uri="{FF2B5EF4-FFF2-40B4-BE49-F238E27FC236}">
                <a16:creationId xmlns:a16="http://schemas.microsoft.com/office/drawing/2014/main" id="{E88A136D-69E9-459C-BA30-4315FE1F3E4D}"/>
              </a:ext>
            </a:extLst>
          </p:cNvPr>
          <p:cNvPicPr/>
          <p:nvPr/>
        </p:nvPicPr>
        <p:blipFill>
          <a:blip r:embed="rId2">
            <a:extLst>
              <a:ext uri="{28A0092B-C50C-407E-A947-70E740481C1C}">
                <a14:useLocalDpi xmlns:a14="http://schemas.microsoft.com/office/drawing/2010/main" val="0"/>
              </a:ext>
            </a:extLst>
          </a:blip>
          <a:stretch>
            <a:fillRect/>
          </a:stretch>
        </p:blipFill>
        <p:spPr>
          <a:xfrm>
            <a:off x="3733226" y="708890"/>
            <a:ext cx="3247628" cy="5717178"/>
          </a:xfrm>
          <a:prstGeom prst="rect">
            <a:avLst/>
          </a:prstGeom>
        </p:spPr>
      </p:pic>
      <p:pic>
        <p:nvPicPr>
          <p:cNvPr id="24" name="Picture 23">
            <a:extLst>
              <a:ext uri="{FF2B5EF4-FFF2-40B4-BE49-F238E27FC236}">
                <a16:creationId xmlns:a16="http://schemas.microsoft.com/office/drawing/2014/main" id="{D8C1FF46-78F1-415D-A42A-D149CD48079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893342" y="778608"/>
            <a:ext cx="3252355" cy="5717178"/>
          </a:xfrm>
          <a:prstGeom prst="rect">
            <a:avLst/>
          </a:prstGeom>
        </p:spPr>
      </p:pic>
      <p:sp>
        <p:nvSpPr>
          <p:cNvPr id="3" name="TextBox 2">
            <a:extLst>
              <a:ext uri="{FF2B5EF4-FFF2-40B4-BE49-F238E27FC236}">
                <a16:creationId xmlns:a16="http://schemas.microsoft.com/office/drawing/2014/main" id="{F42E68A9-E92C-4552-B5F7-26AFD10F5160}"/>
              </a:ext>
            </a:extLst>
          </p:cNvPr>
          <p:cNvSpPr txBox="1"/>
          <p:nvPr/>
        </p:nvSpPr>
        <p:spPr>
          <a:xfrm>
            <a:off x="477487" y="940471"/>
            <a:ext cx="3121924" cy="2862322"/>
          </a:xfrm>
          <a:prstGeom prst="rect">
            <a:avLst/>
          </a:prstGeom>
          <a:noFill/>
        </p:spPr>
        <p:txBody>
          <a:bodyPr wrap="square" rtlCol="0">
            <a:spAutoFit/>
          </a:bodyPr>
          <a:lstStyle/>
          <a:p>
            <a:pPr algn="just"/>
            <a:r>
              <a:rPr lang="en-US" sz="2000" dirty="0">
                <a:effectLst/>
                <a:ea typeface="宋体" panose="02010600030101010101" pitchFamily="2" charset="-122"/>
                <a:cs typeface="Times New Roman" panose="02020603050405020304" pitchFamily="18" charset="0"/>
              </a:rPr>
              <a:t>The absolute relative deviations of final transition probabilities comparing to ODE benchmark</a:t>
            </a:r>
          </a:p>
          <a:p>
            <a:pPr algn="just"/>
            <a:r>
              <a:rPr lang="en-US" sz="2000" dirty="0">
                <a:effectLst/>
                <a:ea typeface="宋体" panose="02010600030101010101" pitchFamily="2" charset="-122"/>
                <a:cs typeface="Times New Roman" panose="02020603050405020304" pitchFamily="18" charset="0"/>
              </a:rPr>
              <a:t>using </a:t>
            </a:r>
            <a:r>
              <a:rPr lang="en-US" sz="2000" dirty="0">
                <a:solidFill>
                  <a:srgbClr val="C00000"/>
                </a:solidFill>
              </a:rPr>
              <a:t>JWE </a:t>
            </a:r>
            <a:r>
              <a:rPr lang="en-US" sz="2000" dirty="0"/>
              <a:t>with </a:t>
            </a:r>
            <a:r>
              <a:rPr lang="en-US" sz="2000" dirty="0">
                <a:effectLst/>
                <a:ea typeface="宋体" panose="02010600030101010101" pitchFamily="2" charset="-122"/>
                <a:cs typeface="Times New Roman" panose="02020603050405020304" pitchFamily="18" charset="0"/>
              </a:rPr>
              <a:t>different step sizes</a:t>
            </a:r>
          </a:p>
          <a:p>
            <a:pPr marL="342900" indent="-342900" algn="just">
              <a:buAutoNum type="alphaLcParenBoth"/>
            </a:pPr>
            <a:r>
              <a:rPr lang="en-US" sz="2000" dirty="0">
                <a:solidFill>
                  <a:srgbClr val="FF0000"/>
                </a:solidFill>
                <a:effectLst/>
                <a:ea typeface="宋体" panose="02010600030101010101" pitchFamily="2" charset="-122"/>
                <a:cs typeface="Times New Roman" panose="02020603050405020304" pitchFamily="18" charset="0"/>
              </a:rPr>
              <a:t>with SOM and GPC, </a:t>
            </a:r>
          </a:p>
          <a:p>
            <a:pPr marL="342900" indent="-342900" algn="just">
              <a:buAutoNum type="alphaLcParenBoth"/>
            </a:pPr>
            <a:r>
              <a:rPr lang="en-US" sz="2000" dirty="0">
                <a:effectLst/>
                <a:ea typeface="宋体" panose="02010600030101010101" pitchFamily="2" charset="-122"/>
                <a:cs typeface="Times New Roman" panose="02020603050405020304" pitchFamily="18" charset="0"/>
              </a:rPr>
              <a:t>with SOM and no-GPC </a:t>
            </a:r>
          </a:p>
          <a:p>
            <a:pPr algn="just"/>
            <a:r>
              <a:rPr lang="en-US" sz="2000" dirty="0">
                <a:effectLst/>
                <a:ea typeface="宋体" panose="02010600030101010101" pitchFamily="2" charset="-122"/>
                <a:cs typeface="Times New Roman" panose="02020603050405020304" pitchFamily="18" charset="0"/>
              </a:rPr>
              <a:t>(c) with FOM and GPC </a:t>
            </a:r>
            <a:endParaRPr lang="en-US" sz="2000" dirty="0"/>
          </a:p>
        </p:txBody>
      </p:sp>
      <p:sp>
        <p:nvSpPr>
          <p:cNvPr id="25" name="TextBox 24">
            <a:extLst>
              <a:ext uri="{FF2B5EF4-FFF2-40B4-BE49-F238E27FC236}">
                <a16:creationId xmlns:a16="http://schemas.microsoft.com/office/drawing/2014/main" id="{633C3C1D-E8D6-445A-9FC6-4C1972AD7291}"/>
              </a:ext>
            </a:extLst>
          </p:cNvPr>
          <p:cNvSpPr txBox="1"/>
          <p:nvPr/>
        </p:nvSpPr>
        <p:spPr>
          <a:xfrm>
            <a:off x="9203478" y="337455"/>
            <a:ext cx="632082" cy="369332"/>
          </a:xfrm>
          <a:prstGeom prst="rect">
            <a:avLst/>
          </a:prstGeom>
          <a:noFill/>
        </p:spPr>
        <p:txBody>
          <a:bodyPr wrap="square" rtlCol="0">
            <a:spAutoFit/>
          </a:bodyPr>
          <a:lstStyle/>
          <a:p>
            <a:r>
              <a:rPr lang="en-US" dirty="0">
                <a:solidFill>
                  <a:srgbClr val="C00000"/>
                </a:solidFill>
              </a:rPr>
              <a:t>QEE</a:t>
            </a:r>
          </a:p>
        </p:txBody>
      </p:sp>
      <p:sp>
        <p:nvSpPr>
          <p:cNvPr id="26" name="TextBox 25">
            <a:extLst>
              <a:ext uri="{FF2B5EF4-FFF2-40B4-BE49-F238E27FC236}">
                <a16:creationId xmlns:a16="http://schemas.microsoft.com/office/drawing/2014/main" id="{D6082468-C1F5-40D4-BFEA-CD1CF92AFC78}"/>
              </a:ext>
            </a:extLst>
          </p:cNvPr>
          <p:cNvSpPr txBox="1"/>
          <p:nvPr/>
        </p:nvSpPr>
        <p:spPr>
          <a:xfrm>
            <a:off x="229793" y="5135918"/>
            <a:ext cx="3047189" cy="923330"/>
          </a:xfrm>
          <a:prstGeom prst="rect">
            <a:avLst/>
          </a:prstGeom>
          <a:noFill/>
        </p:spPr>
        <p:txBody>
          <a:bodyPr wrap="square">
            <a:spAutoFit/>
          </a:bodyPr>
          <a:lstStyle/>
          <a:p>
            <a:r>
              <a:rPr lang="en-US" sz="1800" dirty="0">
                <a:effectLst/>
                <a:ea typeface="宋体" panose="02010600030101010101" pitchFamily="2" charset="-122"/>
                <a:cs typeface="Times New Roman" panose="02020603050405020304" pitchFamily="18" charset="0"/>
              </a:rPr>
              <a:t>SOM: Second Order Marching</a:t>
            </a:r>
          </a:p>
          <a:p>
            <a:r>
              <a:rPr lang="en-US" dirty="0">
                <a:ea typeface="宋体" panose="02010600030101010101" pitchFamily="2" charset="-122"/>
                <a:cs typeface="Times New Roman" panose="02020603050405020304" pitchFamily="18" charset="0"/>
              </a:rPr>
              <a:t>F</a:t>
            </a:r>
            <a:r>
              <a:rPr lang="en-US" sz="1800" dirty="0">
                <a:effectLst/>
                <a:ea typeface="宋体" panose="02010600030101010101" pitchFamily="2" charset="-122"/>
                <a:cs typeface="Times New Roman" panose="02020603050405020304" pitchFamily="18" charset="0"/>
              </a:rPr>
              <a:t>OM: First Order Marching</a:t>
            </a:r>
          </a:p>
          <a:p>
            <a:r>
              <a:rPr lang="en-US" dirty="0"/>
              <a:t>GPC: Global Phase Correction</a:t>
            </a:r>
          </a:p>
        </p:txBody>
      </p:sp>
      <p:sp>
        <p:nvSpPr>
          <p:cNvPr id="2" name="Date Placeholder 1">
            <a:extLst>
              <a:ext uri="{FF2B5EF4-FFF2-40B4-BE49-F238E27FC236}">
                <a16:creationId xmlns:a16="http://schemas.microsoft.com/office/drawing/2014/main" id="{CF935DB4-E94D-E3C2-1EE5-9676A0282935}"/>
              </a:ext>
            </a:extLst>
          </p:cNvPr>
          <p:cNvSpPr>
            <a:spLocks noGrp="1"/>
          </p:cNvSpPr>
          <p:nvPr>
            <p:ph type="dt" sz="half" idx="10"/>
          </p:nvPr>
        </p:nvSpPr>
        <p:spPr/>
        <p:txBody>
          <a:bodyPr/>
          <a:lstStyle/>
          <a:p>
            <a:r>
              <a:rPr lang="en-US"/>
              <a:t>01/09/2022</a:t>
            </a:r>
          </a:p>
        </p:txBody>
      </p:sp>
      <p:sp>
        <p:nvSpPr>
          <p:cNvPr id="4" name="Footer Placeholder 3">
            <a:extLst>
              <a:ext uri="{FF2B5EF4-FFF2-40B4-BE49-F238E27FC236}">
                <a16:creationId xmlns:a16="http://schemas.microsoft.com/office/drawing/2014/main" id="{5B4FDC5B-D983-96B1-9B21-C0B811AE76F5}"/>
              </a:ext>
            </a:extLst>
          </p:cNvPr>
          <p:cNvSpPr>
            <a:spLocks noGrp="1"/>
          </p:cNvSpPr>
          <p:nvPr>
            <p:ph type="ftr" sz="quarter" idx="11"/>
          </p:nvPr>
        </p:nvSpPr>
        <p:spPr/>
        <p:txBody>
          <a:bodyPr/>
          <a:lstStyle/>
          <a:p>
            <a:r>
              <a:rPr lang="en-US"/>
              <a:t>BPU11, Predrag Krstic</a:t>
            </a:r>
          </a:p>
        </p:txBody>
      </p:sp>
      <p:sp>
        <p:nvSpPr>
          <p:cNvPr id="5" name="Slide Number Placeholder 4">
            <a:extLst>
              <a:ext uri="{FF2B5EF4-FFF2-40B4-BE49-F238E27FC236}">
                <a16:creationId xmlns:a16="http://schemas.microsoft.com/office/drawing/2014/main" id="{A10E4558-3BD5-EB47-62B9-439F2BD4F3F9}"/>
              </a:ext>
            </a:extLst>
          </p:cNvPr>
          <p:cNvSpPr>
            <a:spLocks noGrp="1"/>
          </p:cNvSpPr>
          <p:nvPr>
            <p:ph type="sldNum" sz="quarter" idx="12"/>
          </p:nvPr>
        </p:nvSpPr>
        <p:spPr/>
        <p:txBody>
          <a:bodyPr/>
          <a:lstStyle/>
          <a:p>
            <a:fld id="{A4F2CA83-2021-4716-8E4F-79F255E2A287}" type="slidenum">
              <a:rPr lang="en-US" smtClean="0"/>
              <a:t>32</a:t>
            </a:fld>
            <a:endParaRPr lang="en-US"/>
          </a:p>
        </p:txBody>
      </p:sp>
      <p:sp>
        <p:nvSpPr>
          <p:cNvPr id="6" name="TextBox 5">
            <a:extLst>
              <a:ext uri="{FF2B5EF4-FFF2-40B4-BE49-F238E27FC236}">
                <a16:creationId xmlns:a16="http://schemas.microsoft.com/office/drawing/2014/main" id="{049A3699-71A0-FBC2-C6FE-8AADBA18EAAA}"/>
              </a:ext>
            </a:extLst>
          </p:cNvPr>
          <p:cNvSpPr txBox="1"/>
          <p:nvPr/>
        </p:nvSpPr>
        <p:spPr>
          <a:xfrm>
            <a:off x="5161947" y="344086"/>
            <a:ext cx="632082" cy="369332"/>
          </a:xfrm>
          <a:prstGeom prst="rect">
            <a:avLst/>
          </a:prstGeom>
          <a:noFill/>
        </p:spPr>
        <p:txBody>
          <a:bodyPr wrap="square" rtlCol="0">
            <a:spAutoFit/>
          </a:bodyPr>
          <a:lstStyle/>
          <a:p>
            <a:r>
              <a:rPr lang="en-US" dirty="0">
                <a:solidFill>
                  <a:srgbClr val="C00000"/>
                </a:solidFill>
              </a:rPr>
              <a:t>JWE</a:t>
            </a:r>
          </a:p>
        </p:txBody>
      </p:sp>
    </p:spTree>
    <p:extLst>
      <p:ext uri="{BB962C8B-B14F-4D97-AF65-F5344CB8AC3E}">
        <p14:creationId xmlns:p14="http://schemas.microsoft.com/office/powerpoint/2010/main" val="3786958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dirty="0">
                <a:solidFill>
                  <a:srgbClr val="990000"/>
                </a:solidFill>
                <a:latin typeface="+mj-lt"/>
              </a:rPr>
              <a:t>Noise Simulation</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9C02623-B815-4027-ABE1-3EF5092BCAD6}"/>
                  </a:ext>
                </a:extLst>
              </p:cNvPr>
              <p:cNvSpPr txBox="1"/>
              <p:nvPr/>
            </p:nvSpPr>
            <p:spPr>
              <a:xfrm>
                <a:off x="908662" y="697772"/>
                <a:ext cx="10457872" cy="1447640"/>
              </a:xfrm>
              <a:prstGeom prst="rect">
                <a:avLst/>
              </a:prstGeom>
              <a:noFill/>
            </p:spPr>
            <p:txBody>
              <a:bodyPr wrap="square">
                <a:spAutoFit/>
              </a:bodyPr>
              <a:lstStyle/>
              <a:p>
                <a:r>
                  <a:rPr lang="en-US" sz="2000">
                    <a:ea typeface="宋体" panose="02010600030101010101" pitchFamily="2" charset="-122"/>
                  </a:rPr>
                  <a:t>When simulating the algorithm with noise, </a:t>
                </a:r>
                <a:r>
                  <a:rPr lang="en-US" sz="2000">
                    <a:effectLst/>
                    <a:ea typeface="宋体" panose="02010600030101010101" pitchFamily="2" charset="-122"/>
                  </a:rPr>
                  <a:t>we applied both Hamiltonian in</a:t>
                </a:r>
              </a:p>
              <a:p>
                <a:pPr marL="914400" lvl="1" indent="-457200">
                  <a:buFont typeface="+mj-lt"/>
                  <a:buAutoNum type="arabicPeriod"/>
                </a:pPr>
                <a:r>
                  <a:rPr lang="en-US" sz="2000" b="1">
                    <a:ea typeface="宋体" panose="02010600030101010101" pitchFamily="2" charset="-122"/>
                  </a:rPr>
                  <a:t>S</a:t>
                </a:r>
                <a:r>
                  <a:rPr lang="en-US" sz="2000" b="1">
                    <a:effectLst/>
                    <a:ea typeface="宋体" panose="02010600030101010101" pitchFamily="2" charset="-122"/>
                  </a:rPr>
                  <a:t>chrodinger Representation </a:t>
                </a:r>
                <a:r>
                  <a:rPr lang="en-US" sz="2000" b="1">
                    <a:ea typeface="宋体" panose="02010600030101010101" pitchFamily="2" charset="-122"/>
                  </a:rPr>
                  <a:t>(SR): </a:t>
                </a:r>
                <a14:m>
                  <m:oMath xmlns:m="http://schemas.openxmlformats.org/officeDocument/2006/math">
                    <m:sSub>
                      <m:sSubPr>
                        <m:ctrlPr>
                          <a:rPr lang="en-US" sz="2000" i="1" smtClean="0">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h</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𝑖𝑗</m:t>
                        </m:r>
                      </m:sub>
                    </m:sSub>
                    <m:r>
                      <a:rPr lang="en-US" sz="2000">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𝜑</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sub>
                        </m:sSub>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d>
                              <m:dPr>
                                <m:ctrlPr>
                                  <a:rPr lang="en-US" sz="2000" i="1">
                                    <a:effectLst/>
                                    <a:latin typeface="Cambria Math" panose="02040503050406030204" pitchFamily="18" charset="0"/>
                                    <a:cs typeface="Times New Roman" panose="02020603050405020304" pitchFamily="18" charset="0"/>
                                  </a:rPr>
                                </m:ctrlPr>
                              </m:d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𝐫</m:t>
                                </m:r>
                                <m:r>
                                  <a:rPr lang="en-US" sz="2000">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e>
                        </m:d>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𝜑</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𝑗</m:t>
                            </m:r>
                          </m:sub>
                        </m:sSub>
                      </m:e>
                    </m:d>
                    <m:r>
                      <a:rPr lang="en-US" sz="2000">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𝜑</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sub>
                        </m:sSub>
                        <m:d>
                          <m:dPr>
                            <m:begChr m:val="|"/>
                            <m:endChr m:val="|"/>
                            <m:ctrlPr>
                              <a:rPr lang="en-US" sz="2000" i="1">
                                <a:effectLst/>
                                <a:latin typeface="Cambria Math" panose="02040503050406030204" pitchFamily="18" charset="0"/>
                                <a:cs typeface="Times New Roman" panose="02020603050405020304" pitchFamily="18" charset="0"/>
                              </a:rPr>
                            </m:ctrlPr>
                          </m:dPr>
                          <m:e>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0</m:t>
                                </m:r>
                              </m:sub>
                            </m:sSub>
                            <m:d>
                              <m:dPr>
                                <m:ctrlPr>
                                  <a:rPr lang="en-US" sz="2000" i="1">
                                    <a:effectLst/>
                                    <a:latin typeface="Cambria Math" panose="02040503050406030204" pitchFamily="18" charset="0"/>
                                    <a:cs typeface="Times New Roman" panose="02020603050405020304" pitchFamily="18" charset="0"/>
                                  </a:rPr>
                                </m:ctrlPr>
                              </m:d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𝐫</m:t>
                                </m:r>
                              </m:e>
                            </m:d>
                            <m:r>
                              <a:rPr lang="en-US" sz="2000">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𝑃</m:t>
                            </m:r>
                            <m:d>
                              <m:dPr>
                                <m:ctrlPr>
                                  <a:rPr lang="en-US" sz="2000" i="1">
                                    <a:effectLst/>
                                    <a:latin typeface="Cambria Math" panose="02040503050406030204" pitchFamily="18" charset="0"/>
                                    <a:cs typeface="Times New Roman" panose="02020603050405020304" pitchFamily="18" charset="0"/>
                                  </a:rPr>
                                </m:ctrlPr>
                              </m:d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𝐫</m:t>
                                </m:r>
                                <m:r>
                                  <a:rPr lang="en-US" sz="2000">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e>
                        </m:d>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𝜑</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𝑗</m:t>
                            </m:r>
                          </m:sub>
                        </m:sSub>
                      </m:e>
                    </m:d>
                  </m:oMath>
                </a14:m>
                <a:endParaRPr lang="en-US" sz="2000">
                  <a:effectLst/>
                  <a:ea typeface="宋体" panose="02010600030101010101" pitchFamily="2" charset="-122"/>
                </a:endParaRPr>
              </a:p>
              <a:p>
                <a:pPr marL="914400" lvl="1" indent="-457200">
                  <a:buFont typeface="+mj-lt"/>
                  <a:buAutoNum type="arabicPeriod"/>
                </a:pPr>
                <a:r>
                  <a:rPr lang="en-US" sz="2000" b="1">
                    <a:effectLst/>
                    <a:ea typeface="宋体" panose="02010600030101010101" pitchFamily="2" charset="-122"/>
                  </a:rPr>
                  <a:t>Interaction Representation (IR): </a:t>
                </a:r>
                <a14:m>
                  <m:oMath xmlns:m="http://schemas.openxmlformats.org/officeDocument/2006/math">
                    <m:sSub>
                      <m:sSubPr>
                        <m:ctrlPr>
                          <a:rPr lang="en-US" sz="2000" i="1" smtClean="0">
                            <a:effectLst/>
                            <a:latin typeface="Cambria Math" panose="02040503050406030204" pitchFamily="18" charset="0"/>
                            <a:cs typeface="Times New Roman" panose="02020603050405020304" pitchFamily="18" charset="0"/>
                          </a:rPr>
                        </m:ctrlPr>
                      </m:sSubPr>
                      <m:e>
                        <m:acc>
                          <m:accPr>
                            <m:chr m:val="̃"/>
                            <m:ctrlPr>
                              <a:rPr lang="en-US" sz="2000" i="1">
                                <a:effectLst/>
                                <a:latin typeface="Cambria Math" panose="02040503050406030204" pitchFamily="18" charset="0"/>
                                <a:cs typeface="Times New Roman" panose="02020603050405020304" pitchFamily="18" charset="0"/>
                              </a:rPr>
                            </m:ctrlPr>
                          </m:accPr>
                          <m:e>
                            <m:r>
                              <a:rPr lang="en-US" i="1">
                                <a:effectLst/>
                                <a:latin typeface="Cambria Math" panose="02040503050406030204" pitchFamily="18" charset="0"/>
                                <a:ea typeface="宋体" panose="02010600030101010101" pitchFamily="2" charset="-122"/>
                                <a:cs typeface="Times New Roman" panose="02020603050405020304" pitchFamily="18" charset="0"/>
                              </a:rPr>
                              <m:t>h</m:t>
                            </m:r>
                          </m:e>
                        </m:acc>
                      </m:e>
                      <m:sub>
                        <m:r>
                          <a:rPr lang="en-US" i="1">
                            <a:effectLst/>
                            <a:latin typeface="Cambria Math" panose="02040503050406030204" pitchFamily="18" charset="0"/>
                            <a:ea typeface="宋体" panose="02010600030101010101" pitchFamily="2" charset="-122"/>
                            <a:cs typeface="Times New Roman" panose="02020603050405020304" pitchFamily="18" charset="0"/>
                          </a:rPr>
                          <m:t>𝑖𝑗</m:t>
                        </m:r>
                      </m:sub>
                    </m:sSub>
                    <m:r>
                      <a:rPr lang="en-US">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sz="2000" i="1">
                            <a:effectLst/>
                            <a:latin typeface="Cambria Math" panose="02040503050406030204" pitchFamily="18" charset="0"/>
                            <a:cs typeface="Times New Roman" panose="02020603050405020304" pitchFamily="18" charset="0"/>
                          </a:rPr>
                        </m:ctrlPr>
                      </m:sSubPr>
                      <m:e>
                        <m:r>
                          <a:rPr lang="en-US" i="1">
                            <a:effectLst/>
                            <a:latin typeface="Cambria Math" panose="02040503050406030204" pitchFamily="18" charset="0"/>
                            <a:ea typeface="宋体" panose="02010600030101010101" pitchFamily="2" charset="-122"/>
                            <a:cs typeface="Times New Roman" panose="02020603050405020304" pitchFamily="18" charset="0"/>
                          </a:rPr>
                          <m:t>𝛹</m:t>
                        </m:r>
                      </m:e>
                      <m:sub>
                        <m:r>
                          <a:rPr lang="en-US" i="1">
                            <a:effectLst/>
                            <a:latin typeface="Cambria Math" panose="02040503050406030204" pitchFamily="18" charset="0"/>
                            <a:ea typeface="宋体" panose="02010600030101010101" pitchFamily="2" charset="-122"/>
                            <a:cs typeface="Times New Roman" panose="02020603050405020304" pitchFamily="18" charset="0"/>
                          </a:rPr>
                          <m:t>𝑖</m:t>
                        </m:r>
                      </m:sub>
                    </m:sSub>
                    <m:r>
                      <a:rPr lang="en-US">
                        <a:effectLst/>
                        <a:latin typeface="Cambria Math" panose="02040503050406030204" pitchFamily="18" charset="0"/>
                        <a:ea typeface="宋体" panose="02010600030101010101" pitchFamily="2" charset="-122"/>
                        <a:cs typeface="Times New Roman" panose="02020603050405020304" pitchFamily="18" charset="0"/>
                      </a:rPr>
                      <m:t>|</m:t>
                    </m:r>
                    <m:r>
                      <a:rPr lang="en-US" i="1">
                        <a:effectLst/>
                        <a:latin typeface="Cambria Math" panose="02040503050406030204" pitchFamily="18" charset="0"/>
                        <a:ea typeface="宋体" panose="02010600030101010101" pitchFamily="2" charset="-122"/>
                        <a:cs typeface="Times New Roman" panose="02020603050405020304" pitchFamily="18" charset="0"/>
                      </a:rPr>
                      <m:t>𝑃</m:t>
                    </m:r>
                    <m:d>
                      <m:dPr>
                        <m:ctrlPr>
                          <a:rPr lang="en-US" sz="2000" i="1">
                            <a:effectLst/>
                            <a:latin typeface="Cambria Math" panose="02040503050406030204" pitchFamily="18" charset="0"/>
                            <a:cs typeface="Times New Roman" panose="02020603050405020304" pitchFamily="18" charset="0"/>
                          </a:rPr>
                        </m:ctrlPr>
                      </m:dPr>
                      <m:e>
                        <m:r>
                          <a:rPr lang="en-US" b="1" i="1">
                            <a:effectLst/>
                            <a:latin typeface="Cambria Math" panose="02040503050406030204" pitchFamily="18" charset="0"/>
                            <a:ea typeface="宋体" panose="02010600030101010101" pitchFamily="2" charset="-122"/>
                            <a:cs typeface="Times New Roman" panose="02020603050405020304" pitchFamily="18" charset="0"/>
                          </a:rPr>
                          <m:t>𝐫</m:t>
                        </m:r>
                        <m:r>
                          <a:rPr lang="en-US">
                            <a:effectLst/>
                            <a:latin typeface="Cambria Math" panose="02040503050406030204" pitchFamily="18" charset="0"/>
                            <a:ea typeface="宋体" panose="02010600030101010101" pitchFamily="2" charset="-122"/>
                            <a:cs typeface="Times New Roman" panose="02020603050405020304" pitchFamily="18" charset="0"/>
                          </a:rPr>
                          <m:t>,</m:t>
                        </m:r>
                        <m:r>
                          <a:rPr lang="en-US" i="1">
                            <a:effectLst/>
                            <a:latin typeface="Cambria Math" panose="02040503050406030204" pitchFamily="18" charset="0"/>
                            <a:ea typeface="宋体" panose="02010600030101010101" pitchFamily="2" charset="-122"/>
                            <a:cs typeface="Times New Roman" panose="02020603050405020304" pitchFamily="18" charset="0"/>
                          </a:rPr>
                          <m:t>𝑡</m:t>
                        </m:r>
                      </m:e>
                    </m:d>
                    <m:r>
                      <a:rPr lang="en-US">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sz="2000" i="1">
                            <a:effectLst/>
                            <a:latin typeface="Cambria Math" panose="02040503050406030204" pitchFamily="18" charset="0"/>
                            <a:cs typeface="Times New Roman" panose="02020603050405020304" pitchFamily="18" charset="0"/>
                          </a:rPr>
                        </m:ctrlPr>
                      </m:sSubPr>
                      <m:e>
                        <m:r>
                          <a:rPr lang="en-US" i="1">
                            <a:effectLst/>
                            <a:latin typeface="Cambria Math" panose="02040503050406030204" pitchFamily="18" charset="0"/>
                            <a:ea typeface="宋体" panose="02010600030101010101" pitchFamily="2" charset="-122"/>
                            <a:cs typeface="Times New Roman" panose="02020603050405020304" pitchFamily="18" charset="0"/>
                          </a:rPr>
                          <m:t>𝛹</m:t>
                        </m:r>
                      </m:e>
                      <m:sub>
                        <m:r>
                          <a:rPr lang="en-US" i="1">
                            <a:effectLst/>
                            <a:latin typeface="Cambria Math" panose="02040503050406030204" pitchFamily="18" charset="0"/>
                            <a:ea typeface="宋体" panose="02010600030101010101" pitchFamily="2" charset="-122"/>
                            <a:cs typeface="Times New Roman" panose="02020603050405020304" pitchFamily="18" charset="0"/>
                          </a:rPr>
                          <m:t>𝑗</m:t>
                        </m:r>
                      </m:sub>
                    </m:sSub>
                    <m:r>
                      <a:rPr lang="en-US">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en-US" sz="2000" i="1">
                            <a:effectLst/>
                            <a:latin typeface="Cambria Math" panose="02040503050406030204" pitchFamily="18" charset="0"/>
                            <a:cs typeface="Times New Roman" panose="02020603050405020304" pitchFamily="18" charset="0"/>
                          </a:rPr>
                        </m:ctrlPr>
                      </m:sSupPr>
                      <m:e>
                        <m:r>
                          <a:rPr lang="en-US" i="1">
                            <a:effectLst/>
                            <a:latin typeface="Cambria Math" panose="02040503050406030204" pitchFamily="18" charset="0"/>
                            <a:ea typeface="宋体" panose="02010600030101010101" pitchFamily="2" charset="-122"/>
                            <a:cs typeface="Times New Roman" panose="02020603050405020304" pitchFamily="18" charset="0"/>
                          </a:rPr>
                          <m:t>𝑒</m:t>
                        </m:r>
                      </m:e>
                      <m:sup>
                        <m:r>
                          <a:rPr lang="en-US" i="1">
                            <a:effectLst/>
                            <a:latin typeface="Cambria Math" panose="02040503050406030204" pitchFamily="18" charset="0"/>
                            <a:ea typeface="宋体" panose="02010600030101010101" pitchFamily="2" charset="-122"/>
                            <a:cs typeface="Times New Roman" panose="02020603050405020304" pitchFamily="18" charset="0"/>
                          </a:rPr>
                          <m:t>𝑖</m:t>
                        </m:r>
                        <m:d>
                          <m:dPr>
                            <m:ctrlPr>
                              <a:rPr lang="en-US" sz="2000" i="1">
                                <a:effectLst/>
                                <a:latin typeface="Cambria Math" panose="02040503050406030204" pitchFamily="18" charset="0"/>
                                <a:cs typeface="Times New Roman" panose="02020603050405020304" pitchFamily="18" charset="0"/>
                              </a:rPr>
                            </m:ctrlPr>
                          </m:dPr>
                          <m:e>
                            <m:sSub>
                              <m:sSubPr>
                                <m:ctrlPr>
                                  <a:rPr lang="en-US" sz="2000" i="1">
                                    <a:effectLst/>
                                    <a:latin typeface="Cambria Math" panose="02040503050406030204" pitchFamily="18" charset="0"/>
                                    <a:cs typeface="Times New Roman" panose="02020603050405020304" pitchFamily="18" charset="0"/>
                                  </a:rPr>
                                </m:ctrlPr>
                              </m:sSubPr>
                              <m:e>
                                <m:r>
                                  <a:rPr lang="en-US" i="1">
                                    <a:effectLst/>
                                    <a:latin typeface="Cambria Math" panose="02040503050406030204" pitchFamily="18" charset="0"/>
                                    <a:ea typeface="宋体" panose="02010600030101010101" pitchFamily="2" charset="-122"/>
                                    <a:cs typeface="Times New Roman" panose="02020603050405020304" pitchFamily="18" charset="0"/>
                                  </a:rPr>
                                  <m:t>𝐸</m:t>
                                </m:r>
                              </m:e>
                              <m:sub>
                                <m:r>
                                  <a:rPr lang="en-US" i="1">
                                    <a:effectLst/>
                                    <a:latin typeface="Cambria Math" panose="02040503050406030204" pitchFamily="18" charset="0"/>
                                    <a:ea typeface="宋体" panose="02010600030101010101" pitchFamily="2" charset="-122"/>
                                    <a:cs typeface="Times New Roman" panose="02020603050405020304" pitchFamily="18" charset="0"/>
                                  </a:rPr>
                                  <m:t>𝑖</m:t>
                                </m:r>
                              </m:sub>
                            </m:sSub>
                            <m:r>
                              <a:rPr lang="en-US" i="1">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sz="2000" i="1">
                                    <a:effectLst/>
                                    <a:latin typeface="Cambria Math" panose="02040503050406030204" pitchFamily="18" charset="0"/>
                                    <a:cs typeface="Times New Roman" panose="02020603050405020304" pitchFamily="18" charset="0"/>
                                  </a:rPr>
                                </m:ctrlPr>
                              </m:sSubPr>
                              <m:e>
                                <m:r>
                                  <a:rPr lang="en-US" i="1">
                                    <a:effectLst/>
                                    <a:latin typeface="Cambria Math" panose="02040503050406030204" pitchFamily="18" charset="0"/>
                                    <a:ea typeface="宋体" panose="02010600030101010101" pitchFamily="2" charset="-122"/>
                                    <a:cs typeface="Times New Roman" panose="02020603050405020304" pitchFamily="18" charset="0"/>
                                  </a:rPr>
                                  <m:t>𝐸</m:t>
                                </m:r>
                              </m:e>
                              <m:sub>
                                <m:r>
                                  <a:rPr lang="en-US" i="1">
                                    <a:effectLst/>
                                    <a:latin typeface="Cambria Math" panose="02040503050406030204" pitchFamily="18" charset="0"/>
                                    <a:ea typeface="宋体" panose="02010600030101010101" pitchFamily="2" charset="-122"/>
                                    <a:cs typeface="Times New Roman" panose="02020603050405020304" pitchFamily="18" charset="0"/>
                                  </a:rPr>
                                  <m:t>𝑗</m:t>
                                </m:r>
                              </m:sub>
                            </m:sSub>
                          </m:e>
                        </m:d>
                        <m:r>
                          <a:rPr lang="en-US" i="1">
                            <a:effectLst/>
                            <a:latin typeface="Cambria Math" panose="02040503050406030204" pitchFamily="18" charset="0"/>
                            <a:ea typeface="宋体" panose="02010600030101010101" pitchFamily="2" charset="-122"/>
                            <a:cs typeface="Times New Roman" panose="02020603050405020304" pitchFamily="18" charset="0"/>
                          </a:rPr>
                          <m:t>𝑡</m:t>
                        </m:r>
                      </m:sup>
                    </m:sSup>
                    <m:r>
                      <a:rPr lang="en-US">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sz="2000" i="1">
                            <a:effectLst/>
                            <a:latin typeface="Cambria Math" panose="02040503050406030204" pitchFamily="18" charset="0"/>
                            <a:cs typeface="Times New Roman" panose="02020603050405020304" pitchFamily="18" charset="0"/>
                          </a:rPr>
                        </m:ctrlPr>
                      </m:sSubPr>
                      <m:e>
                        <m:r>
                          <a:rPr lang="en-US" i="1">
                            <a:effectLst/>
                            <a:latin typeface="Cambria Math" panose="02040503050406030204" pitchFamily="18" charset="0"/>
                            <a:ea typeface="宋体" panose="02010600030101010101" pitchFamily="2" charset="-122"/>
                            <a:cs typeface="Times New Roman" panose="02020603050405020304" pitchFamily="18" charset="0"/>
                          </a:rPr>
                          <m:t>𝜓</m:t>
                        </m:r>
                      </m:e>
                      <m:sub>
                        <m:r>
                          <a:rPr lang="en-US" i="1">
                            <a:effectLst/>
                            <a:latin typeface="Cambria Math" panose="02040503050406030204" pitchFamily="18" charset="0"/>
                            <a:ea typeface="宋体" panose="02010600030101010101" pitchFamily="2" charset="-122"/>
                            <a:cs typeface="Times New Roman" panose="02020603050405020304" pitchFamily="18" charset="0"/>
                          </a:rPr>
                          <m:t>𝑖</m:t>
                        </m:r>
                      </m:sub>
                    </m:sSub>
                    <m:r>
                      <a:rPr lang="en-US">
                        <a:effectLst/>
                        <a:latin typeface="Cambria Math" panose="02040503050406030204" pitchFamily="18" charset="0"/>
                        <a:ea typeface="宋体" panose="02010600030101010101" pitchFamily="2" charset="-122"/>
                        <a:cs typeface="Times New Roman" panose="02020603050405020304" pitchFamily="18" charset="0"/>
                      </a:rPr>
                      <m:t>|</m:t>
                    </m:r>
                    <m:r>
                      <a:rPr lang="en-US" i="1">
                        <a:effectLst/>
                        <a:latin typeface="Cambria Math" panose="02040503050406030204" pitchFamily="18" charset="0"/>
                        <a:ea typeface="宋体" panose="02010600030101010101" pitchFamily="2" charset="-122"/>
                        <a:cs typeface="Times New Roman" panose="02020603050405020304" pitchFamily="18" charset="0"/>
                      </a:rPr>
                      <m:t>𝑃</m:t>
                    </m:r>
                    <m:d>
                      <m:dPr>
                        <m:ctrlPr>
                          <a:rPr lang="en-US" sz="2000" i="1">
                            <a:effectLst/>
                            <a:latin typeface="Cambria Math" panose="02040503050406030204" pitchFamily="18" charset="0"/>
                            <a:cs typeface="Times New Roman" panose="02020603050405020304" pitchFamily="18" charset="0"/>
                          </a:rPr>
                        </m:ctrlPr>
                      </m:dPr>
                      <m:e>
                        <m:r>
                          <a:rPr lang="en-US" b="1" i="1">
                            <a:effectLst/>
                            <a:latin typeface="Cambria Math" panose="02040503050406030204" pitchFamily="18" charset="0"/>
                            <a:ea typeface="宋体" panose="02010600030101010101" pitchFamily="2" charset="-122"/>
                            <a:cs typeface="Times New Roman" panose="02020603050405020304" pitchFamily="18" charset="0"/>
                          </a:rPr>
                          <m:t>𝐫</m:t>
                        </m:r>
                        <m:r>
                          <a:rPr lang="en-US">
                            <a:effectLst/>
                            <a:latin typeface="Cambria Math" panose="02040503050406030204" pitchFamily="18" charset="0"/>
                            <a:ea typeface="宋体" panose="02010600030101010101" pitchFamily="2" charset="-122"/>
                            <a:cs typeface="Times New Roman" panose="02020603050405020304" pitchFamily="18" charset="0"/>
                          </a:rPr>
                          <m:t>,</m:t>
                        </m:r>
                        <m:r>
                          <a:rPr lang="en-US" i="1">
                            <a:effectLst/>
                            <a:latin typeface="Cambria Math" panose="02040503050406030204" pitchFamily="18" charset="0"/>
                            <a:ea typeface="宋体" panose="02010600030101010101" pitchFamily="2" charset="-122"/>
                            <a:cs typeface="Times New Roman" panose="02020603050405020304" pitchFamily="18" charset="0"/>
                          </a:rPr>
                          <m:t>𝑡</m:t>
                        </m:r>
                      </m:e>
                    </m:d>
                    <m:r>
                      <a:rPr lang="en-US">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sz="2000" i="1">
                            <a:effectLst/>
                            <a:latin typeface="Cambria Math" panose="02040503050406030204" pitchFamily="18" charset="0"/>
                            <a:cs typeface="Times New Roman" panose="02020603050405020304" pitchFamily="18" charset="0"/>
                          </a:rPr>
                        </m:ctrlPr>
                      </m:sSubPr>
                      <m:e>
                        <m:r>
                          <a:rPr lang="en-US" i="1">
                            <a:effectLst/>
                            <a:latin typeface="Cambria Math" panose="02040503050406030204" pitchFamily="18" charset="0"/>
                            <a:ea typeface="宋体" panose="02010600030101010101" pitchFamily="2" charset="-122"/>
                            <a:cs typeface="Times New Roman" panose="02020603050405020304" pitchFamily="18" charset="0"/>
                          </a:rPr>
                          <m:t>𝜓</m:t>
                        </m:r>
                      </m:e>
                      <m:sub>
                        <m:r>
                          <a:rPr lang="en-US" i="1">
                            <a:effectLst/>
                            <a:latin typeface="Cambria Math" panose="02040503050406030204" pitchFamily="18" charset="0"/>
                            <a:ea typeface="宋体" panose="02010600030101010101" pitchFamily="2" charset="-122"/>
                            <a:cs typeface="Times New Roman" panose="02020603050405020304" pitchFamily="18" charset="0"/>
                          </a:rPr>
                          <m:t>𝑗</m:t>
                        </m:r>
                      </m:sub>
                    </m:sSub>
                    <m:r>
                      <a:rPr lang="en-US">
                        <a:effectLst/>
                        <a:latin typeface="Cambria Math" panose="02040503050406030204" pitchFamily="18" charset="0"/>
                        <a:ea typeface="宋体" panose="02010600030101010101" pitchFamily="2" charset="-122"/>
                        <a:cs typeface="Times New Roman" panose="02020603050405020304" pitchFamily="18" charset="0"/>
                      </a:rPr>
                      <m:t>⟩</m:t>
                    </m:r>
                  </m:oMath>
                </a14:m>
                <a:endParaRPr lang="en-US" sz="2000"/>
              </a:p>
              <a:p>
                <a:pPr lvl="1"/>
                <a:r>
                  <a:rPr lang="en-US" sz="2000"/>
                  <a:t>where </a:t>
                </a:r>
                <a14:m>
                  <m:oMath xmlns:m="http://schemas.openxmlformats.org/officeDocument/2006/math">
                    <m:r>
                      <a:rPr lang="en-US" i="1" smtClean="0">
                        <a:effectLst/>
                        <a:latin typeface="Cambria Math" panose="02040503050406030204" pitchFamily="18" charset="0"/>
                        <a:ea typeface="宋体" panose="02010600030101010101" pitchFamily="2" charset="-122"/>
                        <a:cs typeface="Times New Roman" panose="02020603050405020304" pitchFamily="18" charset="0"/>
                      </a:rPr>
                      <m:t>𝛹</m:t>
                    </m:r>
                    <m:d>
                      <m:dPr>
                        <m:ctrlPr>
                          <a:rPr lang="en-US" sz="2000" i="1">
                            <a:effectLst/>
                            <a:latin typeface="Cambria Math" panose="02040503050406030204" pitchFamily="18" charset="0"/>
                            <a:cs typeface="Times New Roman" panose="02020603050405020304" pitchFamily="18" charset="0"/>
                          </a:rPr>
                        </m:ctrlPr>
                      </m:dPr>
                      <m:e>
                        <m:r>
                          <a:rPr lang="en-US" b="1" i="1">
                            <a:effectLst/>
                            <a:latin typeface="Cambria Math" panose="02040503050406030204" pitchFamily="18" charset="0"/>
                            <a:ea typeface="宋体" panose="02010600030101010101" pitchFamily="2" charset="-122"/>
                            <a:cs typeface="Times New Roman" panose="02020603050405020304" pitchFamily="18" charset="0"/>
                          </a:rPr>
                          <m:t>𝐫</m:t>
                        </m:r>
                        <m:r>
                          <a:rPr lang="en-US">
                            <a:effectLst/>
                            <a:latin typeface="Cambria Math" panose="02040503050406030204" pitchFamily="18" charset="0"/>
                            <a:ea typeface="宋体" panose="02010600030101010101" pitchFamily="2" charset="-122"/>
                            <a:cs typeface="Times New Roman" panose="02020603050405020304" pitchFamily="18" charset="0"/>
                          </a:rPr>
                          <m:t>,</m:t>
                        </m:r>
                        <m:r>
                          <a:rPr lang="en-US" i="1">
                            <a:effectLst/>
                            <a:latin typeface="Cambria Math" panose="02040503050406030204" pitchFamily="18" charset="0"/>
                            <a:ea typeface="宋体" panose="02010600030101010101" pitchFamily="2" charset="-122"/>
                            <a:cs typeface="Times New Roman" panose="02020603050405020304" pitchFamily="18" charset="0"/>
                          </a:rPr>
                          <m:t>𝑡</m:t>
                        </m:r>
                      </m:e>
                    </m:d>
                    <m:r>
                      <a:rPr lang="en-US">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en-US" sz="2000" i="1">
                            <a:effectLst/>
                            <a:latin typeface="Cambria Math" panose="02040503050406030204" pitchFamily="18" charset="0"/>
                            <a:cs typeface="Times New Roman" panose="02020603050405020304" pitchFamily="18" charset="0"/>
                          </a:rPr>
                        </m:ctrlPr>
                      </m:sSupPr>
                      <m:e>
                        <m:r>
                          <a:rPr lang="en-US" i="1">
                            <a:effectLst/>
                            <a:latin typeface="Cambria Math" panose="02040503050406030204" pitchFamily="18" charset="0"/>
                            <a:ea typeface="宋体" panose="02010600030101010101" pitchFamily="2" charset="-122"/>
                            <a:cs typeface="Times New Roman" panose="02020603050405020304" pitchFamily="18" charset="0"/>
                          </a:rPr>
                          <m:t>𝑒</m:t>
                        </m:r>
                      </m:e>
                      <m:sup>
                        <m:r>
                          <a:rPr lang="en-US" i="1">
                            <a:effectLst/>
                            <a:latin typeface="Cambria Math" panose="02040503050406030204" pitchFamily="18" charset="0"/>
                            <a:ea typeface="宋体" panose="02010600030101010101" pitchFamily="2" charset="-122"/>
                            <a:cs typeface="Times New Roman" panose="02020603050405020304" pitchFamily="18" charset="0"/>
                          </a:rPr>
                          <m:t>−</m:t>
                        </m:r>
                        <m:r>
                          <a:rPr lang="en-US" i="1">
                            <a:effectLst/>
                            <a:latin typeface="Cambria Math" panose="02040503050406030204" pitchFamily="18" charset="0"/>
                            <a:ea typeface="宋体" panose="02010600030101010101" pitchFamily="2" charset="-122"/>
                            <a:cs typeface="Times New Roman" panose="02020603050405020304" pitchFamily="18" charset="0"/>
                          </a:rPr>
                          <m:t>𝑖</m:t>
                        </m:r>
                        <m:sSub>
                          <m:sSubPr>
                            <m:ctrlPr>
                              <a:rPr lang="en-US" sz="2000" i="1">
                                <a:effectLst/>
                                <a:latin typeface="Cambria Math" panose="02040503050406030204" pitchFamily="18" charset="0"/>
                                <a:cs typeface="Times New Roman" panose="02020603050405020304" pitchFamily="18" charset="0"/>
                              </a:rPr>
                            </m:ctrlPr>
                          </m:sSubPr>
                          <m:e>
                            <m:r>
                              <a:rPr lang="en-US"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i="1">
                                <a:effectLst/>
                                <a:latin typeface="Cambria Math" panose="02040503050406030204" pitchFamily="18" charset="0"/>
                                <a:ea typeface="宋体" panose="02010600030101010101" pitchFamily="2" charset="-122"/>
                                <a:cs typeface="Times New Roman" panose="02020603050405020304" pitchFamily="18" charset="0"/>
                              </a:rPr>
                              <m:t>0</m:t>
                            </m:r>
                          </m:sub>
                        </m:sSub>
                        <m:d>
                          <m:dPr>
                            <m:ctrlPr>
                              <a:rPr lang="en-US" sz="2000" i="1">
                                <a:effectLst/>
                                <a:latin typeface="Cambria Math" panose="02040503050406030204" pitchFamily="18" charset="0"/>
                                <a:cs typeface="Times New Roman" panose="02020603050405020304" pitchFamily="18" charset="0"/>
                              </a:rPr>
                            </m:ctrlPr>
                          </m:dPr>
                          <m:e>
                            <m:r>
                              <a:rPr lang="en-US" b="1" i="1">
                                <a:effectLst/>
                                <a:latin typeface="Cambria Math" panose="02040503050406030204" pitchFamily="18" charset="0"/>
                                <a:ea typeface="宋体" panose="02010600030101010101" pitchFamily="2" charset="-122"/>
                                <a:cs typeface="Times New Roman" panose="02020603050405020304" pitchFamily="18" charset="0"/>
                              </a:rPr>
                              <m:t>𝐫</m:t>
                            </m:r>
                          </m:e>
                        </m:d>
                        <m:r>
                          <a:rPr lang="en-US" i="1">
                            <a:effectLst/>
                            <a:latin typeface="Cambria Math" panose="02040503050406030204" pitchFamily="18" charset="0"/>
                            <a:ea typeface="宋体" panose="02010600030101010101" pitchFamily="2" charset="-122"/>
                            <a:cs typeface="Times New Roman" panose="02020603050405020304" pitchFamily="18" charset="0"/>
                          </a:rPr>
                          <m:t>𝑡</m:t>
                        </m:r>
                      </m:sup>
                    </m:sSup>
                    <m:r>
                      <a:rPr lang="en-US" i="1">
                        <a:effectLst/>
                        <a:latin typeface="Cambria Math" panose="02040503050406030204" pitchFamily="18" charset="0"/>
                        <a:ea typeface="宋体" panose="02010600030101010101" pitchFamily="2" charset="-122"/>
                        <a:cs typeface="Times New Roman" panose="02020603050405020304" pitchFamily="18" charset="0"/>
                      </a:rPr>
                      <m:t>𝜓</m:t>
                    </m:r>
                    <m:d>
                      <m:dPr>
                        <m:ctrlPr>
                          <a:rPr lang="en-US" sz="2000" i="1">
                            <a:effectLst/>
                            <a:latin typeface="Cambria Math" panose="02040503050406030204" pitchFamily="18" charset="0"/>
                            <a:cs typeface="Times New Roman" panose="02020603050405020304" pitchFamily="18" charset="0"/>
                          </a:rPr>
                        </m:ctrlPr>
                      </m:dPr>
                      <m:e>
                        <m:r>
                          <a:rPr lang="en-US" b="1" i="1">
                            <a:effectLst/>
                            <a:latin typeface="Cambria Math" panose="02040503050406030204" pitchFamily="18" charset="0"/>
                            <a:ea typeface="宋体" panose="02010600030101010101" pitchFamily="2" charset="-122"/>
                            <a:cs typeface="Times New Roman" panose="02020603050405020304" pitchFamily="18" charset="0"/>
                          </a:rPr>
                          <m:t>𝐫</m:t>
                        </m:r>
                        <m:r>
                          <a:rPr lang="en-US">
                            <a:effectLst/>
                            <a:latin typeface="Cambria Math" panose="02040503050406030204" pitchFamily="18" charset="0"/>
                            <a:ea typeface="宋体" panose="02010600030101010101" pitchFamily="2" charset="-122"/>
                            <a:cs typeface="Times New Roman" panose="02020603050405020304" pitchFamily="18" charset="0"/>
                          </a:rPr>
                          <m:t>,</m:t>
                        </m:r>
                        <m:r>
                          <a:rPr lang="en-US" i="1">
                            <a:effectLst/>
                            <a:latin typeface="Cambria Math" panose="02040503050406030204" pitchFamily="18" charset="0"/>
                            <a:ea typeface="宋体" panose="02010600030101010101" pitchFamily="2" charset="-122"/>
                            <a:cs typeface="Times New Roman" panose="02020603050405020304" pitchFamily="18" charset="0"/>
                          </a:rPr>
                          <m:t>𝑡</m:t>
                        </m:r>
                      </m:e>
                    </m:d>
                  </m:oMath>
                </a14:m>
                <a:endParaRPr lang="en-US" sz="2000"/>
              </a:p>
            </p:txBody>
          </p:sp>
        </mc:Choice>
        <mc:Fallback xmlns="">
          <p:sp>
            <p:nvSpPr>
              <p:cNvPr id="26" name="TextBox 25">
                <a:extLst>
                  <a:ext uri="{FF2B5EF4-FFF2-40B4-BE49-F238E27FC236}">
                    <a16:creationId xmlns:a16="http://schemas.microsoft.com/office/drawing/2014/main" id="{49C02623-B815-4027-ABE1-3EF5092BCAD6}"/>
                  </a:ext>
                </a:extLst>
              </p:cNvPr>
              <p:cNvSpPr txBox="1">
                <a:spLocks noRot="1" noChangeAspect="1" noMove="1" noResize="1" noEditPoints="1" noAdjustHandles="1" noChangeArrowheads="1" noChangeShapeType="1" noTextEdit="1"/>
              </p:cNvSpPr>
              <p:nvPr/>
            </p:nvSpPr>
            <p:spPr>
              <a:xfrm>
                <a:off x="908662" y="697772"/>
                <a:ext cx="10457872" cy="1447640"/>
              </a:xfrm>
              <a:prstGeom prst="rect">
                <a:avLst/>
              </a:prstGeom>
              <a:blipFill>
                <a:blip r:embed="rId2"/>
                <a:stretch>
                  <a:fillRect l="-583" t="-2101" b="-6723"/>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D225C67B-C574-45AE-B143-F0473C31DB3A}"/>
              </a:ext>
            </a:extLst>
          </p:cNvPr>
          <p:cNvGrpSpPr/>
          <p:nvPr/>
        </p:nvGrpSpPr>
        <p:grpSpPr>
          <a:xfrm>
            <a:off x="5625125" y="2182648"/>
            <a:ext cx="3246237" cy="4355337"/>
            <a:chOff x="4816342" y="2222752"/>
            <a:chExt cx="3246237" cy="4355337"/>
          </a:xfrm>
        </p:grpSpPr>
        <p:pic>
          <p:nvPicPr>
            <p:cNvPr id="28" name="Picture 27">
              <a:extLst>
                <a:ext uri="{FF2B5EF4-FFF2-40B4-BE49-F238E27FC236}">
                  <a16:creationId xmlns:a16="http://schemas.microsoft.com/office/drawing/2014/main" id="{7C1FA45A-42A8-4941-A9FD-3086EA00E4AC}"/>
                </a:ext>
              </a:extLst>
            </p:cNvPr>
            <p:cNvPicPr/>
            <p:nvPr/>
          </p:nvPicPr>
          <p:blipFill>
            <a:blip r:embed="rId3"/>
            <a:stretch>
              <a:fillRect/>
            </a:stretch>
          </p:blipFill>
          <p:spPr>
            <a:xfrm>
              <a:off x="4816342" y="2529191"/>
              <a:ext cx="3246237" cy="4048898"/>
            </a:xfrm>
            <a:prstGeom prst="rect">
              <a:avLst/>
            </a:prstGeom>
          </p:spPr>
        </p:pic>
        <p:sp>
          <p:nvSpPr>
            <p:cNvPr id="30" name="TextBox 29">
              <a:extLst>
                <a:ext uri="{FF2B5EF4-FFF2-40B4-BE49-F238E27FC236}">
                  <a16:creationId xmlns:a16="http://schemas.microsoft.com/office/drawing/2014/main" id="{513B4105-D214-44A8-9FB9-0E0E77A59CD6}"/>
                </a:ext>
              </a:extLst>
            </p:cNvPr>
            <p:cNvSpPr txBox="1"/>
            <p:nvPr/>
          </p:nvSpPr>
          <p:spPr>
            <a:xfrm>
              <a:off x="6439460" y="2222752"/>
              <a:ext cx="470513" cy="369332"/>
            </a:xfrm>
            <a:prstGeom prst="rect">
              <a:avLst/>
            </a:prstGeom>
            <a:noFill/>
          </p:spPr>
          <p:txBody>
            <a:bodyPr wrap="square">
              <a:spAutoFit/>
            </a:bodyPr>
            <a:lstStyle/>
            <a:p>
              <a:r>
                <a:rPr lang="en-US" sz="1800" b="1">
                  <a:effectLst/>
                  <a:ea typeface="宋体" panose="02010600030101010101" pitchFamily="2" charset="-122"/>
                </a:rPr>
                <a:t>SR</a:t>
              </a:r>
              <a:endParaRPr lang="en-US"/>
            </a:p>
          </p:txBody>
        </p:sp>
      </p:grpSp>
      <p:grpSp>
        <p:nvGrpSpPr>
          <p:cNvPr id="12" name="Group 11">
            <a:extLst>
              <a:ext uri="{FF2B5EF4-FFF2-40B4-BE49-F238E27FC236}">
                <a16:creationId xmlns:a16="http://schemas.microsoft.com/office/drawing/2014/main" id="{CFE10473-C0EF-4B8F-B8FA-2DC708ABA4E0}"/>
              </a:ext>
            </a:extLst>
          </p:cNvPr>
          <p:cNvGrpSpPr/>
          <p:nvPr/>
        </p:nvGrpSpPr>
        <p:grpSpPr>
          <a:xfrm>
            <a:off x="8854140" y="2175523"/>
            <a:ext cx="3246237" cy="4362407"/>
            <a:chOff x="8280401" y="2220444"/>
            <a:chExt cx="3246237" cy="4362407"/>
          </a:xfrm>
        </p:grpSpPr>
        <p:pic>
          <p:nvPicPr>
            <p:cNvPr id="29" name="Picture 28">
              <a:extLst>
                <a:ext uri="{FF2B5EF4-FFF2-40B4-BE49-F238E27FC236}">
                  <a16:creationId xmlns:a16="http://schemas.microsoft.com/office/drawing/2014/main" id="{54A18C4E-49C9-4CE9-BD25-08875B7E1C91}"/>
                </a:ext>
              </a:extLst>
            </p:cNvPr>
            <p:cNvPicPr/>
            <p:nvPr/>
          </p:nvPicPr>
          <p:blipFill>
            <a:blip r:embed="rId4"/>
            <a:stretch>
              <a:fillRect/>
            </a:stretch>
          </p:blipFill>
          <p:spPr>
            <a:xfrm>
              <a:off x="8280401" y="2525055"/>
              <a:ext cx="3246237" cy="4057796"/>
            </a:xfrm>
            <a:prstGeom prst="rect">
              <a:avLst/>
            </a:prstGeom>
          </p:spPr>
        </p:pic>
        <p:sp>
          <p:nvSpPr>
            <p:cNvPr id="31" name="TextBox 30">
              <a:extLst>
                <a:ext uri="{FF2B5EF4-FFF2-40B4-BE49-F238E27FC236}">
                  <a16:creationId xmlns:a16="http://schemas.microsoft.com/office/drawing/2014/main" id="{07CE8FE4-36B7-4A1D-ADE2-A04BC515173E}"/>
                </a:ext>
              </a:extLst>
            </p:cNvPr>
            <p:cNvSpPr txBox="1"/>
            <p:nvPr/>
          </p:nvSpPr>
          <p:spPr>
            <a:xfrm>
              <a:off x="9903519" y="2220444"/>
              <a:ext cx="470513" cy="369332"/>
            </a:xfrm>
            <a:prstGeom prst="rect">
              <a:avLst/>
            </a:prstGeom>
            <a:noFill/>
          </p:spPr>
          <p:txBody>
            <a:bodyPr wrap="square">
              <a:spAutoFit/>
            </a:bodyPr>
            <a:lstStyle/>
            <a:p>
              <a:r>
                <a:rPr lang="en-US" b="1">
                  <a:ea typeface="宋体" panose="02010600030101010101" pitchFamily="2" charset="-122"/>
                </a:rPr>
                <a:t>I</a:t>
              </a:r>
              <a:r>
                <a:rPr lang="en-US" sz="1800" b="1">
                  <a:effectLst/>
                  <a:ea typeface="宋体" panose="02010600030101010101" pitchFamily="2" charset="-122"/>
                </a:rPr>
                <a:t>R</a:t>
              </a:r>
              <a:endParaRPr lang="en-US"/>
            </a:p>
          </p:txBody>
        </p:sp>
      </p:grpSp>
      <p:sp>
        <p:nvSpPr>
          <p:cNvPr id="9" name="TextBox 8">
            <a:extLst>
              <a:ext uri="{FF2B5EF4-FFF2-40B4-BE49-F238E27FC236}">
                <a16:creationId xmlns:a16="http://schemas.microsoft.com/office/drawing/2014/main" id="{FB58016C-3D80-42EA-95E3-D0DC0592C1B7}"/>
              </a:ext>
            </a:extLst>
          </p:cNvPr>
          <p:cNvSpPr txBox="1"/>
          <p:nvPr/>
        </p:nvSpPr>
        <p:spPr>
          <a:xfrm>
            <a:off x="2999808" y="3125806"/>
            <a:ext cx="2038828" cy="646331"/>
          </a:xfrm>
          <a:prstGeom prst="rect">
            <a:avLst/>
          </a:prstGeom>
          <a:noFill/>
        </p:spPr>
        <p:txBody>
          <a:bodyPr wrap="none" rtlCol="0">
            <a:spAutoFit/>
          </a:bodyPr>
          <a:lstStyle/>
          <a:p>
            <a:pPr algn="ctr"/>
            <a:r>
              <a:rPr lang="en-US"/>
              <a:t>No perturbation</a:t>
            </a:r>
          </a:p>
          <a:p>
            <a:pPr algn="ctr"/>
            <a:r>
              <a:rPr lang="en-US"/>
              <a:t>Only sampling error</a:t>
            </a:r>
          </a:p>
        </p:txBody>
      </p:sp>
      <p:sp>
        <p:nvSpPr>
          <p:cNvPr id="32" name="TextBox 31">
            <a:extLst>
              <a:ext uri="{FF2B5EF4-FFF2-40B4-BE49-F238E27FC236}">
                <a16:creationId xmlns:a16="http://schemas.microsoft.com/office/drawing/2014/main" id="{D89D5AE0-B9D1-46B9-9D78-B9A9C4ADB582}"/>
              </a:ext>
            </a:extLst>
          </p:cNvPr>
          <p:cNvSpPr txBox="1"/>
          <p:nvPr/>
        </p:nvSpPr>
        <p:spPr>
          <a:xfrm>
            <a:off x="2218832" y="4951364"/>
            <a:ext cx="3600794" cy="646331"/>
          </a:xfrm>
          <a:prstGeom prst="rect">
            <a:avLst/>
          </a:prstGeom>
          <a:noFill/>
        </p:spPr>
        <p:txBody>
          <a:bodyPr wrap="none" rtlCol="0">
            <a:spAutoFit/>
          </a:bodyPr>
          <a:lstStyle/>
          <a:p>
            <a:pPr algn="ctr"/>
            <a:r>
              <a:rPr lang="en-US"/>
              <a:t>No perturbation</a:t>
            </a:r>
          </a:p>
          <a:p>
            <a:pPr algn="ctr"/>
            <a:r>
              <a:rPr lang="en-US"/>
              <a:t>Sampling error and real device noise</a:t>
            </a:r>
          </a:p>
        </p:txBody>
      </p:sp>
      <p:sp>
        <p:nvSpPr>
          <p:cNvPr id="33" name="TextBox 32">
            <a:extLst>
              <a:ext uri="{FF2B5EF4-FFF2-40B4-BE49-F238E27FC236}">
                <a16:creationId xmlns:a16="http://schemas.microsoft.com/office/drawing/2014/main" id="{3B3136C0-5189-4287-BFA8-9700773DE0D5}"/>
              </a:ext>
            </a:extLst>
          </p:cNvPr>
          <p:cNvSpPr txBox="1"/>
          <p:nvPr/>
        </p:nvSpPr>
        <p:spPr>
          <a:xfrm>
            <a:off x="908662" y="2281666"/>
            <a:ext cx="4129974" cy="707886"/>
          </a:xfrm>
          <a:prstGeom prst="rect">
            <a:avLst/>
          </a:prstGeom>
          <a:noFill/>
        </p:spPr>
        <p:txBody>
          <a:bodyPr wrap="square" rtlCol="0">
            <a:spAutoFit/>
          </a:bodyPr>
          <a:lstStyle/>
          <a:p>
            <a:r>
              <a:rPr lang="en-US" sz="2000">
                <a:solidFill>
                  <a:srgbClr val="C00000"/>
                </a:solidFill>
              </a:rPr>
              <a:t>D</a:t>
            </a:r>
            <a:r>
              <a:rPr lang="en-US" altLang="zh-CN" sz="2000">
                <a:solidFill>
                  <a:srgbClr val="C00000"/>
                </a:solidFill>
              </a:rPr>
              <a:t>eviation from initial state when the perturbation is off:</a:t>
            </a:r>
            <a:endParaRPr lang="en-US" sz="2000">
              <a:solidFill>
                <a:srgbClr val="C00000"/>
              </a:solidFill>
            </a:endParaRPr>
          </a:p>
        </p:txBody>
      </p:sp>
      <p:sp>
        <p:nvSpPr>
          <p:cNvPr id="2" name="Date Placeholder 1">
            <a:extLst>
              <a:ext uri="{FF2B5EF4-FFF2-40B4-BE49-F238E27FC236}">
                <a16:creationId xmlns:a16="http://schemas.microsoft.com/office/drawing/2014/main" id="{9F25F70E-F744-8AE8-0F27-9014B2C9FF2E}"/>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69735D7B-012F-76B5-70B1-12C708092A31}"/>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4A84DAC1-BCF9-8B92-BF30-DD631628E178}"/>
              </a:ext>
            </a:extLst>
          </p:cNvPr>
          <p:cNvSpPr>
            <a:spLocks noGrp="1"/>
          </p:cNvSpPr>
          <p:nvPr>
            <p:ph type="sldNum" sz="quarter" idx="12"/>
          </p:nvPr>
        </p:nvSpPr>
        <p:spPr/>
        <p:txBody>
          <a:bodyPr/>
          <a:lstStyle/>
          <a:p>
            <a:fld id="{A4F2CA83-2021-4716-8E4F-79F255E2A287}" type="slidenum">
              <a:rPr lang="en-US" smtClean="0"/>
              <a:t>33</a:t>
            </a:fld>
            <a:endParaRPr lang="en-US"/>
          </a:p>
        </p:txBody>
      </p:sp>
    </p:spTree>
    <p:extLst>
      <p:ext uri="{BB962C8B-B14F-4D97-AF65-F5344CB8AC3E}">
        <p14:creationId xmlns:p14="http://schemas.microsoft.com/office/powerpoint/2010/main" val="1394514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a:solidFill>
                  <a:srgbClr val="990000"/>
                </a:solidFill>
                <a:latin typeface="+mj-lt"/>
              </a:rPr>
              <a:t>Noise Simulation</a:t>
            </a:r>
          </a:p>
        </p:txBody>
      </p:sp>
      <p:grpSp>
        <p:nvGrpSpPr>
          <p:cNvPr id="5" name="Group 4">
            <a:extLst>
              <a:ext uri="{FF2B5EF4-FFF2-40B4-BE49-F238E27FC236}">
                <a16:creationId xmlns:a16="http://schemas.microsoft.com/office/drawing/2014/main" id="{D1A1F78B-1800-4DBB-8D59-A3328F48C53C}"/>
              </a:ext>
            </a:extLst>
          </p:cNvPr>
          <p:cNvGrpSpPr/>
          <p:nvPr/>
        </p:nvGrpSpPr>
        <p:grpSpPr>
          <a:xfrm>
            <a:off x="4808614" y="1249903"/>
            <a:ext cx="6824431" cy="5123697"/>
            <a:chOff x="4458418" y="948345"/>
            <a:chExt cx="6824431" cy="5123697"/>
          </a:xfrm>
        </p:grpSpPr>
        <p:grpSp>
          <p:nvGrpSpPr>
            <p:cNvPr id="3" name="Group 2">
              <a:extLst>
                <a:ext uri="{FF2B5EF4-FFF2-40B4-BE49-F238E27FC236}">
                  <a16:creationId xmlns:a16="http://schemas.microsoft.com/office/drawing/2014/main" id="{8EBCE48E-BA49-4669-8971-8868C693ACFA}"/>
                </a:ext>
              </a:extLst>
            </p:cNvPr>
            <p:cNvGrpSpPr/>
            <p:nvPr/>
          </p:nvGrpSpPr>
          <p:grpSpPr>
            <a:xfrm>
              <a:off x="4458418" y="948345"/>
              <a:ext cx="3346590" cy="5118935"/>
              <a:chOff x="4458418" y="948345"/>
              <a:chExt cx="3346590" cy="5118935"/>
            </a:xfrm>
          </p:grpSpPr>
          <p:pic>
            <p:nvPicPr>
              <p:cNvPr id="28" name="Picture 27">
                <a:extLst>
                  <a:ext uri="{FF2B5EF4-FFF2-40B4-BE49-F238E27FC236}">
                    <a16:creationId xmlns:a16="http://schemas.microsoft.com/office/drawing/2014/main" id="{7C1FA45A-42A8-4941-A9FD-3086EA00E4AC}"/>
                  </a:ext>
                </a:extLst>
              </p:cNvPr>
              <p:cNvPicPr/>
              <p:nvPr/>
            </p:nvPicPr>
            <p:blipFill>
              <a:blip r:embed="rId2">
                <a:extLst>
                  <a:ext uri="{28A0092B-C50C-407E-A947-70E740481C1C}">
                    <a14:useLocalDpi xmlns:a14="http://schemas.microsoft.com/office/drawing/2010/main" val="0"/>
                  </a:ext>
                </a:extLst>
              </a:blip>
              <a:srcRect/>
              <a:stretch/>
            </p:blipFill>
            <p:spPr>
              <a:xfrm>
                <a:off x="4458418" y="1323340"/>
                <a:ext cx="3346590" cy="4743940"/>
              </a:xfrm>
              <a:prstGeom prst="rect">
                <a:avLst/>
              </a:prstGeom>
            </p:spPr>
          </p:pic>
          <p:sp>
            <p:nvSpPr>
              <p:cNvPr id="30" name="TextBox 29">
                <a:extLst>
                  <a:ext uri="{FF2B5EF4-FFF2-40B4-BE49-F238E27FC236}">
                    <a16:creationId xmlns:a16="http://schemas.microsoft.com/office/drawing/2014/main" id="{513B4105-D214-44A8-9FB9-0E0E77A59CD6}"/>
                  </a:ext>
                </a:extLst>
              </p:cNvPr>
              <p:cNvSpPr txBox="1"/>
              <p:nvPr/>
            </p:nvSpPr>
            <p:spPr>
              <a:xfrm>
                <a:off x="6096000" y="948345"/>
                <a:ext cx="470513" cy="369332"/>
              </a:xfrm>
              <a:prstGeom prst="rect">
                <a:avLst/>
              </a:prstGeom>
              <a:noFill/>
            </p:spPr>
            <p:txBody>
              <a:bodyPr wrap="square">
                <a:spAutoFit/>
              </a:bodyPr>
              <a:lstStyle/>
              <a:p>
                <a:r>
                  <a:rPr lang="en-US" sz="1800" b="1">
                    <a:effectLst/>
                    <a:ea typeface="宋体" panose="02010600030101010101" pitchFamily="2" charset="-122"/>
                  </a:rPr>
                  <a:t>SR</a:t>
                </a:r>
                <a:endParaRPr lang="en-US"/>
              </a:p>
            </p:txBody>
          </p:sp>
        </p:grpSp>
        <p:grpSp>
          <p:nvGrpSpPr>
            <p:cNvPr id="4" name="Group 3">
              <a:extLst>
                <a:ext uri="{FF2B5EF4-FFF2-40B4-BE49-F238E27FC236}">
                  <a16:creationId xmlns:a16="http://schemas.microsoft.com/office/drawing/2014/main" id="{1EE5A2D0-4295-4173-9A98-96AF30011673}"/>
                </a:ext>
              </a:extLst>
            </p:cNvPr>
            <p:cNvGrpSpPr/>
            <p:nvPr/>
          </p:nvGrpSpPr>
          <p:grpSpPr>
            <a:xfrm>
              <a:off x="7912218" y="948345"/>
              <a:ext cx="3370631" cy="5123697"/>
              <a:chOff x="7912218" y="948345"/>
              <a:chExt cx="3370631" cy="5123697"/>
            </a:xfrm>
          </p:grpSpPr>
          <p:pic>
            <p:nvPicPr>
              <p:cNvPr id="29" name="Picture 28">
                <a:extLst>
                  <a:ext uri="{FF2B5EF4-FFF2-40B4-BE49-F238E27FC236}">
                    <a16:creationId xmlns:a16="http://schemas.microsoft.com/office/drawing/2014/main" id="{54A18C4E-49C9-4CE9-BD25-08875B7E1C91}"/>
                  </a:ext>
                </a:extLst>
              </p:cNvPr>
              <p:cNvPicPr/>
              <p:nvPr/>
            </p:nvPicPr>
            <p:blipFill>
              <a:blip r:embed="rId3">
                <a:extLst>
                  <a:ext uri="{28A0092B-C50C-407E-A947-70E740481C1C}">
                    <a14:useLocalDpi xmlns:a14="http://schemas.microsoft.com/office/drawing/2010/main" val="0"/>
                  </a:ext>
                </a:extLst>
              </a:blip>
              <a:srcRect/>
              <a:stretch/>
            </p:blipFill>
            <p:spPr>
              <a:xfrm>
                <a:off x="7912218" y="1317677"/>
                <a:ext cx="3370631" cy="4754365"/>
              </a:xfrm>
              <a:prstGeom prst="rect">
                <a:avLst/>
              </a:prstGeom>
            </p:spPr>
          </p:pic>
          <p:sp>
            <p:nvSpPr>
              <p:cNvPr id="31" name="TextBox 30">
                <a:extLst>
                  <a:ext uri="{FF2B5EF4-FFF2-40B4-BE49-F238E27FC236}">
                    <a16:creationId xmlns:a16="http://schemas.microsoft.com/office/drawing/2014/main" id="{07CE8FE4-36B7-4A1D-ADE2-A04BC515173E}"/>
                  </a:ext>
                </a:extLst>
              </p:cNvPr>
              <p:cNvSpPr txBox="1"/>
              <p:nvPr/>
            </p:nvSpPr>
            <p:spPr>
              <a:xfrm>
                <a:off x="9702924" y="948345"/>
                <a:ext cx="470513" cy="369332"/>
              </a:xfrm>
              <a:prstGeom prst="rect">
                <a:avLst/>
              </a:prstGeom>
              <a:noFill/>
            </p:spPr>
            <p:txBody>
              <a:bodyPr wrap="square">
                <a:spAutoFit/>
              </a:bodyPr>
              <a:lstStyle/>
              <a:p>
                <a:r>
                  <a:rPr lang="en-US" b="1">
                    <a:ea typeface="宋体" panose="02010600030101010101" pitchFamily="2" charset="-122"/>
                  </a:rPr>
                  <a:t>I</a:t>
                </a:r>
                <a:r>
                  <a:rPr lang="en-US" sz="1800" b="1">
                    <a:effectLst/>
                    <a:ea typeface="宋体" panose="02010600030101010101" pitchFamily="2" charset="-122"/>
                  </a:rPr>
                  <a:t>R</a:t>
                </a:r>
                <a:endParaRPr lang="en-US"/>
              </a:p>
            </p:txBody>
          </p:sp>
        </p:grpSp>
      </p:grpSp>
      <p:sp>
        <p:nvSpPr>
          <p:cNvPr id="9" name="TextBox 8">
            <a:extLst>
              <a:ext uri="{FF2B5EF4-FFF2-40B4-BE49-F238E27FC236}">
                <a16:creationId xmlns:a16="http://schemas.microsoft.com/office/drawing/2014/main" id="{FB58016C-3D80-42EA-95E3-D0DC0592C1B7}"/>
              </a:ext>
            </a:extLst>
          </p:cNvPr>
          <p:cNvSpPr txBox="1"/>
          <p:nvPr/>
        </p:nvSpPr>
        <p:spPr>
          <a:xfrm>
            <a:off x="1586933" y="2370070"/>
            <a:ext cx="2245231" cy="707886"/>
          </a:xfrm>
          <a:prstGeom prst="rect">
            <a:avLst/>
          </a:prstGeom>
          <a:noFill/>
        </p:spPr>
        <p:txBody>
          <a:bodyPr wrap="none" rtlCol="0">
            <a:spAutoFit/>
          </a:bodyPr>
          <a:lstStyle/>
          <a:p>
            <a:pPr algn="ctr"/>
            <a:r>
              <a:rPr lang="en-US" sz="2000"/>
              <a:t>With perturbation</a:t>
            </a:r>
          </a:p>
          <a:p>
            <a:pPr algn="ctr"/>
            <a:r>
              <a:rPr lang="en-US" sz="2000"/>
              <a:t>Only sampling error</a:t>
            </a:r>
          </a:p>
        </p:txBody>
      </p:sp>
      <p:sp>
        <p:nvSpPr>
          <p:cNvPr id="32" name="TextBox 31">
            <a:extLst>
              <a:ext uri="{FF2B5EF4-FFF2-40B4-BE49-F238E27FC236}">
                <a16:creationId xmlns:a16="http://schemas.microsoft.com/office/drawing/2014/main" id="{D89D5AE0-B9D1-46B9-9D78-B9A9C4ADB582}"/>
              </a:ext>
            </a:extLst>
          </p:cNvPr>
          <p:cNvSpPr txBox="1"/>
          <p:nvPr/>
        </p:nvSpPr>
        <p:spPr>
          <a:xfrm>
            <a:off x="720446" y="4490591"/>
            <a:ext cx="3978205" cy="707886"/>
          </a:xfrm>
          <a:prstGeom prst="rect">
            <a:avLst/>
          </a:prstGeom>
          <a:noFill/>
        </p:spPr>
        <p:txBody>
          <a:bodyPr wrap="none" rtlCol="0">
            <a:spAutoFit/>
          </a:bodyPr>
          <a:lstStyle/>
          <a:p>
            <a:pPr algn="ctr"/>
            <a:r>
              <a:rPr lang="en-US" sz="2000"/>
              <a:t>With perturbation</a:t>
            </a:r>
          </a:p>
          <a:p>
            <a:pPr algn="ctr"/>
            <a:r>
              <a:rPr lang="en-US" sz="2000"/>
              <a:t>Sampling error and real device noise</a:t>
            </a:r>
          </a:p>
        </p:txBody>
      </p:sp>
      <p:sp>
        <p:nvSpPr>
          <p:cNvPr id="2" name="TextBox 1">
            <a:extLst>
              <a:ext uri="{FF2B5EF4-FFF2-40B4-BE49-F238E27FC236}">
                <a16:creationId xmlns:a16="http://schemas.microsoft.com/office/drawing/2014/main" id="{D6F9A7F2-B242-4A91-98EB-EE0737AB9024}"/>
              </a:ext>
            </a:extLst>
          </p:cNvPr>
          <p:cNvSpPr txBox="1"/>
          <p:nvPr/>
        </p:nvSpPr>
        <p:spPr>
          <a:xfrm>
            <a:off x="722431" y="800176"/>
            <a:ext cx="6972147" cy="400110"/>
          </a:xfrm>
          <a:prstGeom prst="rect">
            <a:avLst/>
          </a:prstGeom>
          <a:noFill/>
        </p:spPr>
        <p:txBody>
          <a:bodyPr wrap="square" rtlCol="0">
            <a:spAutoFit/>
          </a:bodyPr>
          <a:lstStyle/>
          <a:p>
            <a:r>
              <a:rPr lang="en-US" sz="2000">
                <a:solidFill>
                  <a:srgbClr val="C00000"/>
                </a:solidFill>
              </a:rPr>
              <a:t>D</a:t>
            </a:r>
            <a:r>
              <a:rPr lang="en-US" altLang="zh-CN" sz="2000">
                <a:solidFill>
                  <a:srgbClr val="C00000"/>
                </a:solidFill>
              </a:rPr>
              <a:t>eviation from ODE benchmark when the perturbation is on:</a:t>
            </a:r>
            <a:endParaRPr lang="en-US" sz="2000">
              <a:solidFill>
                <a:srgbClr val="C00000"/>
              </a:solidFill>
            </a:endParaRPr>
          </a:p>
        </p:txBody>
      </p:sp>
      <p:sp>
        <p:nvSpPr>
          <p:cNvPr id="6" name="Date Placeholder 5">
            <a:extLst>
              <a:ext uri="{FF2B5EF4-FFF2-40B4-BE49-F238E27FC236}">
                <a16:creationId xmlns:a16="http://schemas.microsoft.com/office/drawing/2014/main" id="{982BE894-9001-108D-59EA-7F5EEEA52991}"/>
              </a:ext>
            </a:extLst>
          </p:cNvPr>
          <p:cNvSpPr>
            <a:spLocks noGrp="1"/>
          </p:cNvSpPr>
          <p:nvPr>
            <p:ph type="dt" sz="half" idx="10"/>
          </p:nvPr>
        </p:nvSpPr>
        <p:spPr/>
        <p:txBody>
          <a:bodyPr/>
          <a:lstStyle/>
          <a:p>
            <a:r>
              <a:rPr lang="en-US"/>
              <a:t>01/09/2022</a:t>
            </a:r>
          </a:p>
        </p:txBody>
      </p:sp>
      <p:sp>
        <p:nvSpPr>
          <p:cNvPr id="7" name="Footer Placeholder 6">
            <a:extLst>
              <a:ext uri="{FF2B5EF4-FFF2-40B4-BE49-F238E27FC236}">
                <a16:creationId xmlns:a16="http://schemas.microsoft.com/office/drawing/2014/main" id="{9F93CD5E-90D9-118A-9605-E0C36D113E0F}"/>
              </a:ext>
            </a:extLst>
          </p:cNvPr>
          <p:cNvSpPr>
            <a:spLocks noGrp="1"/>
          </p:cNvSpPr>
          <p:nvPr>
            <p:ph type="ftr" sz="quarter" idx="11"/>
          </p:nvPr>
        </p:nvSpPr>
        <p:spPr/>
        <p:txBody>
          <a:bodyPr/>
          <a:lstStyle/>
          <a:p>
            <a:r>
              <a:rPr lang="en-US"/>
              <a:t>BPU11, Predrag Krstic</a:t>
            </a:r>
          </a:p>
        </p:txBody>
      </p:sp>
      <p:sp>
        <p:nvSpPr>
          <p:cNvPr id="8" name="Slide Number Placeholder 7">
            <a:extLst>
              <a:ext uri="{FF2B5EF4-FFF2-40B4-BE49-F238E27FC236}">
                <a16:creationId xmlns:a16="http://schemas.microsoft.com/office/drawing/2014/main" id="{31D9FFC8-E8A7-C136-9424-D4444A7356AA}"/>
              </a:ext>
            </a:extLst>
          </p:cNvPr>
          <p:cNvSpPr>
            <a:spLocks noGrp="1"/>
          </p:cNvSpPr>
          <p:nvPr>
            <p:ph type="sldNum" sz="quarter" idx="12"/>
          </p:nvPr>
        </p:nvSpPr>
        <p:spPr/>
        <p:txBody>
          <a:bodyPr/>
          <a:lstStyle/>
          <a:p>
            <a:fld id="{A4F2CA83-2021-4716-8E4F-79F255E2A287}" type="slidenum">
              <a:rPr lang="en-US" smtClean="0"/>
              <a:t>34</a:t>
            </a:fld>
            <a:endParaRPr lang="en-US"/>
          </a:p>
        </p:txBody>
      </p:sp>
    </p:spTree>
    <p:extLst>
      <p:ext uri="{BB962C8B-B14F-4D97-AF65-F5344CB8AC3E}">
        <p14:creationId xmlns:p14="http://schemas.microsoft.com/office/powerpoint/2010/main" val="1390689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9D96C5-AFBE-396B-09D6-C0818750A823}"/>
              </a:ext>
            </a:extLst>
          </p:cNvPr>
          <p:cNvSpPr txBox="1"/>
          <p:nvPr/>
        </p:nvSpPr>
        <p:spPr>
          <a:xfrm>
            <a:off x="342900" y="843493"/>
            <a:ext cx="11262946" cy="4949496"/>
          </a:xfrm>
          <a:prstGeom prst="rect">
            <a:avLst/>
          </a:prstGeom>
          <a:noFill/>
        </p:spPr>
        <p:txBody>
          <a:bodyPr wrap="square">
            <a:spAutoFit/>
          </a:bodyPr>
          <a:lstStyle/>
          <a:p>
            <a:pPr algn="just">
              <a:lnSpc>
                <a:spcPct val="150000"/>
              </a:lnSpc>
            </a:pPr>
            <a:r>
              <a:rPr lang="en-US" sz="5400" dirty="0">
                <a:latin typeface="Comic Sans MS" panose="030F0702030302020204" pitchFamily="66" charset="0"/>
              </a:rPr>
              <a:t>III. </a:t>
            </a:r>
            <a:r>
              <a:rPr lang="en-US" sz="5400" b="1" dirty="0">
                <a:latin typeface="Comic Sans MS" panose="030F0702030302020204" pitchFamily="66" charset="0"/>
              </a:rPr>
              <a:t>Collisional S-matrix for the vibrational dynamics of H+H</a:t>
            </a:r>
            <a:r>
              <a:rPr lang="en-US" sz="5400" b="1" baseline="-25000" dirty="0">
                <a:latin typeface="Comic Sans MS" panose="030F0702030302020204" pitchFamily="66" charset="0"/>
              </a:rPr>
              <a:t>2</a:t>
            </a:r>
            <a:r>
              <a:rPr lang="en-US" sz="5400" b="1" dirty="0">
                <a:latin typeface="Comic Sans MS" panose="030F0702030302020204" pitchFamily="66" charset="0"/>
              </a:rPr>
              <a:t> including dissociative processes by quantum computing</a:t>
            </a:r>
          </a:p>
        </p:txBody>
      </p:sp>
      <p:sp>
        <p:nvSpPr>
          <p:cNvPr id="4" name="Date Placeholder 3">
            <a:extLst>
              <a:ext uri="{FF2B5EF4-FFF2-40B4-BE49-F238E27FC236}">
                <a16:creationId xmlns:a16="http://schemas.microsoft.com/office/drawing/2014/main" id="{003EC1C2-26D3-8E28-0B23-2B91610F8299}"/>
              </a:ext>
            </a:extLst>
          </p:cNvPr>
          <p:cNvSpPr>
            <a:spLocks noGrp="1"/>
          </p:cNvSpPr>
          <p:nvPr>
            <p:ph type="dt" sz="half" idx="10"/>
          </p:nvPr>
        </p:nvSpPr>
        <p:spPr/>
        <p:txBody>
          <a:bodyPr/>
          <a:lstStyle/>
          <a:p>
            <a:r>
              <a:rPr lang="en-US"/>
              <a:t>01/09/2022</a:t>
            </a:r>
          </a:p>
        </p:txBody>
      </p:sp>
      <p:sp>
        <p:nvSpPr>
          <p:cNvPr id="5" name="Footer Placeholder 4">
            <a:extLst>
              <a:ext uri="{FF2B5EF4-FFF2-40B4-BE49-F238E27FC236}">
                <a16:creationId xmlns:a16="http://schemas.microsoft.com/office/drawing/2014/main" id="{7BCC7550-A731-615E-DDB2-31A9FA4ED0EF}"/>
              </a:ext>
            </a:extLst>
          </p:cNvPr>
          <p:cNvSpPr>
            <a:spLocks noGrp="1"/>
          </p:cNvSpPr>
          <p:nvPr>
            <p:ph type="ftr" sz="quarter" idx="11"/>
          </p:nvPr>
        </p:nvSpPr>
        <p:spPr/>
        <p:txBody>
          <a:bodyPr/>
          <a:lstStyle/>
          <a:p>
            <a:r>
              <a:rPr lang="en-US"/>
              <a:t>BPU11, Predrag Krstic</a:t>
            </a:r>
          </a:p>
        </p:txBody>
      </p:sp>
      <p:sp>
        <p:nvSpPr>
          <p:cNvPr id="6" name="Slide Number Placeholder 5">
            <a:extLst>
              <a:ext uri="{FF2B5EF4-FFF2-40B4-BE49-F238E27FC236}">
                <a16:creationId xmlns:a16="http://schemas.microsoft.com/office/drawing/2014/main" id="{D1603843-56E3-F5F8-0E9E-3CB6E1825A19}"/>
              </a:ext>
            </a:extLst>
          </p:cNvPr>
          <p:cNvSpPr>
            <a:spLocks noGrp="1"/>
          </p:cNvSpPr>
          <p:nvPr>
            <p:ph type="sldNum" sz="quarter" idx="12"/>
          </p:nvPr>
        </p:nvSpPr>
        <p:spPr/>
        <p:txBody>
          <a:bodyPr/>
          <a:lstStyle/>
          <a:p>
            <a:fld id="{A4F2CA83-2021-4716-8E4F-79F255E2A287}" type="slidenum">
              <a:rPr lang="en-US" smtClean="0"/>
              <a:t>35</a:t>
            </a:fld>
            <a:endParaRPr lang="en-US"/>
          </a:p>
        </p:txBody>
      </p:sp>
      <p:sp>
        <p:nvSpPr>
          <p:cNvPr id="8" name="TextBox 7">
            <a:extLst>
              <a:ext uri="{FF2B5EF4-FFF2-40B4-BE49-F238E27FC236}">
                <a16:creationId xmlns:a16="http://schemas.microsoft.com/office/drawing/2014/main" id="{E3EAF7D0-E382-6F53-3FCA-92DD097374C6}"/>
              </a:ext>
            </a:extLst>
          </p:cNvPr>
          <p:cNvSpPr txBox="1"/>
          <p:nvPr/>
        </p:nvSpPr>
        <p:spPr>
          <a:xfrm>
            <a:off x="380999" y="5829841"/>
            <a:ext cx="7315201"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Y. Wang and P. Krstic,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arXiv:2205.14201 [quant-</a:t>
            </a:r>
            <a:r>
              <a:rPr lang="en-US" sz="1800" u="sng"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ph</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a:t>
            </a:r>
            <a:r>
              <a:rPr lang="en-US" sz="1800" dirty="0">
                <a:effectLst/>
                <a:latin typeface="Times New Roman" panose="02020603050405020304" pitchFamily="18" charset="0"/>
                <a:ea typeface="Calibri" panose="020F0502020204030204" pitchFamily="34" charset="0"/>
              </a:rPr>
              <a:t> (New J. Phys, 2022)</a:t>
            </a:r>
            <a:endParaRPr lang="en-US" dirty="0"/>
          </a:p>
        </p:txBody>
      </p:sp>
    </p:spTree>
    <p:extLst>
      <p:ext uri="{BB962C8B-B14F-4D97-AF65-F5344CB8AC3E}">
        <p14:creationId xmlns:p14="http://schemas.microsoft.com/office/powerpoint/2010/main" val="18386069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dirty="0">
                <a:solidFill>
                  <a:srgbClr val="990000"/>
                </a:solidFill>
                <a:latin typeface="+mj-lt"/>
              </a:rPr>
              <a:t>Definition of the Problem</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6C9A7A59-B29D-4355-B004-E4F23922B45A}"/>
                  </a:ext>
                </a:extLst>
              </p:cNvPr>
              <p:cNvSpPr txBox="1"/>
              <p:nvPr/>
            </p:nvSpPr>
            <p:spPr>
              <a:xfrm>
                <a:off x="1064794" y="990643"/>
                <a:ext cx="10535478" cy="2554545"/>
              </a:xfrm>
              <a:prstGeom prst="rect">
                <a:avLst/>
              </a:prstGeom>
              <a:noFill/>
            </p:spPr>
            <p:txBody>
              <a:bodyPr wrap="square">
                <a:spAutoFit/>
              </a:bodyPr>
              <a:lstStyle/>
              <a:p>
                <a:pPr algn="just"/>
                <a14:m>
                  <m:oMath xmlns:m="http://schemas.openxmlformats.org/officeDocument/2006/math">
                    <m:r>
                      <a:rPr lang="en-US" sz="2000" i="1" smtClean="0">
                        <a:latin typeface="Cambria Math" panose="02040503050406030204" pitchFamily="18" charset="0"/>
                        <a:ea typeface="宋体" panose="02010600030101010101" pitchFamily="2" charset="-122"/>
                        <a:cs typeface="Times New Roman" panose="02020603050405020304" pitchFamily="18" charset="0"/>
                      </a:rPr>
                      <m:t>𝐻</m:t>
                    </m:r>
                  </m:oMath>
                </a14:m>
                <a:r>
                  <a:rPr lang="en-US" sz="2000" dirty="0"/>
                  <a:t> atom colliding with </a:t>
                </a:r>
                <a14:m>
                  <m:oMath xmlns:m="http://schemas.openxmlformats.org/officeDocument/2006/math">
                    <m:sSub>
                      <m:sSubPr>
                        <m:ctrlPr>
                          <a:rPr lang="en-US" sz="2000" i="1">
                            <a:latin typeface="Cambria Math" panose="02040503050406030204" pitchFamily="18" charset="0"/>
                            <a:cs typeface="Times New Roman" panose="02020603050405020304" pitchFamily="18" charset="0"/>
                          </a:rPr>
                        </m:ctrlPr>
                      </m:sSubPr>
                      <m:e>
                        <m:r>
                          <a:rPr lang="en-US" sz="2000" i="1">
                            <a:latin typeface="Cambria Math" panose="02040503050406030204" pitchFamily="18" charset="0"/>
                            <a:cs typeface="Times New Roman" panose="02020603050405020304" pitchFamily="18" charset="0"/>
                          </a:rPr>
                          <m:t>𝐻</m:t>
                        </m:r>
                      </m:e>
                      <m:sub>
                        <m:r>
                          <a:rPr lang="en-US" sz="2000" i="1">
                            <a:latin typeface="Cambria Math" panose="02040503050406030204" pitchFamily="18" charset="0"/>
                            <a:cs typeface="Times New Roman" panose="02020603050405020304" pitchFamily="18" charset="0"/>
                          </a:rPr>
                          <m:t>2</m:t>
                        </m:r>
                      </m:sub>
                    </m:sSub>
                    <m:r>
                      <a:rPr lang="en-US" sz="2000" i="1">
                        <a:latin typeface="Cambria Math" panose="02040503050406030204" pitchFamily="18" charset="0"/>
                        <a:cs typeface="Times New Roman" panose="02020603050405020304" pitchFamily="18" charset="0"/>
                      </a:rPr>
                      <m:t> </m:t>
                    </m:r>
                  </m:oMath>
                </a14:m>
                <a:r>
                  <a:rPr lang="en-US" sz="2000" dirty="0"/>
                  <a:t>is the most fundamental neutral atom-molecule collision systems. </a:t>
                </a:r>
                <a:r>
                  <a:rPr lang="en-US" sz="2000" dirty="0">
                    <a:effectLst/>
                    <a:ea typeface="宋体" panose="02010600030101010101" pitchFamily="2" charset="-122"/>
                  </a:rPr>
                  <a:t>The scattering matrix (</a:t>
                </a:r>
                <a14:m>
                  <m:oMath xmlns:m="http://schemas.openxmlformats.org/officeDocument/2006/math">
                    <m:r>
                      <a:rPr lang="en-US" sz="2000" b="1" i="1">
                        <a:effectLst/>
                        <a:latin typeface="Cambria Math" panose="02040503050406030204" pitchFamily="18" charset="0"/>
                        <a:ea typeface="宋体" panose="02010600030101010101" pitchFamily="2" charset="-122"/>
                        <a:cs typeface="Times New Roman" panose="02020603050405020304" pitchFamily="18" charset="0"/>
                      </a:rPr>
                      <m:t>𝑺</m:t>
                    </m:r>
                  </m:oMath>
                </a14:m>
                <a:r>
                  <a:rPr lang="en-US" sz="2000" b="1" dirty="0">
                    <a:effectLst/>
                    <a:ea typeface="宋体" panose="02010600030101010101" pitchFamily="2" charset="-122"/>
                  </a:rPr>
                  <a:t>-matrix) </a:t>
                </a:r>
                <a:r>
                  <a:rPr lang="en-US" sz="2000" dirty="0">
                    <a:effectLst/>
                    <a:ea typeface="宋体" panose="02010600030101010101" pitchFamily="2" charset="-122"/>
                  </a:rPr>
                  <a:t>is a unitary matrix that relates the initial and final states of the physical system which undergoes a scattering process. </a:t>
                </a:r>
                <a:endParaRPr lang="en-US" sz="2000" dirty="0"/>
              </a:p>
              <a:p>
                <a:pPr algn="just"/>
                <a:endParaRPr lang="en-US" sz="2000" dirty="0">
                  <a:effectLst/>
                  <a:ea typeface="宋体" panose="02010600030101010101" pitchFamily="2" charset="-122"/>
                </a:endParaRPr>
              </a:p>
              <a:p>
                <a:pPr algn="just"/>
                <a:r>
                  <a:rPr lang="en-US" sz="2000" dirty="0">
                    <a:ea typeface="宋体" panose="02010600030101010101" pitchFamily="2" charset="-122"/>
                  </a:rPr>
                  <a:t>We</a:t>
                </a:r>
                <a:r>
                  <a:rPr lang="en-US" sz="2000" dirty="0">
                    <a:effectLst/>
                    <a:ea typeface="宋体" panose="02010600030101010101" pitchFamily="2" charset="-122"/>
                  </a:rPr>
                  <a:t> develop a</a:t>
                </a:r>
                <a:r>
                  <a:rPr lang="en-US" sz="2000" dirty="0">
                    <a:ea typeface="宋体" panose="02010600030101010101" pitchFamily="2" charset="-122"/>
                  </a:rPr>
                  <a:t> quantum </a:t>
                </a:r>
                <a:r>
                  <a:rPr lang="en-US" sz="2000" dirty="0">
                    <a:effectLst/>
                    <a:ea typeface="宋体" panose="02010600030101010101" pitchFamily="2" charset="-122"/>
                  </a:rPr>
                  <a:t>algorithm to calculate the </a:t>
                </a:r>
                <a:r>
                  <a:rPr lang="en-US" sz="2000" b="1" dirty="0">
                    <a:effectLst/>
                    <a:ea typeface="宋体" panose="02010600030101010101" pitchFamily="2" charset="-122"/>
                  </a:rPr>
                  <a:t>collisional S-matrix </a:t>
                </a:r>
                <a:r>
                  <a:rPr lang="en-US" sz="2000" dirty="0">
                    <a:effectLst/>
                    <a:ea typeface="宋体" panose="02010600030101010101" pitchFamily="2" charset="-122"/>
                  </a:rPr>
                  <a:t>for transitions between </a:t>
                </a:r>
                <a:r>
                  <a:rPr lang="en-US" sz="2000" b="1" dirty="0">
                    <a:effectLst/>
                    <a:ea typeface="宋体" panose="02010600030101010101" pitchFamily="2" charset="-122"/>
                  </a:rPr>
                  <a:t>dissociating vibrational states </a:t>
                </a:r>
                <a:r>
                  <a:rPr lang="en-US" sz="2000" dirty="0">
                    <a:effectLst/>
                    <a:ea typeface="宋体" panose="02010600030101010101" pitchFamily="2" charset="-122"/>
                  </a:rPr>
                  <a:t>at the ground electronic surface of </a:t>
                </a:r>
                <a14:m>
                  <m:oMath xmlns:m="http://schemas.openxmlformats.org/officeDocument/2006/math">
                    <m:sSub>
                      <m:sSubPr>
                        <m:ctrlPr>
                          <a:rPr lang="en-US" sz="2000" b="0" i="1" smtClean="0">
                            <a:effectLst/>
                            <a:latin typeface="Cambria Math" panose="02040503050406030204" pitchFamily="18" charset="0"/>
                            <a:cs typeface="Times New Roman" panose="02020603050405020304" pitchFamily="18" charset="0"/>
                          </a:rPr>
                        </m:ctrlPr>
                      </m:sSubPr>
                      <m:e>
                        <m:r>
                          <a:rPr lang="en-US" sz="2000" b="0" i="1" smtClean="0">
                            <a:effectLst/>
                            <a:latin typeface="Cambria Math" panose="02040503050406030204" pitchFamily="18" charset="0"/>
                            <a:cs typeface="Times New Roman" panose="02020603050405020304" pitchFamily="18" charset="0"/>
                          </a:rPr>
                          <m:t>𝐻</m:t>
                        </m:r>
                      </m:e>
                      <m:sub>
                        <m:r>
                          <a:rPr lang="en-US" sz="2000" b="0" i="1" smtClean="0">
                            <a:effectLst/>
                            <a:latin typeface="Cambria Math" panose="02040503050406030204" pitchFamily="18" charset="0"/>
                            <a:cs typeface="Times New Roman" panose="02020603050405020304" pitchFamily="18" charset="0"/>
                          </a:rPr>
                          <m:t>2</m:t>
                        </m:r>
                      </m:sub>
                    </m:sSub>
                    <m:r>
                      <a:rPr lang="en-US" sz="2000" b="0" i="1" smtClean="0">
                        <a:effectLst/>
                        <a:latin typeface="Cambria Math" panose="02040503050406030204" pitchFamily="18" charset="0"/>
                        <a:cs typeface="Times New Roman" panose="02020603050405020304" pitchFamily="18" charset="0"/>
                      </a:rPr>
                      <m:t> </m:t>
                    </m:r>
                  </m:oMath>
                </a14:m>
                <a:r>
                  <a:rPr lang="en-US" sz="2000" dirty="0">
                    <a:effectLst/>
                    <a:ea typeface="宋体" panose="02010600030101010101" pitchFamily="2" charset="-122"/>
                  </a:rPr>
                  <a:t>in collision with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oMath>
                </a14:m>
                <a:r>
                  <a:rPr lang="en-US" sz="2000" dirty="0">
                    <a:effectLst/>
                    <a:ea typeface="宋体" panose="02010600030101010101" pitchFamily="2" charset="-122"/>
                  </a:rPr>
                  <a:t>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1</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𝑠</m:t>
                    </m:r>
                  </m:oMath>
                </a14:m>
                <a:r>
                  <a:rPr lang="en-US" sz="2000" dirty="0">
                    <a:ea typeface="宋体" panose="02010600030101010101" pitchFamily="2" charset="-122"/>
                  </a:rPr>
                  <a:t>). </a:t>
                </a:r>
              </a:p>
              <a:p>
                <a:pPr algn="just"/>
                <a:endParaRPr lang="en-US" sz="2000" dirty="0">
                  <a:ea typeface="宋体" panose="02010600030101010101" pitchFamily="2" charset="-122"/>
                </a:endParaRPr>
              </a:p>
              <a:p>
                <a:pPr algn="just"/>
                <a:r>
                  <a:rPr lang="en-US" sz="2000" dirty="0">
                    <a:ea typeface="宋体" panose="02010600030101010101" pitchFamily="2" charset="-122"/>
                  </a:rPr>
                  <a:t>Basis form </a:t>
                </a:r>
                <a:r>
                  <a:rPr lang="en-US" sz="2000" dirty="0">
                    <a:effectLst/>
                    <a:ea typeface="宋体" panose="02010600030101010101" pitchFamily="2" charset="-122"/>
                  </a:rPr>
                  <a:t> </a:t>
                </a:r>
                <a:r>
                  <a:rPr lang="en-US" sz="2000" b="1" dirty="0">
                    <a:effectLst/>
                    <a:ea typeface="宋体" panose="02010600030101010101" pitchFamily="2" charset="-122"/>
                  </a:rPr>
                  <a:t>unperturbed vibrational Hamiltonian </a:t>
                </a:r>
                <a14:m>
                  <m:oMath xmlns:m="http://schemas.openxmlformats.org/officeDocument/2006/math">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0</m:t>
                        </m:r>
                      </m:sub>
                    </m:sSub>
                  </m:oMath>
                </a14:m>
                <a:r>
                  <a:rPr lang="en-US" sz="2000" dirty="0">
                    <a:effectLst/>
                    <a:ea typeface="宋体" panose="02010600030101010101" pitchFamily="2" charset="-122"/>
                  </a:rPr>
                  <a:t> of </a:t>
                </a:r>
                <a14:m>
                  <m:oMath xmlns:m="http://schemas.openxmlformats.org/officeDocument/2006/math">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sub>
                    </m:sSub>
                  </m:oMath>
                </a14:m>
                <a:r>
                  <a:rPr lang="en-US" sz="2000" dirty="0"/>
                  <a:t>:</a:t>
                </a:r>
              </a:p>
            </p:txBody>
          </p:sp>
        </mc:Choice>
        <mc:Fallback>
          <p:sp>
            <p:nvSpPr>
              <p:cNvPr id="12" name="TextBox 11">
                <a:extLst>
                  <a:ext uri="{FF2B5EF4-FFF2-40B4-BE49-F238E27FC236}">
                    <a16:creationId xmlns:a16="http://schemas.microsoft.com/office/drawing/2014/main" id="{6C9A7A59-B29D-4355-B004-E4F23922B45A}"/>
                  </a:ext>
                </a:extLst>
              </p:cNvPr>
              <p:cNvSpPr txBox="1">
                <a:spLocks noRot="1" noChangeAspect="1" noMove="1" noResize="1" noEditPoints="1" noAdjustHandles="1" noChangeArrowheads="1" noChangeShapeType="1" noTextEdit="1"/>
              </p:cNvSpPr>
              <p:nvPr/>
            </p:nvSpPr>
            <p:spPr>
              <a:xfrm>
                <a:off x="1064794" y="990643"/>
                <a:ext cx="10535478" cy="2554545"/>
              </a:xfrm>
              <a:prstGeom prst="rect">
                <a:avLst/>
              </a:prstGeom>
              <a:blipFill>
                <a:blip r:embed="rId2"/>
                <a:stretch>
                  <a:fillRect l="-637" t="-1432" r="-579" b="-33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5FDC3E0-5DB7-46FA-BCD1-AF0D29E967B7}"/>
                  </a:ext>
                </a:extLst>
              </p:cNvPr>
              <p:cNvSpPr txBox="1"/>
              <p:nvPr/>
            </p:nvSpPr>
            <p:spPr>
              <a:xfrm>
                <a:off x="3282527" y="4448855"/>
                <a:ext cx="6096000" cy="8878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𝐻</m:t>
                          </m:r>
                        </m:e>
                        <m:sub>
                          <m:r>
                            <a:rPr lang="en-US" sz="2000" i="0">
                              <a:solidFill>
                                <a:schemeClr val="tx1"/>
                              </a:solidFill>
                              <a:latin typeface="Cambria Math" panose="02040503050406030204" pitchFamily="18" charset="0"/>
                            </a:rPr>
                            <m:t>0</m:t>
                          </m:r>
                        </m:sub>
                      </m:sSub>
                      <m:r>
                        <a:rPr lang="en-US" sz="2000" i="1">
                          <a:solidFill>
                            <a:schemeClr val="tx1"/>
                          </a:solidFill>
                          <a:latin typeface="Cambria Math" panose="02040503050406030204" pitchFamily="18" charset="0"/>
                        </a:rPr>
                        <m:t>𝜑</m:t>
                      </m:r>
                      <m:r>
                        <a:rPr lang="en-US" sz="2000" i="0">
                          <a:solidFill>
                            <a:schemeClr val="tx1"/>
                          </a:solidFill>
                          <a:latin typeface="Cambria Math" panose="02040503050406030204" pitchFamily="18" charset="0"/>
                        </a:rPr>
                        <m:t>=</m:t>
                      </m:r>
                      <m:d>
                        <m:dPr>
                          <m:ctrlPr>
                            <a:rPr lang="en-US" sz="2000" i="1">
                              <a:solidFill>
                                <a:schemeClr val="tx1"/>
                              </a:solidFill>
                              <a:latin typeface="Cambria Math" panose="02040503050406030204" pitchFamily="18" charset="0"/>
                            </a:rPr>
                          </m:ctrlPr>
                        </m:dPr>
                        <m:e>
                          <m:r>
                            <a:rPr lang="en-US" sz="2000" i="0">
                              <a:solidFill>
                                <a:schemeClr val="tx1"/>
                              </a:solidFill>
                              <a:latin typeface="Cambria Math" panose="02040503050406030204" pitchFamily="18" charset="0"/>
                            </a:rPr>
                            <m:t>−</m:t>
                          </m:r>
                          <m:f>
                            <m:fPr>
                              <m:ctrlPr>
                                <a:rPr lang="en-US" sz="2000" i="1">
                                  <a:solidFill>
                                    <a:schemeClr val="tx1"/>
                                  </a:solidFill>
                                  <a:latin typeface="Cambria Math" panose="02040503050406030204" pitchFamily="18" charset="0"/>
                                </a:rPr>
                              </m:ctrlPr>
                            </m:fPr>
                            <m:num>
                              <m:r>
                                <a:rPr lang="en-US" sz="2000" i="0">
                                  <a:solidFill>
                                    <a:schemeClr val="tx1"/>
                                  </a:solidFill>
                                  <a:latin typeface="Cambria Math" panose="02040503050406030204" pitchFamily="18" charset="0"/>
                                </a:rPr>
                                <m:t>1</m:t>
                              </m:r>
                            </m:num>
                            <m:den>
                              <m:r>
                                <a:rPr lang="en-US" sz="2000" i="0">
                                  <a:solidFill>
                                    <a:schemeClr val="tx1"/>
                                  </a:solidFill>
                                  <a:latin typeface="Cambria Math" panose="02040503050406030204" pitchFamily="18" charset="0"/>
                                </a:rPr>
                                <m:t>2</m:t>
                              </m:r>
                              <m:r>
                                <a:rPr lang="en-US" sz="2000" i="1">
                                  <a:solidFill>
                                    <a:schemeClr val="tx1"/>
                                  </a:solidFill>
                                  <a:latin typeface="Cambria Math" panose="02040503050406030204" pitchFamily="18" charset="0"/>
                                </a:rPr>
                                <m:t>𝜇</m:t>
                              </m:r>
                            </m:den>
                          </m:f>
                          <m:f>
                            <m:fPr>
                              <m:ctrlPr>
                                <a:rPr lang="en-US" sz="2000" i="1">
                                  <a:solidFill>
                                    <a:schemeClr val="tx1"/>
                                  </a:solidFill>
                                  <a:latin typeface="Cambria Math" panose="02040503050406030204" pitchFamily="18" charset="0"/>
                                </a:rPr>
                              </m:ctrlPr>
                            </m:fPr>
                            <m:num>
                              <m:sSup>
                                <m:sSupPr>
                                  <m:ctrlPr>
                                    <a:rPr lang="en-US" sz="2000" i="1">
                                      <a:solidFill>
                                        <a:schemeClr val="tx1"/>
                                      </a:solidFill>
                                      <a:latin typeface="Cambria Math" panose="02040503050406030204" pitchFamily="18" charset="0"/>
                                    </a:rPr>
                                  </m:ctrlPr>
                                </m:sSupPr>
                                <m:e>
                                  <m:r>
                                    <a:rPr lang="en-US" sz="2000" i="0">
                                      <a:solidFill>
                                        <a:schemeClr val="tx1"/>
                                      </a:solidFill>
                                      <a:latin typeface="Cambria Math" panose="02040503050406030204" pitchFamily="18" charset="0"/>
                                    </a:rPr>
                                    <m:t>𝜕</m:t>
                                  </m:r>
                                </m:e>
                                <m:sup>
                                  <m:r>
                                    <a:rPr lang="en-US" sz="2000" i="0">
                                      <a:solidFill>
                                        <a:schemeClr val="tx1"/>
                                      </a:solidFill>
                                      <a:latin typeface="Cambria Math" panose="02040503050406030204" pitchFamily="18" charset="0"/>
                                    </a:rPr>
                                    <m:t>2</m:t>
                                  </m:r>
                                </m:sup>
                              </m:sSup>
                            </m:num>
                            <m:den>
                              <m:r>
                                <a:rPr lang="en-US" sz="2000" i="0">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𝑟</m:t>
                                  </m:r>
                                </m:e>
                                <m:sup>
                                  <m:r>
                                    <a:rPr lang="en-US" sz="2000" i="0">
                                      <a:solidFill>
                                        <a:schemeClr val="tx1"/>
                                      </a:solidFill>
                                      <a:latin typeface="Cambria Math" panose="02040503050406030204" pitchFamily="18" charset="0"/>
                                    </a:rPr>
                                    <m:t>2</m:t>
                                  </m:r>
                                </m:sup>
                              </m:sSup>
                            </m:den>
                          </m:f>
                          <m:r>
                            <a:rPr lang="en-US" sz="2000" i="0">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𝑉</m:t>
                              </m:r>
                            </m:e>
                            <m:sub>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𝐻</m:t>
                                  </m:r>
                                </m:e>
                                <m:sub>
                                  <m:r>
                                    <a:rPr lang="en-US" sz="2000" i="0">
                                      <a:solidFill>
                                        <a:schemeClr val="tx1"/>
                                      </a:solidFill>
                                      <a:latin typeface="Cambria Math" panose="02040503050406030204" pitchFamily="18" charset="0"/>
                                    </a:rPr>
                                    <m:t>2</m:t>
                                  </m:r>
                                </m:sub>
                              </m:sSub>
                            </m:sub>
                          </m:sSub>
                          <m:d>
                            <m:dPr>
                              <m:ctrlPr>
                                <a:rPr lang="en-US" sz="2000" i="1">
                                  <a:solidFill>
                                    <a:schemeClr val="tx1"/>
                                  </a:solidFill>
                                  <a:latin typeface="Cambria Math" panose="02040503050406030204" pitchFamily="18" charset="0"/>
                                </a:rPr>
                              </m:ctrlPr>
                            </m:dPr>
                            <m:e>
                              <m:r>
                                <a:rPr lang="en-US" sz="2000" i="1">
                                  <a:solidFill>
                                    <a:schemeClr val="tx1"/>
                                  </a:solidFill>
                                  <a:latin typeface="Cambria Math" panose="02040503050406030204" pitchFamily="18" charset="0"/>
                                </a:rPr>
                                <m:t>𝑟</m:t>
                              </m:r>
                            </m:e>
                          </m:d>
                        </m:e>
                      </m:d>
                      <m:r>
                        <a:rPr lang="en-US" sz="2000" i="1">
                          <a:solidFill>
                            <a:schemeClr val="tx1"/>
                          </a:solidFill>
                          <a:latin typeface="Cambria Math" panose="02040503050406030204" pitchFamily="18" charset="0"/>
                        </a:rPr>
                        <m:t>𝜑</m:t>
                      </m:r>
                      <m:d>
                        <m:dPr>
                          <m:ctrlPr>
                            <a:rPr lang="en-US" sz="2000" i="1">
                              <a:solidFill>
                                <a:schemeClr val="tx1"/>
                              </a:solidFill>
                              <a:latin typeface="Cambria Math" panose="02040503050406030204" pitchFamily="18" charset="0"/>
                            </a:rPr>
                          </m:ctrlPr>
                        </m:dPr>
                        <m:e>
                          <m:r>
                            <a:rPr lang="en-US" sz="2000" i="1">
                              <a:solidFill>
                                <a:schemeClr val="tx1"/>
                              </a:solidFill>
                              <a:latin typeface="Cambria Math" panose="02040503050406030204" pitchFamily="18" charset="0"/>
                            </a:rPr>
                            <m:t>𝑟</m:t>
                          </m:r>
                          <m:r>
                            <a:rPr lang="en-US" sz="2000" i="0">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𝑡</m:t>
                          </m:r>
                        </m:e>
                      </m:d>
                      <m:r>
                        <a:rPr lang="en-US" sz="2000" i="0">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𝜀𝜑</m:t>
                      </m:r>
                    </m:oMath>
                  </m:oMathPara>
                </a14:m>
                <a:endParaRPr lang="en-US" sz="2000"/>
              </a:p>
            </p:txBody>
          </p:sp>
        </mc:Choice>
        <mc:Fallback xmlns="">
          <p:sp>
            <p:nvSpPr>
              <p:cNvPr id="15" name="TextBox 14">
                <a:extLst>
                  <a:ext uri="{FF2B5EF4-FFF2-40B4-BE49-F238E27FC236}">
                    <a16:creationId xmlns:a16="http://schemas.microsoft.com/office/drawing/2014/main" id="{95FDC3E0-5DB7-46FA-BCD1-AF0D29E967B7}"/>
                  </a:ext>
                </a:extLst>
              </p:cNvPr>
              <p:cNvSpPr txBox="1">
                <a:spLocks noRot="1" noChangeAspect="1" noMove="1" noResize="1" noEditPoints="1" noAdjustHandles="1" noChangeArrowheads="1" noChangeShapeType="1" noTextEdit="1"/>
              </p:cNvSpPr>
              <p:nvPr/>
            </p:nvSpPr>
            <p:spPr>
              <a:xfrm>
                <a:off x="3282527" y="4448855"/>
                <a:ext cx="6096000" cy="88780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A954CEE-A861-4CE6-BC56-EA46DEDB2D78}"/>
                  </a:ext>
                </a:extLst>
              </p:cNvPr>
              <p:cNvSpPr txBox="1"/>
              <p:nvPr/>
            </p:nvSpPr>
            <p:spPr>
              <a:xfrm>
                <a:off x="1064794" y="5705170"/>
                <a:ext cx="10535478" cy="400110"/>
              </a:xfrm>
              <a:prstGeom prst="rect">
                <a:avLst/>
              </a:prstGeom>
              <a:noFill/>
            </p:spPr>
            <p:txBody>
              <a:bodyPr wrap="square">
                <a:spAutoFit/>
              </a:bodyPr>
              <a:lstStyle/>
              <a:p>
                <a:pPr algn="just"/>
                <a:r>
                  <a:rPr lang="en-US" sz="2000">
                    <a:effectLst/>
                    <a:ea typeface="宋体" panose="02010600030101010101" pitchFamily="2" charset="-122"/>
                  </a:rPr>
                  <a:t>where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𝑟</m:t>
                    </m:r>
                  </m:oMath>
                </a14:m>
                <a:r>
                  <a:rPr lang="en-US" sz="2000">
                    <a:effectLst/>
                    <a:ea typeface="宋体" panose="02010600030101010101" pitchFamily="2" charset="-122"/>
                  </a:rPr>
                  <a:t> is the </a:t>
                </a:r>
                <a:r>
                  <a:rPr lang="en-US" sz="2000" b="1">
                    <a:effectLst/>
                    <a:ea typeface="宋体" panose="02010600030101010101" pitchFamily="2" charset="-122"/>
                  </a:rPr>
                  <a:t>vibrational coordinate </a:t>
                </a:r>
                <a:r>
                  <a:rPr lang="en-US" sz="2000">
                    <a:effectLst/>
                    <a:ea typeface="宋体" panose="02010600030101010101" pitchFamily="2" charset="-122"/>
                  </a:rPr>
                  <a:t>and </a:t>
                </a:r>
                <a:r>
                  <a:rPr lang="en-US" sz="2000" i="1">
                    <a:effectLst/>
                    <a:ea typeface="宋体" panose="02010600030101010101" pitchFamily="2" charset="-122"/>
                    <a:cs typeface="Times New Roman" panose="02020603050405020304" pitchFamily="18" charset="0"/>
                    <a:sym typeface="Symbol" panose="05050102010706020507" pitchFamily="18" charset="2"/>
                  </a:rPr>
                  <a:t></a:t>
                </a:r>
                <a:r>
                  <a:rPr lang="en-US" sz="2000">
                    <a:effectLst/>
                    <a:ea typeface="宋体" panose="02010600030101010101" pitchFamily="2" charset="-122"/>
                  </a:rPr>
                  <a:t> is the </a:t>
                </a:r>
                <a:r>
                  <a:rPr lang="en-US" sz="2000" b="1">
                    <a:effectLst/>
                    <a:ea typeface="宋体" panose="02010600030101010101" pitchFamily="2" charset="-122"/>
                  </a:rPr>
                  <a:t>reduced mass </a:t>
                </a:r>
                <a:r>
                  <a:rPr lang="en-US" sz="2000">
                    <a:effectLst/>
                    <a:ea typeface="宋体" panose="02010600030101010101" pitchFamily="2" charset="-122"/>
                  </a:rPr>
                  <a:t>of </a:t>
                </a:r>
                <a14:m>
                  <m:oMath xmlns:m="http://schemas.openxmlformats.org/officeDocument/2006/math">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sub>
                    </m:sSub>
                  </m:oMath>
                </a14:m>
                <a:r>
                  <a:rPr lang="en-US" sz="2000"/>
                  <a:t>.</a:t>
                </a:r>
              </a:p>
            </p:txBody>
          </p:sp>
        </mc:Choice>
        <mc:Fallback xmlns="">
          <p:sp>
            <p:nvSpPr>
              <p:cNvPr id="23" name="TextBox 22">
                <a:extLst>
                  <a:ext uri="{FF2B5EF4-FFF2-40B4-BE49-F238E27FC236}">
                    <a16:creationId xmlns:a16="http://schemas.microsoft.com/office/drawing/2014/main" id="{2A954CEE-A861-4CE6-BC56-EA46DEDB2D78}"/>
                  </a:ext>
                </a:extLst>
              </p:cNvPr>
              <p:cNvSpPr txBox="1">
                <a:spLocks noRot="1" noChangeAspect="1" noMove="1" noResize="1" noEditPoints="1" noAdjustHandles="1" noChangeArrowheads="1" noChangeShapeType="1" noTextEdit="1"/>
              </p:cNvSpPr>
              <p:nvPr/>
            </p:nvSpPr>
            <p:spPr>
              <a:xfrm>
                <a:off x="1064794" y="5705170"/>
                <a:ext cx="10535478" cy="400110"/>
              </a:xfrm>
              <a:prstGeom prst="rect">
                <a:avLst/>
              </a:prstGeom>
              <a:blipFill>
                <a:blip r:embed="rId4"/>
                <a:stretch>
                  <a:fillRect l="-637" t="-12121" b="-25758"/>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994A9172-04FE-60A4-2EEC-B5062A80B6B5}"/>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07BAA43B-B2E9-1CAE-2B43-2B2CAF26B244}"/>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0896CABC-922D-E807-6099-26D507ED3C60}"/>
              </a:ext>
            </a:extLst>
          </p:cNvPr>
          <p:cNvSpPr>
            <a:spLocks noGrp="1"/>
          </p:cNvSpPr>
          <p:nvPr>
            <p:ph type="sldNum" sz="quarter" idx="12"/>
          </p:nvPr>
        </p:nvSpPr>
        <p:spPr/>
        <p:txBody>
          <a:bodyPr/>
          <a:lstStyle/>
          <a:p>
            <a:fld id="{A4F2CA83-2021-4716-8E4F-79F255E2A287}" type="slidenum">
              <a:rPr lang="en-US" smtClean="0"/>
              <a:t>36</a:t>
            </a:fld>
            <a:endParaRPr lang="en-US"/>
          </a:p>
        </p:txBody>
      </p:sp>
    </p:spTree>
    <p:extLst>
      <p:ext uri="{BB962C8B-B14F-4D97-AF65-F5344CB8AC3E}">
        <p14:creationId xmlns:p14="http://schemas.microsoft.com/office/powerpoint/2010/main" val="783116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6675C87-69F1-4785-A306-5B031D0FD8F7}"/>
              </a:ext>
            </a:extLst>
          </p:cNvPr>
          <p:cNvSpPr txBox="1"/>
          <p:nvPr/>
        </p:nvSpPr>
        <p:spPr>
          <a:xfrm>
            <a:off x="1285155" y="986646"/>
            <a:ext cx="9872869" cy="707886"/>
          </a:xfrm>
          <a:prstGeom prst="rect">
            <a:avLst/>
          </a:prstGeom>
          <a:noFill/>
        </p:spPr>
        <p:txBody>
          <a:bodyPr wrap="square">
            <a:spAutoFit/>
          </a:bodyPr>
          <a:lstStyle/>
          <a:p>
            <a:pPr algn="just"/>
            <a:r>
              <a:rPr lang="en-US" sz="2000" dirty="0">
                <a:effectLst/>
                <a:ea typeface="宋体" panose="02010600030101010101" pitchFamily="2" charset="-122"/>
              </a:rPr>
              <a:t>This eigenvalue problem was solved with finite quantization “volume” boundary conditions to obtain </a:t>
            </a:r>
            <a:r>
              <a:rPr lang="en-US" sz="2000" b="1" dirty="0">
                <a:effectLst/>
                <a:ea typeface="宋体" panose="02010600030101010101" pitchFamily="2" charset="-122"/>
              </a:rPr>
              <a:t>15 bound </a:t>
            </a:r>
            <a:r>
              <a:rPr lang="en-US" sz="2000" dirty="0">
                <a:effectLst/>
                <a:ea typeface="宋体" panose="02010600030101010101" pitchFamily="2" charset="-122"/>
              </a:rPr>
              <a:t>and </a:t>
            </a:r>
            <a:r>
              <a:rPr lang="en-US" sz="2000" b="1" dirty="0">
                <a:effectLst/>
                <a:ea typeface="宋体" panose="02010600030101010101" pitchFamily="2" charset="-122"/>
              </a:rPr>
              <a:t>241 continuum </a:t>
            </a:r>
            <a:r>
              <a:rPr lang="en-US" sz="2000" dirty="0">
                <a:effectLst/>
                <a:ea typeface="宋体" panose="02010600030101010101" pitchFamily="2" charset="-122"/>
              </a:rPr>
              <a:t>(positive energy) pseudo-states (box 20 </a:t>
            </a:r>
            <a:r>
              <a:rPr lang="en-US" sz="2000" dirty="0" err="1">
                <a:effectLst/>
                <a:ea typeface="宋体" panose="02010600030101010101" pitchFamily="2" charset="-122"/>
              </a:rPr>
              <a:t>a.u</a:t>
            </a:r>
            <a:r>
              <a:rPr lang="en-US" sz="2000" dirty="0">
                <a:effectLst/>
                <a:ea typeface="宋体" panose="02010600030101010101" pitchFamily="2" charset="-122"/>
              </a:rPr>
              <a:t>. lateral)</a:t>
            </a:r>
            <a:endParaRPr lang="en-US" sz="2000" dirty="0"/>
          </a:p>
        </p:txBody>
      </p:sp>
      <p:grpSp>
        <p:nvGrpSpPr>
          <p:cNvPr id="28" name="Group 27">
            <a:extLst>
              <a:ext uri="{FF2B5EF4-FFF2-40B4-BE49-F238E27FC236}">
                <a16:creationId xmlns:a16="http://schemas.microsoft.com/office/drawing/2014/main" id="{7A76AB7F-B822-4A68-8AC1-A79B93B5713D}"/>
              </a:ext>
            </a:extLst>
          </p:cNvPr>
          <p:cNvGrpSpPr/>
          <p:nvPr/>
        </p:nvGrpSpPr>
        <p:grpSpPr>
          <a:xfrm>
            <a:off x="2961936" y="1995104"/>
            <a:ext cx="6268127" cy="4501847"/>
            <a:chOff x="3305980" y="1995104"/>
            <a:chExt cx="6268127" cy="4501847"/>
          </a:xfrm>
        </p:grpSpPr>
        <p:pic>
          <p:nvPicPr>
            <p:cNvPr id="25" name="Picture 24" descr="Chart, line chart&#10;&#10;Description automatically generated">
              <a:extLst>
                <a:ext uri="{FF2B5EF4-FFF2-40B4-BE49-F238E27FC236}">
                  <a16:creationId xmlns:a16="http://schemas.microsoft.com/office/drawing/2014/main" id="{75FDE95E-C774-4669-A968-521710D7FDF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980" y="1995104"/>
              <a:ext cx="6268127" cy="4501847"/>
            </a:xfrm>
            <a:prstGeom prst="rect">
              <a:avLst/>
            </a:prstGeom>
            <a:noFill/>
            <a:ln>
              <a:noFill/>
            </a:ln>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70CDA37-A75A-44AC-8B8E-8F0237C237BD}"/>
                    </a:ext>
                  </a:extLst>
                </p:cNvPr>
                <p:cNvSpPr txBox="1"/>
                <p:nvPr/>
              </p:nvSpPr>
              <p:spPr>
                <a:xfrm>
                  <a:off x="4040972" y="2203142"/>
                  <a:ext cx="3862326" cy="707886"/>
                </a:xfrm>
                <a:prstGeom prst="rect">
                  <a:avLst/>
                </a:prstGeom>
                <a:noFill/>
              </p:spPr>
              <p:txBody>
                <a:bodyPr wrap="square">
                  <a:spAutoFit/>
                </a:bodyPr>
                <a:lstStyle/>
                <a:p>
                  <a:r>
                    <a:rPr lang="en-US" sz="2000">
                      <a:effectLst/>
                      <a:ea typeface="宋体" panose="02010600030101010101" pitchFamily="2" charset="-122"/>
                    </a:rPr>
                    <a:t>Discretized energy spectrum of the first 150 vibrational states of </a:t>
                  </a:r>
                  <a14:m>
                    <m:oMath xmlns:m="http://schemas.openxmlformats.org/officeDocument/2006/math">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sub>
                      </m:sSub>
                    </m:oMath>
                  </a14:m>
                  <a:r>
                    <a:rPr lang="en-US" sz="2000">
                      <a:effectLst/>
                      <a:ea typeface="宋体" panose="02010600030101010101" pitchFamily="2" charset="-122"/>
                    </a:rPr>
                    <a:t>.</a:t>
                  </a:r>
                  <a:endParaRPr lang="en-US" sz="2000"/>
                </a:p>
              </p:txBody>
            </p:sp>
          </mc:Choice>
          <mc:Fallback xmlns="">
            <p:sp>
              <p:nvSpPr>
                <p:cNvPr id="27" name="TextBox 26">
                  <a:extLst>
                    <a:ext uri="{FF2B5EF4-FFF2-40B4-BE49-F238E27FC236}">
                      <a16:creationId xmlns:a16="http://schemas.microsoft.com/office/drawing/2014/main" id="{070CDA37-A75A-44AC-8B8E-8F0237C237BD}"/>
                    </a:ext>
                  </a:extLst>
                </p:cNvPr>
                <p:cNvSpPr txBox="1">
                  <a:spLocks noRot="1" noChangeAspect="1" noMove="1" noResize="1" noEditPoints="1" noAdjustHandles="1" noChangeArrowheads="1" noChangeShapeType="1" noTextEdit="1"/>
                </p:cNvSpPr>
                <p:nvPr/>
              </p:nvSpPr>
              <p:spPr>
                <a:xfrm>
                  <a:off x="4040972" y="2203142"/>
                  <a:ext cx="3862326" cy="707886"/>
                </a:xfrm>
                <a:prstGeom prst="rect">
                  <a:avLst/>
                </a:prstGeom>
                <a:blipFill>
                  <a:blip r:embed="rId3"/>
                  <a:stretch>
                    <a:fillRect l="-1577" t="-4274" r="-1262" b="-13675"/>
                  </a:stretch>
                </a:blipFill>
              </p:spPr>
              <p:txBody>
                <a:bodyPr/>
                <a:lstStyle/>
                <a:p>
                  <a:r>
                    <a:rPr lang="en-US">
                      <a:noFill/>
                    </a:rPr>
                    <a:t> </a:t>
                  </a:r>
                </a:p>
              </p:txBody>
            </p:sp>
          </mc:Fallback>
        </mc:AlternateContent>
      </p:grpSp>
      <p:sp>
        <p:nvSpPr>
          <p:cNvPr id="2" name="Date Placeholder 1">
            <a:extLst>
              <a:ext uri="{FF2B5EF4-FFF2-40B4-BE49-F238E27FC236}">
                <a16:creationId xmlns:a16="http://schemas.microsoft.com/office/drawing/2014/main" id="{EACE2CCB-FCDB-A51F-07D3-12CE63F93660}"/>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DF616966-702A-347F-0CC2-122F47249CEC}"/>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5FE00153-F5D1-0D41-B395-63EE50054F7F}"/>
              </a:ext>
            </a:extLst>
          </p:cNvPr>
          <p:cNvSpPr>
            <a:spLocks noGrp="1"/>
          </p:cNvSpPr>
          <p:nvPr>
            <p:ph type="sldNum" sz="quarter" idx="12"/>
          </p:nvPr>
        </p:nvSpPr>
        <p:spPr/>
        <p:txBody>
          <a:bodyPr/>
          <a:lstStyle/>
          <a:p>
            <a:fld id="{A4F2CA83-2021-4716-8E4F-79F255E2A287}" type="slidenum">
              <a:rPr lang="en-US" smtClean="0"/>
              <a:t>37</a:t>
            </a:fld>
            <a:endParaRPr lang="en-US"/>
          </a:p>
        </p:txBody>
      </p:sp>
    </p:spTree>
    <p:extLst>
      <p:ext uri="{BB962C8B-B14F-4D97-AF65-F5344CB8AC3E}">
        <p14:creationId xmlns:p14="http://schemas.microsoft.com/office/powerpoint/2010/main" val="3536017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dirty="0">
                <a:solidFill>
                  <a:srgbClr val="990000"/>
                </a:solidFill>
                <a:latin typeface="+mj-lt"/>
              </a:rPr>
              <a:t>The System Configuration</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63EB4A5-591B-4B69-92B1-958EAD757708}"/>
                  </a:ext>
                </a:extLst>
              </p:cNvPr>
              <p:cNvSpPr txBox="1"/>
              <p:nvPr/>
            </p:nvSpPr>
            <p:spPr>
              <a:xfrm>
                <a:off x="1064794" y="793664"/>
                <a:ext cx="10707756" cy="4553170"/>
              </a:xfrm>
              <a:prstGeom prst="rect">
                <a:avLst/>
              </a:prstGeom>
              <a:noFill/>
            </p:spPr>
            <p:txBody>
              <a:bodyPr wrap="square">
                <a:spAutoFit/>
              </a:bodyPr>
              <a:lstStyle/>
              <a:p>
                <a:endParaRPr lang="en-US" sz="2000" dirty="0">
                  <a:ea typeface="宋体" panose="02010600030101010101" pitchFamily="2" charset="-122"/>
                </a:endParaRPr>
              </a:p>
              <a:p>
                <a:endParaRPr lang="en-US" sz="2000" dirty="0">
                  <a:ea typeface="宋体" panose="02010600030101010101" pitchFamily="2" charset="-122"/>
                </a:endParaRPr>
              </a:p>
              <a:p>
                <a:r>
                  <a:rPr lang="en-US" sz="2000" dirty="0">
                    <a:effectLst/>
                    <a:ea typeface="宋体" panose="02010600030101010101" pitchFamily="2" charset="-122"/>
                  </a:rPr>
                  <a:t>Assuming a classical motion of </a:t>
                </a:r>
                <a:r>
                  <a:rPr lang="en-US" sz="2000" dirty="0">
                    <a:ea typeface="宋体" panose="02010600030101010101" pitchFamily="2" charset="-122"/>
                  </a:rPr>
                  <a:t>the hydrogen atom, </a:t>
                </a:r>
                <a:r>
                  <a:rPr lang="en-US" sz="2000" dirty="0">
                    <a:effectLst/>
                    <a:ea typeface="宋体" panose="02010600030101010101" pitchFamily="2" charset="-122"/>
                  </a:rPr>
                  <a:t>vibrational motion should be treated in a quantal manner, and diatomic rotations are </a:t>
                </a:r>
                <a:r>
                  <a:rPr lang="en-US" sz="2000" dirty="0">
                    <a:ea typeface="宋体" panose="02010600030101010101" pitchFamily="2" charset="-122"/>
                  </a:rPr>
                  <a:t>frozen. The resulting </a:t>
                </a:r>
                <a:r>
                  <a:rPr lang="en-US" sz="2000" b="1" dirty="0">
                    <a:ea typeface="宋体" panose="02010600030101010101" pitchFamily="2" charset="-122"/>
                  </a:rPr>
                  <a:t>time-dependent Schrodinger equation</a:t>
                </a:r>
                <a:r>
                  <a:rPr lang="en-US" sz="2000" dirty="0">
                    <a:ea typeface="宋体" panose="02010600030101010101" pitchFamily="2" charset="-122"/>
                  </a:rPr>
                  <a:t>:</a:t>
                </a:r>
              </a:p>
              <a:p>
                <a:endParaRPr lang="en-US" sz="2000" dirty="0">
                  <a:ea typeface="宋体" panose="02010600030101010101" pitchFamily="2" charset="-122"/>
                </a:endParaRPr>
              </a:p>
              <a:p>
                <a:pPr/>
                <a14:m>
                  <m:oMathPara xmlns:m="http://schemas.openxmlformats.org/officeDocument/2006/math">
                    <m:oMathParaPr>
                      <m:jc m:val="centerGroup"/>
                    </m:oMathParaPr>
                    <m:oMath xmlns:m="http://schemas.openxmlformats.org/officeDocument/2006/math">
                      <m:r>
                        <a:rPr lang="en-US" sz="2000" i="1" smtClean="0">
                          <a:effectLst/>
                          <a:latin typeface="Cambria Math" panose="02040503050406030204" pitchFamily="18" charset="0"/>
                          <a:ea typeface="宋体" panose="02010600030101010101" pitchFamily="2" charset="-122"/>
                          <a:cs typeface="Times New Roman" panose="02020603050405020304" pitchFamily="18" charset="0"/>
                        </a:rPr>
                        <m:t>𝐻</m:t>
                      </m:r>
                      <m:r>
                        <a:rPr lang="en-US" sz="2000" i="1" smtClean="0">
                          <a:effectLst/>
                          <a:latin typeface="Cambria Math" panose="02040503050406030204" pitchFamily="18" charset="0"/>
                          <a:ea typeface="宋体" panose="02010600030101010101" pitchFamily="2" charset="-122"/>
                          <a:cs typeface="Times New Roman" panose="02020603050405020304" pitchFamily="18" charset="0"/>
                        </a:rPr>
                        <m:t>𝛹</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𝑅</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𝑟</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d>
                        <m:dPr>
                          <m:ctrlPr>
                            <a:rPr lang="en-US" sz="2000" i="1">
                              <a:effectLst/>
                              <a:latin typeface="Cambria Math" panose="02040503050406030204" pitchFamily="18" charset="0"/>
                              <a:cs typeface="Times New Roman" panose="02020603050405020304" pitchFamily="18" charset="0"/>
                            </a:rPr>
                          </m:ctrlPr>
                        </m:dPr>
                        <m:e>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0</m:t>
                              </m:r>
                            </m:sub>
                          </m:sSub>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𝑉</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𝑅</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𝑟</m:t>
                              </m:r>
                            </m:e>
                          </m:d>
                        </m:e>
                      </m:d>
                      <m:r>
                        <a:rPr lang="en-US" sz="2000" i="1">
                          <a:effectLst/>
                          <a:latin typeface="Cambria Math" panose="02040503050406030204" pitchFamily="18" charset="0"/>
                          <a:ea typeface="宋体" panose="02010600030101010101" pitchFamily="2" charset="-122"/>
                          <a:cs typeface="Times New Roman" panose="02020603050405020304" pitchFamily="18" charset="0"/>
                        </a:rPr>
                        <m:t>𝛹</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𝑅</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𝑟</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f>
                        <m:fPr>
                          <m:ctrlPr>
                            <a:rPr lang="en-US" sz="2000" i="1">
                              <a:effectLst/>
                              <a:latin typeface="Cambria Math" panose="02040503050406030204" pitchFamily="18" charset="0"/>
                              <a:cs typeface="Times New Roman" panose="02020603050405020304" pitchFamily="18" charset="0"/>
                            </a:rPr>
                          </m:ctrlPr>
                        </m:fPr>
                        <m:num>
                          <m:r>
                            <a:rPr lang="en-US" sz="2000" i="1">
                              <a:effectLst/>
                              <a:latin typeface="Cambria Math" panose="02040503050406030204" pitchFamily="18" charset="0"/>
                              <a:ea typeface="宋体" panose="02010600030101010101" pitchFamily="2" charset="-122"/>
                              <a:cs typeface="Times New Roman" panose="02020603050405020304" pitchFamily="18" charset="0"/>
                            </a:rPr>
                            <m:t>𝜕𝛹</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𝑅</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𝑟</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num>
                        <m:den>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den>
                      </m:f>
                    </m:oMath>
                  </m:oMathPara>
                </a14:m>
                <a:endParaRPr lang="en-US" sz="2000" dirty="0">
                  <a:ea typeface="宋体" panose="02010600030101010101" pitchFamily="2" charset="-122"/>
                </a:endParaRPr>
              </a:p>
              <a:p>
                <a:r>
                  <a:rPr lang="en-US" sz="2000" dirty="0">
                    <a:effectLst/>
                    <a:ea typeface="宋体" panose="02010600030101010101" pitchFamily="2" charset="-122"/>
                  </a:rPr>
                  <a:t>where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𝑅</m:t>
                    </m:r>
                    <m:d>
                      <m:dPr>
                        <m:ctrlPr>
                          <a:rPr lang="en-US" sz="2000" b="1"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oMath>
                </a14:m>
                <a:r>
                  <a:rPr lang="en-US" sz="2000" dirty="0">
                    <a:effectLst/>
                    <a:ea typeface="宋体" panose="02010600030101010101" pitchFamily="2" charset="-122"/>
                  </a:rPr>
                  <a:t>, is the </a:t>
                </a:r>
                <a:r>
                  <a:rPr lang="en-US" sz="2000" b="1" dirty="0">
                    <a:effectLst/>
                    <a:ea typeface="宋体" panose="02010600030101010101" pitchFamily="2" charset="-122"/>
                  </a:rPr>
                  <a:t>projectile displacement </a:t>
                </a:r>
                <a:r>
                  <a:rPr lang="en-US" sz="2000" dirty="0">
                    <a:effectLst/>
                    <a:ea typeface="宋体" panose="02010600030101010101" pitchFamily="2" charset="-122"/>
                  </a:rPr>
                  <a:t>with respect to diatomic center-of-mass,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𝑅</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ad>
                      <m:radPr>
                        <m:degHide m:val="on"/>
                        <m:ctrlPr>
                          <a:rPr lang="en-US" sz="2000" i="1">
                            <a:effectLst/>
                            <a:latin typeface="Cambria Math" panose="02040503050406030204" pitchFamily="18" charset="0"/>
                            <a:cs typeface="Times New Roman" panose="02020603050405020304" pitchFamily="18" charset="0"/>
                          </a:rPr>
                        </m:ctrlPr>
                      </m:radPr>
                      <m:deg/>
                      <m:e>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𝑏</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sup>
                        </m:sSup>
                        <m:r>
                          <a:rPr lang="en-US" sz="2000" i="1">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𝑣</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sup>
                        </m:sSup>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sup>
                        </m:sSup>
                      </m:e>
                    </m:rad>
                  </m:oMath>
                </a14:m>
                <a:r>
                  <a:rPr lang="en-US" sz="2000" dirty="0">
                    <a:effectLst/>
                    <a:ea typeface="宋体" panose="02010600030101010101" pitchFamily="2" charset="-122"/>
                  </a:rPr>
                  <a:t>, where b is the </a:t>
                </a:r>
                <a:r>
                  <a:rPr lang="en-US" sz="2000" b="1" dirty="0">
                    <a:effectLst/>
                    <a:ea typeface="宋体" panose="02010600030101010101" pitchFamily="2" charset="-122"/>
                  </a:rPr>
                  <a:t>impact parameter</a:t>
                </a:r>
                <a:r>
                  <a:rPr lang="en-US" sz="2000" dirty="0">
                    <a:effectLst/>
                    <a:ea typeface="宋体" panose="02010600030101010101" pitchFamily="2" charset="-122"/>
                  </a:rPr>
                  <a:t>, and v is the </a:t>
                </a:r>
                <a:r>
                  <a:rPr lang="en-US" sz="2000" b="1" dirty="0">
                    <a:effectLst/>
                    <a:ea typeface="宋体" panose="02010600030101010101" pitchFamily="2" charset="-122"/>
                  </a:rPr>
                  <a:t>velocity</a:t>
                </a:r>
                <a:r>
                  <a:rPr lang="en-US" sz="2000" dirty="0">
                    <a:effectLst/>
                    <a:ea typeface="宋体" panose="02010600030101010101" pitchFamily="2" charset="-122"/>
                  </a:rPr>
                  <a:t> of the projectile with respect to the center of mass of </a:t>
                </a:r>
                <a14:m>
                  <m:oMath xmlns:m="http://schemas.openxmlformats.org/officeDocument/2006/math">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sub>
                    </m:sSub>
                  </m:oMath>
                </a14:m>
                <a:r>
                  <a:rPr lang="en-US" sz="2000" dirty="0"/>
                  <a:t>.</a:t>
                </a:r>
              </a:p>
              <a:p>
                <a:endParaRPr lang="en-US" sz="2000" dirty="0"/>
              </a:p>
              <a:p>
                <a:pPr>
                  <a:spcAft>
                    <a:spcPts val="600"/>
                  </a:spcAft>
                </a:pPr>
                <a14:m>
                  <m:oMathPara xmlns:m="http://schemas.openxmlformats.org/officeDocument/2006/math">
                    <m:oMathParaPr>
                      <m:jc m:val="centerGroup"/>
                    </m:oMathParaPr>
                    <m:oMath xmlns:m="http://schemas.openxmlformats.org/officeDocument/2006/math">
                      <m:r>
                        <a:rPr lang="en-US" sz="2000" i="1" smtClean="0">
                          <a:effectLst/>
                          <a:latin typeface="Cambria Math" panose="02040503050406030204" pitchFamily="18" charset="0"/>
                          <a:ea typeface="宋体" panose="02010600030101010101" pitchFamily="2" charset="-122"/>
                          <a:cs typeface="Times New Roman" panose="02020603050405020304" pitchFamily="18" charset="0"/>
                        </a:rPr>
                        <m:t>𝑉</m:t>
                      </m:r>
                      <m:r>
                        <a:rPr lang="en-US" sz="2000" i="1" smtClean="0">
                          <a:effectLst/>
                          <a:latin typeface="Cambria Math" panose="02040503050406030204" pitchFamily="18" charset="0"/>
                          <a:ea typeface="宋体" panose="02010600030101010101" pitchFamily="2" charset="-122"/>
                          <a:cs typeface="Times New Roman" panose="02020603050405020304" pitchFamily="18" charset="0"/>
                        </a:rPr>
                        <m:t>(</m:t>
                      </m:r>
                      <m:r>
                        <a:rPr lang="en-US" sz="2000" i="1" smtClean="0">
                          <a:effectLst/>
                          <a:latin typeface="Cambria Math" panose="02040503050406030204" pitchFamily="18" charset="0"/>
                          <a:ea typeface="宋体" panose="02010600030101010101" pitchFamily="2" charset="-122"/>
                          <a:cs typeface="Times New Roman" panose="02020603050405020304" pitchFamily="18" charset="0"/>
                        </a:rPr>
                        <m:t>𝑅</m:t>
                      </m:r>
                      <m:r>
                        <a:rPr lang="en-US" sz="2000" i="1" smtClean="0">
                          <a:effectLst/>
                          <a:latin typeface="Cambria Math" panose="02040503050406030204" pitchFamily="18" charset="0"/>
                          <a:ea typeface="宋体" panose="02010600030101010101" pitchFamily="2" charset="-122"/>
                          <a:cs typeface="Times New Roman" panose="02020603050405020304" pitchFamily="18" charset="0"/>
                        </a:rPr>
                        <m:t>,</m:t>
                      </m:r>
                      <m:r>
                        <a:rPr lang="en-US" sz="2000" i="1" smtClean="0">
                          <a:effectLst/>
                          <a:latin typeface="Cambria Math" panose="02040503050406030204" pitchFamily="18" charset="0"/>
                          <a:ea typeface="宋体" panose="02010600030101010101" pitchFamily="2" charset="-122"/>
                          <a:cs typeface="Times New Roman" panose="02020603050405020304" pitchFamily="18" charset="0"/>
                        </a:rPr>
                        <m:t>𝑟</m:t>
                      </m:r>
                      <m:r>
                        <a:rPr lang="en-US" sz="2000" i="1" smtClean="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𝑉</m:t>
                          </m:r>
                        </m:e>
                        <m:sub>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3</m:t>
                              </m:r>
                            </m:sub>
                          </m:sSub>
                        </m:sub>
                      </m:sSub>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𝑅</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𝑟</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𝑉</m:t>
                          </m:r>
                        </m:e>
                        <m:sub>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sub>
                          </m:sSub>
                        </m:sub>
                      </m:sSub>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𝑟</m:t>
                          </m:r>
                        </m:e>
                      </m:d>
                    </m:oMath>
                  </m:oMathPara>
                </a14:m>
                <a:endParaRPr lang="en-US" sz="2000" dirty="0"/>
              </a:p>
              <a:p>
                <a:r>
                  <a:rPr lang="en-US" sz="2000" dirty="0">
                    <a:effectLst/>
                    <a:ea typeface="宋体" panose="02010600030101010101" pitchFamily="2" charset="-122"/>
                  </a:rPr>
                  <a:t>where </a:t>
                </a:r>
                <a14:m>
                  <m:oMath xmlns:m="http://schemas.openxmlformats.org/officeDocument/2006/math">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𝑉</m:t>
                        </m:r>
                      </m:e>
                      <m:sub>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3</m:t>
                            </m:r>
                          </m:sub>
                        </m:sSub>
                      </m:sub>
                    </m:sSub>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𝑅</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𝑟</m:t>
                        </m:r>
                      </m:e>
                    </m:d>
                  </m:oMath>
                </a14:m>
                <a:r>
                  <a:rPr lang="en-US" sz="2000" dirty="0">
                    <a:effectLst/>
                    <a:ea typeface="宋体" panose="02010600030101010101" pitchFamily="2" charset="-122"/>
                  </a:rPr>
                  <a:t> is the </a:t>
                </a:r>
                <a:r>
                  <a:rPr lang="en-US" sz="2000" b="1" dirty="0">
                    <a:effectLst/>
                    <a:ea typeface="宋体" panose="02010600030101010101" pitchFamily="2" charset="-122"/>
                  </a:rPr>
                  <a:t>ground potential adiabatic surface </a:t>
                </a:r>
                <a:r>
                  <a:rPr lang="en-US" sz="2000" dirty="0">
                    <a:effectLst/>
                    <a:ea typeface="宋体" panose="02010600030101010101" pitchFamily="2" charset="-122"/>
                  </a:rPr>
                  <a:t>of </a:t>
                </a:r>
                <a14:m>
                  <m:oMath xmlns:m="http://schemas.openxmlformats.org/officeDocument/2006/math">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3</m:t>
                        </m:r>
                      </m:sub>
                    </m:sSub>
                  </m:oMath>
                </a14:m>
                <a:r>
                  <a:rPr lang="en-US" sz="2000" dirty="0">
                    <a:effectLst/>
                    <a:ea typeface="宋体" panose="02010600030101010101" pitchFamily="2" charset="-122"/>
                  </a:rPr>
                  <a:t> molecule.</a:t>
                </a:r>
                <a:endParaRPr lang="en-US" sz="2000" dirty="0"/>
              </a:p>
              <a:p>
                <a:endParaRPr lang="en-US" sz="2000" dirty="0"/>
              </a:p>
            </p:txBody>
          </p:sp>
        </mc:Choice>
        <mc:Fallback xmlns="">
          <p:sp>
            <p:nvSpPr>
              <p:cNvPr id="15" name="TextBox 14">
                <a:extLst>
                  <a:ext uri="{FF2B5EF4-FFF2-40B4-BE49-F238E27FC236}">
                    <a16:creationId xmlns:a16="http://schemas.microsoft.com/office/drawing/2014/main" id="{E63EB4A5-591B-4B69-92B1-958EAD757708}"/>
                  </a:ext>
                </a:extLst>
              </p:cNvPr>
              <p:cNvSpPr txBox="1">
                <a:spLocks noRot="1" noChangeAspect="1" noMove="1" noResize="1" noEditPoints="1" noAdjustHandles="1" noChangeArrowheads="1" noChangeShapeType="1" noTextEdit="1"/>
              </p:cNvSpPr>
              <p:nvPr/>
            </p:nvSpPr>
            <p:spPr>
              <a:xfrm>
                <a:off x="1064794" y="793664"/>
                <a:ext cx="10707756" cy="4553170"/>
              </a:xfrm>
              <a:prstGeom prst="rect">
                <a:avLst/>
              </a:prstGeom>
              <a:blipFill>
                <a:blip r:embed="rId3"/>
                <a:stretch>
                  <a:fillRect l="-626" r="-1025"/>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4257B591-78B2-4666-9C94-C402FB99FA21}"/>
              </a:ext>
            </a:extLst>
          </p:cNvPr>
          <p:cNvSpPr/>
          <p:nvPr/>
        </p:nvSpPr>
        <p:spPr>
          <a:xfrm>
            <a:off x="6568703" y="5252447"/>
            <a:ext cx="247649" cy="247649"/>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4292951-B039-44B3-98B7-B61CA894600A}"/>
              </a:ext>
            </a:extLst>
          </p:cNvPr>
          <p:cNvSpPr/>
          <p:nvPr/>
        </p:nvSpPr>
        <p:spPr>
          <a:xfrm>
            <a:off x="6568702" y="6064417"/>
            <a:ext cx="247649" cy="247649"/>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AE02D29-1FED-414B-8616-2CC45830ACFD}"/>
              </a:ext>
            </a:extLst>
          </p:cNvPr>
          <p:cNvSpPr/>
          <p:nvPr/>
        </p:nvSpPr>
        <p:spPr>
          <a:xfrm>
            <a:off x="4620584" y="5649681"/>
            <a:ext cx="247649" cy="247649"/>
          </a:xfrm>
          <a:prstGeom prst="ellipse">
            <a:avLst/>
          </a:prstGeom>
          <a:solidFill>
            <a:schemeClr val="accent5">
              <a:lumMod val="60000"/>
              <a:lumOff val="40000"/>
            </a:schemeClr>
          </a:solidFill>
          <a:ln>
            <a:solidFill>
              <a:schemeClr val="accent5">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03A05682-0490-4A9B-83BA-532F85C4E139}"/>
              </a:ext>
            </a:extLst>
          </p:cNvPr>
          <p:cNvCxnSpPr>
            <a:stCxn id="13" idx="0"/>
            <a:endCxn id="2" idx="4"/>
          </p:cNvCxnSpPr>
          <p:nvPr/>
        </p:nvCxnSpPr>
        <p:spPr>
          <a:xfrm flipV="1">
            <a:off x="6692527" y="5500096"/>
            <a:ext cx="1" cy="564321"/>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ABF66FE-0172-46F0-9972-A67B0FF08D5D}"/>
              </a:ext>
            </a:extLst>
          </p:cNvPr>
          <p:cNvCxnSpPr>
            <a:cxnSpLocks/>
            <a:stCxn id="23" idx="6"/>
          </p:cNvCxnSpPr>
          <p:nvPr/>
        </p:nvCxnSpPr>
        <p:spPr>
          <a:xfrm>
            <a:off x="4868233" y="5773506"/>
            <a:ext cx="1824294" cy="439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95ABD33-57F2-47B8-81FB-5E6CF13A434B}"/>
              </a:ext>
            </a:extLst>
          </p:cNvPr>
          <p:cNvSpPr txBox="1"/>
          <p:nvPr/>
        </p:nvSpPr>
        <p:spPr>
          <a:xfrm>
            <a:off x="5625530" y="5470976"/>
            <a:ext cx="309700" cy="369332"/>
          </a:xfrm>
          <a:prstGeom prst="rect">
            <a:avLst/>
          </a:prstGeom>
          <a:noFill/>
        </p:spPr>
        <p:txBody>
          <a:bodyPr wrap="none" rtlCol="0">
            <a:spAutoFit/>
          </a:bodyPr>
          <a:lstStyle/>
          <a:p>
            <a:r>
              <a:rPr lang="en-US" dirty="0"/>
              <a:t>R</a:t>
            </a:r>
          </a:p>
        </p:txBody>
      </p:sp>
      <p:sp>
        <p:nvSpPr>
          <p:cNvPr id="27" name="TextBox 26">
            <a:extLst>
              <a:ext uri="{FF2B5EF4-FFF2-40B4-BE49-F238E27FC236}">
                <a16:creationId xmlns:a16="http://schemas.microsoft.com/office/drawing/2014/main" id="{E0DB6C82-C0B4-448D-820A-6B542AA84BFB}"/>
              </a:ext>
            </a:extLst>
          </p:cNvPr>
          <p:cNvSpPr txBox="1"/>
          <p:nvPr/>
        </p:nvSpPr>
        <p:spPr>
          <a:xfrm>
            <a:off x="6816351" y="5595762"/>
            <a:ext cx="264816" cy="369332"/>
          </a:xfrm>
          <a:prstGeom prst="rect">
            <a:avLst/>
          </a:prstGeom>
          <a:noFill/>
        </p:spPr>
        <p:txBody>
          <a:bodyPr wrap="none" rtlCol="0">
            <a:spAutoFit/>
          </a:bodyPr>
          <a:lstStyle/>
          <a:p>
            <a:r>
              <a:rPr lang="en-US" dirty="0"/>
              <a:t>r</a:t>
            </a:r>
          </a:p>
        </p:txBody>
      </p:sp>
      <p:cxnSp>
        <p:nvCxnSpPr>
          <p:cNvPr id="10" name="Straight Arrow Connector 9">
            <a:extLst>
              <a:ext uri="{FF2B5EF4-FFF2-40B4-BE49-F238E27FC236}">
                <a16:creationId xmlns:a16="http://schemas.microsoft.com/office/drawing/2014/main" id="{3E0C69A1-8120-4887-A34D-2E8F8AF9029A}"/>
              </a:ext>
            </a:extLst>
          </p:cNvPr>
          <p:cNvCxnSpPr/>
          <p:nvPr/>
        </p:nvCxnSpPr>
        <p:spPr>
          <a:xfrm>
            <a:off x="4815931" y="6010264"/>
            <a:ext cx="4622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422A273-B232-484C-A3B0-C615B62AD09F}"/>
              </a:ext>
            </a:extLst>
          </p:cNvPr>
          <p:cNvSpPr txBox="1"/>
          <p:nvPr/>
        </p:nvSpPr>
        <p:spPr>
          <a:xfrm>
            <a:off x="4899562" y="5692695"/>
            <a:ext cx="288862" cy="369332"/>
          </a:xfrm>
          <a:prstGeom prst="rect">
            <a:avLst/>
          </a:prstGeom>
          <a:noFill/>
        </p:spPr>
        <p:txBody>
          <a:bodyPr wrap="none" rtlCol="0">
            <a:spAutoFit/>
          </a:bodyPr>
          <a:lstStyle/>
          <a:p>
            <a:r>
              <a:rPr lang="en-US" dirty="0"/>
              <a:t>v</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FD21006-704F-4FCF-8623-71D8707E4469}"/>
                  </a:ext>
                </a:extLst>
              </p:cNvPr>
              <p:cNvSpPr txBox="1"/>
              <p:nvPr/>
            </p:nvSpPr>
            <p:spPr>
              <a:xfrm>
                <a:off x="6263372" y="5404173"/>
                <a:ext cx="49187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sym typeface="Symbol" panose="05050102010706020507" pitchFamily="18" charset="2"/>
                        </a:rPr>
                        <m:t></m:t>
                      </m:r>
                    </m:oMath>
                  </m:oMathPara>
                </a14:m>
                <a:endParaRPr lang="en-US" dirty="0"/>
              </a:p>
            </p:txBody>
          </p:sp>
        </mc:Choice>
        <mc:Fallback xmlns="">
          <p:sp>
            <p:nvSpPr>
              <p:cNvPr id="29" name="TextBox 28">
                <a:extLst>
                  <a:ext uri="{FF2B5EF4-FFF2-40B4-BE49-F238E27FC236}">
                    <a16:creationId xmlns:a16="http://schemas.microsoft.com/office/drawing/2014/main" id="{5FD21006-704F-4FCF-8623-71D8707E4469}"/>
                  </a:ext>
                </a:extLst>
              </p:cNvPr>
              <p:cNvSpPr txBox="1">
                <a:spLocks noRot="1" noChangeAspect="1" noMove="1" noResize="1" noEditPoints="1" noAdjustHandles="1" noChangeArrowheads="1" noChangeShapeType="1" noTextEdit="1"/>
              </p:cNvSpPr>
              <p:nvPr/>
            </p:nvSpPr>
            <p:spPr>
              <a:xfrm>
                <a:off x="6263372" y="5404173"/>
                <a:ext cx="491875" cy="369332"/>
              </a:xfrm>
              <a:prstGeom prst="rect">
                <a:avLst/>
              </a:prstGeom>
              <a:blipFill>
                <a:blip r:embed="rId4"/>
                <a:stretch>
                  <a:fillRect b="-6667"/>
                </a:stretch>
              </a:blipFill>
            </p:spPr>
            <p:txBody>
              <a:bodyPr/>
              <a:lstStyle/>
              <a:p>
                <a:r>
                  <a:rPr lang="en-US">
                    <a:noFill/>
                  </a:rPr>
                  <a:t> </a:t>
                </a:r>
              </a:p>
            </p:txBody>
          </p:sp>
        </mc:Fallback>
      </mc:AlternateContent>
      <p:sp>
        <p:nvSpPr>
          <p:cNvPr id="31" name="Arc 30">
            <a:extLst>
              <a:ext uri="{FF2B5EF4-FFF2-40B4-BE49-F238E27FC236}">
                <a16:creationId xmlns:a16="http://schemas.microsoft.com/office/drawing/2014/main" id="{847F09C0-2389-4B1A-B87D-4CF732C921AD}"/>
              </a:ext>
            </a:extLst>
          </p:cNvPr>
          <p:cNvSpPr/>
          <p:nvPr/>
        </p:nvSpPr>
        <p:spPr>
          <a:xfrm rot="15300000">
            <a:off x="6598078" y="5586995"/>
            <a:ext cx="254823" cy="315413"/>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Date Placeholder 2">
            <a:extLst>
              <a:ext uri="{FF2B5EF4-FFF2-40B4-BE49-F238E27FC236}">
                <a16:creationId xmlns:a16="http://schemas.microsoft.com/office/drawing/2014/main" id="{B6C946F4-210F-110A-61A5-4C96E40E8711}"/>
              </a:ext>
            </a:extLst>
          </p:cNvPr>
          <p:cNvSpPr>
            <a:spLocks noGrp="1"/>
          </p:cNvSpPr>
          <p:nvPr>
            <p:ph type="dt" sz="half" idx="10"/>
          </p:nvPr>
        </p:nvSpPr>
        <p:spPr/>
        <p:txBody>
          <a:bodyPr/>
          <a:lstStyle/>
          <a:p>
            <a:r>
              <a:rPr lang="en-US"/>
              <a:t>01/09/2022</a:t>
            </a:r>
          </a:p>
        </p:txBody>
      </p:sp>
      <p:sp>
        <p:nvSpPr>
          <p:cNvPr id="5" name="Footer Placeholder 4">
            <a:extLst>
              <a:ext uri="{FF2B5EF4-FFF2-40B4-BE49-F238E27FC236}">
                <a16:creationId xmlns:a16="http://schemas.microsoft.com/office/drawing/2014/main" id="{D09DF012-C860-6791-C608-CB38AA9E9276}"/>
              </a:ext>
            </a:extLst>
          </p:cNvPr>
          <p:cNvSpPr>
            <a:spLocks noGrp="1"/>
          </p:cNvSpPr>
          <p:nvPr>
            <p:ph type="ftr" sz="quarter" idx="11"/>
          </p:nvPr>
        </p:nvSpPr>
        <p:spPr/>
        <p:txBody>
          <a:bodyPr/>
          <a:lstStyle/>
          <a:p>
            <a:r>
              <a:rPr lang="en-US"/>
              <a:t>BPU11, Predrag Krstic</a:t>
            </a:r>
          </a:p>
        </p:txBody>
      </p:sp>
      <p:sp>
        <p:nvSpPr>
          <p:cNvPr id="7" name="Slide Number Placeholder 6">
            <a:extLst>
              <a:ext uri="{FF2B5EF4-FFF2-40B4-BE49-F238E27FC236}">
                <a16:creationId xmlns:a16="http://schemas.microsoft.com/office/drawing/2014/main" id="{A791B03E-7BAE-30C4-A58B-D7F03418809E}"/>
              </a:ext>
            </a:extLst>
          </p:cNvPr>
          <p:cNvSpPr>
            <a:spLocks noGrp="1"/>
          </p:cNvSpPr>
          <p:nvPr>
            <p:ph type="sldNum" sz="quarter" idx="12"/>
          </p:nvPr>
        </p:nvSpPr>
        <p:spPr/>
        <p:txBody>
          <a:bodyPr/>
          <a:lstStyle/>
          <a:p>
            <a:fld id="{A4F2CA83-2021-4716-8E4F-79F255E2A287}" type="slidenum">
              <a:rPr lang="en-US" smtClean="0"/>
              <a:t>38</a:t>
            </a:fld>
            <a:endParaRPr lang="en-US"/>
          </a:p>
        </p:txBody>
      </p:sp>
    </p:spTree>
    <p:extLst>
      <p:ext uri="{BB962C8B-B14F-4D97-AF65-F5344CB8AC3E}">
        <p14:creationId xmlns:p14="http://schemas.microsoft.com/office/powerpoint/2010/main" val="1086288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a:solidFill>
                  <a:srgbClr val="990000"/>
                </a:solidFill>
                <a:latin typeface="+mj-lt"/>
              </a:rPr>
              <a:t>Vibrational Dynamics </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74851FF-32E7-44C0-A4CE-AB03F86413E9}"/>
                  </a:ext>
                </a:extLst>
              </p:cNvPr>
              <p:cNvSpPr txBox="1"/>
              <p:nvPr/>
            </p:nvSpPr>
            <p:spPr>
              <a:xfrm>
                <a:off x="1285460" y="778608"/>
                <a:ext cx="9379061" cy="400110"/>
              </a:xfrm>
              <a:prstGeom prst="rect">
                <a:avLst/>
              </a:prstGeom>
              <a:noFill/>
            </p:spPr>
            <p:txBody>
              <a:bodyPr wrap="square">
                <a:spAutoFit/>
              </a:bodyPr>
              <a:lstStyle/>
              <a:p>
                <a:r>
                  <a:rPr lang="en-US" sz="2000">
                    <a:effectLst/>
                    <a:ea typeface="宋体" panose="02010600030101010101" pitchFamily="2" charset="-122"/>
                  </a:rPr>
                  <a:t>Iterating the state vector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𝛹</m:t>
                        </m:r>
                      </m:e>
                      <m:sub>
                        <m:r>
                          <a:rPr lang="en-US" i="1">
                            <a:latin typeface="Cambria Math" panose="02040503050406030204" pitchFamily="18" charset="0"/>
                          </a:rPr>
                          <m:t>0</m:t>
                        </m:r>
                      </m:sub>
                    </m:sSub>
                    <m:r>
                      <a:rPr lang="en-US" b="0" i="0" smtClean="0">
                        <a:latin typeface="Cambria Math" panose="02040503050406030204" pitchFamily="18" charset="0"/>
                      </a:rPr>
                      <m:t>=</m:t>
                    </m:r>
                    <m:r>
                      <a:rPr lang="en-US" i="1">
                        <a:latin typeface="Cambria Math" panose="02040503050406030204" pitchFamily="18" charset="0"/>
                      </a:rPr>
                      <m:t>𝛹</m:t>
                    </m:r>
                    <m:d>
                      <m:dPr>
                        <m:ctrlPr>
                          <a:rPr lang="en-US" i="1">
                            <a:latin typeface="Cambria Math" panose="02040503050406030204" pitchFamily="18" charset="0"/>
                          </a:rPr>
                        </m:ctrlPr>
                      </m:dPr>
                      <m:e>
                        <m:r>
                          <a:rPr lang="en-US" i="1">
                            <a:latin typeface="Cambria Math" panose="02040503050406030204" pitchFamily="18" charset="0"/>
                          </a:rPr>
                          <m:t>−</m:t>
                        </m:r>
                        <m:r>
                          <a:rPr lang="en-US" i="1">
                            <a:latin typeface="Cambria Math" panose="02040503050406030204" pitchFamily="18" charset="0"/>
                          </a:rPr>
                          <m:t>𝑇</m:t>
                        </m:r>
                      </m:e>
                    </m:d>
                  </m:oMath>
                </a14:m>
                <a:r>
                  <a:rPr lang="en-US" sz="2000">
                    <a:effectLst/>
                    <a:ea typeface="宋体" panose="02010600030101010101" pitchFamily="2" charset="-122"/>
                  </a:rPr>
                  <a:t> in time from some large </a:t>
                </a:r>
                <a:r>
                  <a:rPr lang="en-US" sz="2000" b="1" dirty="0">
                    <a:effectLst/>
                    <a:ea typeface="宋体" panose="02010600030101010101" pitchFamily="2" charset="-122"/>
                  </a:rPr>
                  <a:t>initial time </a:t>
                </a:r>
                <a14:m>
                  <m:oMath xmlns:m="http://schemas.openxmlformats.org/officeDocument/2006/math">
                    <m:r>
                      <a:rPr lang="en-US" sz="2000" b="1" i="0" smtClean="0">
                        <a:effectLst/>
                        <a:latin typeface="Cambria Math" panose="02040503050406030204" pitchFamily="18" charset="0"/>
                        <a:ea typeface="宋体" panose="02010600030101010101" pitchFamily="2" charset="-122"/>
                        <a:cs typeface="Times New Roman" panose="02020603050405020304" pitchFamily="18" charset="0"/>
                      </a:rPr>
                      <m:t>𝐭</m:t>
                    </m:r>
                    <m:r>
                      <a:rPr lang="en-US" sz="2000" b="1" i="0" smtClean="0">
                        <a:effectLst/>
                        <a:latin typeface="Cambria Math" panose="02040503050406030204" pitchFamily="18" charset="0"/>
                        <a:ea typeface="宋体" panose="02010600030101010101" pitchFamily="2" charset="-122"/>
                        <a:cs typeface="Times New Roman" panose="02020603050405020304" pitchFamily="18" charset="0"/>
                      </a:rPr>
                      <m:t>=</m:t>
                    </m:r>
                    <m:r>
                      <a:rPr lang="en-US" sz="2000" b="1" i="1">
                        <a:effectLst/>
                        <a:latin typeface="Cambria Math" panose="02040503050406030204" pitchFamily="18" charset="0"/>
                        <a:ea typeface="宋体" panose="02010600030101010101" pitchFamily="2" charset="-122"/>
                        <a:cs typeface="Times New Roman" panose="02020603050405020304" pitchFamily="18" charset="0"/>
                      </a:rPr>
                      <m:t>−</m:t>
                    </m:r>
                    <m:r>
                      <a:rPr lang="en-US" sz="2000" b="1" i="1">
                        <a:effectLst/>
                        <a:latin typeface="Cambria Math" panose="02040503050406030204" pitchFamily="18" charset="0"/>
                        <a:ea typeface="宋体" panose="02010600030101010101" pitchFamily="2" charset="-122"/>
                        <a:cs typeface="Times New Roman" panose="02020603050405020304" pitchFamily="18" charset="0"/>
                      </a:rPr>
                      <m:t>𝑻</m:t>
                    </m:r>
                  </m:oMath>
                </a14:m>
                <a:r>
                  <a:rPr lang="en-US" sz="2000" dirty="0">
                    <a:effectLst/>
                    <a:ea typeface="宋体" panose="02010600030101010101" pitchFamily="2" charset="-122"/>
                  </a:rPr>
                  <a:t>:</a:t>
                </a:r>
                <a:endParaRPr lang="en-US" sz="2000"/>
              </a:p>
            </p:txBody>
          </p:sp>
        </mc:Choice>
        <mc:Fallback xmlns="">
          <p:sp>
            <p:nvSpPr>
              <p:cNvPr id="23" name="TextBox 22">
                <a:extLst>
                  <a:ext uri="{FF2B5EF4-FFF2-40B4-BE49-F238E27FC236}">
                    <a16:creationId xmlns:a16="http://schemas.microsoft.com/office/drawing/2014/main" id="{B74851FF-32E7-44C0-A4CE-AB03F86413E9}"/>
                  </a:ext>
                </a:extLst>
              </p:cNvPr>
              <p:cNvSpPr txBox="1">
                <a:spLocks noRot="1" noChangeAspect="1" noMove="1" noResize="1" noEditPoints="1" noAdjustHandles="1" noChangeArrowheads="1" noChangeShapeType="1" noTextEdit="1"/>
              </p:cNvSpPr>
              <p:nvPr/>
            </p:nvSpPr>
            <p:spPr>
              <a:xfrm>
                <a:off x="1285460" y="778608"/>
                <a:ext cx="9379061" cy="400110"/>
              </a:xfrm>
              <a:prstGeom prst="rect">
                <a:avLst/>
              </a:prstGeom>
              <a:blipFill>
                <a:blip r:embed="rId2"/>
                <a:stretch>
                  <a:fillRect l="-677" t="-9375" b="-28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337FEB8-1878-4B84-A870-6C6BD1624415}"/>
                  </a:ext>
                </a:extLst>
              </p:cNvPr>
              <p:cNvSpPr txBox="1"/>
              <p:nvPr/>
            </p:nvSpPr>
            <p:spPr>
              <a:xfrm>
                <a:off x="3022940" y="1260333"/>
                <a:ext cx="6096000" cy="1404680"/>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eqArr>
                        <m:eqArrPr>
                          <m:ctrlPr>
                            <a:rPr lang="en-US" sz="2000" i="1" smtClean="0">
                              <a:solidFill>
                                <a:srgbClr val="836967"/>
                              </a:solidFill>
                              <a:latin typeface="Cambria Math" panose="02040503050406030204" pitchFamily="18" charset="0"/>
                            </a:rPr>
                          </m:ctrlPr>
                        </m:eqArrPr>
                        <m:e>
                          <m:r>
                            <a:rPr lang="en-US" sz="2000">
                              <a:latin typeface="Cambria Math" panose="02040503050406030204" pitchFamily="18" charset="0"/>
                            </a:rPr>
                            <m:t>&amp;</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𝛹</m:t>
                              </m:r>
                            </m:e>
                            <m:sub>
                              <m:r>
                                <a:rPr lang="en-US" sz="2000" i="0">
                                  <a:latin typeface="Cambria Math" panose="02040503050406030204" pitchFamily="18" charset="0"/>
                                </a:rPr>
                                <m:t>1</m:t>
                              </m:r>
                            </m:sub>
                          </m:sSub>
                          <m:r>
                            <a:rPr lang="en-US" sz="2000" i="0">
                              <a:latin typeface="Cambria Math" panose="02040503050406030204" pitchFamily="18" charset="0"/>
                            </a:rPr>
                            <m:t>=</m:t>
                          </m:r>
                          <m:sSup>
                            <m:sSupPr>
                              <m:ctrlPr>
                                <a:rPr lang="en-US" sz="2000" i="1">
                                  <a:solidFill>
                                    <a:srgbClr val="836967"/>
                                  </a:solidFill>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m:t>
                              </m:r>
                              <m:r>
                                <a:rPr lang="en-US" sz="2000" i="1">
                                  <a:latin typeface="Cambria Math" panose="02040503050406030204" pitchFamily="18" charset="0"/>
                                </a:rPr>
                                <m:t>𝑖</m:t>
                              </m:r>
                              <m:r>
                                <a:rPr lang="en-US" sz="2000" i="1">
                                  <a:latin typeface="Cambria Math" panose="02040503050406030204" pitchFamily="18" charset="0"/>
                                </a:rPr>
                                <m:t>𝜏</m:t>
                              </m:r>
                              <m:r>
                                <a:rPr lang="en-US" sz="2000" b="1" i="1">
                                  <a:latin typeface="Cambria Math" panose="02040503050406030204" pitchFamily="18" charset="0"/>
                                </a:rPr>
                                <m:t>𝑯</m:t>
                              </m:r>
                              <m:d>
                                <m:dPr>
                                  <m:ctrlPr>
                                    <a:rPr lang="en-US" sz="2000" b="1" i="1">
                                      <a:solidFill>
                                        <a:srgbClr val="836967"/>
                                      </a:solidFill>
                                      <a:latin typeface="Cambria Math" panose="02040503050406030204" pitchFamily="18" charset="0"/>
                                    </a:rPr>
                                  </m:ctrlPr>
                                </m:dPr>
                                <m:e>
                                  <m:sSub>
                                    <m:sSubPr>
                                      <m:ctrlPr>
                                        <a:rPr lang="en-US" sz="2000" b="1" i="1">
                                          <a:solidFill>
                                            <a:srgbClr val="836967"/>
                                          </a:solidFill>
                                          <a:latin typeface="Cambria Math" panose="02040503050406030204" pitchFamily="18" charset="0"/>
                                        </a:rPr>
                                      </m:ctrlPr>
                                    </m:sSubPr>
                                    <m:e>
                                      <m:r>
                                        <a:rPr lang="en-US" sz="2000" b="0" i="1">
                                          <a:latin typeface="Cambria Math" panose="02040503050406030204" pitchFamily="18" charset="0"/>
                                        </a:rPr>
                                        <m:t>𝑡</m:t>
                                      </m:r>
                                    </m:e>
                                    <m:sub>
                                      <m:r>
                                        <a:rPr lang="en-US" sz="2000" b="0" i="0">
                                          <a:latin typeface="Cambria Math" panose="02040503050406030204" pitchFamily="18" charset="0"/>
                                        </a:rPr>
                                        <m:t>1</m:t>
                                      </m:r>
                                    </m:sub>
                                  </m:sSub>
                                </m:e>
                              </m:d>
                            </m:sup>
                          </m:sSup>
                          <m:sSub>
                            <m:sSubPr>
                              <m:ctrlPr>
                                <a:rPr lang="en-US" sz="2000" b="1" i="1">
                                  <a:solidFill>
                                    <a:srgbClr val="836967"/>
                                  </a:solidFill>
                                  <a:latin typeface="Cambria Math" panose="02040503050406030204" pitchFamily="18" charset="0"/>
                                </a:rPr>
                              </m:ctrlPr>
                            </m:sSubPr>
                            <m:e>
                              <m:r>
                                <a:rPr lang="en-US" sz="2000" b="0" i="1">
                                  <a:latin typeface="Cambria Math" panose="02040503050406030204" pitchFamily="18" charset="0"/>
                                </a:rPr>
                                <m:t>𝛹</m:t>
                              </m:r>
                            </m:e>
                            <m:sub>
                              <m:r>
                                <a:rPr lang="en-US" sz="2000" b="0" i="0">
                                  <a:latin typeface="Cambria Math" panose="02040503050406030204" pitchFamily="18" charset="0"/>
                                </a:rPr>
                                <m:t>0</m:t>
                              </m:r>
                            </m:sub>
                          </m:sSub>
                        </m:e>
                        <m:e>
                          <m:r>
                            <a:rPr lang="en-US" sz="2000" b="0" i="0">
                              <a:latin typeface="Cambria Math" panose="02040503050406030204" pitchFamily="18" charset="0"/>
                            </a:rPr>
                            <m:t>&amp;</m:t>
                          </m:r>
                          <m:sSub>
                            <m:sSubPr>
                              <m:ctrlPr>
                                <a:rPr lang="en-US" sz="2000" b="0" i="1">
                                  <a:solidFill>
                                    <a:srgbClr val="836967"/>
                                  </a:solidFill>
                                  <a:latin typeface="Cambria Math" panose="02040503050406030204" pitchFamily="18" charset="0"/>
                                </a:rPr>
                              </m:ctrlPr>
                            </m:sSubPr>
                            <m:e>
                              <m:r>
                                <a:rPr lang="en-US" sz="2000" b="0" i="1">
                                  <a:latin typeface="Cambria Math" panose="02040503050406030204" pitchFamily="18" charset="0"/>
                                </a:rPr>
                                <m:t>𝛹</m:t>
                              </m:r>
                            </m:e>
                            <m:sub>
                              <m:r>
                                <a:rPr lang="en-US" sz="2000" b="0" i="0">
                                  <a:latin typeface="Cambria Math" panose="02040503050406030204" pitchFamily="18" charset="0"/>
                                </a:rPr>
                                <m:t>2</m:t>
                              </m:r>
                            </m:sub>
                          </m:sSub>
                          <m:r>
                            <a:rPr lang="en-US" sz="2000" b="0" i="0">
                              <a:latin typeface="Cambria Math" panose="02040503050406030204" pitchFamily="18" charset="0"/>
                            </a:rPr>
                            <m:t>=</m:t>
                          </m:r>
                          <m:sSup>
                            <m:sSupPr>
                              <m:ctrlPr>
                                <a:rPr lang="en-US" sz="2000" b="0" i="1">
                                  <a:solidFill>
                                    <a:srgbClr val="836967"/>
                                  </a:solidFill>
                                  <a:latin typeface="Cambria Math" panose="02040503050406030204" pitchFamily="18" charset="0"/>
                                </a:rPr>
                              </m:ctrlPr>
                            </m:sSupPr>
                            <m:e>
                              <m:r>
                                <a:rPr lang="en-US" sz="2000" b="0" i="1">
                                  <a:latin typeface="Cambria Math" panose="02040503050406030204" pitchFamily="18" charset="0"/>
                                </a:rPr>
                                <m:t>𝑒</m:t>
                              </m:r>
                            </m:e>
                            <m:sup>
                              <m:r>
                                <a:rPr lang="en-US" sz="2000" b="0" i="0">
                                  <a:latin typeface="Cambria Math" panose="02040503050406030204" pitchFamily="18" charset="0"/>
                                </a:rPr>
                                <m:t>−</m:t>
                              </m:r>
                              <m:r>
                                <a:rPr lang="en-US" sz="2000" b="0" i="1">
                                  <a:latin typeface="Cambria Math" panose="02040503050406030204" pitchFamily="18" charset="0"/>
                                </a:rPr>
                                <m:t>𝑖</m:t>
                              </m:r>
                              <m:r>
                                <a:rPr lang="en-US" sz="2000" b="0" i="1">
                                  <a:latin typeface="Cambria Math" panose="02040503050406030204" pitchFamily="18" charset="0"/>
                                </a:rPr>
                                <m:t>𝜏</m:t>
                              </m:r>
                              <m:r>
                                <a:rPr lang="en-US" sz="2000" b="1" i="1">
                                  <a:latin typeface="Cambria Math" panose="02040503050406030204" pitchFamily="18" charset="0"/>
                                </a:rPr>
                                <m:t>𝑯</m:t>
                              </m:r>
                              <m:d>
                                <m:dPr>
                                  <m:ctrlPr>
                                    <a:rPr lang="en-US" sz="2000" b="1" i="1">
                                      <a:solidFill>
                                        <a:srgbClr val="836967"/>
                                      </a:solidFill>
                                      <a:latin typeface="Cambria Math" panose="02040503050406030204" pitchFamily="18" charset="0"/>
                                    </a:rPr>
                                  </m:ctrlPr>
                                </m:dPr>
                                <m:e>
                                  <m:sSub>
                                    <m:sSubPr>
                                      <m:ctrlPr>
                                        <a:rPr lang="en-US" sz="2000" b="1" i="1">
                                          <a:solidFill>
                                            <a:srgbClr val="836967"/>
                                          </a:solidFill>
                                          <a:latin typeface="Cambria Math" panose="02040503050406030204" pitchFamily="18" charset="0"/>
                                        </a:rPr>
                                      </m:ctrlPr>
                                    </m:sSubPr>
                                    <m:e>
                                      <m:r>
                                        <a:rPr lang="en-US" sz="2000" b="0" i="1">
                                          <a:latin typeface="Cambria Math" panose="02040503050406030204" pitchFamily="18" charset="0"/>
                                        </a:rPr>
                                        <m:t>𝑡</m:t>
                                      </m:r>
                                    </m:e>
                                    <m:sub>
                                      <m:r>
                                        <a:rPr lang="en-US" sz="2000" b="0" i="0">
                                          <a:latin typeface="Cambria Math" panose="02040503050406030204" pitchFamily="18" charset="0"/>
                                        </a:rPr>
                                        <m:t>2</m:t>
                                      </m:r>
                                    </m:sub>
                                  </m:sSub>
                                </m:e>
                              </m:d>
                            </m:sup>
                          </m:sSup>
                          <m:sSub>
                            <m:sSubPr>
                              <m:ctrlPr>
                                <a:rPr lang="en-US" sz="2000" b="0" i="1">
                                  <a:solidFill>
                                    <a:srgbClr val="836967"/>
                                  </a:solidFill>
                                  <a:latin typeface="Cambria Math" panose="02040503050406030204" pitchFamily="18" charset="0"/>
                                </a:rPr>
                              </m:ctrlPr>
                            </m:sSubPr>
                            <m:e>
                              <m:r>
                                <a:rPr lang="en-US" sz="2000" b="0" i="1">
                                  <a:latin typeface="Cambria Math" panose="02040503050406030204" pitchFamily="18" charset="0"/>
                                </a:rPr>
                                <m:t>𝛹</m:t>
                              </m:r>
                            </m:e>
                            <m:sub>
                              <m:r>
                                <a:rPr lang="en-US" sz="2000" b="0" i="0">
                                  <a:latin typeface="Cambria Math" panose="02040503050406030204" pitchFamily="18" charset="0"/>
                                </a:rPr>
                                <m:t>1</m:t>
                              </m:r>
                            </m:sub>
                          </m:sSub>
                        </m:e>
                        <m:e>
                          <m:r>
                            <a:rPr lang="en-US" sz="2000" b="0" i="0">
                              <a:latin typeface="Cambria Math" panose="02040503050406030204" pitchFamily="18" charset="0"/>
                            </a:rPr>
                            <m:t>&amp;…</m:t>
                          </m:r>
                        </m:e>
                        <m:e>
                          <m:r>
                            <a:rPr lang="en-US" sz="2000" b="0" i="0">
                              <a:latin typeface="Cambria Math" panose="02040503050406030204" pitchFamily="18" charset="0"/>
                            </a:rPr>
                            <m:t>&amp;</m:t>
                          </m:r>
                          <m:sSub>
                            <m:sSubPr>
                              <m:ctrlPr>
                                <a:rPr lang="en-US" sz="2000" b="0" i="1">
                                  <a:solidFill>
                                    <a:srgbClr val="836967"/>
                                  </a:solidFill>
                                  <a:latin typeface="Cambria Math" panose="02040503050406030204" pitchFamily="18" charset="0"/>
                                </a:rPr>
                              </m:ctrlPr>
                            </m:sSubPr>
                            <m:e>
                              <m:r>
                                <a:rPr lang="en-US" sz="2000" b="0" i="1">
                                  <a:latin typeface="Cambria Math" panose="02040503050406030204" pitchFamily="18" charset="0"/>
                                </a:rPr>
                                <m:t>𝛹</m:t>
                              </m:r>
                            </m:e>
                            <m:sub>
                              <m:r>
                                <a:rPr lang="en-US" sz="2000" b="0" i="1">
                                  <a:latin typeface="Cambria Math" panose="02040503050406030204" pitchFamily="18" charset="0"/>
                                </a:rPr>
                                <m:t>𝑛</m:t>
                              </m:r>
                            </m:sub>
                          </m:sSub>
                          <m:r>
                            <a:rPr lang="en-US" sz="2000" b="0" i="0">
                              <a:latin typeface="Cambria Math" panose="02040503050406030204" pitchFamily="18" charset="0"/>
                            </a:rPr>
                            <m:t>=</m:t>
                          </m:r>
                          <m:sSup>
                            <m:sSupPr>
                              <m:ctrlPr>
                                <a:rPr lang="en-US" sz="2000" b="0" i="1">
                                  <a:solidFill>
                                    <a:srgbClr val="836967"/>
                                  </a:solidFill>
                                  <a:latin typeface="Cambria Math" panose="02040503050406030204" pitchFamily="18" charset="0"/>
                                </a:rPr>
                              </m:ctrlPr>
                            </m:sSupPr>
                            <m:e>
                              <m:r>
                                <a:rPr lang="en-US" sz="2000" b="0" i="1">
                                  <a:latin typeface="Cambria Math" panose="02040503050406030204" pitchFamily="18" charset="0"/>
                                </a:rPr>
                                <m:t>𝑒</m:t>
                              </m:r>
                            </m:e>
                            <m:sup>
                              <m:r>
                                <a:rPr lang="en-US" sz="2000" b="0" i="0">
                                  <a:latin typeface="Cambria Math" panose="02040503050406030204" pitchFamily="18" charset="0"/>
                                </a:rPr>
                                <m:t>−</m:t>
                              </m:r>
                              <m:r>
                                <a:rPr lang="en-US" sz="2000" b="0" i="1">
                                  <a:latin typeface="Cambria Math" panose="02040503050406030204" pitchFamily="18" charset="0"/>
                                </a:rPr>
                                <m:t>𝑖</m:t>
                              </m:r>
                              <m:r>
                                <a:rPr lang="en-US" sz="2000" b="0" i="1">
                                  <a:latin typeface="Cambria Math" panose="02040503050406030204" pitchFamily="18" charset="0"/>
                                </a:rPr>
                                <m:t>𝜏</m:t>
                              </m:r>
                              <m:r>
                                <a:rPr lang="en-US" sz="2000" b="1" i="1">
                                  <a:latin typeface="Cambria Math" panose="02040503050406030204" pitchFamily="18" charset="0"/>
                                </a:rPr>
                                <m:t>𝑯</m:t>
                              </m:r>
                              <m:d>
                                <m:dPr>
                                  <m:ctrlPr>
                                    <a:rPr lang="en-US" sz="2000" b="1" i="1">
                                      <a:solidFill>
                                        <a:srgbClr val="836967"/>
                                      </a:solidFill>
                                      <a:latin typeface="Cambria Math" panose="02040503050406030204" pitchFamily="18" charset="0"/>
                                    </a:rPr>
                                  </m:ctrlPr>
                                </m:dPr>
                                <m:e>
                                  <m:sSub>
                                    <m:sSubPr>
                                      <m:ctrlPr>
                                        <a:rPr lang="en-US" sz="2000" b="1" i="1">
                                          <a:solidFill>
                                            <a:srgbClr val="836967"/>
                                          </a:solidFill>
                                          <a:latin typeface="Cambria Math" panose="02040503050406030204" pitchFamily="18" charset="0"/>
                                        </a:rPr>
                                      </m:ctrlPr>
                                    </m:sSubPr>
                                    <m:e>
                                      <m:r>
                                        <a:rPr lang="en-US" sz="2000" b="0" i="1">
                                          <a:latin typeface="Cambria Math" panose="02040503050406030204" pitchFamily="18" charset="0"/>
                                        </a:rPr>
                                        <m:t>𝑡</m:t>
                                      </m:r>
                                    </m:e>
                                    <m:sub>
                                      <m:r>
                                        <a:rPr lang="en-US" sz="2000" b="0" i="1">
                                          <a:latin typeface="Cambria Math" panose="02040503050406030204" pitchFamily="18" charset="0"/>
                                        </a:rPr>
                                        <m:t>𝑛</m:t>
                                      </m:r>
                                    </m:sub>
                                  </m:sSub>
                                </m:e>
                              </m:d>
                            </m:sup>
                          </m:sSup>
                          <m:sSub>
                            <m:sSubPr>
                              <m:ctrlPr>
                                <a:rPr lang="en-US" sz="2000" b="0" i="1">
                                  <a:solidFill>
                                    <a:srgbClr val="836967"/>
                                  </a:solidFill>
                                  <a:latin typeface="Cambria Math" panose="02040503050406030204" pitchFamily="18" charset="0"/>
                                </a:rPr>
                              </m:ctrlPr>
                            </m:sSubPr>
                            <m:e>
                              <m:r>
                                <a:rPr lang="en-US" sz="2000" b="0" i="1">
                                  <a:latin typeface="Cambria Math" panose="02040503050406030204" pitchFamily="18" charset="0"/>
                                </a:rPr>
                                <m:t>𝛹</m:t>
                              </m:r>
                            </m:e>
                            <m:sub>
                              <m:r>
                                <a:rPr lang="en-US" sz="2000" b="0" i="1">
                                  <a:latin typeface="Cambria Math" panose="02040503050406030204" pitchFamily="18" charset="0"/>
                                </a:rPr>
                                <m:t>𝑛</m:t>
                              </m:r>
                              <m:r>
                                <a:rPr lang="en-US" sz="2000" b="0" i="0">
                                  <a:latin typeface="Cambria Math" panose="02040503050406030204" pitchFamily="18" charset="0"/>
                                </a:rPr>
                                <m:t>−1</m:t>
                              </m:r>
                            </m:sub>
                          </m:sSub>
                          <m:r>
                            <a:rPr lang="en-US" sz="2000" b="0" i="0">
                              <a:latin typeface="Cambria Math" panose="02040503050406030204" pitchFamily="18" charset="0"/>
                            </a:rPr>
                            <m:t>#</m:t>
                          </m:r>
                        </m:e>
                      </m:eqArr>
                    </m:oMath>
                  </m:oMathPara>
                </a14:m>
                <a:endParaRPr lang="en-US" sz="2000"/>
              </a:p>
            </p:txBody>
          </p:sp>
        </mc:Choice>
        <mc:Fallback xmlns="">
          <p:sp>
            <p:nvSpPr>
              <p:cNvPr id="24" name="TextBox 23">
                <a:extLst>
                  <a:ext uri="{FF2B5EF4-FFF2-40B4-BE49-F238E27FC236}">
                    <a16:creationId xmlns:a16="http://schemas.microsoft.com/office/drawing/2014/main" id="{D337FEB8-1878-4B84-A870-6C6BD1624415}"/>
                  </a:ext>
                </a:extLst>
              </p:cNvPr>
              <p:cNvSpPr txBox="1">
                <a:spLocks noRot="1" noChangeAspect="1" noMove="1" noResize="1" noEditPoints="1" noAdjustHandles="1" noChangeArrowheads="1" noChangeShapeType="1" noTextEdit="1"/>
              </p:cNvSpPr>
              <p:nvPr/>
            </p:nvSpPr>
            <p:spPr>
              <a:xfrm>
                <a:off x="3022940" y="1260333"/>
                <a:ext cx="6096000" cy="1404680"/>
              </a:xfrm>
              <a:prstGeom prst="rect">
                <a:avLst/>
              </a:prstGeom>
              <a:blipFill>
                <a:blip r:embed="rId3"/>
                <a:stretch>
                  <a:fillRect b="-54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231F6E5-7006-44EE-9838-68C91EC799E5}"/>
                  </a:ext>
                </a:extLst>
              </p:cNvPr>
              <p:cNvSpPr txBox="1"/>
              <p:nvPr/>
            </p:nvSpPr>
            <p:spPr>
              <a:xfrm>
                <a:off x="1317470" y="2678871"/>
                <a:ext cx="10251677" cy="4012702"/>
              </a:xfrm>
              <a:prstGeom prst="rect">
                <a:avLst/>
              </a:prstGeom>
              <a:noFill/>
            </p:spPr>
            <p:txBody>
              <a:bodyPr wrap="square">
                <a:spAutoFit/>
              </a:bodyPr>
              <a:lstStyle/>
              <a:p>
                <a:pPr algn="just"/>
                <a:r>
                  <a:rPr lang="en-US" sz="2000" dirty="0">
                    <a:effectLst/>
                    <a:ea typeface="宋体" panose="02010600030101010101" pitchFamily="2" charset="-122"/>
                  </a:rPr>
                  <a:t>where </a:t>
                </a:r>
                <a14:m>
                  <m:oMath xmlns:m="http://schemas.openxmlformats.org/officeDocument/2006/math">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𝑛</m:t>
                        </m:r>
                      </m:sub>
                    </m:sSub>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𝑇</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𝑛</m:t>
                    </m:r>
                    <m:r>
                      <a:rPr lang="en-US" sz="2000" i="1">
                        <a:effectLst/>
                        <a:latin typeface="Cambria Math" panose="02040503050406030204" pitchFamily="18" charset="0"/>
                        <a:ea typeface="宋体" panose="02010600030101010101" pitchFamily="2" charset="-122"/>
                        <a:cs typeface="Times New Roman" panose="02020603050405020304" pitchFamily="18" charset="0"/>
                      </a:rPr>
                      <m:t>𝜏</m:t>
                    </m:r>
                  </m:oMath>
                </a14:m>
                <a:r>
                  <a:rPr lang="en-US" sz="2000" dirty="0">
                    <a:effectLst/>
                    <a:ea typeface="宋体" panose="02010600030101010101" pitchFamily="2" charset="-122"/>
                  </a:rPr>
                  <a:t>. The state vector at </a:t>
                </a:r>
                <a:r>
                  <a:rPr lang="en-US" sz="2000" b="1" dirty="0">
                    <a:effectLst/>
                    <a:ea typeface="宋体" panose="02010600030101010101" pitchFamily="2" charset="-122"/>
                  </a:rPr>
                  <a:t>final time </a:t>
                </a:r>
                <a14:m>
                  <m:oMath xmlns:m="http://schemas.openxmlformats.org/officeDocument/2006/math">
                    <m:r>
                      <a:rPr lang="en-US" sz="2000" b="1">
                        <a:latin typeface="Cambria Math" panose="02040503050406030204" pitchFamily="18" charset="0"/>
                        <a:ea typeface="宋体" panose="02010600030101010101" pitchFamily="2" charset="-122"/>
                        <a:cs typeface="Times New Roman" panose="02020603050405020304" pitchFamily="18" charset="0"/>
                      </a:rPr>
                      <m:t>𝐭</m:t>
                    </m:r>
                    <m:r>
                      <a:rPr lang="en-US" sz="2000" b="1">
                        <a:latin typeface="Cambria Math" panose="02040503050406030204" pitchFamily="18" charset="0"/>
                        <a:ea typeface="宋体" panose="02010600030101010101" pitchFamily="2" charset="-122"/>
                        <a:cs typeface="Times New Roman" panose="02020603050405020304" pitchFamily="18" charset="0"/>
                      </a:rPr>
                      <m:t>=</m:t>
                    </m:r>
                    <m:r>
                      <a:rPr lang="en-US" sz="2000" b="1" i="1">
                        <a:latin typeface="Cambria Math" panose="02040503050406030204" pitchFamily="18" charset="0"/>
                        <a:ea typeface="宋体" panose="02010600030101010101" pitchFamily="2" charset="-122"/>
                        <a:cs typeface="Times New Roman" panose="02020603050405020304" pitchFamily="18" charset="0"/>
                      </a:rPr>
                      <m:t>𝑻</m:t>
                    </m:r>
                    <m:r>
                      <a:rPr lang="en-US" sz="2000" i="1">
                        <a:latin typeface="Cambria Math" panose="02040503050406030204" pitchFamily="18" charset="0"/>
                        <a:ea typeface="宋体" panose="02010600030101010101" pitchFamily="2" charset="-122"/>
                        <a:cs typeface="Times New Roman" panose="02020603050405020304" pitchFamily="18" charset="0"/>
                      </a:rPr>
                      <m:t> </m:t>
                    </m:r>
                  </m:oMath>
                </a14:m>
                <a:r>
                  <a:rPr lang="en-US" sz="2000" dirty="0">
                    <a:effectLst/>
                    <a:ea typeface="宋体" panose="02010600030101010101" pitchFamily="2" charset="-122"/>
                  </a:rPr>
                  <a:t>can be obtained.</a:t>
                </a:r>
              </a:p>
              <a:p>
                <a:pPr algn="just"/>
                <a:endParaRPr lang="en-US" sz="2000" dirty="0">
                  <a:ea typeface="宋体" panose="02010600030101010101" pitchFamily="2" charset="-122"/>
                </a:endParaRPr>
              </a:p>
              <a:p>
                <a:pPr algn="just"/>
                <a:r>
                  <a:rPr lang="en-US" sz="2000" dirty="0">
                    <a:effectLst/>
                    <a:ea typeface="等线" panose="02010600030101010101" pitchFamily="2" charset="-122"/>
                    <a:cs typeface="Arial" panose="020B0604020202020204" pitchFamily="34" charset="0"/>
                  </a:rPr>
                  <a:t>With the discrete </a:t>
                </a:r>
                <a14:m>
                  <m:oMath xmlns:m="http://schemas.openxmlformats.org/officeDocument/2006/math">
                    <m:r>
                      <a:rPr lang="en-US" sz="2000" i="1">
                        <a:effectLst/>
                        <a:latin typeface="Cambria Math" panose="02040503050406030204" pitchFamily="18" charset="0"/>
                        <a:ea typeface="等线" panose="02010600030101010101" pitchFamily="2" charset="-122"/>
                        <a:cs typeface="Times New Roman" panose="02020603050405020304" pitchFamily="18" charset="0"/>
                      </a:rPr>
                      <m:t>𝑁</m:t>
                    </m:r>
                  </m:oMath>
                </a14:m>
                <a:r>
                  <a:rPr lang="en-US" sz="2000" dirty="0">
                    <a:effectLst/>
                    <a:ea typeface="等线" panose="02010600030101010101" pitchFamily="2" charset="-122"/>
                    <a:cs typeface="Arial" panose="020B0604020202020204" pitchFamily="34" charset="0"/>
                  </a:rPr>
                  <a:t>-state vibrational basis</a:t>
                </a:r>
                <a14:m>
                  <m:oMath xmlns:m="http://schemas.openxmlformats.org/officeDocument/2006/math">
                    <m:d>
                      <m:dPr>
                        <m:begChr m:val="{"/>
                        <m:endChr m:val="}"/>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dPr>
                      <m:e>
                        <m:d>
                          <m:dPr>
                            <m:begChr m:val="|"/>
                            <m:endChr m:val="⟩"/>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dPr>
                          <m:e>
                            <m:sSub>
                              <m:sSubPr>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sSubPr>
                              <m:e>
                                <m:r>
                                  <a:rPr lang="en-US" sz="2000" i="1">
                                    <a:effectLst/>
                                    <a:latin typeface="Cambria Math" panose="02040503050406030204" pitchFamily="18" charset="0"/>
                                    <a:ea typeface="等线" panose="02010600030101010101" pitchFamily="2" charset="-122"/>
                                    <a:cs typeface="Times New Roman" panose="02020603050405020304" pitchFamily="18" charset="0"/>
                                  </a:rPr>
                                  <m:t>𝜑</m:t>
                                </m:r>
                              </m:e>
                              <m:sub>
                                <m:r>
                                  <a:rPr lang="en-US" sz="2000" i="1">
                                    <a:effectLst/>
                                    <a:latin typeface="Cambria Math" panose="02040503050406030204" pitchFamily="18" charset="0"/>
                                    <a:ea typeface="等线" panose="02010600030101010101" pitchFamily="2" charset="-122"/>
                                    <a:cs typeface="Times New Roman" panose="02020603050405020304" pitchFamily="18" charset="0"/>
                                  </a:rPr>
                                  <m:t>𝑖</m:t>
                                </m:r>
                              </m:sub>
                            </m:sSub>
                          </m:e>
                        </m:d>
                      </m:e>
                    </m:d>
                  </m:oMath>
                </a14:m>
                <a:r>
                  <a:rPr lang="en-US" sz="2000" dirty="0">
                    <a:effectLst/>
                    <a:ea typeface="等线" panose="02010600030101010101" pitchFamily="2" charset="-122"/>
                    <a:cs typeface="Arial" panose="020B0604020202020204" pitchFamily="34" charset="0"/>
                  </a:rPr>
                  <a:t>, one can write the Hamiltonian operator as:</a:t>
                </a:r>
              </a:p>
              <a:p>
                <a:pPr algn="just"/>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宋体" panose="02010600030101010101" pitchFamily="2" charset="-122"/>
                          <a:cs typeface="Times New Roman" panose="02020603050405020304" pitchFamily="18" charset="0"/>
                        </a:rPr>
                        <m:t>𝐻</m:t>
                      </m:r>
                      <m:r>
                        <a:rPr lang="en-US" sz="1800" i="1" smtClean="0">
                          <a:effectLst/>
                          <a:latin typeface="Cambria Math" panose="02040503050406030204" pitchFamily="18" charset="0"/>
                          <a:ea typeface="宋体" panose="02010600030101010101" pitchFamily="2" charset="-122"/>
                          <a:cs typeface="Times New Roman" panose="02020603050405020304" pitchFamily="18" charset="0"/>
                        </a:rPr>
                        <m:t>=</m:t>
                      </m:r>
                      <m:nary>
                        <m:naryPr>
                          <m:chr m:val="∑"/>
                          <m:ctrlPr>
                            <a:rPr lang="en-US" sz="2000" i="1">
                              <a:effectLst/>
                              <a:latin typeface="Cambria Math" panose="02040503050406030204" pitchFamily="18" charset="0"/>
                              <a:cs typeface="Times New Roman" panose="02020603050405020304" pitchFamily="18" charset="0"/>
                            </a:rPr>
                          </m:ctrlPr>
                        </m:naryPr>
                        <m:sub>
                          <m:r>
                            <a:rPr lang="en-US" sz="1800" i="1">
                              <a:effectLst/>
                              <a:latin typeface="Cambria Math" panose="02040503050406030204" pitchFamily="18" charset="0"/>
                              <a:ea typeface="宋体" panose="02010600030101010101" pitchFamily="2" charset="-122"/>
                              <a:cs typeface="Times New Roman" panose="02020603050405020304" pitchFamily="18" charset="0"/>
                            </a:rPr>
                            <m:t>𝑖</m:t>
                          </m:r>
                          <m:r>
                            <a:rPr lang="en-US" sz="1800" i="1">
                              <a:effectLst/>
                              <a:latin typeface="Cambria Math" panose="02040503050406030204" pitchFamily="18" charset="0"/>
                              <a:ea typeface="宋体" panose="02010600030101010101" pitchFamily="2" charset="-122"/>
                              <a:cs typeface="Times New Roman" panose="02020603050405020304" pitchFamily="18" charset="0"/>
                            </a:rPr>
                            <m:t>,</m:t>
                          </m:r>
                          <m:r>
                            <a:rPr lang="en-US" sz="1800" i="1">
                              <a:effectLst/>
                              <a:latin typeface="Cambria Math" panose="02040503050406030204" pitchFamily="18" charset="0"/>
                              <a:ea typeface="宋体" panose="02010600030101010101" pitchFamily="2" charset="-122"/>
                              <a:cs typeface="Times New Roman" panose="02020603050405020304" pitchFamily="18" charset="0"/>
                            </a:rPr>
                            <m:t>𝑗</m:t>
                          </m:r>
                          <m:r>
                            <a:rPr lang="en-US" sz="1800" i="1">
                              <a:effectLst/>
                              <a:latin typeface="Cambria Math" panose="02040503050406030204" pitchFamily="18" charset="0"/>
                              <a:ea typeface="宋体" panose="02010600030101010101" pitchFamily="2" charset="-122"/>
                              <a:cs typeface="Times New Roman" panose="02020603050405020304" pitchFamily="18" charset="0"/>
                            </a:rPr>
                            <m:t>=0</m:t>
                          </m:r>
                        </m:sub>
                        <m:sup>
                          <m:r>
                            <a:rPr lang="en-US" sz="1800" i="1">
                              <a:effectLst/>
                              <a:latin typeface="Cambria Math" panose="02040503050406030204" pitchFamily="18" charset="0"/>
                              <a:ea typeface="宋体" panose="02010600030101010101" pitchFamily="2" charset="-122"/>
                              <a:cs typeface="Times New Roman" panose="02020603050405020304" pitchFamily="18" charset="0"/>
                            </a:rPr>
                            <m:t>𝑁</m:t>
                          </m:r>
                          <m:r>
                            <a:rPr lang="en-US" sz="1800" i="1">
                              <a:effectLst/>
                              <a:latin typeface="Cambria Math" panose="02040503050406030204" pitchFamily="18" charset="0"/>
                              <a:ea typeface="微软雅黑" panose="020B0503020204020204" pitchFamily="34" charset="-122"/>
                              <a:cs typeface="Times New Roman" panose="02020603050405020304" pitchFamily="18" charset="0"/>
                            </a:rPr>
                            <m:t>−</m:t>
                          </m:r>
                          <m:r>
                            <a:rPr lang="en-US" sz="1800" i="1">
                              <a:effectLst/>
                              <a:latin typeface="Cambria Math" panose="02040503050406030204" pitchFamily="18" charset="0"/>
                              <a:ea typeface="宋体" panose="02010600030101010101" pitchFamily="2" charset="-122"/>
                              <a:cs typeface="Times New Roman" panose="02020603050405020304" pitchFamily="18" charset="0"/>
                            </a:rPr>
                            <m:t>1</m:t>
                          </m:r>
                        </m:sup>
                        <m:e>
                          <m:sSub>
                            <m:sSubPr>
                              <m:ctrlPr>
                                <a:rPr lang="en-US" sz="2000"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MS Gothic" panose="020B0609070205080204" pitchFamily="49" charset="-128"/>
                                  <a:cs typeface="Times New Roman" panose="02020603050405020304" pitchFamily="18" charset="0"/>
                                </a:rPr>
                                <m:t>h</m:t>
                              </m:r>
                            </m:e>
                            <m:sub>
                              <m:r>
                                <a:rPr lang="en-US" sz="1800" i="1">
                                  <a:effectLst/>
                                  <a:latin typeface="Cambria Math" panose="02040503050406030204" pitchFamily="18" charset="0"/>
                                  <a:ea typeface="宋体" panose="02010600030101010101" pitchFamily="2" charset="-122"/>
                                  <a:cs typeface="Times New Roman" panose="02020603050405020304" pitchFamily="18" charset="0"/>
                                </a:rPr>
                                <m:t>𝑖𝑗</m:t>
                              </m:r>
                            </m:sub>
                          </m:sSub>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𝑖</m:t>
                                      </m:r>
                                    </m:sub>
                                  </m:sSub>
                                </m:e>
                              </m:d>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𝑗</m:t>
                                      </m:r>
                                    </m:sub>
                                  </m:sSub>
                                </m:e>
                              </m:d>
                            </m:e>
                          </m:d>
                        </m:e>
                      </m:nary>
                    </m:oMath>
                  </m:oMathPara>
                </a14:m>
                <a:endParaRPr lang="en-US" sz="2000" dirty="0"/>
              </a:p>
              <a:p>
                <a:pPr algn="just"/>
                <a:r>
                  <a:rPr lang="en-US" sz="2000" dirty="0"/>
                  <a:t>where </a:t>
                </a:r>
                <a14:m>
                  <m:oMath xmlns:m="http://schemas.openxmlformats.org/officeDocument/2006/math">
                    <m:sSub>
                      <m:sSubPr>
                        <m:ctrlPr>
                          <a:rPr lang="en-US" sz="2000" i="1" smtClean="0">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h</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𝑖𝑗</m:t>
                        </m:r>
                      </m:sub>
                    </m:sSub>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𝑅</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𝜑</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sub>
                        </m:sSub>
                      </m:e>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e>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𝜑</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𝑗</m:t>
                            </m:r>
                          </m:sub>
                        </m:sSub>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en-US" sz="2000" i="1">
                            <a:effectLst/>
                            <a:latin typeface="Cambria Math" panose="02040503050406030204" pitchFamily="18" charset="0"/>
                            <a:cs typeface="Times New Roman" panose="02020603050405020304" pitchFamily="18" charset="0"/>
                          </a:rPr>
                        </m:ctrlPr>
                      </m:dPr>
                      <m:e>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𝜑</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sub>
                        </m:sSub>
                      </m:e>
                      <m:e>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0</m:t>
                            </m:r>
                          </m:sub>
                        </m:sSub>
                        <m:r>
                          <a:rPr lang="en-US" sz="2000" i="1">
                            <a:effectLst/>
                            <a:latin typeface="Cambria Math" panose="02040503050406030204" pitchFamily="18" charset="0"/>
                            <a:ea typeface="宋体" panose="02010600030101010101" pitchFamily="2" charset="-122"/>
                            <a:cs typeface="Times New Roman" panose="02020603050405020304" pitchFamily="18" charset="0"/>
                          </a:rPr>
                          <m:t>+</m:t>
                        </m:r>
                        <m:d>
                          <m:dPr>
                            <m:ctrlPr>
                              <a:rPr lang="en-US" sz="2000" i="1">
                                <a:effectLst/>
                                <a:latin typeface="Cambria Math" panose="02040503050406030204" pitchFamily="18" charset="0"/>
                                <a:cs typeface="Times New Roman" panose="02020603050405020304" pitchFamily="18" charset="0"/>
                              </a:rPr>
                            </m:ctrlPr>
                          </m:dPr>
                          <m:e>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𝑉</m:t>
                                </m:r>
                              </m:e>
                              <m:sub>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𝑋</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1</m:t>
                                    </m:r>
                                  </m:sup>
                                </m:sSup>
                                <m:sSubSup>
                                  <m:sSubSupPr>
                                    <m:ctrlPr>
                                      <a:rPr lang="en-US" sz="2000" i="1">
                                        <a:effectLst/>
                                        <a:latin typeface="Cambria Math" panose="02040503050406030204" pitchFamily="18" charset="0"/>
                                        <a:cs typeface="Times New Roman" panose="02020603050405020304" pitchFamily="18" charset="0"/>
                                      </a:rPr>
                                    </m:ctrlPr>
                                  </m:sSub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𝛴</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𝑔</m:t>
                                    </m:r>
                                  </m:sub>
                                  <m:sup>
                                    <m:r>
                                      <a:rPr lang="en-US" sz="2000" i="1">
                                        <a:effectLst/>
                                        <a:latin typeface="Cambria Math" panose="02040503050406030204" pitchFamily="18" charset="0"/>
                                        <a:ea typeface="宋体" panose="02010600030101010101" pitchFamily="2" charset="-122"/>
                                        <a:cs typeface="Times New Roman" panose="02020603050405020304" pitchFamily="18" charset="0"/>
                                      </a:rPr>
                                      <m:t>+</m:t>
                                    </m:r>
                                  </m:sup>
                                </m:sSubSup>
                              </m:sub>
                            </m:sSub>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𝑅</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𝑟</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𝑉</m:t>
                                </m:r>
                              </m:e>
                              <m:sub>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sub>
                                </m:sSub>
                              </m:sub>
                            </m:sSub>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𝑟</m:t>
                                </m:r>
                              </m:e>
                            </m:d>
                          </m:e>
                        </m:d>
                      </m:e>
                      <m:e>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𝜑</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𝑗</m:t>
                            </m:r>
                          </m:sub>
                        </m:sSub>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𝜀</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sub>
                    </m:sSub>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𝛿</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𝑖𝑗</m:t>
                        </m:r>
                      </m:sub>
                    </m:sSub>
                    <m:r>
                      <a:rPr lang="en-US" sz="2000" i="1">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𝑉</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𝑖𝑗</m:t>
                        </m:r>
                      </m:sub>
                    </m:sSub>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𝑅</m:t>
                        </m:r>
                      </m:e>
                    </m:d>
                  </m:oMath>
                </a14:m>
                <a:endParaRPr lang="en-US" sz="2000" dirty="0">
                  <a:effectLst/>
                  <a:ea typeface="宋体" panose="02010600030101010101" pitchFamily="2" charset="-122"/>
                  <a:cs typeface="Times New Roman" panose="02020603050405020304" pitchFamily="18" charset="0"/>
                </a:endParaRPr>
              </a:p>
              <a:p>
                <a:pPr algn="just"/>
                <a:r>
                  <a:rPr lang="en-US" sz="2000" dirty="0"/>
                  <a:t>and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𝜀</m:t>
                        </m:r>
                      </m:e>
                      <m:sub>
                        <m:r>
                          <a:rPr lang="en-US" sz="2000" i="1">
                            <a:latin typeface="Cambria Math" panose="02040503050406030204" pitchFamily="18" charset="0"/>
                          </a:rPr>
                          <m:t>𝑖</m:t>
                        </m:r>
                      </m:sub>
                    </m:sSub>
                    <m:r>
                      <a:rPr lang="en-US" sz="2000" i="1">
                        <a:latin typeface="Cambria Math" panose="02040503050406030204" pitchFamily="18" charset="0"/>
                      </a:rPr>
                      <m:t> </m:t>
                    </m:r>
                    <m:d>
                      <m:dPr>
                        <m:ctrlPr>
                          <a:rPr lang="en-US" sz="2000" i="1">
                            <a:latin typeface="Cambria Math" panose="02040503050406030204" pitchFamily="18" charset="0"/>
                          </a:rPr>
                        </m:ctrlPr>
                      </m:dPr>
                      <m:e>
                        <m:r>
                          <a:rPr lang="en-US" sz="2000" i="1">
                            <a:latin typeface="Cambria Math" panose="02040503050406030204" pitchFamily="18" charset="0"/>
                          </a:rPr>
                          <m:t>𝑖</m:t>
                        </m:r>
                        <m:r>
                          <a:rPr lang="en-US" sz="2000" i="1">
                            <a:latin typeface="Cambria Math" panose="02040503050406030204" pitchFamily="18" charset="0"/>
                          </a:rPr>
                          <m:t>=0,…,</m:t>
                        </m:r>
                        <m:r>
                          <a:rPr lang="en-US" sz="2000" i="1">
                            <a:latin typeface="Cambria Math" panose="02040503050406030204" pitchFamily="18" charset="0"/>
                          </a:rPr>
                          <m:t>𝑁</m:t>
                        </m:r>
                        <m:r>
                          <a:rPr lang="en-US" sz="2000" i="1">
                            <a:latin typeface="Cambria Math" panose="02040503050406030204" pitchFamily="18" charset="0"/>
                          </a:rPr>
                          <m:t>−1</m:t>
                        </m:r>
                      </m:e>
                    </m:d>
                  </m:oMath>
                </a14:m>
                <a:r>
                  <a:rPr lang="en-US" sz="2000" dirty="0"/>
                  <a:t> are eigenstates of the vibrational Hamiltonian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𝐻</m:t>
                        </m:r>
                      </m:e>
                      <m:sub>
                        <m:r>
                          <a:rPr lang="en-US" sz="2000" i="1">
                            <a:latin typeface="Cambria Math" panose="02040503050406030204" pitchFamily="18" charset="0"/>
                          </a:rPr>
                          <m:t>𝑜</m:t>
                        </m:r>
                      </m:sub>
                    </m:sSub>
                  </m:oMath>
                </a14:m>
                <a:r>
                  <a:rPr lang="en-US" sz="2000" dirty="0"/>
                  <a:t>.</a:t>
                </a:r>
              </a:p>
              <a:p>
                <a:pPr algn="just"/>
                <a:endParaRPr lang="en-US" sz="2000" dirty="0"/>
              </a:p>
              <a:p>
                <a:pPr algn="just"/>
                <a:r>
                  <a:rPr lang="en-US" sz="2000" dirty="0">
                    <a:effectLst/>
                    <a:ea typeface="宋体" panose="02010600030101010101" pitchFamily="2" charset="-122"/>
                  </a:rPr>
                  <a:t>We obtain </a:t>
                </a:r>
                <a14:m>
                  <m:oMath xmlns:m="http://schemas.openxmlformats.org/officeDocument/2006/math">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h</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𝑖𝑗</m:t>
                        </m:r>
                      </m:sub>
                    </m:sSub>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𝑅</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e>
                    </m:d>
                  </m:oMath>
                </a14:m>
                <a:r>
                  <a:rPr lang="en-US" sz="2000" dirty="0">
                    <a:effectLst/>
                    <a:ea typeface="宋体" panose="02010600030101010101" pitchFamily="2" charset="-122"/>
                  </a:rPr>
                  <a:t> at all needed instances of time by fitting for the desired times using fourth order splines, </a:t>
                </a:r>
                <a:r>
                  <a:rPr lang="en-US" sz="2000" dirty="0"/>
                  <a:t>from </a:t>
                </a:r>
                <a14:m>
                  <m:oMath xmlns:m="http://schemas.openxmlformats.org/officeDocument/2006/math">
                    <m:r>
                      <a:rPr lang="en-US" sz="2000" i="1">
                        <a:latin typeface="Cambria Math" panose="02040503050406030204" pitchFamily="18" charset="0"/>
                      </a:rPr>
                      <m:t>𝑡</m:t>
                    </m:r>
                    <m:r>
                      <a:rPr lang="en-US" sz="2000" i="1">
                        <a:latin typeface="Cambria Math" panose="02040503050406030204" pitchFamily="18" charset="0"/>
                      </a:rPr>
                      <m:t>=−</m:t>
                    </m:r>
                    <m:r>
                      <a:rPr lang="en-US" sz="2000" i="1">
                        <a:latin typeface="Cambria Math" panose="02040503050406030204" pitchFamily="18" charset="0"/>
                      </a:rPr>
                      <m:t>𝑇</m:t>
                    </m:r>
                  </m:oMath>
                </a14:m>
                <a:r>
                  <a:rPr lang="en-US" sz="2000" dirty="0"/>
                  <a:t> to </a:t>
                </a:r>
                <a14:m>
                  <m:oMath xmlns:m="http://schemas.openxmlformats.org/officeDocument/2006/math">
                    <m:r>
                      <a:rPr lang="en-US" sz="2000" i="1">
                        <a:latin typeface="Cambria Math" panose="02040503050406030204" pitchFamily="18" charset="0"/>
                      </a:rPr>
                      <m:t>𝑡</m:t>
                    </m:r>
                    <m:r>
                      <a:rPr lang="en-US" sz="2000" i="1">
                        <a:latin typeface="Cambria Math" panose="02040503050406030204" pitchFamily="18" charset="0"/>
                      </a:rPr>
                      <m:t>=</m:t>
                    </m:r>
                    <m:r>
                      <a:rPr lang="en-US" sz="2000" i="1">
                        <a:latin typeface="Cambria Math" panose="02040503050406030204" pitchFamily="18" charset="0"/>
                      </a:rPr>
                      <m:t>𝑇</m:t>
                    </m:r>
                  </m:oMath>
                </a14:m>
                <a:r>
                  <a:rPr lang="en-US" sz="2000" dirty="0"/>
                  <a:t>. </a:t>
                </a:r>
                <a:r>
                  <a:rPr lang="en-US" sz="2000" dirty="0">
                    <a:ea typeface="宋体" panose="02010600030101010101" pitchFamily="2" charset="-122"/>
                  </a:rPr>
                  <a:t>The angle of collision is fixed at </a:t>
                </a:r>
                <a14:m>
                  <m:oMath xmlns:m="http://schemas.openxmlformats.org/officeDocument/2006/math">
                    <m:r>
                      <a:rPr lang="en-US" sz="2000" i="1">
                        <a:latin typeface="Cambria Math" panose="02040503050406030204" pitchFamily="18" charset="0"/>
                        <a:sym typeface="Symbol" panose="05050102010706020507" pitchFamily="18" charset="2"/>
                      </a:rPr>
                      <m:t></m:t>
                    </m:r>
                    <m:r>
                      <a:rPr lang="en-US" sz="2000" i="1">
                        <a:latin typeface="Cambria Math" panose="02040503050406030204" pitchFamily="18" charset="0"/>
                      </a:rPr>
                      <m:t>=90°</m:t>
                    </m:r>
                    <m:r>
                      <a:rPr lang="en-US" sz="2000">
                        <a:latin typeface="Cambria Math" panose="02040503050406030204" pitchFamily="18" charset="0"/>
                      </a:rPr>
                      <m:t> </m:t>
                    </m:r>
                  </m:oMath>
                </a14:m>
                <a:r>
                  <a:rPr lang="en-US" sz="2000" dirty="0">
                    <a:ea typeface="宋体" panose="02010600030101010101" pitchFamily="2" charset="-122"/>
                  </a:rPr>
                  <a:t>during the process.</a:t>
                </a:r>
              </a:p>
              <a:p>
                <a:pPr algn="just"/>
                <a:endParaRPr lang="en-US" sz="2000" dirty="0"/>
              </a:p>
            </p:txBody>
          </p:sp>
        </mc:Choice>
        <mc:Fallback xmlns="">
          <p:sp>
            <p:nvSpPr>
              <p:cNvPr id="25" name="TextBox 24">
                <a:extLst>
                  <a:ext uri="{FF2B5EF4-FFF2-40B4-BE49-F238E27FC236}">
                    <a16:creationId xmlns:a16="http://schemas.microsoft.com/office/drawing/2014/main" id="{5231F6E5-7006-44EE-9838-68C91EC799E5}"/>
                  </a:ext>
                </a:extLst>
              </p:cNvPr>
              <p:cNvSpPr txBox="1">
                <a:spLocks noRot="1" noChangeAspect="1" noMove="1" noResize="1" noEditPoints="1" noAdjustHandles="1" noChangeArrowheads="1" noChangeShapeType="1" noTextEdit="1"/>
              </p:cNvSpPr>
              <p:nvPr/>
            </p:nvSpPr>
            <p:spPr>
              <a:xfrm>
                <a:off x="1317470" y="2678871"/>
                <a:ext cx="10251677" cy="4012702"/>
              </a:xfrm>
              <a:prstGeom prst="rect">
                <a:avLst/>
              </a:prstGeom>
              <a:blipFill>
                <a:blip r:embed="rId4"/>
                <a:stretch>
                  <a:fillRect l="-618" t="-1258" r="-494"/>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A5BC72AD-5A26-1639-6CA3-C7D1E1DF0B48}"/>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D2C8E1D9-AFC2-ED7C-7BF6-44831EAF3600}"/>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BBD8F839-804D-5AA0-203D-9BF18A7981EB}"/>
              </a:ext>
            </a:extLst>
          </p:cNvPr>
          <p:cNvSpPr>
            <a:spLocks noGrp="1"/>
          </p:cNvSpPr>
          <p:nvPr>
            <p:ph type="sldNum" sz="quarter" idx="12"/>
          </p:nvPr>
        </p:nvSpPr>
        <p:spPr/>
        <p:txBody>
          <a:bodyPr/>
          <a:lstStyle/>
          <a:p>
            <a:fld id="{A4F2CA83-2021-4716-8E4F-79F255E2A287}" type="slidenum">
              <a:rPr lang="en-US" smtClean="0"/>
              <a:t>39</a:t>
            </a:fld>
            <a:endParaRPr lang="en-US"/>
          </a:p>
        </p:txBody>
      </p:sp>
    </p:spTree>
    <p:extLst>
      <p:ext uri="{BB962C8B-B14F-4D97-AF65-F5344CB8AC3E}">
        <p14:creationId xmlns:p14="http://schemas.microsoft.com/office/powerpoint/2010/main" val="837164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7A8B28-9B05-9B15-1295-7E9850F5996C}"/>
              </a:ext>
            </a:extLst>
          </p:cNvPr>
          <p:cNvSpPr txBox="1"/>
          <p:nvPr/>
        </p:nvSpPr>
        <p:spPr>
          <a:xfrm>
            <a:off x="2672862" y="399733"/>
            <a:ext cx="5800627" cy="923330"/>
          </a:xfrm>
          <a:prstGeom prst="rect">
            <a:avLst/>
          </a:prstGeom>
          <a:noFill/>
        </p:spPr>
        <p:txBody>
          <a:bodyPr wrap="none" rtlCol="0">
            <a:spAutoFit/>
          </a:bodyPr>
          <a:lstStyle/>
          <a:p>
            <a:r>
              <a:rPr lang="en-US" sz="5400" dirty="0"/>
              <a:t>What is computing?</a:t>
            </a:r>
          </a:p>
        </p:txBody>
      </p:sp>
      <p:sp>
        <p:nvSpPr>
          <p:cNvPr id="3" name="TextBox 2">
            <a:extLst>
              <a:ext uri="{FF2B5EF4-FFF2-40B4-BE49-F238E27FC236}">
                <a16:creationId xmlns:a16="http://schemas.microsoft.com/office/drawing/2014/main" id="{DA662F37-BFEC-EFD3-1893-0020421FE8AF}"/>
              </a:ext>
            </a:extLst>
          </p:cNvPr>
          <p:cNvSpPr txBox="1"/>
          <p:nvPr/>
        </p:nvSpPr>
        <p:spPr>
          <a:xfrm>
            <a:off x="1115158" y="1404693"/>
            <a:ext cx="9961684" cy="1200329"/>
          </a:xfrm>
          <a:prstGeom prst="rect">
            <a:avLst/>
          </a:prstGeom>
          <a:noFill/>
        </p:spPr>
        <p:txBody>
          <a:bodyPr wrap="square" rtlCol="0">
            <a:spAutoFit/>
          </a:bodyPr>
          <a:lstStyle/>
          <a:p>
            <a:r>
              <a:rPr lang="en-US" sz="3600" dirty="0"/>
              <a:t>A </a:t>
            </a:r>
            <a:r>
              <a:rPr lang="en-US" sz="3600" b="1" dirty="0"/>
              <a:t>physical process</a:t>
            </a:r>
            <a:r>
              <a:rPr lang="en-US" sz="3600" dirty="0"/>
              <a:t> that is performed on a machine </a:t>
            </a:r>
          </a:p>
          <a:p>
            <a:r>
              <a:rPr lang="en-US" sz="3600" dirty="0"/>
              <a:t>whose operation obeys certain physical laws.</a:t>
            </a:r>
          </a:p>
        </p:txBody>
      </p:sp>
      <p:pic>
        <p:nvPicPr>
          <p:cNvPr id="4" name="Picture 4" descr="First quantum computer to pack 100 qubits enters crowded race">
            <a:extLst>
              <a:ext uri="{FF2B5EF4-FFF2-40B4-BE49-F238E27FC236}">
                <a16:creationId xmlns:a16="http://schemas.microsoft.com/office/drawing/2014/main" id="{D35FEC74-BAC7-365A-A2D0-29ED09346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012" y="3924680"/>
            <a:ext cx="3798852" cy="25309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3180FF5-246D-8439-A4D1-48F0C46DCF60}"/>
              </a:ext>
            </a:extLst>
          </p:cNvPr>
          <p:cNvPicPr>
            <a:picLocks noChangeAspect="1"/>
          </p:cNvPicPr>
          <p:nvPr/>
        </p:nvPicPr>
        <p:blipFill>
          <a:blip r:embed="rId3"/>
          <a:stretch>
            <a:fillRect/>
          </a:stretch>
        </p:blipFill>
        <p:spPr>
          <a:xfrm>
            <a:off x="4268207" y="3919236"/>
            <a:ext cx="3798852" cy="2541871"/>
          </a:xfrm>
          <a:prstGeom prst="rect">
            <a:avLst/>
          </a:prstGeom>
        </p:spPr>
      </p:pic>
      <p:pic>
        <p:nvPicPr>
          <p:cNvPr id="6" name="Picture 2" descr="Light-based quantum computer Jiuzhang achieves quantum supremacy | Science  News">
            <a:extLst>
              <a:ext uri="{FF2B5EF4-FFF2-40B4-BE49-F238E27FC236}">
                <a16:creationId xmlns:a16="http://schemas.microsoft.com/office/drawing/2014/main" id="{4FB5938B-58E5-3105-812C-88E8CBB318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35" r="5402"/>
          <a:stretch/>
        </p:blipFill>
        <p:spPr bwMode="auto">
          <a:xfrm>
            <a:off x="8296666" y="3914615"/>
            <a:ext cx="3798852" cy="25309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D109D10-53C1-1CBA-7F00-E61E37540538}"/>
              </a:ext>
            </a:extLst>
          </p:cNvPr>
          <p:cNvSpPr txBox="1"/>
          <p:nvPr/>
        </p:nvSpPr>
        <p:spPr>
          <a:xfrm>
            <a:off x="1115158" y="3296252"/>
            <a:ext cx="1751890" cy="369332"/>
          </a:xfrm>
          <a:prstGeom prst="rect">
            <a:avLst/>
          </a:prstGeom>
          <a:noFill/>
        </p:spPr>
        <p:txBody>
          <a:bodyPr wrap="none" rtlCol="0">
            <a:spAutoFit/>
          </a:bodyPr>
          <a:lstStyle/>
          <a:p>
            <a:r>
              <a:rPr lang="en-US" dirty="0"/>
              <a:t>Superconducting</a:t>
            </a:r>
          </a:p>
        </p:txBody>
      </p:sp>
      <p:sp>
        <p:nvSpPr>
          <p:cNvPr id="8" name="TextBox 7">
            <a:extLst>
              <a:ext uri="{FF2B5EF4-FFF2-40B4-BE49-F238E27FC236}">
                <a16:creationId xmlns:a16="http://schemas.microsoft.com/office/drawing/2014/main" id="{F32E5C4F-C29D-350F-27AE-0868AC5F4A74}"/>
              </a:ext>
            </a:extLst>
          </p:cNvPr>
          <p:cNvSpPr txBox="1"/>
          <p:nvPr/>
        </p:nvSpPr>
        <p:spPr>
          <a:xfrm>
            <a:off x="5518160" y="3357450"/>
            <a:ext cx="1298945" cy="369332"/>
          </a:xfrm>
          <a:prstGeom prst="rect">
            <a:avLst/>
          </a:prstGeom>
          <a:noFill/>
        </p:spPr>
        <p:txBody>
          <a:bodyPr wrap="none" rtlCol="0">
            <a:spAutoFit/>
          </a:bodyPr>
          <a:lstStyle/>
          <a:p>
            <a:r>
              <a:rPr lang="en-US" dirty="0"/>
              <a:t>Trapped ion</a:t>
            </a:r>
          </a:p>
        </p:txBody>
      </p:sp>
      <p:sp>
        <p:nvSpPr>
          <p:cNvPr id="9" name="TextBox 8">
            <a:extLst>
              <a:ext uri="{FF2B5EF4-FFF2-40B4-BE49-F238E27FC236}">
                <a16:creationId xmlns:a16="http://schemas.microsoft.com/office/drawing/2014/main" id="{19FFD3BD-D6B9-9363-713A-18790DD22F24}"/>
              </a:ext>
            </a:extLst>
          </p:cNvPr>
          <p:cNvSpPr txBox="1"/>
          <p:nvPr/>
        </p:nvSpPr>
        <p:spPr>
          <a:xfrm>
            <a:off x="9640356" y="3266336"/>
            <a:ext cx="1015984" cy="369332"/>
          </a:xfrm>
          <a:prstGeom prst="rect">
            <a:avLst/>
          </a:prstGeom>
          <a:noFill/>
        </p:spPr>
        <p:txBody>
          <a:bodyPr wrap="none" rtlCol="0">
            <a:spAutoFit/>
          </a:bodyPr>
          <a:lstStyle/>
          <a:p>
            <a:r>
              <a:rPr lang="en-US" dirty="0"/>
              <a:t>Photonic</a:t>
            </a:r>
          </a:p>
        </p:txBody>
      </p:sp>
      <p:sp>
        <p:nvSpPr>
          <p:cNvPr id="10" name="TextBox 9">
            <a:extLst>
              <a:ext uri="{FF2B5EF4-FFF2-40B4-BE49-F238E27FC236}">
                <a16:creationId xmlns:a16="http://schemas.microsoft.com/office/drawing/2014/main" id="{15CE2768-25D2-49AB-1380-A60806BEB40B}"/>
              </a:ext>
            </a:extLst>
          </p:cNvPr>
          <p:cNvSpPr txBox="1"/>
          <p:nvPr/>
        </p:nvSpPr>
        <p:spPr>
          <a:xfrm>
            <a:off x="597877" y="2950267"/>
            <a:ext cx="5766322" cy="461665"/>
          </a:xfrm>
          <a:prstGeom prst="rect">
            <a:avLst/>
          </a:prstGeom>
          <a:noFill/>
        </p:spPr>
        <p:txBody>
          <a:bodyPr wrap="none" rtlCol="0">
            <a:spAutoFit/>
          </a:bodyPr>
          <a:lstStyle/>
          <a:p>
            <a:r>
              <a:rPr lang="en-US" sz="2400" b="1" dirty="0">
                <a:latin typeface="Comic Sans MS" panose="030F0702030302020204" pitchFamily="66" charset="0"/>
              </a:rPr>
              <a:t>In Quantum Computing machines are:</a:t>
            </a:r>
          </a:p>
        </p:txBody>
      </p:sp>
      <p:sp>
        <p:nvSpPr>
          <p:cNvPr id="11" name="Date Placeholder 10">
            <a:extLst>
              <a:ext uri="{FF2B5EF4-FFF2-40B4-BE49-F238E27FC236}">
                <a16:creationId xmlns:a16="http://schemas.microsoft.com/office/drawing/2014/main" id="{F5B7F290-D592-799A-F538-35A93124C4A3}"/>
              </a:ext>
            </a:extLst>
          </p:cNvPr>
          <p:cNvSpPr>
            <a:spLocks noGrp="1"/>
          </p:cNvSpPr>
          <p:nvPr>
            <p:ph type="dt" sz="half" idx="10"/>
          </p:nvPr>
        </p:nvSpPr>
        <p:spPr/>
        <p:txBody>
          <a:bodyPr/>
          <a:lstStyle/>
          <a:p>
            <a:r>
              <a:rPr lang="en-US"/>
              <a:t>01/09/2022</a:t>
            </a:r>
          </a:p>
        </p:txBody>
      </p:sp>
      <p:sp>
        <p:nvSpPr>
          <p:cNvPr id="12" name="Footer Placeholder 11">
            <a:extLst>
              <a:ext uri="{FF2B5EF4-FFF2-40B4-BE49-F238E27FC236}">
                <a16:creationId xmlns:a16="http://schemas.microsoft.com/office/drawing/2014/main" id="{D21EB10D-E2B5-4877-6E2C-6AF73586CA5C}"/>
              </a:ext>
            </a:extLst>
          </p:cNvPr>
          <p:cNvSpPr>
            <a:spLocks noGrp="1"/>
          </p:cNvSpPr>
          <p:nvPr>
            <p:ph type="ftr" sz="quarter" idx="11"/>
          </p:nvPr>
        </p:nvSpPr>
        <p:spPr/>
        <p:txBody>
          <a:bodyPr/>
          <a:lstStyle/>
          <a:p>
            <a:r>
              <a:rPr lang="en-US" dirty="0"/>
              <a:t>BPU11, Predrag Krstic</a:t>
            </a:r>
          </a:p>
        </p:txBody>
      </p:sp>
      <p:sp>
        <p:nvSpPr>
          <p:cNvPr id="13" name="Slide Number Placeholder 12">
            <a:extLst>
              <a:ext uri="{FF2B5EF4-FFF2-40B4-BE49-F238E27FC236}">
                <a16:creationId xmlns:a16="http://schemas.microsoft.com/office/drawing/2014/main" id="{EC7151F6-BAC2-A47A-CEDA-4D2F0989FCB1}"/>
              </a:ext>
            </a:extLst>
          </p:cNvPr>
          <p:cNvSpPr>
            <a:spLocks noGrp="1"/>
          </p:cNvSpPr>
          <p:nvPr>
            <p:ph type="sldNum" sz="quarter" idx="12"/>
          </p:nvPr>
        </p:nvSpPr>
        <p:spPr/>
        <p:txBody>
          <a:bodyPr/>
          <a:lstStyle/>
          <a:p>
            <a:fld id="{A4F2CA83-2021-4716-8E4F-79F255E2A287}" type="slidenum">
              <a:rPr lang="en-US" smtClean="0"/>
              <a:t>4</a:t>
            </a:fld>
            <a:endParaRPr lang="en-US"/>
          </a:p>
        </p:txBody>
      </p:sp>
      <p:sp>
        <p:nvSpPr>
          <p:cNvPr id="16" name="TextBox 15">
            <a:extLst>
              <a:ext uri="{FF2B5EF4-FFF2-40B4-BE49-F238E27FC236}">
                <a16:creationId xmlns:a16="http://schemas.microsoft.com/office/drawing/2014/main" id="{31498655-D76E-F552-49FF-BA58D1635461}"/>
              </a:ext>
            </a:extLst>
          </p:cNvPr>
          <p:cNvSpPr txBox="1"/>
          <p:nvPr/>
        </p:nvSpPr>
        <p:spPr>
          <a:xfrm>
            <a:off x="1301480" y="3561060"/>
            <a:ext cx="1524000" cy="369332"/>
          </a:xfrm>
          <a:prstGeom prst="rect">
            <a:avLst/>
          </a:prstGeom>
          <a:noFill/>
        </p:spPr>
        <p:txBody>
          <a:bodyPr wrap="square">
            <a:spAutoFit/>
          </a:bodyPr>
          <a:lstStyle/>
          <a:p>
            <a:r>
              <a:rPr lang="en-US" dirty="0"/>
              <a:t>IBM-Q, </a:t>
            </a:r>
            <a:r>
              <a:rPr lang="en-US" dirty="0" err="1"/>
              <a:t>Rigetti</a:t>
            </a:r>
            <a:endParaRPr lang="en-US" dirty="0"/>
          </a:p>
        </p:txBody>
      </p:sp>
      <p:sp>
        <p:nvSpPr>
          <p:cNvPr id="18" name="TextBox 17">
            <a:extLst>
              <a:ext uri="{FF2B5EF4-FFF2-40B4-BE49-F238E27FC236}">
                <a16:creationId xmlns:a16="http://schemas.microsoft.com/office/drawing/2014/main" id="{D80F5385-E183-1ECA-4E02-6217BB680A0C}"/>
              </a:ext>
            </a:extLst>
          </p:cNvPr>
          <p:cNvSpPr txBox="1"/>
          <p:nvPr/>
        </p:nvSpPr>
        <p:spPr>
          <a:xfrm>
            <a:off x="5793041" y="3570067"/>
            <a:ext cx="746449" cy="369332"/>
          </a:xfrm>
          <a:prstGeom prst="rect">
            <a:avLst/>
          </a:prstGeom>
          <a:noFill/>
        </p:spPr>
        <p:txBody>
          <a:bodyPr wrap="square">
            <a:spAutoFit/>
          </a:bodyPr>
          <a:lstStyle/>
          <a:p>
            <a:r>
              <a:rPr lang="en-US" dirty="0"/>
              <a:t>Ion-Q </a:t>
            </a:r>
          </a:p>
        </p:txBody>
      </p:sp>
      <p:sp>
        <p:nvSpPr>
          <p:cNvPr id="20" name="TextBox 19">
            <a:extLst>
              <a:ext uri="{FF2B5EF4-FFF2-40B4-BE49-F238E27FC236}">
                <a16:creationId xmlns:a16="http://schemas.microsoft.com/office/drawing/2014/main" id="{F5DEE9F0-7CA1-3894-12B1-C07DD4A7291E}"/>
              </a:ext>
            </a:extLst>
          </p:cNvPr>
          <p:cNvSpPr txBox="1"/>
          <p:nvPr/>
        </p:nvSpPr>
        <p:spPr>
          <a:xfrm>
            <a:off x="9784666" y="3515425"/>
            <a:ext cx="712984" cy="369332"/>
          </a:xfrm>
          <a:prstGeom prst="rect">
            <a:avLst/>
          </a:prstGeom>
          <a:noFill/>
        </p:spPr>
        <p:txBody>
          <a:bodyPr wrap="square">
            <a:spAutoFit/>
          </a:bodyPr>
          <a:lstStyle/>
          <a:p>
            <a:r>
              <a:rPr lang="en-US" b="0" i="0" dirty="0" err="1">
                <a:solidFill>
                  <a:srgbClr val="202124"/>
                </a:solidFill>
                <a:effectLst/>
                <a:latin typeface="Roboto" panose="02000000000000000000" pitchFamily="2" charset="0"/>
              </a:rPr>
              <a:t>QuiX</a:t>
            </a:r>
            <a:endParaRPr lang="en-US" dirty="0"/>
          </a:p>
        </p:txBody>
      </p:sp>
    </p:spTree>
    <p:extLst>
      <p:ext uri="{BB962C8B-B14F-4D97-AF65-F5344CB8AC3E}">
        <p14:creationId xmlns:p14="http://schemas.microsoft.com/office/powerpoint/2010/main" val="3125266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a:solidFill>
                  <a:srgbClr val="990000"/>
                </a:solidFill>
                <a:latin typeface="+mj-lt"/>
              </a:rPr>
              <a:t>Trotterization of Evolution Operator </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EEAA83DC-2AC4-4F1D-8D31-0F143B8B729D}"/>
                  </a:ext>
                </a:extLst>
              </p:cNvPr>
              <p:cNvSpPr txBox="1"/>
              <p:nvPr/>
            </p:nvSpPr>
            <p:spPr>
              <a:xfrm>
                <a:off x="456914" y="808178"/>
                <a:ext cx="11641190" cy="5061194"/>
              </a:xfrm>
              <a:prstGeom prst="rect">
                <a:avLst/>
              </a:prstGeom>
              <a:noFill/>
            </p:spPr>
            <p:txBody>
              <a:bodyPr wrap="square" rtlCol="0">
                <a:spAutoFit/>
              </a:bodyPr>
              <a:lstStyle/>
              <a:p>
                <a:pPr algn="just"/>
                <a:r>
                  <a:rPr lang="en-US" sz="2000" dirty="0"/>
                  <a:t>After </a:t>
                </a:r>
                <a:r>
                  <a:rPr lang="en-US" sz="2000" b="1" dirty="0"/>
                  <a:t>Qubit Efficient Encoding</a:t>
                </a:r>
                <a:r>
                  <a:rPr lang="en-US" sz="2000" dirty="0"/>
                  <a:t>, the qubit Hamiltonian is in the form:</a:t>
                </a:r>
              </a:p>
              <a:p>
                <a:pPr algn="just"/>
                <a14:m>
                  <m:oMathPara xmlns:m="http://schemas.openxmlformats.org/officeDocument/2006/math">
                    <m:oMathParaPr>
                      <m:jc m:val="centerGroup"/>
                    </m:oMathParaPr>
                    <m:oMath xmlns:m="http://schemas.openxmlformats.org/officeDocument/2006/math">
                      <m:sSub>
                        <m:sSubPr>
                          <m:ctrlPr>
                            <a:rPr lang="en-US" sz="2000" i="1" smtClean="0">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1800" i="1">
                              <a:effectLst/>
                              <a:latin typeface="Cambria Math" panose="02040503050406030204" pitchFamily="18" charset="0"/>
                              <a:ea typeface="宋体" panose="02010600030101010101" pitchFamily="2" charset="-122"/>
                              <a:cs typeface="Times New Roman" panose="02020603050405020304" pitchFamily="18" charset="0"/>
                            </a:rPr>
                            <m:t>𝑞</m:t>
                          </m:r>
                        </m:sub>
                      </m:sSub>
                      <m:r>
                        <a:rPr lang="en-US" sz="1800" i="1">
                          <a:effectLst/>
                          <a:latin typeface="Cambria Math" panose="02040503050406030204" pitchFamily="18" charset="0"/>
                          <a:ea typeface="宋体" panose="02010600030101010101" pitchFamily="2" charset="-122"/>
                          <a:cs typeface="Times New Roman" panose="02020603050405020304" pitchFamily="18" charset="0"/>
                        </a:rPr>
                        <m:t>=</m:t>
                      </m:r>
                      <m:nary>
                        <m:naryPr>
                          <m:chr m:val="∑"/>
                          <m:ctrlPr>
                            <a:rPr lang="en-US" sz="1800" i="1" smtClean="0">
                              <a:effectLst/>
                              <a:latin typeface="Cambria Math" panose="02040503050406030204" pitchFamily="18" charset="0"/>
                              <a:ea typeface="宋体" panose="02010600030101010101" pitchFamily="2" charset="-122"/>
                              <a:cs typeface="Times New Roman" panose="02020603050405020304" pitchFamily="18" charset="0"/>
                            </a:rPr>
                          </m:ctrlPr>
                        </m:naryPr>
                        <m:sub>
                          <m:r>
                            <m:rPr>
                              <m:brk m:alnAt="23"/>
                            </m:rPr>
                            <a:rPr lang="en-US" sz="1800" b="0" i="1" smtClean="0">
                              <a:effectLst/>
                              <a:latin typeface="Cambria Math" panose="02040503050406030204" pitchFamily="18" charset="0"/>
                              <a:ea typeface="宋体" panose="02010600030101010101" pitchFamily="2" charset="-122"/>
                              <a:cs typeface="Times New Roman" panose="02020603050405020304" pitchFamily="18" charset="0"/>
                            </a:rPr>
                            <m:t>𝑘</m:t>
                          </m:r>
                          <m:r>
                            <a:rPr lang="en-US" sz="1800" b="0" i="1" smtClean="0">
                              <a:effectLst/>
                              <a:latin typeface="Cambria Math" panose="02040503050406030204" pitchFamily="18" charset="0"/>
                              <a:ea typeface="宋体" panose="02010600030101010101" pitchFamily="2" charset="-122"/>
                              <a:cs typeface="Times New Roman" panose="02020603050405020304" pitchFamily="18" charset="0"/>
                            </a:rPr>
                            <m:t>=1</m:t>
                          </m:r>
                        </m:sub>
                        <m:sup>
                          <m:r>
                            <a:rPr lang="en-US" sz="1800" b="0" i="1" smtClean="0">
                              <a:effectLst/>
                              <a:latin typeface="Cambria Math" panose="02040503050406030204" pitchFamily="18" charset="0"/>
                              <a:ea typeface="宋体" panose="02010600030101010101" pitchFamily="2" charset="-122"/>
                              <a:cs typeface="Times New Roman" panose="02020603050405020304" pitchFamily="18" charset="0"/>
                            </a:rPr>
                            <m:t>𝑚</m:t>
                          </m:r>
                        </m:sup>
                        <m:e>
                          <m:sSub>
                            <m:sSubPr>
                              <m:ctrlPr>
                                <a:rPr lang="en-US" sz="2000"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宋体" panose="02010600030101010101" pitchFamily="2" charset="-122"/>
                                  <a:cs typeface="Times New Roman" panose="02020603050405020304" pitchFamily="18" charset="0"/>
                                </a:rPr>
                                <m:t>𝑔</m:t>
                              </m:r>
                            </m:e>
                            <m:sub>
                              <m:r>
                                <a:rPr lang="en-US" i="1">
                                  <a:latin typeface="Cambria Math" panose="02040503050406030204" pitchFamily="18" charset="0"/>
                                  <a:ea typeface="宋体" panose="02010600030101010101" pitchFamily="2" charset="-122"/>
                                  <a:cs typeface="Times New Roman" panose="02020603050405020304" pitchFamily="18" charset="0"/>
                                </a:rPr>
                                <m:t>𝑘</m:t>
                              </m:r>
                            </m:sub>
                          </m:sSub>
                          <m:sSub>
                            <m:sSubPr>
                              <m:ctrlPr>
                                <a:rPr lang="en-US" sz="2000"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宋体" panose="02010600030101010101" pitchFamily="2" charset="-122"/>
                                  <a:cs typeface="Times New Roman" panose="02020603050405020304" pitchFamily="18" charset="0"/>
                                </a:rPr>
                                <m:t>𝑃</m:t>
                              </m:r>
                            </m:e>
                            <m:sub>
                              <m:r>
                                <a:rPr lang="en-US" i="1">
                                  <a:latin typeface="Cambria Math" panose="02040503050406030204" pitchFamily="18" charset="0"/>
                                  <a:ea typeface="宋体" panose="02010600030101010101" pitchFamily="2" charset="-122"/>
                                  <a:cs typeface="Times New Roman" panose="02020603050405020304" pitchFamily="18" charset="0"/>
                                </a:rPr>
                                <m:t>𝑘</m:t>
                              </m:r>
                            </m:sub>
                          </m:sSub>
                        </m:e>
                      </m:nary>
                    </m:oMath>
                  </m:oMathPara>
                </a14:m>
                <a:endParaRPr lang="en-US" sz="2000" dirty="0"/>
              </a:p>
              <a:p>
                <a:pPr algn="just"/>
                <a:endParaRPr lang="en-US" sz="2000" dirty="0">
                  <a:ea typeface="宋体" panose="02010600030101010101" pitchFamily="2" charset="-122"/>
                  <a:cs typeface="Arial" panose="020B0604020202020204" pitchFamily="34" charset="0"/>
                </a:endParaRPr>
              </a:p>
              <a:p>
                <a:pPr algn="just"/>
                <a:endParaRPr lang="en-US" sz="2000" dirty="0">
                  <a:ea typeface="宋体" panose="02010600030101010101" pitchFamily="2" charset="-122"/>
                  <a:cs typeface="Arial" panose="020B0604020202020204" pitchFamily="34" charset="0"/>
                </a:endParaRPr>
              </a:p>
              <a:p>
                <a:pPr algn="just"/>
                <a:r>
                  <a:rPr lang="en-US" sz="2000" dirty="0">
                    <a:effectLst/>
                    <a:ea typeface="宋体" panose="02010600030101010101" pitchFamily="2" charset="-122"/>
                  </a:rPr>
                  <a:t>The evolution operator at time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oMath>
                </a14:m>
                <a:r>
                  <a:rPr lang="en-US" sz="2000" dirty="0">
                    <a:effectLst/>
                    <a:ea typeface="宋体" panose="02010600030101010101" pitchFamily="2" charset="-122"/>
                  </a:rPr>
                  <a:t>,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𝑈</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𝜏</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𝑒</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r>
                          <a:rPr lang="en-US" sz="2000" i="1">
                            <a:effectLst/>
                            <a:latin typeface="Cambria Math" panose="02040503050406030204" pitchFamily="18" charset="0"/>
                            <a:ea typeface="宋体" panose="02010600030101010101" pitchFamily="2" charset="-122"/>
                            <a:cs typeface="Times New Roman" panose="02020603050405020304" pitchFamily="18" charset="0"/>
                          </a:rPr>
                          <m:t>𝜏</m:t>
                        </m:r>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𝑞</m:t>
                            </m:r>
                          </m:sub>
                        </m:sSub>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𝑅</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e>
                        </m:d>
                      </m:sup>
                    </m:sSup>
                  </m:oMath>
                </a14:m>
                <a:r>
                  <a:rPr lang="en-US" sz="2000" dirty="0">
                    <a:effectLst/>
                    <a:ea typeface="宋体" panose="02010600030101010101" pitchFamily="2" charset="-122"/>
                  </a:rPr>
                  <a:t>. Expanding the qubit Hamiltonian and applying the </a:t>
                </a:r>
                <a:r>
                  <a:rPr lang="en-US" sz="2000" b="1" dirty="0">
                    <a:effectLst/>
                    <a:ea typeface="宋体" panose="02010600030101010101" pitchFamily="2" charset="-122"/>
                  </a:rPr>
                  <a:t>second order Suzuki-Trotter </a:t>
                </a:r>
                <a:r>
                  <a:rPr lang="en-US" sz="2000" dirty="0">
                    <a:effectLst/>
                    <a:ea typeface="宋体" panose="02010600030101010101" pitchFamily="2" charset="-122"/>
                  </a:rPr>
                  <a:t>gives:</a:t>
                </a:r>
              </a:p>
              <a:p>
                <a:pPr algn="just"/>
                <a14:m>
                  <m:oMathPara xmlns:m="http://schemas.openxmlformats.org/officeDocument/2006/math">
                    <m:oMathParaPr>
                      <m:jc m:val="centerGroup"/>
                    </m:oMathParaPr>
                    <m:oMath xmlns:m="http://schemas.openxmlformats.org/officeDocument/2006/math">
                      <m:sSup>
                        <m:sSupPr>
                          <m:ctrlPr>
                            <a:rPr lang="en-US" sz="2000" i="1" smtClean="0">
                              <a:effectLst/>
                              <a:latin typeface="Cambria Math" panose="02040503050406030204" pitchFamily="18" charset="0"/>
                              <a:ea typeface="等线" panose="02010600030101010101" pitchFamily="2" charset="-122"/>
                              <a:cs typeface="Times New Roman" panose="02020603050405020304" pitchFamily="18" charset="0"/>
                            </a:rPr>
                          </m:ctrlPr>
                        </m:sSupPr>
                        <m:e>
                          <m:r>
                            <a:rPr lang="en-US" sz="2000" i="1">
                              <a:effectLst/>
                              <a:latin typeface="Cambria Math" panose="02040503050406030204" pitchFamily="18" charset="0"/>
                              <a:ea typeface="等线" panose="02010600030101010101" pitchFamily="2" charset="-122"/>
                              <a:cs typeface="Times New Roman" panose="02020603050405020304" pitchFamily="18" charset="0"/>
                            </a:rPr>
                            <m:t>𝑒</m:t>
                          </m:r>
                        </m:e>
                        <m:sup>
                          <m:r>
                            <a:rPr lang="en-US" sz="2000" i="1">
                              <a:effectLst/>
                              <a:latin typeface="Cambria Math" panose="02040503050406030204" pitchFamily="18" charset="0"/>
                              <a:ea typeface="等线" panose="02010600030101010101" pitchFamily="2" charset="-122"/>
                              <a:cs typeface="Times New Roman" panose="02020603050405020304" pitchFamily="18" charset="0"/>
                            </a:rPr>
                            <m:t>−</m:t>
                          </m:r>
                          <m:r>
                            <a:rPr lang="en-US" sz="2000" i="1">
                              <a:effectLst/>
                              <a:latin typeface="Cambria Math" panose="02040503050406030204" pitchFamily="18" charset="0"/>
                              <a:ea typeface="等线" panose="02010600030101010101" pitchFamily="2" charset="-122"/>
                              <a:cs typeface="Times New Roman" panose="02020603050405020304" pitchFamily="18" charset="0"/>
                            </a:rPr>
                            <m:t>𝑖</m:t>
                          </m:r>
                          <m:r>
                            <a:rPr lang="en-US" sz="2000" i="1">
                              <a:effectLst/>
                              <a:latin typeface="Cambria Math" panose="02040503050406030204" pitchFamily="18" charset="0"/>
                              <a:ea typeface="等线" panose="02010600030101010101" pitchFamily="2" charset="-122"/>
                              <a:cs typeface="Times New Roman" panose="02020603050405020304" pitchFamily="18" charset="0"/>
                            </a:rPr>
                            <m:t>𝜏</m:t>
                          </m:r>
                          <m:nary>
                            <m:naryPr>
                              <m:chr m:val="∑"/>
                              <m:limLoc m:val="subSup"/>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naryPr>
                            <m:sub>
                              <m:r>
                                <a:rPr lang="en-US" sz="2000" i="1">
                                  <a:effectLst/>
                                  <a:latin typeface="Cambria Math" panose="02040503050406030204" pitchFamily="18" charset="0"/>
                                  <a:ea typeface="等线" panose="02010600030101010101" pitchFamily="2" charset="-122"/>
                                  <a:cs typeface="Times New Roman" panose="02020603050405020304" pitchFamily="18" charset="0"/>
                                </a:rPr>
                                <m:t>𝑘</m:t>
                              </m:r>
                              <m:r>
                                <a:rPr lang="en-US" sz="2000" i="1">
                                  <a:effectLst/>
                                  <a:latin typeface="Cambria Math" panose="02040503050406030204" pitchFamily="18" charset="0"/>
                                  <a:ea typeface="等线" panose="02010600030101010101" pitchFamily="2" charset="-122"/>
                                  <a:cs typeface="Times New Roman" panose="02020603050405020304" pitchFamily="18" charset="0"/>
                                </a:rPr>
                                <m:t>=1</m:t>
                              </m:r>
                            </m:sub>
                            <m:sup>
                              <m:r>
                                <a:rPr lang="en-US" sz="2000" i="1">
                                  <a:effectLst/>
                                  <a:latin typeface="Cambria Math" panose="02040503050406030204" pitchFamily="18" charset="0"/>
                                  <a:ea typeface="等线" panose="02010600030101010101" pitchFamily="2" charset="-122"/>
                                  <a:cs typeface="Times New Roman" panose="02020603050405020304" pitchFamily="18" charset="0"/>
                                </a:rPr>
                                <m:t>𝑚</m:t>
                              </m:r>
                            </m:sup>
                            <m:e>
                              <m:sSub>
                                <m:sSubPr>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sSubPr>
                                <m:e>
                                  <m:r>
                                    <a:rPr lang="en-US" sz="2000" i="1">
                                      <a:effectLst/>
                                      <a:latin typeface="Cambria Math" panose="02040503050406030204" pitchFamily="18" charset="0"/>
                                      <a:ea typeface="等线" panose="02010600030101010101" pitchFamily="2" charset="-122"/>
                                      <a:cs typeface="Times New Roman" panose="02020603050405020304" pitchFamily="18" charset="0"/>
                                    </a:rPr>
                                    <m:t>𝑔</m:t>
                                  </m:r>
                                </m:e>
                                <m:sub>
                                  <m:r>
                                    <a:rPr lang="en-US" sz="2000" i="1">
                                      <a:effectLst/>
                                      <a:latin typeface="Cambria Math" panose="02040503050406030204" pitchFamily="18" charset="0"/>
                                      <a:ea typeface="等线" panose="02010600030101010101" pitchFamily="2" charset="-122"/>
                                      <a:cs typeface="Times New Roman" panose="02020603050405020304" pitchFamily="18" charset="0"/>
                                    </a:rPr>
                                    <m:t>𝑘</m:t>
                                  </m:r>
                                </m:sub>
                              </m:sSub>
                              <m:sSub>
                                <m:sSubPr>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sSubPr>
                                <m:e>
                                  <m:r>
                                    <a:rPr lang="en-US" sz="2000" i="1">
                                      <a:effectLst/>
                                      <a:latin typeface="Cambria Math" panose="02040503050406030204" pitchFamily="18" charset="0"/>
                                      <a:ea typeface="等线" panose="02010600030101010101" pitchFamily="2" charset="-122"/>
                                      <a:cs typeface="Times New Roman" panose="02020603050405020304" pitchFamily="18" charset="0"/>
                                    </a:rPr>
                                    <m:t>𝑃</m:t>
                                  </m:r>
                                </m:e>
                                <m:sub>
                                  <m:r>
                                    <a:rPr lang="en-US" sz="2000" i="1">
                                      <a:effectLst/>
                                      <a:latin typeface="Cambria Math" panose="02040503050406030204" pitchFamily="18" charset="0"/>
                                      <a:ea typeface="等线" panose="02010600030101010101" pitchFamily="2" charset="-122"/>
                                      <a:cs typeface="Times New Roman" panose="02020603050405020304" pitchFamily="18" charset="0"/>
                                    </a:rPr>
                                    <m:t>𝑘</m:t>
                                  </m:r>
                                </m:sub>
                              </m:sSub>
                            </m:e>
                          </m:nary>
                        </m:sup>
                      </m:sSup>
                      <m:r>
                        <a:rPr lang="en-US" sz="2000" i="1">
                          <a:effectLst/>
                          <a:latin typeface="Cambria Math" panose="02040503050406030204" pitchFamily="18" charset="0"/>
                          <a:ea typeface="等线" panose="02010600030101010101" pitchFamily="2" charset="-122"/>
                          <a:cs typeface="Times New Roman" panose="02020603050405020304" pitchFamily="18" charset="0"/>
                        </a:rPr>
                        <m:t>=</m:t>
                      </m:r>
                      <m:d>
                        <m:dPr>
                          <m:ctrlPr>
                            <a:rPr lang="en-US" sz="2000" i="1">
                              <a:latin typeface="Cambria Math" panose="02040503050406030204" pitchFamily="18" charset="0"/>
                              <a:ea typeface="等线" panose="02010600030101010101" pitchFamily="2" charset="-122"/>
                              <a:cs typeface="Times New Roman" panose="02020603050405020304" pitchFamily="18" charset="0"/>
                            </a:rPr>
                          </m:ctrlPr>
                        </m:dPr>
                        <m:e>
                          <m:sSup>
                            <m:sSupPr>
                              <m:ctrlPr>
                                <a:rPr lang="en-US" sz="2000" i="1">
                                  <a:latin typeface="Cambria Math" panose="02040503050406030204" pitchFamily="18" charset="0"/>
                                  <a:ea typeface="等线" panose="02010600030101010101" pitchFamily="2" charset="-122"/>
                                  <a:cs typeface="Times New Roman" panose="02020603050405020304" pitchFamily="18" charset="0"/>
                                </a:rPr>
                              </m:ctrlPr>
                            </m:sSupPr>
                            <m:e>
                              <m:r>
                                <a:rPr lang="en-US" sz="2000" i="1">
                                  <a:latin typeface="Cambria Math" panose="02040503050406030204" pitchFamily="18" charset="0"/>
                                  <a:ea typeface="等线" panose="02010600030101010101" pitchFamily="2" charset="-122"/>
                                  <a:cs typeface="Times New Roman" panose="02020603050405020304" pitchFamily="18" charset="0"/>
                                </a:rPr>
                                <m:t>𝑒</m:t>
                              </m:r>
                            </m:e>
                            <m:sup>
                              <m:r>
                                <a:rPr lang="en-US" sz="2000" i="1">
                                  <a:latin typeface="Cambria Math" panose="02040503050406030204" pitchFamily="18" charset="0"/>
                                  <a:ea typeface="等线" panose="02010600030101010101" pitchFamily="2" charset="-122"/>
                                  <a:cs typeface="Times New Roman" panose="02020603050405020304" pitchFamily="18" charset="0"/>
                                </a:rPr>
                                <m:t>−</m:t>
                              </m:r>
                              <m:f>
                                <m:fPr>
                                  <m:ctrlPr>
                                    <a:rPr lang="en-US" sz="2000" i="1">
                                      <a:latin typeface="Cambria Math" panose="02040503050406030204" pitchFamily="18" charset="0"/>
                                      <a:ea typeface="等线" panose="02010600030101010101" pitchFamily="2" charset="-122"/>
                                      <a:cs typeface="Times New Roman" panose="02020603050405020304" pitchFamily="18" charset="0"/>
                                    </a:rPr>
                                  </m:ctrlPr>
                                </m:fPr>
                                <m:num>
                                  <m:r>
                                    <a:rPr lang="en-US" sz="2000" i="1">
                                      <a:latin typeface="Cambria Math" panose="02040503050406030204" pitchFamily="18" charset="0"/>
                                      <a:ea typeface="等线" panose="02010600030101010101" pitchFamily="2" charset="-122"/>
                                      <a:cs typeface="Times New Roman" panose="02020603050405020304" pitchFamily="18" charset="0"/>
                                    </a:rPr>
                                    <m:t>𝑖</m:t>
                                  </m:r>
                                  <m:r>
                                    <a:rPr lang="en-US" sz="2000" i="1">
                                      <a:latin typeface="Cambria Math" panose="02040503050406030204" pitchFamily="18" charset="0"/>
                                      <a:ea typeface="等线" panose="02010600030101010101" pitchFamily="2" charset="-122"/>
                                      <a:cs typeface="Times New Roman" panose="02020603050405020304" pitchFamily="18" charset="0"/>
                                    </a:rPr>
                                    <m:t>𝜏</m:t>
                                  </m:r>
                                  <m:sSub>
                                    <m:sSubPr>
                                      <m:ctrlPr>
                                        <a:rPr lang="en-US" sz="2000" i="1">
                                          <a:latin typeface="Cambria Math" panose="02040503050406030204" pitchFamily="18" charset="0"/>
                                          <a:ea typeface="等线" panose="02010600030101010101" pitchFamily="2" charset="-122"/>
                                          <a:cs typeface="Times New Roman" panose="02020603050405020304" pitchFamily="18" charset="0"/>
                                        </a:rPr>
                                      </m:ctrlPr>
                                    </m:sSubPr>
                                    <m:e>
                                      <m:r>
                                        <a:rPr lang="en-US" sz="2000" i="1">
                                          <a:latin typeface="Cambria Math" panose="02040503050406030204" pitchFamily="18" charset="0"/>
                                          <a:ea typeface="等线" panose="02010600030101010101" pitchFamily="2" charset="-122"/>
                                          <a:cs typeface="Times New Roman" panose="02020603050405020304" pitchFamily="18" charset="0"/>
                                        </a:rPr>
                                        <m:t>𝑔</m:t>
                                      </m:r>
                                    </m:e>
                                    <m:sub>
                                      <m:r>
                                        <a:rPr lang="en-US" sz="2000" i="1">
                                          <a:latin typeface="Cambria Math" panose="02040503050406030204" pitchFamily="18" charset="0"/>
                                          <a:ea typeface="等线" panose="02010600030101010101" pitchFamily="2" charset="-122"/>
                                          <a:cs typeface="Times New Roman" panose="02020603050405020304" pitchFamily="18" charset="0"/>
                                        </a:rPr>
                                        <m:t>1</m:t>
                                      </m:r>
                                    </m:sub>
                                  </m:sSub>
                                  <m:sSub>
                                    <m:sSubPr>
                                      <m:ctrlPr>
                                        <a:rPr lang="en-US" sz="2000" i="1">
                                          <a:latin typeface="Cambria Math" panose="02040503050406030204" pitchFamily="18" charset="0"/>
                                          <a:ea typeface="等线" panose="02010600030101010101" pitchFamily="2" charset="-122"/>
                                          <a:cs typeface="Times New Roman" panose="02020603050405020304" pitchFamily="18" charset="0"/>
                                        </a:rPr>
                                      </m:ctrlPr>
                                    </m:sSubPr>
                                    <m:e>
                                      <m:r>
                                        <a:rPr lang="en-US" sz="2000" i="1">
                                          <a:latin typeface="Cambria Math" panose="02040503050406030204" pitchFamily="18" charset="0"/>
                                          <a:ea typeface="等线" panose="02010600030101010101" pitchFamily="2" charset="-122"/>
                                          <a:cs typeface="Times New Roman" panose="02020603050405020304" pitchFamily="18" charset="0"/>
                                        </a:rPr>
                                        <m:t>𝑃</m:t>
                                      </m:r>
                                    </m:e>
                                    <m:sub>
                                      <m:r>
                                        <a:rPr lang="en-US" sz="2000" i="1">
                                          <a:latin typeface="Cambria Math" panose="02040503050406030204" pitchFamily="18" charset="0"/>
                                          <a:ea typeface="等线" panose="02010600030101010101" pitchFamily="2" charset="-122"/>
                                          <a:cs typeface="Times New Roman" panose="02020603050405020304" pitchFamily="18" charset="0"/>
                                        </a:rPr>
                                        <m:t>1</m:t>
                                      </m:r>
                                    </m:sub>
                                  </m:sSub>
                                </m:num>
                                <m:den>
                                  <m:r>
                                    <a:rPr lang="en-US" sz="2000" i="1">
                                      <a:latin typeface="Cambria Math" panose="02040503050406030204" pitchFamily="18" charset="0"/>
                                      <a:ea typeface="等线" panose="02010600030101010101" pitchFamily="2" charset="-122"/>
                                      <a:cs typeface="Times New Roman" panose="02020603050405020304" pitchFamily="18" charset="0"/>
                                    </a:rPr>
                                    <m:t>2</m:t>
                                  </m:r>
                                </m:den>
                              </m:f>
                            </m:sup>
                          </m:sSup>
                          <m:sSup>
                            <m:sSupPr>
                              <m:ctrlPr>
                                <a:rPr lang="en-US" sz="2000" i="1">
                                  <a:latin typeface="Cambria Math" panose="02040503050406030204" pitchFamily="18" charset="0"/>
                                  <a:ea typeface="等线" panose="02010600030101010101" pitchFamily="2" charset="-122"/>
                                  <a:cs typeface="Times New Roman" panose="02020603050405020304" pitchFamily="18" charset="0"/>
                                </a:rPr>
                              </m:ctrlPr>
                            </m:sSupPr>
                            <m:e>
                              <m:r>
                                <a:rPr lang="en-US" sz="2000" i="1">
                                  <a:latin typeface="Cambria Math" panose="02040503050406030204" pitchFamily="18" charset="0"/>
                                  <a:ea typeface="等线" panose="02010600030101010101" pitchFamily="2" charset="-122"/>
                                  <a:cs typeface="Times New Roman" panose="02020603050405020304" pitchFamily="18" charset="0"/>
                                </a:rPr>
                                <m:t>𝑒</m:t>
                              </m:r>
                            </m:e>
                            <m:sup>
                              <m:r>
                                <a:rPr lang="en-US" sz="2000" i="1">
                                  <a:latin typeface="Cambria Math" panose="02040503050406030204" pitchFamily="18" charset="0"/>
                                  <a:ea typeface="等线" panose="02010600030101010101" pitchFamily="2" charset="-122"/>
                                  <a:cs typeface="Times New Roman" panose="02020603050405020304" pitchFamily="18" charset="0"/>
                                </a:rPr>
                                <m:t>−</m:t>
                              </m:r>
                              <m:f>
                                <m:fPr>
                                  <m:ctrlPr>
                                    <a:rPr lang="en-US" sz="2000" i="1">
                                      <a:latin typeface="Cambria Math" panose="02040503050406030204" pitchFamily="18" charset="0"/>
                                      <a:ea typeface="等线" panose="02010600030101010101" pitchFamily="2" charset="-122"/>
                                      <a:cs typeface="Times New Roman" panose="02020603050405020304" pitchFamily="18" charset="0"/>
                                    </a:rPr>
                                  </m:ctrlPr>
                                </m:fPr>
                                <m:num>
                                  <m:r>
                                    <a:rPr lang="en-US" sz="2000" i="1">
                                      <a:latin typeface="Cambria Math" panose="02040503050406030204" pitchFamily="18" charset="0"/>
                                      <a:ea typeface="等线" panose="02010600030101010101" pitchFamily="2" charset="-122"/>
                                      <a:cs typeface="Times New Roman" panose="02020603050405020304" pitchFamily="18" charset="0"/>
                                    </a:rPr>
                                    <m:t>𝑖</m:t>
                                  </m:r>
                                  <m:sSub>
                                    <m:sSubPr>
                                      <m:ctrlPr>
                                        <a:rPr lang="en-US" sz="2000" i="1">
                                          <a:latin typeface="Cambria Math" panose="02040503050406030204" pitchFamily="18" charset="0"/>
                                          <a:ea typeface="等线" panose="02010600030101010101" pitchFamily="2" charset="-122"/>
                                          <a:cs typeface="Times New Roman" panose="02020603050405020304" pitchFamily="18" charset="0"/>
                                        </a:rPr>
                                      </m:ctrlPr>
                                    </m:sSubPr>
                                    <m:e>
                                      <m:r>
                                        <a:rPr lang="en-US" sz="2000" i="1">
                                          <a:latin typeface="Cambria Math" panose="02040503050406030204" pitchFamily="18" charset="0"/>
                                          <a:ea typeface="等线" panose="02010600030101010101" pitchFamily="2" charset="-122"/>
                                          <a:cs typeface="Times New Roman" panose="02020603050405020304" pitchFamily="18" charset="0"/>
                                        </a:rPr>
                                        <m:t>𝜏</m:t>
                                      </m:r>
                                      <m:r>
                                        <a:rPr lang="en-US" sz="2000" i="1">
                                          <a:latin typeface="Cambria Math" panose="02040503050406030204" pitchFamily="18" charset="0"/>
                                          <a:ea typeface="等线" panose="02010600030101010101" pitchFamily="2" charset="-122"/>
                                          <a:cs typeface="Times New Roman" panose="02020603050405020304" pitchFamily="18" charset="0"/>
                                        </a:rPr>
                                        <m:t>𝑔</m:t>
                                      </m:r>
                                    </m:e>
                                    <m:sub>
                                      <m:r>
                                        <a:rPr lang="en-US" sz="2000" i="1">
                                          <a:latin typeface="Cambria Math" panose="02040503050406030204" pitchFamily="18" charset="0"/>
                                          <a:ea typeface="等线" panose="02010600030101010101" pitchFamily="2" charset="-122"/>
                                          <a:cs typeface="Times New Roman" panose="02020603050405020304" pitchFamily="18" charset="0"/>
                                        </a:rPr>
                                        <m:t>2</m:t>
                                      </m:r>
                                    </m:sub>
                                  </m:sSub>
                                  <m:sSub>
                                    <m:sSubPr>
                                      <m:ctrlPr>
                                        <a:rPr lang="en-US" sz="2000" i="1">
                                          <a:latin typeface="Cambria Math" panose="02040503050406030204" pitchFamily="18" charset="0"/>
                                          <a:ea typeface="等线" panose="02010600030101010101" pitchFamily="2" charset="-122"/>
                                          <a:cs typeface="Times New Roman" panose="02020603050405020304" pitchFamily="18" charset="0"/>
                                        </a:rPr>
                                      </m:ctrlPr>
                                    </m:sSubPr>
                                    <m:e>
                                      <m:r>
                                        <a:rPr lang="en-US" sz="2000" i="1">
                                          <a:latin typeface="Cambria Math" panose="02040503050406030204" pitchFamily="18" charset="0"/>
                                          <a:ea typeface="等线" panose="02010600030101010101" pitchFamily="2" charset="-122"/>
                                          <a:cs typeface="Times New Roman" panose="02020603050405020304" pitchFamily="18" charset="0"/>
                                        </a:rPr>
                                        <m:t>𝑃</m:t>
                                      </m:r>
                                    </m:e>
                                    <m:sub>
                                      <m:r>
                                        <a:rPr lang="en-US" sz="2000" i="1">
                                          <a:latin typeface="Cambria Math" panose="02040503050406030204" pitchFamily="18" charset="0"/>
                                          <a:ea typeface="等线" panose="02010600030101010101" pitchFamily="2" charset="-122"/>
                                          <a:cs typeface="Times New Roman" panose="02020603050405020304" pitchFamily="18" charset="0"/>
                                        </a:rPr>
                                        <m:t>2</m:t>
                                      </m:r>
                                    </m:sub>
                                  </m:sSub>
                                </m:num>
                                <m:den>
                                  <m:r>
                                    <a:rPr lang="en-US" sz="2000" i="1">
                                      <a:latin typeface="Cambria Math" panose="02040503050406030204" pitchFamily="18" charset="0"/>
                                      <a:ea typeface="等线" panose="02010600030101010101" pitchFamily="2" charset="-122"/>
                                      <a:cs typeface="Times New Roman" panose="02020603050405020304" pitchFamily="18" charset="0"/>
                                    </a:rPr>
                                    <m:t>2</m:t>
                                  </m:r>
                                </m:den>
                              </m:f>
                            </m:sup>
                          </m:sSup>
                          <m:r>
                            <a:rPr lang="en-US" sz="2000" i="1">
                              <a:latin typeface="Cambria Math" panose="02040503050406030204" pitchFamily="18" charset="0"/>
                              <a:ea typeface="等线" panose="02010600030101010101" pitchFamily="2" charset="-122"/>
                              <a:cs typeface="Times New Roman" panose="02020603050405020304" pitchFamily="18" charset="0"/>
                            </a:rPr>
                            <m:t>⋯</m:t>
                          </m:r>
                          <m:sSup>
                            <m:sSupPr>
                              <m:ctrlPr>
                                <a:rPr lang="en-US" sz="2000" i="1">
                                  <a:latin typeface="Cambria Math" panose="02040503050406030204" pitchFamily="18" charset="0"/>
                                  <a:ea typeface="等线" panose="02010600030101010101" pitchFamily="2" charset="-122"/>
                                  <a:cs typeface="Times New Roman" panose="02020603050405020304" pitchFamily="18" charset="0"/>
                                </a:rPr>
                              </m:ctrlPr>
                            </m:sSupPr>
                            <m:e>
                              <m:r>
                                <a:rPr lang="en-US" sz="2000" i="1">
                                  <a:latin typeface="Cambria Math" panose="02040503050406030204" pitchFamily="18" charset="0"/>
                                  <a:ea typeface="等线" panose="02010600030101010101" pitchFamily="2" charset="-122"/>
                                  <a:cs typeface="Times New Roman" panose="02020603050405020304" pitchFamily="18" charset="0"/>
                                </a:rPr>
                                <m:t>𝑒</m:t>
                              </m:r>
                            </m:e>
                            <m:sup>
                              <m:r>
                                <a:rPr lang="en-US" sz="2000" i="1">
                                  <a:latin typeface="Cambria Math" panose="02040503050406030204" pitchFamily="18" charset="0"/>
                                  <a:ea typeface="等线" panose="02010600030101010101" pitchFamily="2" charset="-122"/>
                                  <a:cs typeface="Times New Roman" panose="02020603050405020304" pitchFamily="18" charset="0"/>
                                </a:rPr>
                                <m:t>−</m:t>
                              </m:r>
                              <m:f>
                                <m:fPr>
                                  <m:ctrlPr>
                                    <a:rPr lang="en-US" sz="2000" i="1">
                                      <a:latin typeface="Cambria Math" panose="02040503050406030204" pitchFamily="18" charset="0"/>
                                      <a:ea typeface="等线" panose="02010600030101010101" pitchFamily="2" charset="-122"/>
                                      <a:cs typeface="Times New Roman" panose="02020603050405020304" pitchFamily="18" charset="0"/>
                                    </a:rPr>
                                  </m:ctrlPr>
                                </m:fPr>
                                <m:num>
                                  <m:r>
                                    <a:rPr lang="en-US" sz="2000" i="1">
                                      <a:latin typeface="Cambria Math" panose="02040503050406030204" pitchFamily="18" charset="0"/>
                                      <a:ea typeface="等线" panose="02010600030101010101" pitchFamily="2" charset="-122"/>
                                      <a:cs typeface="Times New Roman" panose="02020603050405020304" pitchFamily="18" charset="0"/>
                                    </a:rPr>
                                    <m:t>𝑖</m:t>
                                  </m:r>
                                  <m:sSub>
                                    <m:sSubPr>
                                      <m:ctrlPr>
                                        <a:rPr lang="en-US" sz="2000" i="1">
                                          <a:latin typeface="Cambria Math" panose="02040503050406030204" pitchFamily="18" charset="0"/>
                                          <a:ea typeface="等线" panose="02010600030101010101" pitchFamily="2" charset="-122"/>
                                          <a:cs typeface="Times New Roman" panose="02020603050405020304" pitchFamily="18" charset="0"/>
                                        </a:rPr>
                                      </m:ctrlPr>
                                    </m:sSubPr>
                                    <m:e>
                                      <m:r>
                                        <a:rPr lang="en-US" sz="2000" i="1">
                                          <a:latin typeface="Cambria Math" panose="02040503050406030204" pitchFamily="18" charset="0"/>
                                          <a:ea typeface="等线" panose="02010600030101010101" pitchFamily="2" charset="-122"/>
                                          <a:cs typeface="Times New Roman" panose="02020603050405020304" pitchFamily="18" charset="0"/>
                                        </a:rPr>
                                        <m:t>𝜏</m:t>
                                      </m:r>
                                      <m:r>
                                        <a:rPr lang="en-US" sz="2000" i="1">
                                          <a:latin typeface="Cambria Math" panose="02040503050406030204" pitchFamily="18" charset="0"/>
                                          <a:ea typeface="等线" panose="02010600030101010101" pitchFamily="2" charset="-122"/>
                                          <a:cs typeface="Times New Roman" panose="02020603050405020304" pitchFamily="18" charset="0"/>
                                        </a:rPr>
                                        <m:t>𝑔</m:t>
                                      </m:r>
                                    </m:e>
                                    <m:sub>
                                      <m:r>
                                        <a:rPr lang="en-US" sz="2000" i="1">
                                          <a:latin typeface="Cambria Math" panose="02040503050406030204" pitchFamily="18" charset="0"/>
                                          <a:ea typeface="等线" panose="02010600030101010101" pitchFamily="2" charset="-122"/>
                                          <a:cs typeface="Times New Roman" panose="02020603050405020304" pitchFamily="18" charset="0"/>
                                        </a:rPr>
                                        <m:t>𝑚</m:t>
                                      </m:r>
                                      <m:r>
                                        <a:rPr lang="en-US" sz="2000" i="1">
                                          <a:latin typeface="Cambria Math" panose="02040503050406030204" pitchFamily="18" charset="0"/>
                                          <a:ea typeface="等线" panose="02010600030101010101" pitchFamily="2" charset="-122"/>
                                          <a:cs typeface="Times New Roman" panose="02020603050405020304" pitchFamily="18" charset="0"/>
                                        </a:rPr>
                                        <m:t>−1</m:t>
                                      </m:r>
                                    </m:sub>
                                  </m:sSub>
                                  <m:sSub>
                                    <m:sSubPr>
                                      <m:ctrlPr>
                                        <a:rPr lang="en-US" sz="2000" i="1">
                                          <a:latin typeface="Cambria Math" panose="02040503050406030204" pitchFamily="18" charset="0"/>
                                          <a:ea typeface="等线" panose="02010600030101010101" pitchFamily="2" charset="-122"/>
                                          <a:cs typeface="Times New Roman" panose="02020603050405020304" pitchFamily="18" charset="0"/>
                                        </a:rPr>
                                      </m:ctrlPr>
                                    </m:sSubPr>
                                    <m:e>
                                      <m:r>
                                        <a:rPr lang="en-US" sz="2000" i="1">
                                          <a:latin typeface="Cambria Math" panose="02040503050406030204" pitchFamily="18" charset="0"/>
                                          <a:ea typeface="等线" panose="02010600030101010101" pitchFamily="2" charset="-122"/>
                                          <a:cs typeface="Times New Roman" panose="02020603050405020304" pitchFamily="18" charset="0"/>
                                        </a:rPr>
                                        <m:t>𝑃</m:t>
                                      </m:r>
                                    </m:e>
                                    <m:sub>
                                      <m:r>
                                        <a:rPr lang="en-US" sz="2000" i="1">
                                          <a:latin typeface="Cambria Math" panose="02040503050406030204" pitchFamily="18" charset="0"/>
                                          <a:ea typeface="等线" panose="02010600030101010101" pitchFamily="2" charset="-122"/>
                                          <a:cs typeface="Times New Roman" panose="02020603050405020304" pitchFamily="18" charset="0"/>
                                        </a:rPr>
                                        <m:t>𝑚</m:t>
                                      </m:r>
                                      <m:r>
                                        <a:rPr lang="en-US" sz="2000" i="1">
                                          <a:latin typeface="Cambria Math" panose="02040503050406030204" pitchFamily="18" charset="0"/>
                                          <a:ea typeface="等线" panose="02010600030101010101" pitchFamily="2" charset="-122"/>
                                          <a:cs typeface="Times New Roman" panose="02020603050405020304" pitchFamily="18" charset="0"/>
                                        </a:rPr>
                                        <m:t>−1</m:t>
                                      </m:r>
                                    </m:sub>
                                  </m:sSub>
                                </m:num>
                                <m:den>
                                  <m:r>
                                    <a:rPr lang="en-US" sz="2000" i="1">
                                      <a:latin typeface="Cambria Math" panose="02040503050406030204" pitchFamily="18" charset="0"/>
                                      <a:ea typeface="等线" panose="02010600030101010101" pitchFamily="2" charset="-122"/>
                                      <a:cs typeface="Times New Roman" panose="02020603050405020304" pitchFamily="18" charset="0"/>
                                    </a:rPr>
                                    <m:t>2</m:t>
                                  </m:r>
                                </m:den>
                              </m:f>
                            </m:sup>
                          </m:sSup>
                          <m:sSup>
                            <m:sSupPr>
                              <m:ctrlPr>
                                <a:rPr lang="en-US" sz="2000" i="1">
                                  <a:latin typeface="Cambria Math" panose="02040503050406030204" pitchFamily="18" charset="0"/>
                                  <a:ea typeface="等线" panose="02010600030101010101" pitchFamily="2" charset="-122"/>
                                  <a:cs typeface="Times New Roman" panose="02020603050405020304" pitchFamily="18" charset="0"/>
                                </a:rPr>
                              </m:ctrlPr>
                            </m:sSupPr>
                            <m:e>
                              <m:r>
                                <a:rPr lang="en-US" sz="2000" i="1">
                                  <a:latin typeface="Cambria Math" panose="02040503050406030204" pitchFamily="18" charset="0"/>
                                  <a:ea typeface="等线" panose="02010600030101010101" pitchFamily="2" charset="-122"/>
                                  <a:cs typeface="Times New Roman" panose="02020603050405020304" pitchFamily="18" charset="0"/>
                                </a:rPr>
                                <m:t>𝑒</m:t>
                              </m:r>
                            </m:e>
                            <m:sup>
                              <m:r>
                                <a:rPr lang="en-US" sz="2000" i="1">
                                  <a:latin typeface="Cambria Math" panose="02040503050406030204" pitchFamily="18" charset="0"/>
                                  <a:ea typeface="等线" panose="02010600030101010101" pitchFamily="2" charset="-122"/>
                                  <a:cs typeface="Times New Roman" panose="02020603050405020304" pitchFamily="18" charset="0"/>
                                </a:rPr>
                                <m:t>−</m:t>
                              </m:r>
                              <m:r>
                                <m:rPr>
                                  <m:sty m:val="p"/>
                                </m:rPr>
                                <a:rPr lang="en-US" sz="2000">
                                  <a:latin typeface="Cambria Math" panose="02040503050406030204" pitchFamily="18" charset="0"/>
                                  <a:ea typeface="等线" panose="02010600030101010101" pitchFamily="2" charset="-122"/>
                                  <a:cs typeface="Times New Roman" panose="02020603050405020304" pitchFamily="18" charset="0"/>
                                </a:rPr>
                                <m:t>i</m:t>
                              </m:r>
                              <m:r>
                                <a:rPr lang="en-US" sz="2000" i="1">
                                  <a:latin typeface="Cambria Math" panose="02040503050406030204" pitchFamily="18" charset="0"/>
                                  <a:ea typeface="等线" panose="02010600030101010101" pitchFamily="2" charset="-122"/>
                                  <a:cs typeface="Times New Roman" panose="02020603050405020304" pitchFamily="18" charset="0"/>
                                </a:rPr>
                                <m:t>𝜏</m:t>
                              </m:r>
                              <m:sSub>
                                <m:sSubPr>
                                  <m:ctrlPr>
                                    <a:rPr lang="en-US" sz="2000" i="1">
                                      <a:latin typeface="Cambria Math" panose="02040503050406030204" pitchFamily="18" charset="0"/>
                                      <a:ea typeface="等线" panose="02010600030101010101" pitchFamily="2" charset="-122"/>
                                      <a:cs typeface="Times New Roman" panose="02020603050405020304" pitchFamily="18" charset="0"/>
                                    </a:rPr>
                                  </m:ctrlPr>
                                </m:sSubPr>
                                <m:e>
                                  <m:r>
                                    <a:rPr lang="en-US" sz="2000" i="1">
                                      <a:latin typeface="Cambria Math" panose="02040503050406030204" pitchFamily="18" charset="0"/>
                                      <a:ea typeface="等线" panose="02010600030101010101" pitchFamily="2" charset="-122"/>
                                      <a:cs typeface="Times New Roman" panose="02020603050405020304" pitchFamily="18" charset="0"/>
                                    </a:rPr>
                                    <m:t>𝑔</m:t>
                                  </m:r>
                                </m:e>
                                <m:sub>
                                  <m:r>
                                    <a:rPr lang="en-US" sz="2000" i="1">
                                      <a:latin typeface="Cambria Math" panose="02040503050406030204" pitchFamily="18" charset="0"/>
                                      <a:ea typeface="等线" panose="02010600030101010101" pitchFamily="2" charset="-122"/>
                                      <a:cs typeface="Times New Roman" panose="02020603050405020304" pitchFamily="18" charset="0"/>
                                    </a:rPr>
                                    <m:t>𝑚</m:t>
                                  </m:r>
                                </m:sub>
                              </m:sSub>
                              <m:sSub>
                                <m:sSubPr>
                                  <m:ctrlPr>
                                    <a:rPr lang="en-US" sz="2000" i="1">
                                      <a:latin typeface="Cambria Math" panose="02040503050406030204" pitchFamily="18" charset="0"/>
                                      <a:ea typeface="等线" panose="02010600030101010101" pitchFamily="2" charset="-122"/>
                                      <a:cs typeface="Times New Roman" panose="02020603050405020304" pitchFamily="18" charset="0"/>
                                    </a:rPr>
                                  </m:ctrlPr>
                                </m:sSubPr>
                                <m:e>
                                  <m:r>
                                    <a:rPr lang="en-US" sz="2000" i="1">
                                      <a:latin typeface="Cambria Math" panose="02040503050406030204" pitchFamily="18" charset="0"/>
                                      <a:ea typeface="等线" panose="02010600030101010101" pitchFamily="2" charset="-122"/>
                                      <a:cs typeface="Times New Roman" panose="02020603050405020304" pitchFamily="18" charset="0"/>
                                    </a:rPr>
                                    <m:t>𝑃</m:t>
                                  </m:r>
                                </m:e>
                                <m:sub>
                                  <m:r>
                                    <a:rPr lang="en-US" sz="2000" i="1">
                                      <a:latin typeface="Cambria Math" panose="02040503050406030204" pitchFamily="18" charset="0"/>
                                      <a:ea typeface="等线" panose="02010600030101010101" pitchFamily="2" charset="-122"/>
                                      <a:cs typeface="Times New Roman" panose="02020603050405020304" pitchFamily="18" charset="0"/>
                                    </a:rPr>
                                    <m:t>𝑚</m:t>
                                  </m:r>
                                </m:sub>
                              </m:sSub>
                            </m:sup>
                          </m:sSup>
                          <m:sSup>
                            <m:sSupPr>
                              <m:ctrlPr>
                                <a:rPr lang="en-US" sz="2000" i="1">
                                  <a:latin typeface="Cambria Math" panose="02040503050406030204" pitchFamily="18" charset="0"/>
                                  <a:ea typeface="等线" panose="02010600030101010101" pitchFamily="2" charset="-122"/>
                                  <a:cs typeface="Times New Roman" panose="02020603050405020304" pitchFamily="18" charset="0"/>
                                </a:rPr>
                              </m:ctrlPr>
                            </m:sSupPr>
                            <m:e>
                              <m:r>
                                <a:rPr lang="en-US" sz="2000" i="1">
                                  <a:latin typeface="Cambria Math" panose="02040503050406030204" pitchFamily="18" charset="0"/>
                                  <a:ea typeface="等线" panose="02010600030101010101" pitchFamily="2" charset="-122"/>
                                  <a:cs typeface="Times New Roman" panose="02020603050405020304" pitchFamily="18" charset="0"/>
                                </a:rPr>
                                <m:t>𝑒</m:t>
                              </m:r>
                            </m:e>
                            <m:sup>
                              <m:r>
                                <a:rPr lang="en-US" sz="2000" i="1">
                                  <a:latin typeface="Cambria Math" panose="02040503050406030204" pitchFamily="18" charset="0"/>
                                  <a:ea typeface="等线" panose="02010600030101010101" pitchFamily="2" charset="-122"/>
                                  <a:cs typeface="Times New Roman" panose="02020603050405020304" pitchFamily="18" charset="0"/>
                                </a:rPr>
                                <m:t>−</m:t>
                              </m:r>
                              <m:f>
                                <m:fPr>
                                  <m:ctrlPr>
                                    <a:rPr lang="en-US" sz="2000" i="1">
                                      <a:latin typeface="Cambria Math" panose="02040503050406030204" pitchFamily="18" charset="0"/>
                                      <a:ea typeface="等线" panose="02010600030101010101" pitchFamily="2" charset="-122"/>
                                      <a:cs typeface="Times New Roman" panose="02020603050405020304" pitchFamily="18" charset="0"/>
                                    </a:rPr>
                                  </m:ctrlPr>
                                </m:fPr>
                                <m:num>
                                  <m:r>
                                    <a:rPr lang="en-US" sz="2000" i="1">
                                      <a:latin typeface="Cambria Math" panose="02040503050406030204" pitchFamily="18" charset="0"/>
                                      <a:ea typeface="等线" panose="02010600030101010101" pitchFamily="2" charset="-122"/>
                                      <a:cs typeface="Times New Roman" panose="02020603050405020304" pitchFamily="18" charset="0"/>
                                    </a:rPr>
                                    <m:t>𝑖</m:t>
                                  </m:r>
                                  <m:sSub>
                                    <m:sSubPr>
                                      <m:ctrlPr>
                                        <a:rPr lang="en-US" sz="2000" i="1">
                                          <a:latin typeface="Cambria Math" panose="02040503050406030204" pitchFamily="18" charset="0"/>
                                          <a:ea typeface="等线" panose="02010600030101010101" pitchFamily="2" charset="-122"/>
                                          <a:cs typeface="Times New Roman" panose="02020603050405020304" pitchFamily="18" charset="0"/>
                                        </a:rPr>
                                      </m:ctrlPr>
                                    </m:sSubPr>
                                    <m:e>
                                      <m:r>
                                        <a:rPr lang="en-US" sz="2000" i="1">
                                          <a:latin typeface="Cambria Math" panose="02040503050406030204" pitchFamily="18" charset="0"/>
                                          <a:ea typeface="等线" panose="02010600030101010101" pitchFamily="2" charset="-122"/>
                                          <a:cs typeface="Times New Roman" panose="02020603050405020304" pitchFamily="18" charset="0"/>
                                        </a:rPr>
                                        <m:t>𝜏</m:t>
                                      </m:r>
                                      <m:r>
                                        <a:rPr lang="en-US" sz="2000" i="1">
                                          <a:latin typeface="Cambria Math" panose="02040503050406030204" pitchFamily="18" charset="0"/>
                                          <a:ea typeface="等线" panose="02010600030101010101" pitchFamily="2" charset="-122"/>
                                          <a:cs typeface="Times New Roman" panose="02020603050405020304" pitchFamily="18" charset="0"/>
                                        </a:rPr>
                                        <m:t>𝑔</m:t>
                                      </m:r>
                                    </m:e>
                                    <m:sub>
                                      <m:r>
                                        <a:rPr lang="en-US" sz="2000" i="1">
                                          <a:latin typeface="Cambria Math" panose="02040503050406030204" pitchFamily="18" charset="0"/>
                                          <a:ea typeface="等线" panose="02010600030101010101" pitchFamily="2" charset="-122"/>
                                          <a:cs typeface="Times New Roman" panose="02020603050405020304" pitchFamily="18" charset="0"/>
                                        </a:rPr>
                                        <m:t>𝑚</m:t>
                                      </m:r>
                                      <m:r>
                                        <a:rPr lang="en-US" sz="2000" i="1">
                                          <a:latin typeface="Cambria Math" panose="02040503050406030204" pitchFamily="18" charset="0"/>
                                          <a:ea typeface="等线" panose="02010600030101010101" pitchFamily="2" charset="-122"/>
                                          <a:cs typeface="Times New Roman" panose="02020603050405020304" pitchFamily="18" charset="0"/>
                                        </a:rPr>
                                        <m:t>−1</m:t>
                                      </m:r>
                                    </m:sub>
                                  </m:sSub>
                                  <m:sSub>
                                    <m:sSubPr>
                                      <m:ctrlPr>
                                        <a:rPr lang="en-US" sz="2000" i="1">
                                          <a:latin typeface="Cambria Math" panose="02040503050406030204" pitchFamily="18" charset="0"/>
                                          <a:ea typeface="等线" panose="02010600030101010101" pitchFamily="2" charset="-122"/>
                                          <a:cs typeface="Times New Roman" panose="02020603050405020304" pitchFamily="18" charset="0"/>
                                        </a:rPr>
                                      </m:ctrlPr>
                                    </m:sSubPr>
                                    <m:e>
                                      <m:r>
                                        <a:rPr lang="en-US" sz="2000" i="1">
                                          <a:latin typeface="Cambria Math" panose="02040503050406030204" pitchFamily="18" charset="0"/>
                                          <a:ea typeface="等线" panose="02010600030101010101" pitchFamily="2" charset="-122"/>
                                          <a:cs typeface="Times New Roman" panose="02020603050405020304" pitchFamily="18" charset="0"/>
                                        </a:rPr>
                                        <m:t>𝑃</m:t>
                                      </m:r>
                                    </m:e>
                                    <m:sub>
                                      <m:r>
                                        <a:rPr lang="en-US" sz="2000" i="1">
                                          <a:latin typeface="Cambria Math" panose="02040503050406030204" pitchFamily="18" charset="0"/>
                                          <a:ea typeface="等线" panose="02010600030101010101" pitchFamily="2" charset="-122"/>
                                          <a:cs typeface="Times New Roman" panose="02020603050405020304" pitchFamily="18" charset="0"/>
                                        </a:rPr>
                                        <m:t>𝑚</m:t>
                                      </m:r>
                                      <m:r>
                                        <a:rPr lang="en-US" sz="2000" i="1">
                                          <a:latin typeface="Cambria Math" panose="02040503050406030204" pitchFamily="18" charset="0"/>
                                          <a:ea typeface="等线" panose="02010600030101010101" pitchFamily="2" charset="-122"/>
                                          <a:cs typeface="Times New Roman" panose="02020603050405020304" pitchFamily="18" charset="0"/>
                                        </a:rPr>
                                        <m:t>−1</m:t>
                                      </m:r>
                                    </m:sub>
                                  </m:sSub>
                                </m:num>
                                <m:den>
                                  <m:r>
                                    <a:rPr lang="en-US" sz="2000" i="1">
                                      <a:latin typeface="Cambria Math" panose="02040503050406030204" pitchFamily="18" charset="0"/>
                                      <a:ea typeface="等线" panose="02010600030101010101" pitchFamily="2" charset="-122"/>
                                      <a:cs typeface="Times New Roman" panose="02020603050405020304" pitchFamily="18" charset="0"/>
                                    </a:rPr>
                                    <m:t>2</m:t>
                                  </m:r>
                                </m:den>
                              </m:f>
                            </m:sup>
                          </m:sSup>
                          <m:r>
                            <a:rPr lang="en-US" sz="2000" i="1">
                              <a:latin typeface="Cambria Math" panose="02040503050406030204" pitchFamily="18" charset="0"/>
                              <a:ea typeface="等线" panose="02010600030101010101" pitchFamily="2" charset="-122"/>
                              <a:cs typeface="Times New Roman" panose="02020603050405020304" pitchFamily="18" charset="0"/>
                            </a:rPr>
                            <m:t>⋯</m:t>
                          </m:r>
                          <m:sSup>
                            <m:sSupPr>
                              <m:ctrlPr>
                                <a:rPr lang="en-US" sz="2000" i="1">
                                  <a:latin typeface="Cambria Math" panose="02040503050406030204" pitchFamily="18" charset="0"/>
                                  <a:ea typeface="等线" panose="02010600030101010101" pitchFamily="2" charset="-122"/>
                                  <a:cs typeface="Times New Roman" panose="02020603050405020304" pitchFamily="18" charset="0"/>
                                </a:rPr>
                              </m:ctrlPr>
                            </m:sSupPr>
                            <m:e>
                              <m:r>
                                <a:rPr lang="en-US" sz="2000" i="1">
                                  <a:latin typeface="Cambria Math" panose="02040503050406030204" pitchFamily="18" charset="0"/>
                                  <a:ea typeface="等线" panose="02010600030101010101" pitchFamily="2" charset="-122"/>
                                  <a:cs typeface="Times New Roman" panose="02020603050405020304" pitchFamily="18" charset="0"/>
                                </a:rPr>
                                <m:t>𝑒</m:t>
                              </m:r>
                            </m:e>
                            <m:sup>
                              <m:r>
                                <a:rPr lang="en-US" sz="2000" i="1">
                                  <a:latin typeface="Cambria Math" panose="02040503050406030204" pitchFamily="18" charset="0"/>
                                  <a:ea typeface="等线" panose="02010600030101010101" pitchFamily="2" charset="-122"/>
                                  <a:cs typeface="Times New Roman" panose="02020603050405020304" pitchFamily="18" charset="0"/>
                                </a:rPr>
                                <m:t>−</m:t>
                              </m:r>
                              <m:f>
                                <m:fPr>
                                  <m:ctrlPr>
                                    <a:rPr lang="en-US" sz="2000" i="1">
                                      <a:latin typeface="Cambria Math" panose="02040503050406030204" pitchFamily="18" charset="0"/>
                                      <a:ea typeface="等线" panose="02010600030101010101" pitchFamily="2" charset="-122"/>
                                      <a:cs typeface="Times New Roman" panose="02020603050405020304" pitchFamily="18" charset="0"/>
                                    </a:rPr>
                                  </m:ctrlPr>
                                </m:fPr>
                                <m:num>
                                  <m:r>
                                    <a:rPr lang="en-US" sz="2000" i="1">
                                      <a:latin typeface="Cambria Math" panose="02040503050406030204" pitchFamily="18" charset="0"/>
                                      <a:ea typeface="等线" panose="02010600030101010101" pitchFamily="2" charset="-122"/>
                                      <a:cs typeface="Times New Roman" panose="02020603050405020304" pitchFamily="18" charset="0"/>
                                    </a:rPr>
                                    <m:t>𝑖</m:t>
                                  </m:r>
                                  <m:sSub>
                                    <m:sSubPr>
                                      <m:ctrlPr>
                                        <a:rPr lang="en-US" sz="2000" i="1">
                                          <a:latin typeface="Cambria Math" panose="02040503050406030204" pitchFamily="18" charset="0"/>
                                          <a:ea typeface="等线" panose="02010600030101010101" pitchFamily="2" charset="-122"/>
                                          <a:cs typeface="Times New Roman" panose="02020603050405020304" pitchFamily="18" charset="0"/>
                                        </a:rPr>
                                      </m:ctrlPr>
                                    </m:sSubPr>
                                    <m:e>
                                      <m:r>
                                        <a:rPr lang="en-US" sz="2000" i="1">
                                          <a:latin typeface="Cambria Math" panose="02040503050406030204" pitchFamily="18" charset="0"/>
                                          <a:ea typeface="等线" panose="02010600030101010101" pitchFamily="2" charset="-122"/>
                                          <a:cs typeface="Times New Roman" panose="02020603050405020304" pitchFamily="18" charset="0"/>
                                        </a:rPr>
                                        <m:t>𝜏</m:t>
                                      </m:r>
                                      <m:r>
                                        <a:rPr lang="en-US" sz="2000" i="1">
                                          <a:latin typeface="Cambria Math" panose="02040503050406030204" pitchFamily="18" charset="0"/>
                                          <a:ea typeface="等线" panose="02010600030101010101" pitchFamily="2" charset="-122"/>
                                          <a:cs typeface="Times New Roman" panose="02020603050405020304" pitchFamily="18" charset="0"/>
                                        </a:rPr>
                                        <m:t>𝑔</m:t>
                                      </m:r>
                                    </m:e>
                                    <m:sub>
                                      <m:r>
                                        <a:rPr lang="en-US" sz="2000" i="1">
                                          <a:latin typeface="Cambria Math" panose="02040503050406030204" pitchFamily="18" charset="0"/>
                                          <a:ea typeface="等线" panose="02010600030101010101" pitchFamily="2" charset="-122"/>
                                          <a:cs typeface="Times New Roman" panose="02020603050405020304" pitchFamily="18" charset="0"/>
                                        </a:rPr>
                                        <m:t>2</m:t>
                                      </m:r>
                                    </m:sub>
                                  </m:sSub>
                                  <m:sSub>
                                    <m:sSubPr>
                                      <m:ctrlPr>
                                        <a:rPr lang="en-US" sz="2000" i="1">
                                          <a:latin typeface="Cambria Math" panose="02040503050406030204" pitchFamily="18" charset="0"/>
                                          <a:ea typeface="等线" panose="02010600030101010101" pitchFamily="2" charset="-122"/>
                                          <a:cs typeface="Times New Roman" panose="02020603050405020304" pitchFamily="18" charset="0"/>
                                        </a:rPr>
                                      </m:ctrlPr>
                                    </m:sSubPr>
                                    <m:e>
                                      <m:r>
                                        <a:rPr lang="en-US" sz="2000" i="1">
                                          <a:latin typeface="Cambria Math" panose="02040503050406030204" pitchFamily="18" charset="0"/>
                                          <a:ea typeface="等线" panose="02010600030101010101" pitchFamily="2" charset="-122"/>
                                          <a:cs typeface="Times New Roman" panose="02020603050405020304" pitchFamily="18" charset="0"/>
                                        </a:rPr>
                                        <m:t>𝑃</m:t>
                                      </m:r>
                                    </m:e>
                                    <m:sub>
                                      <m:r>
                                        <a:rPr lang="en-US" sz="2000" i="1">
                                          <a:latin typeface="Cambria Math" panose="02040503050406030204" pitchFamily="18" charset="0"/>
                                          <a:ea typeface="等线" panose="02010600030101010101" pitchFamily="2" charset="-122"/>
                                          <a:cs typeface="Times New Roman" panose="02020603050405020304" pitchFamily="18" charset="0"/>
                                        </a:rPr>
                                        <m:t>2</m:t>
                                      </m:r>
                                    </m:sub>
                                  </m:sSub>
                                </m:num>
                                <m:den>
                                  <m:r>
                                    <a:rPr lang="en-US" sz="2000" i="1">
                                      <a:latin typeface="Cambria Math" panose="02040503050406030204" pitchFamily="18" charset="0"/>
                                      <a:ea typeface="等线" panose="02010600030101010101" pitchFamily="2" charset="-122"/>
                                      <a:cs typeface="Times New Roman" panose="02020603050405020304" pitchFamily="18" charset="0"/>
                                    </a:rPr>
                                    <m:t>2</m:t>
                                  </m:r>
                                </m:den>
                              </m:f>
                            </m:sup>
                          </m:sSup>
                          <m:sSup>
                            <m:sSupPr>
                              <m:ctrlPr>
                                <a:rPr lang="en-US" sz="2000" i="1">
                                  <a:latin typeface="Cambria Math" panose="02040503050406030204" pitchFamily="18" charset="0"/>
                                  <a:ea typeface="等线" panose="02010600030101010101" pitchFamily="2" charset="-122"/>
                                  <a:cs typeface="Times New Roman" panose="02020603050405020304" pitchFamily="18" charset="0"/>
                                </a:rPr>
                              </m:ctrlPr>
                            </m:sSupPr>
                            <m:e>
                              <m:r>
                                <a:rPr lang="en-US" sz="2000" i="1">
                                  <a:latin typeface="Cambria Math" panose="02040503050406030204" pitchFamily="18" charset="0"/>
                                  <a:ea typeface="等线" panose="02010600030101010101" pitchFamily="2" charset="-122"/>
                                  <a:cs typeface="Times New Roman" panose="02020603050405020304" pitchFamily="18" charset="0"/>
                                </a:rPr>
                                <m:t>𝑒</m:t>
                              </m:r>
                            </m:e>
                            <m:sup>
                              <m:r>
                                <a:rPr lang="en-US" sz="2000" i="1">
                                  <a:latin typeface="Cambria Math" panose="02040503050406030204" pitchFamily="18" charset="0"/>
                                  <a:ea typeface="等线" panose="02010600030101010101" pitchFamily="2" charset="-122"/>
                                  <a:cs typeface="Times New Roman" panose="02020603050405020304" pitchFamily="18" charset="0"/>
                                </a:rPr>
                                <m:t>−</m:t>
                              </m:r>
                              <m:f>
                                <m:fPr>
                                  <m:ctrlPr>
                                    <a:rPr lang="en-US" sz="2000" i="1">
                                      <a:latin typeface="Cambria Math" panose="02040503050406030204" pitchFamily="18" charset="0"/>
                                      <a:ea typeface="等线" panose="02010600030101010101" pitchFamily="2" charset="-122"/>
                                      <a:cs typeface="Times New Roman" panose="02020603050405020304" pitchFamily="18" charset="0"/>
                                    </a:rPr>
                                  </m:ctrlPr>
                                </m:fPr>
                                <m:num>
                                  <m:r>
                                    <a:rPr lang="en-US" sz="2000" i="1">
                                      <a:latin typeface="Cambria Math" panose="02040503050406030204" pitchFamily="18" charset="0"/>
                                      <a:ea typeface="等线" panose="02010600030101010101" pitchFamily="2" charset="-122"/>
                                      <a:cs typeface="Times New Roman" panose="02020603050405020304" pitchFamily="18" charset="0"/>
                                    </a:rPr>
                                    <m:t>𝑖</m:t>
                                  </m:r>
                                  <m:r>
                                    <a:rPr lang="en-US" sz="2000" i="1">
                                      <a:latin typeface="Cambria Math" panose="02040503050406030204" pitchFamily="18" charset="0"/>
                                      <a:ea typeface="等线" panose="02010600030101010101" pitchFamily="2" charset="-122"/>
                                      <a:cs typeface="Times New Roman" panose="02020603050405020304" pitchFamily="18" charset="0"/>
                                    </a:rPr>
                                    <m:t>𝜏</m:t>
                                  </m:r>
                                  <m:sSub>
                                    <m:sSubPr>
                                      <m:ctrlPr>
                                        <a:rPr lang="en-US" sz="2000" i="1">
                                          <a:latin typeface="Cambria Math" panose="02040503050406030204" pitchFamily="18" charset="0"/>
                                          <a:ea typeface="等线" panose="02010600030101010101" pitchFamily="2" charset="-122"/>
                                          <a:cs typeface="Times New Roman" panose="02020603050405020304" pitchFamily="18" charset="0"/>
                                        </a:rPr>
                                      </m:ctrlPr>
                                    </m:sSubPr>
                                    <m:e>
                                      <m:r>
                                        <a:rPr lang="en-US" sz="2000" i="1">
                                          <a:latin typeface="Cambria Math" panose="02040503050406030204" pitchFamily="18" charset="0"/>
                                          <a:ea typeface="等线" panose="02010600030101010101" pitchFamily="2" charset="-122"/>
                                          <a:cs typeface="Times New Roman" panose="02020603050405020304" pitchFamily="18" charset="0"/>
                                        </a:rPr>
                                        <m:t>𝑔</m:t>
                                      </m:r>
                                    </m:e>
                                    <m:sub>
                                      <m:r>
                                        <a:rPr lang="en-US" sz="2000" i="1">
                                          <a:latin typeface="Cambria Math" panose="02040503050406030204" pitchFamily="18" charset="0"/>
                                          <a:ea typeface="等线" panose="02010600030101010101" pitchFamily="2" charset="-122"/>
                                          <a:cs typeface="Times New Roman" panose="02020603050405020304" pitchFamily="18" charset="0"/>
                                        </a:rPr>
                                        <m:t>1</m:t>
                                      </m:r>
                                    </m:sub>
                                  </m:sSub>
                                  <m:sSub>
                                    <m:sSubPr>
                                      <m:ctrlPr>
                                        <a:rPr lang="en-US" sz="2000" i="1">
                                          <a:latin typeface="Cambria Math" panose="02040503050406030204" pitchFamily="18" charset="0"/>
                                          <a:ea typeface="等线" panose="02010600030101010101" pitchFamily="2" charset="-122"/>
                                          <a:cs typeface="Times New Roman" panose="02020603050405020304" pitchFamily="18" charset="0"/>
                                        </a:rPr>
                                      </m:ctrlPr>
                                    </m:sSubPr>
                                    <m:e>
                                      <m:r>
                                        <a:rPr lang="en-US" sz="2000" i="1">
                                          <a:latin typeface="Cambria Math" panose="02040503050406030204" pitchFamily="18" charset="0"/>
                                          <a:ea typeface="等线" panose="02010600030101010101" pitchFamily="2" charset="-122"/>
                                          <a:cs typeface="Times New Roman" panose="02020603050405020304" pitchFamily="18" charset="0"/>
                                        </a:rPr>
                                        <m:t>𝑃</m:t>
                                      </m:r>
                                    </m:e>
                                    <m:sub>
                                      <m:r>
                                        <a:rPr lang="en-US" sz="2000" i="1">
                                          <a:latin typeface="Cambria Math" panose="02040503050406030204" pitchFamily="18" charset="0"/>
                                          <a:ea typeface="等线" panose="02010600030101010101" pitchFamily="2" charset="-122"/>
                                          <a:cs typeface="Times New Roman" panose="02020603050405020304" pitchFamily="18" charset="0"/>
                                        </a:rPr>
                                        <m:t>1</m:t>
                                      </m:r>
                                    </m:sub>
                                  </m:sSub>
                                </m:num>
                                <m:den>
                                  <m:r>
                                    <a:rPr lang="en-US" sz="2000" i="1">
                                      <a:latin typeface="Cambria Math" panose="02040503050406030204" pitchFamily="18" charset="0"/>
                                      <a:ea typeface="等线" panose="02010600030101010101" pitchFamily="2" charset="-122"/>
                                      <a:cs typeface="Times New Roman" panose="02020603050405020304" pitchFamily="18" charset="0"/>
                                    </a:rPr>
                                    <m:t>2</m:t>
                                  </m:r>
                                </m:den>
                              </m:f>
                            </m:sup>
                          </m:sSup>
                        </m:e>
                      </m:d>
                      <m:r>
                        <a:rPr lang="en-US" sz="2000" i="1">
                          <a:latin typeface="Cambria Math" panose="02040503050406030204" pitchFamily="18" charset="0"/>
                          <a:ea typeface="等线" panose="02010600030101010101" pitchFamily="2" charset="-122"/>
                          <a:cs typeface="Times New Roman" panose="02020603050405020304" pitchFamily="18" charset="0"/>
                        </a:rPr>
                        <m:t>+</m:t>
                      </m:r>
                      <m:r>
                        <a:rPr lang="en-US" sz="2000" i="1">
                          <a:latin typeface="Cambria Math" panose="02040503050406030204" pitchFamily="18" charset="0"/>
                          <a:ea typeface="等线" panose="02010600030101010101" pitchFamily="2" charset="-122"/>
                          <a:cs typeface="Times New Roman" panose="02020603050405020304" pitchFamily="18" charset="0"/>
                        </a:rPr>
                        <m:t>𝛰</m:t>
                      </m:r>
                      <m:d>
                        <m:dPr>
                          <m:ctrlPr>
                            <a:rPr lang="en-US" sz="2000" i="1">
                              <a:latin typeface="Cambria Math" panose="02040503050406030204" pitchFamily="18" charset="0"/>
                              <a:ea typeface="等线" panose="02010600030101010101" pitchFamily="2" charset="-122"/>
                              <a:cs typeface="Times New Roman" panose="02020603050405020304" pitchFamily="18" charset="0"/>
                            </a:rPr>
                          </m:ctrlPr>
                        </m:dPr>
                        <m:e>
                          <m:sSup>
                            <m:sSupPr>
                              <m:ctrlPr>
                                <a:rPr lang="en-US" sz="2000" i="1">
                                  <a:latin typeface="Cambria Math" panose="02040503050406030204" pitchFamily="18" charset="0"/>
                                  <a:ea typeface="等线" panose="02010600030101010101" pitchFamily="2" charset="-122"/>
                                  <a:cs typeface="Times New Roman" panose="02020603050405020304" pitchFamily="18" charset="0"/>
                                </a:rPr>
                              </m:ctrlPr>
                            </m:sSupPr>
                            <m:e>
                              <m:sSup>
                                <m:sSupPr>
                                  <m:ctrlPr>
                                    <a:rPr lang="en-US" sz="2000" i="1">
                                      <a:latin typeface="Cambria Math" panose="02040503050406030204" pitchFamily="18" charset="0"/>
                                      <a:ea typeface="等线" panose="02010600030101010101" pitchFamily="2" charset="-122"/>
                                      <a:cs typeface="Times New Roman" panose="02020603050405020304" pitchFamily="18" charset="0"/>
                                    </a:rPr>
                                  </m:ctrlPr>
                                </m:sSupPr>
                                <m:e>
                                  <m:r>
                                    <a:rPr lang="en-US" sz="2000" b="0" i="1" smtClean="0">
                                      <a:latin typeface="Cambria Math" panose="02040503050406030204" pitchFamily="18" charset="0"/>
                                      <a:ea typeface="等线" panose="02010600030101010101" pitchFamily="2" charset="-122"/>
                                      <a:cs typeface="Times New Roman" panose="02020603050405020304" pitchFamily="18" charset="0"/>
                                    </a:rPr>
                                    <m:t>𝑚</m:t>
                                  </m:r>
                                </m:e>
                                <m:sup>
                                  <m:r>
                                    <a:rPr lang="en-US" sz="2000" i="1">
                                      <a:latin typeface="Cambria Math" panose="02040503050406030204" pitchFamily="18" charset="0"/>
                                      <a:ea typeface="等线" panose="02010600030101010101" pitchFamily="2" charset="-122"/>
                                      <a:cs typeface="Times New Roman" panose="02020603050405020304" pitchFamily="18" charset="0"/>
                                    </a:rPr>
                                    <m:t>3</m:t>
                                  </m:r>
                                </m:sup>
                              </m:sSup>
                              <m:r>
                                <a:rPr lang="en-US" sz="2000" i="1">
                                  <a:latin typeface="Cambria Math" panose="02040503050406030204" pitchFamily="18" charset="0"/>
                                  <a:ea typeface="等线" panose="02010600030101010101" pitchFamily="2" charset="-122"/>
                                  <a:cs typeface="Times New Roman" panose="02020603050405020304" pitchFamily="18" charset="0"/>
                                </a:rPr>
                                <m:t>𝜏</m:t>
                              </m:r>
                            </m:e>
                            <m:sup>
                              <m:r>
                                <a:rPr lang="en-US" sz="2000" i="1">
                                  <a:latin typeface="Cambria Math" panose="02040503050406030204" pitchFamily="18" charset="0"/>
                                  <a:ea typeface="等线" panose="02010600030101010101" pitchFamily="2" charset="-122"/>
                                  <a:cs typeface="Times New Roman" panose="02020603050405020304" pitchFamily="18" charset="0"/>
                                </a:rPr>
                                <m:t>3</m:t>
                              </m:r>
                            </m:sup>
                          </m:sSup>
                        </m:e>
                      </m:d>
                    </m:oMath>
                  </m:oMathPara>
                </a14:m>
                <a:endParaRPr lang="en-US" sz="2000" dirty="0">
                  <a:effectLst/>
                  <a:ea typeface="等线" panose="02010600030101010101" pitchFamily="2" charset="-122"/>
                  <a:cs typeface="Arial" panose="020B0604020202020204" pitchFamily="34" charset="0"/>
                </a:endParaRPr>
              </a:p>
              <a:p>
                <a:pPr algn="just"/>
                <a:endParaRPr lang="en-US" sz="2000" dirty="0">
                  <a:ea typeface="等线" panose="02010600030101010101" pitchFamily="2" charset="-122"/>
                  <a:cs typeface="Arial" panose="020B0604020202020204" pitchFamily="34" charset="0"/>
                </a:endParaRPr>
              </a:p>
              <a:p>
                <a:pPr algn="just"/>
                <a:r>
                  <a:rPr lang="en-US" sz="2000" dirty="0">
                    <a:ea typeface="宋体" panose="02010600030101010101" pitchFamily="2" charset="-122"/>
                  </a:rPr>
                  <a:t>Then </a:t>
                </a:r>
                <a:r>
                  <a:rPr lang="en-US" sz="2000" dirty="0">
                    <a:effectLst/>
                    <a:ea typeface="宋体" panose="02010600030101010101" pitchFamily="2" charset="-122"/>
                  </a:rPr>
                  <a:t>applying evolution operators for each timestep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𝜏</m:t>
                    </m:r>
                  </m:oMath>
                </a14:m>
                <a:r>
                  <a:rPr lang="en-US" sz="2000" dirty="0">
                    <a:effectLst/>
                    <a:ea typeface="宋体" panose="02010600030101010101" pitchFamily="2" charset="-122"/>
                  </a:rPr>
                  <a:t>, following the time ordering:</a:t>
                </a:r>
              </a:p>
              <a:p>
                <a:pPr algn="just"/>
                <a14:m>
                  <m:oMathPara xmlns:m="http://schemas.openxmlformats.org/officeDocument/2006/math">
                    <m:oMathParaPr>
                      <m:jc m:val="centerGroup"/>
                    </m:oMathParaPr>
                    <m:oMath xmlns:m="http://schemas.openxmlformats.org/officeDocument/2006/math">
                      <m:r>
                        <a:rPr lang="en-US" sz="2000" b="1" i="1" smtClean="0">
                          <a:effectLst/>
                          <a:latin typeface="Cambria Math" panose="02040503050406030204" pitchFamily="18" charset="0"/>
                          <a:ea typeface="宋体" panose="02010600030101010101" pitchFamily="2" charset="-122"/>
                          <a:cs typeface="Times New Roman" panose="02020603050405020304" pitchFamily="18" charset="0"/>
                        </a:rPr>
                        <m:t>𝑼</m:t>
                      </m:r>
                      <m:r>
                        <a:rPr lang="en-US" sz="2000" i="1" smtClean="0">
                          <a:effectLst/>
                          <a:latin typeface="Cambria Math" panose="02040503050406030204" pitchFamily="18" charset="0"/>
                          <a:ea typeface="宋体" panose="02010600030101010101" pitchFamily="2" charset="-122"/>
                          <a:cs typeface="Times New Roman" panose="02020603050405020304" pitchFamily="18" charset="0"/>
                        </a:rPr>
                        <m:t>=</m:t>
                      </m:r>
                      <m:r>
                        <a:rPr lang="en-US" sz="2000" i="1" smtClean="0">
                          <a:effectLst/>
                          <a:latin typeface="Cambria Math" panose="02040503050406030204" pitchFamily="18" charset="0"/>
                          <a:ea typeface="宋体" panose="02010600030101010101" pitchFamily="2" charset="-122"/>
                          <a:cs typeface="Times New Roman" panose="02020603050405020304" pitchFamily="18" charset="0"/>
                        </a:rPr>
                        <m:t>𝑈</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𝑇</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𝑈</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𝑇</m:t>
                          </m:r>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r>
                            <a:rPr lang="en-US" sz="2000" i="1">
                              <a:effectLst/>
                              <a:latin typeface="Cambria Math" panose="02040503050406030204" pitchFamily="18" charset="0"/>
                              <a:ea typeface="宋体" panose="02010600030101010101" pitchFamily="2" charset="-122"/>
                              <a:cs typeface="Times New Roman" panose="02020603050405020304" pitchFamily="18" charset="0"/>
                            </a:rPr>
                            <m:t>𝜏</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𝑈</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𝑇</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𝜏</m:t>
                          </m:r>
                        </m:e>
                      </m:d>
                      <m:r>
                        <a:rPr lang="en-US" sz="2000" i="1">
                          <a:effectLst/>
                          <a:latin typeface="Cambria Math" panose="02040503050406030204" pitchFamily="18" charset="0"/>
                          <a:ea typeface="宋体" panose="02010600030101010101" pitchFamily="2" charset="-122"/>
                          <a:cs typeface="Times New Roman" panose="02020603050405020304" pitchFamily="18" charset="0"/>
                        </a:rPr>
                        <m:t>=</m:t>
                      </m:r>
                      <m:nary>
                        <m:naryPr>
                          <m:chr m:val="∏"/>
                          <m:limLoc m:val="undOvr"/>
                          <m:ctrlPr>
                            <a:rPr lang="en-US" sz="2000" i="1">
                              <a:effectLst/>
                              <a:latin typeface="Cambria Math" panose="02040503050406030204" pitchFamily="18" charset="0"/>
                              <a:cs typeface="Times New Roman" panose="02020603050405020304" pitchFamily="18" charset="0"/>
                            </a:rPr>
                          </m:ctrlPr>
                        </m:naryPr>
                        <m:sub>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𝑑</m:t>
                              </m:r>
                            </m:sub>
                          </m:sSub>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𝑇</m:t>
                          </m:r>
                        </m:sub>
                        <m:sup>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𝑇</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𝜏</m:t>
                          </m:r>
                        </m:sup>
                        <m:e>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𝑒</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𝑞</m:t>
                                  </m:r>
                                </m:sub>
                              </m:sSub>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𝑅</m:t>
                                  </m:r>
                                  <m:d>
                                    <m:dPr>
                                      <m:ctrlPr>
                                        <a:rPr lang="en-US" sz="2000" i="1">
                                          <a:effectLst/>
                                          <a:latin typeface="Cambria Math" panose="02040503050406030204" pitchFamily="18" charset="0"/>
                                          <a:cs typeface="Times New Roman" panose="02020603050405020304" pitchFamily="18" charset="0"/>
                                        </a:rPr>
                                      </m:ctrlPr>
                                    </m:dPr>
                                    <m:e>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𝑑</m:t>
                                          </m:r>
                                        </m:sub>
                                      </m:sSub>
                                    </m:e>
                                  </m:d>
                                </m:e>
                              </m:d>
                              <m:r>
                                <a:rPr lang="en-US" sz="2000" i="1">
                                  <a:effectLst/>
                                  <a:latin typeface="Cambria Math" panose="02040503050406030204" pitchFamily="18" charset="0"/>
                                  <a:ea typeface="宋体" panose="02010600030101010101" pitchFamily="2" charset="-122"/>
                                  <a:cs typeface="Times New Roman" panose="02020603050405020304" pitchFamily="18" charset="0"/>
                                </a:rPr>
                                <m:t>𝜏</m:t>
                              </m:r>
                            </m:sup>
                          </m:sSup>
                        </m:e>
                      </m:nary>
                    </m:oMath>
                  </m:oMathPara>
                </a14:m>
                <a:endParaRPr lang="en-US" sz="2000" dirty="0">
                  <a:ea typeface="等线" panose="02010600030101010101" pitchFamily="2" charset="-122"/>
                  <a:cs typeface="Arial" panose="020B0604020202020204" pitchFamily="34" charset="0"/>
                </a:endParaRPr>
              </a:p>
              <a:p>
                <a:pPr algn="just"/>
                <a:r>
                  <a:rPr lang="en-US" sz="2000" dirty="0">
                    <a:ea typeface="宋体" panose="02010600030101010101" pitchFamily="2" charset="-122"/>
                  </a:rPr>
                  <a:t>where </a:t>
                </a:r>
                <a14:m>
                  <m:oMath xmlns:m="http://schemas.openxmlformats.org/officeDocument/2006/math">
                    <m:r>
                      <a:rPr lang="en-US" sz="2000" i="1">
                        <a:latin typeface="Cambria Math" panose="02040503050406030204" pitchFamily="18" charset="0"/>
                        <a:ea typeface="宋体" panose="02010600030101010101" pitchFamily="2" charset="-122"/>
                        <a:cs typeface="Times New Roman" panose="02020603050405020304" pitchFamily="18" charset="0"/>
                      </a:rPr>
                      <m:t>𝑈</m:t>
                    </m:r>
                  </m:oMath>
                </a14:m>
                <a:r>
                  <a:rPr lang="en-US" sz="2000" dirty="0"/>
                  <a:t> is the </a:t>
                </a:r>
                <a:r>
                  <a:rPr lang="en-US" sz="2000" b="1" dirty="0"/>
                  <a:t>overall evolution operator</a:t>
                </a:r>
                <a:r>
                  <a:rPr lang="en-US" sz="2000" dirty="0"/>
                  <a:t>,</a:t>
                </a:r>
                <a:r>
                  <a:rPr lang="en-US" sz="2000" dirty="0">
                    <a:ea typeface="宋体" panose="02010600030101010101" pitchFamily="2" charset="-122"/>
                  </a:rPr>
                  <a:t> </a:t>
                </a:r>
                <a14:m>
                  <m:oMath xmlns:m="http://schemas.openxmlformats.org/officeDocument/2006/math">
                    <m:r>
                      <a:rPr lang="en-US" sz="2000" i="1">
                        <a:latin typeface="Cambria Math" panose="02040503050406030204" pitchFamily="18" charset="0"/>
                        <a:ea typeface="宋体" panose="02010600030101010101" pitchFamily="2" charset="-122"/>
                        <a:cs typeface="Times New Roman" panose="02020603050405020304" pitchFamily="18" charset="0"/>
                      </a:rPr>
                      <m:t>𝑈</m:t>
                    </m:r>
                    <m:d>
                      <m:dPr>
                        <m:ctrlPr>
                          <a:rPr lang="en-US" sz="2000" i="1">
                            <a:latin typeface="Cambria Math" panose="02040503050406030204" pitchFamily="18" charset="0"/>
                            <a:cs typeface="Times New Roman" panose="02020603050405020304" pitchFamily="18" charset="0"/>
                          </a:rPr>
                        </m:ctrlPr>
                      </m:dPr>
                      <m:e>
                        <m:r>
                          <a:rPr lang="en-US" sz="2000" i="1">
                            <a:latin typeface="Cambria Math" panose="02040503050406030204" pitchFamily="18" charset="0"/>
                            <a:ea typeface="宋体" panose="02010600030101010101" pitchFamily="2" charset="-122"/>
                            <a:cs typeface="Times New Roman" panose="02020603050405020304" pitchFamily="18" charset="0"/>
                          </a:rPr>
                          <m:t>𝑡</m:t>
                        </m:r>
                        <m:r>
                          <a:rPr lang="en-US" sz="2000" i="1">
                            <a:latin typeface="Cambria Math" panose="02040503050406030204" pitchFamily="18" charset="0"/>
                            <a:ea typeface="宋体" panose="02010600030101010101" pitchFamily="2" charset="-122"/>
                            <a:cs typeface="Times New Roman" panose="02020603050405020304" pitchFamily="18" charset="0"/>
                          </a:rPr>
                          <m:t>,</m:t>
                        </m:r>
                        <m:r>
                          <a:rPr lang="en-US" sz="2000" i="1">
                            <a:latin typeface="Cambria Math" panose="02040503050406030204" pitchFamily="18" charset="0"/>
                            <a:ea typeface="宋体" panose="02010600030101010101" pitchFamily="2" charset="-122"/>
                            <a:cs typeface="Times New Roman" panose="02020603050405020304" pitchFamily="18" charset="0"/>
                          </a:rPr>
                          <m:t>𝑡</m:t>
                        </m:r>
                        <m:r>
                          <a:rPr lang="en-US" sz="2000" i="1">
                            <a:latin typeface="Cambria Math" panose="02040503050406030204" pitchFamily="18" charset="0"/>
                            <a:ea typeface="宋体" panose="02010600030101010101" pitchFamily="2" charset="-122"/>
                            <a:cs typeface="Times New Roman" panose="02020603050405020304" pitchFamily="18" charset="0"/>
                          </a:rPr>
                          <m:t>−</m:t>
                        </m:r>
                        <m:r>
                          <a:rPr lang="en-US" sz="2000" i="1">
                            <a:latin typeface="Cambria Math" panose="02040503050406030204" pitchFamily="18" charset="0"/>
                            <a:ea typeface="宋体" panose="02010600030101010101" pitchFamily="2" charset="-122"/>
                            <a:cs typeface="Times New Roman" panose="02020603050405020304" pitchFamily="18" charset="0"/>
                          </a:rPr>
                          <m:t>𝜏</m:t>
                        </m:r>
                      </m:e>
                    </m:d>
                  </m:oMath>
                </a14:m>
                <a:r>
                  <a:rPr lang="en-US" sz="2000" dirty="0">
                    <a:ea typeface="宋体" panose="02010600030101010101" pitchFamily="2" charset="-122"/>
                  </a:rPr>
                  <a:t> is written as </a:t>
                </a:r>
                <a14:m>
                  <m:oMath xmlns:m="http://schemas.openxmlformats.org/officeDocument/2006/math">
                    <m:r>
                      <a:rPr lang="en-US" sz="2000" i="1">
                        <a:latin typeface="Cambria Math" panose="02040503050406030204" pitchFamily="18" charset="0"/>
                        <a:ea typeface="宋体" panose="02010600030101010101" pitchFamily="2" charset="-122"/>
                        <a:cs typeface="Times New Roman" panose="02020603050405020304" pitchFamily="18" charset="0"/>
                      </a:rPr>
                      <m:t>𝑈</m:t>
                    </m:r>
                    <m:d>
                      <m:dPr>
                        <m:ctrlPr>
                          <a:rPr lang="en-US" sz="2000" i="1">
                            <a:latin typeface="Cambria Math" panose="02040503050406030204" pitchFamily="18" charset="0"/>
                            <a:cs typeface="Times New Roman" panose="02020603050405020304" pitchFamily="18" charset="0"/>
                          </a:rPr>
                        </m:ctrlPr>
                      </m:dPr>
                      <m:e>
                        <m:r>
                          <a:rPr lang="en-US" sz="2000" i="1">
                            <a:latin typeface="Cambria Math" panose="02040503050406030204" pitchFamily="18" charset="0"/>
                            <a:ea typeface="宋体" panose="02010600030101010101" pitchFamily="2" charset="-122"/>
                            <a:cs typeface="Times New Roman" panose="02020603050405020304" pitchFamily="18" charset="0"/>
                          </a:rPr>
                          <m:t>𝑡</m:t>
                        </m:r>
                      </m:e>
                    </m:d>
                  </m:oMath>
                </a14:m>
                <a:r>
                  <a:rPr lang="en-US" sz="2000" dirty="0"/>
                  <a:t> and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𝑡</m:t>
                        </m:r>
                      </m:e>
                      <m:sub>
                        <m:r>
                          <a:rPr lang="en-US" sz="2000" i="1">
                            <a:latin typeface="Cambria Math" panose="02040503050406030204" pitchFamily="18" charset="0"/>
                          </a:rPr>
                          <m:t>𝑑</m:t>
                        </m:r>
                      </m:sub>
                    </m:sSub>
                  </m:oMath>
                </a14:m>
                <a:r>
                  <a:rPr lang="en-US" sz="2000" dirty="0"/>
                  <a:t>’s are the discrete time points.</a:t>
                </a:r>
              </a:p>
              <a:p>
                <a:pPr algn="just"/>
                <a:endParaRPr lang="en-US" sz="2000" dirty="0">
                  <a:effectLst/>
                  <a:ea typeface="等线" panose="02010600030101010101" pitchFamily="2" charset="-122"/>
                  <a:cs typeface="Arial" panose="020B0604020202020204" pitchFamily="34" charset="0"/>
                </a:endParaRPr>
              </a:p>
            </p:txBody>
          </p:sp>
        </mc:Choice>
        <mc:Fallback>
          <p:sp>
            <p:nvSpPr>
              <p:cNvPr id="2" name="TextBox 1">
                <a:extLst>
                  <a:ext uri="{FF2B5EF4-FFF2-40B4-BE49-F238E27FC236}">
                    <a16:creationId xmlns:a16="http://schemas.microsoft.com/office/drawing/2014/main" id="{EEAA83DC-2AC4-4F1D-8D31-0F143B8B729D}"/>
                  </a:ext>
                </a:extLst>
              </p:cNvPr>
              <p:cNvSpPr txBox="1">
                <a:spLocks noRot="1" noChangeAspect="1" noMove="1" noResize="1" noEditPoints="1" noAdjustHandles="1" noChangeArrowheads="1" noChangeShapeType="1" noTextEdit="1"/>
              </p:cNvSpPr>
              <p:nvPr/>
            </p:nvSpPr>
            <p:spPr>
              <a:xfrm>
                <a:off x="456914" y="808178"/>
                <a:ext cx="11641190" cy="5061194"/>
              </a:xfrm>
              <a:prstGeom prst="rect">
                <a:avLst/>
              </a:prstGeom>
              <a:blipFill>
                <a:blip r:embed="rId2"/>
                <a:stretch>
                  <a:fillRect l="-576" t="-723" r="-471"/>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4BD94C7F-95A9-B587-DA48-A641354207B5}"/>
              </a:ext>
            </a:extLst>
          </p:cNvPr>
          <p:cNvSpPr>
            <a:spLocks noGrp="1"/>
          </p:cNvSpPr>
          <p:nvPr>
            <p:ph type="dt" sz="half" idx="10"/>
          </p:nvPr>
        </p:nvSpPr>
        <p:spPr/>
        <p:txBody>
          <a:bodyPr/>
          <a:lstStyle/>
          <a:p>
            <a:r>
              <a:rPr lang="en-US"/>
              <a:t>01/09/2022</a:t>
            </a:r>
          </a:p>
        </p:txBody>
      </p:sp>
      <p:sp>
        <p:nvSpPr>
          <p:cNvPr id="4" name="Footer Placeholder 3">
            <a:extLst>
              <a:ext uri="{FF2B5EF4-FFF2-40B4-BE49-F238E27FC236}">
                <a16:creationId xmlns:a16="http://schemas.microsoft.com/office/drawing/2014/main" id="{3C5BAEC4-4DAE-180C-F122-90BEE476F466}"/>
              </a:ext>
            </a:extLst>
          </p:cNvPr>
          <p:cNvSpPr>
            <a:spLocks noGrp="1"/>
          </p:cNvSpPr>
          <p:nvPr>
            <p:ph type="ftr" sz="quarter" idx="11"/>
          </p:nvPr>
        </p:nvSpPr>
        <p:spPr/>
        <p:txBody>
          <a:bodyPr/>
          <a:lstStyle/>
          <a:p>
            <a:r>
              <a:rPr lang="en-US"/>
              <a:t>BPU11, Predrag Krstic</a:t>
            </a:r>
          </a:p>
        </p:txBody>
      </p:sp>
      <p:sp>
        <p:nvSpPr>
          <p:cNvPr id="5" name="Slide Number Placeholder 4">
            <a:extLst>
              <a:ext uri="{FF2B5EF4-FFF2-40B4-BE49-F238E27FC236}">
                <a16:creationId xmlns:a16="http://schemas.microsoft.com/office/drawing/2014/main" id="{96C2DF07-D7C5-AA50-20EE-5312464CB98E}"/>
              </a:ext>
            </a:extLst>
          </p:cNvPr>
          <p:cNvSpPr>
            <a:spLocks noGrp="1"/>
          </p:cNvSpPr>
          <p:nvPr>
            <p:ph type="sldNum" sz="quarter" idx="12"/>
          </p:nvPr>
        </p:nvSpPr>
        <p:spPr/>
        <p:txBody>
          <a:bodyPr/>
          <a:lstStyle/>
          <a:p>
            <a:fld id="{A4F2CA83-2021-4716-8E4F-79F255E2A287}" type="slidenum">
              <a:rPr lang="en-US" smtClean="0"/>
              <a:t>40</a:t>
            </a:fld>
            <a:endParaRPr lang="en-US"/>
          </a:p>
        </p:txBody>
      </p:sp>
    </p:spTree>
    <p:extLst>
      <p:ext uri="{BB962C8B-B14F-4D97-AF65-F5344CB8AC3E}">
        <p14:creationId xmlns:p14="http://schemas.microsoft.com/office/powerpoint/2010/main" val="2040180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a:solidFill>
                  <a:srgbClr val="990000"/>
                </a:solidFill>
                <a:latin typeface="+mj-lt"/>
              </a:rPr>
              <a:t>Quantum Circuits of Time Evolution</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884F747-C0A5-4242-A442-ED81B1C33450}"/>
                  </a:ext>
                </a:extLst>
              </p:cNvPr>
              <p:cNvSpPr txBox="1"/>
              <p:nvPr/>
            </p:nvSpPr>
            <p:spPr>
              <a:xfrm>
                <a:off x="1064794" y="778608"/>
                <a:ext cx="10385084" cy="3256276"/>
              </a:xfrm>
              <a:prstGeom prst="rect">
                <a:avLst/>
              </a:prstGeom>
              <a:noFill/>
            </p:spPr>
            <p:txBody>
              <a:bodyPr wrap="square">
                <a:spAutoFit/>
              </a:bodyPr>
              <a:lstStyle/>
              <a:p>
                <a:pPr algn="just"/>
                <a:r>
                  <a:rPr lang="en-US" sz="2000">
                    <a:effectLst/>
                    <a:ea typeface="宋体" panose="02010600030101010101" pitchFamily="2" charset="-122"/>
                    <a:cs typeface="Arial" panose="020B0604020202020204" pitchFamily="34" charset="0"/>
                  </a:rPr>
                  <a:t>Each term after Trotterization, </a:t>
                </a:r>
                <a14:m>
                  <m:oMath xmlns:m="http://schemas.openxmlformats.org/officeDocument/2006/math">
                    <m:sSup>
                      <m:sSupPr>
                        <m:ctrlPr>
                          <a:rPr lang="en-US" sz="2000" i="1">
                            <a:effectLst/>
                            <a:latin typeface="Cambria Math" panose="02040503050406030204" pitchFamily="18" charset="0"/>
                          </a:rPr>
                        </m:ctrlPr>
                      </m:sSupPr>
                      <m:e>
                        <m:r>
                          <a:rPr lang="en-US" sz="2000" i="1">
                            <a:effectLst/>
                            <a:latin typeface="Cambria Math" panose="02040503050406030204" pitchFamily="18" charset="0"/>
                            <a:ea typeface="宋体" panose="02010600030101010101" pitchFamily="2" charset="-122"/>
                            <a:cs typeface="Arial" panose="020B0604020202020204" pitchFamily="34" charset="0"/>
                          </a:rPr>
                          <m:t>𝑒</m:t>
                        </m:r>
                      </m:e>
                      <m:sup>
                        <m:r>
                          <a:rPr lang="en-US" sz="2000" i="1">
                            <a:effectLst/>
                            <a:latin typeface="Cambria Math" panose="02040503050406030204" pitchFamily="18" charset="0"/>
                            <a:ea typeface="宋体" panose="02010600030101010101" pitchFamily="2" charset="-122"/>
                            <a:cs typeface="Arial" panose="020B0604020202020204" pitchFamily="34" charset="0"/>
                          </a:rPr>
                          <m:t>−</m:t>
                        </m:r>
                        <m:f>
                          <m:fPr>
                            <m:ctrlPr>
                              <a:rPr lang="en-US" sz="2000" i="1">
                                <a:effectLst/>
                                <a:latin typeface="Cambria Math" panose="02040503050406030204" pitchFamily="18" charset="0"/>
                              </a:rPr>
                            </m:ctrlPr>
                          </m:fPr>
                          <m:num>
                            <m:r>
                              <a:rPr lang="en-US" sz="2000" i="1">
                                <a:effectLst/>
                                <a:latin typeface="Cambria Math" panose="02040503050406030204" pitchFamily="18" charset="0"/>
                                <a:ea typeface="宋体" panose="02010600030101010101" pitchFamily="2" charset="-122"/>
                                <a:cs typeface="Arial" panose="020B0604020202020204" pitchFamily="34" charset="0"/>
                              </a:rPr>
                              <m:t>𝑖</m:t>
                            </m:r>
                            <m:sSub>
                              <m:sSubPr>
                                <m:ctrlPr>
                                  <a:rPr lang="en-US" sz="2000" i="1">
                                    <a:effectLst/>
                                    <a:latin typeface="Cambria Math" panose="02040503050406030204" pitchFamily="18" charset="0"/>
                                  </a:rPr>
                                </m:ctrlPr>
                              </m:sSubPr>
                              <m:e>
                                <m:r>
                                  <a:rPr lang="en-US" sz="2000" i="1">
                                    <a:effectLst/>
                                    <a:latin typeface="Cambria Math" panose="02040503050406030204" pitchFamily="18" charset="0"/>
                                    <a:ea typeface="宋体" panose="02010600030101010101" pitchFamily="2" charset="-122"/>
                                    <a:cs typeface="Arial" panose="020B0604020202020204" pitchFamily="34" charset="0"/>
                                  </a:rPr>
                                  <m:t>𝜏</m:t>
                                </m:r>
                                <m:r>
                                  <a:rPr lang="en-US" sz="2000" i="1">
                                    <a:effectLst/>
                                    <a:latin typeface="Cambria Math" panose="02040503050406030204" pitchFamily="18" charset="0"/>
                                    <a:ea typeface="宋体" panose="02010600030101010101" pitchFamily="2" charset="-122"/>
                                    <a:cs typeface="Arial" panose="020B0604020202020204" pitchFamily="34" charset="0"/>
                                  </a:rPr>
                                  <m:t>𝑔</m:t>
                                </m:r>
                              </m:e>
                              <m:sub>
                                <m:r>
                                  <a:rPr lang="en-US" sz="2000" i="1">
                                    <a:effectLst/>
                                    <a:latin typeface="Cambria Math" panose="02040503050406030204" pitchFamily="18" charset="0"/>
                                    <a:ea typeface="宋体" panose="02010600030101010101" pitchFamily="2" charset="-122"/>
                                    <a:cs typeface="Arial" panose="020B0604020202020204" pitchFamily="34" charset="0"/>
                                  </a:rPr>
                                  <m:t>𝑘</m:t>
                                </m:r>
                              </m:sub>
                            </m:sSub>
                            <m:sSub>
                              <m:sSubPr>
                                <m:ctrlPr>
                                  <a:rPr lang="en-US" sz="2000" i="1">
                                    <a:effectLst/>
                                    <a:latin typeface="Cambria Math" panose="02040503050406030204" pitchFamily="18" charset="0"/>
                                  </a:rPr>
                                </m:ctrlPr>
                              </m:sSubPr>
                              <m:e>
                                <m:r>
                                  <a:rPr lang="en-US" sz="2000" i="1">
                                    <a:effectLst/>
                                    <a:latin typeface="Cambria Math" panose="02040503050406030204" pitchFamily="18" charset="0"/>
                                    <a:ea typeface="宋体" panose="02010600030101010101" pitchFamily="2" charset="-122"/>
                                    <a:cs typeface="Arial" panose="020B0604020202020204" pitchFamily="34" charset="0"/>
                                  </a:rPr>
                                  <m:t>𝑃</m:t>
                                </m:r>
                              </m:e>
                              <m:sub>
                                <m:r>
                                  <a:rPr lang="en-US" sz="2000" i="1">
                                    <a:effectLst/>
                                    <a:latin typeface="Cambria Math" panose="02040503050406030204" pitchFamily="18" charset="0"/>
                                    <a:ea typeface="宋体" panose="02010600030101010101" pitchFamily="2" charset="-122"/>
                                    <a:cs typeface="Arial" panose="020B0604020202020204" pitchFamily="34" charset="0"/>
                                  </a:rPr>
                                  <m:t>𝑘</m:t>
                                </m:r>
                              </m:sub>
                            </m:sSub>
                          </m:num>
                          <m:den>
                            <m:r>
                              <a:rPr lang="en-US" sz="2000" i="1">
                                <a:effectLst/>
                                <a:latin typeface="Cambria Math" panose="02040503050406030204" pitchFamily="18" charset="0"/>
                                <a:ea typeface="宋体" panose="02010600030101010101" pitchFamily="2" charset="-122"/>
                                <a:cs typeface="Arial" panose="020B0604020202020204" pitchFamily="34" charset="0"/>
                              </a:rPr>
                              <m:t>2</m:t>
                            </m:r>
                          </m:den>
                        </m:f>
                      </m:sup>
                    </m:sSup>
                  </m:oMath>
                </a14:m>
                <a:r>
                  <a:rPr lang="en-US" sz="2000">
                    <a:effectLst/>
                    <a:ea typeface="宋体" panose="02010600030101010101" pitchFamily="2" charset="-122"/>
                    <a:cs typeface="Arial" panose="020B0604020202020204" pitchFamily="34" charset="0"/>
                  </a:rPr>
                  <a:t>, can be applied by quantum circuits.</a:t>
                </a:r>
              </a:p>
              <a:p>
                <a:pPr algn="just"/>
                <a:endParaRPr lang="en-US" sz="2000">
                  <a:ea typeface="宋体" panose="02010600030101010101" pitchFamily="2" charset="-122"/>
                  <a:cs typeface="Arial" panose="020B0604020202020204" pitchFamily="34" charset="0"/>
                </a:endParaRPr>
              </a:p>
              <a:p>
                <a:pPr algn="just"/>
                <a:r>
                  <a:rPr lang="en-US" sz="2000" b="1">
                    <a:effectLst/>
                    <a:ea typeface="宋体" panose="02010600030101010101" pitchFamily="2" charset="-122"/>
                  </a:rPr>
                  <a:t>In the first step</a:t>
                </a:r>
                <a:r>
                  <a:rPr lang="en-US" sz="2000">
                    <a:effectLst/>
                    <a:ea typeface="宋体" panose="02010600030101010101" pitchFamily="2" charset="-122"/>
                  </a:rPr>
                  <a:t>, </a:t>
                </a:r>
                <a14:m>
                  <m:oMath xmlns:m="http://schemas.openxmlformats.org/officeDocument/2006/math">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𝑒</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m:t>
                        </m:r>
                        <m:f>
                          <m:fPr>
                            <m:ctrlPr>
                              <a:rPr lang="en-US" sz="2000" i="1">
                                <a:effectLst/>
                                <a:latin typeface="Cambria Math" panose="02040503050406030204" pitchFamily="18" charset="0"/>
                                <a:cs typeface="Times New Roman" panose="02020603050405020304" pitchFamily="18" charset="0"/>
                              </a:rPr>
                            </m:ctrlPr>
                          </m:fPr>
                          <m:num>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𝜏</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𝑔</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𝑘</m:t>
                                </m:r>
                              </m:sub>
                            </m:sSub>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𝑃</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𝑘</m:t>
                                </m:r>
                              </m:sub>
                            </m:sSub>
                          </m:num>
                          <m:den>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den>
                        </m:f>
                      </m:sup>
                    </m:sSup>
                  </m:oMath>
                </a14:m>
                <a:r>
                  <a:rPr lang="en-US" sz="2000">
                    <a:effectLst/>
                    <a:ea typeface="宋体" panose="02010600030101010101" pitchFamily="2" charset="-122"/>
                  </a:rPr>
                  <a:t> is decomposed to the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𝑛</m:t>
                    </m:r>
                  </m:oMath>
                </a14:m>
                <a:r>
                  <a:rPr lang="en-US" sz="2000">
                    <a:effectLst/>
                    <a:ea typeface="宋体" panose="02010600030101010101" pitchFamily="2" charset="-122"/>
                  </a:rPr>
                  <a:t>-fold tensor product of Pauli-</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𝑍</m:t>
                    </m:r>
                  </m:oMath>
                </a14:m>
                <a:r>
                  <a:rPr lang="en-US" sz="2000">
                    <a:effectLst/>
                    <a:ea typeface="宋体" panose="02010600030101010101" pitchFamily="2" charset="-122"/>
                  </a:rPr>
                  <a:t> and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𝐼</m:t>
                    </m:r>
                  </m:oMath>
                </a14:m>
                <a:r>
                  <a:rPr lang="en-US" sz="2000">
                    <a:effectLst/>
                    <a:ea typeface="宋体" panose="02010600030101010101" pitchFamily="2" charset="-122"/>
                  </a:rPr>
                  <a:t> matrices </a:t>
                </a:r>
                <a14:m>
                  <m:oMath xmlns:m="http://schemas.openxmlformats.org/officeDocument/2006/math">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𝑒</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m:t>
                        </m:r>
                        <m:f>
                          <m:fPr>
                            <m:ctrlPr>
                              <a:rPr lang="en-US" sz="2000" i="1">
                                <a:effectLst/>
                                <a:latin typeface="Cambria Math" panose="02040503050406030204" pitchFamily="18" charset="0"/>
                                <a:cs typeface="Times New Roman" panose="02020603050405020304" pitchFamily="18" charset="0"/>
                              </a:rPr>
                            </m:ctrlPr>
                          </m:fPr>
                          <m:num>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𝜏</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𝑔</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𝑘</m:t>
                                </m:r>
                              </m:sub>
                            </m:sSub>
                            <m:r>
                              <m:rPr>
                                <m:sty m:val="p"/>
                              </m:rPr>
                              <a:rPr lang="en-US" sz="2000">
                                <a:effectLst/>
                                <a:latin typeface="Cambria Math" panose="02040503050406030204" pitchFamily="18" charset="0"/>
                                <a:ea typeface="宋体" panose="02010600030101010101" pitchFamily="2" charset="-122"/>
                                <a:cs typeface="Times New Roman" panose="02020603050405020304" pitchFamily="18" charset="0"/>
                              </a:rPr>
                              <m:t>Α</m:t>
                            </m:r>
                          </m:num>
                          <m:den>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den>
                        </m:f>
                      </m:sup>
                    </m:sSup>
                  </m:oMath>
                </a14:m>
                <a:r>
                  <a:rPr lang="en-US" sz="2000">
                    <a:effectLst/>
                    <a:ea typeface="宋体" panose="02010600030101010101" pitchFamily="2" charset="-122"/>
                  </a:rPr>
                  <a:t>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𝐴</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en-US" sz="2000" i="1">
                            <a:effectLst/>
                            <a:latin typeface="Cambria Math" panose="02040503050406030204" pitchFamily="18" charset="0"/>
                            <a:cs typeface="Times New Roman" panose="02020603050405020304" pitchFamily="18" charset="0"/>
                          </a:rPr>
                        </m:ctrlPr>
                      </m:sSupPr>
                      <m:e>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𝐼</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𝑍</m:t>
                            </m:r>
                          </m:e>
                        </m:d>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𝑛</m:t>
                        </m:r>
                      </m:sup>
                    </m:sSup>
                  </m:oMath>
                </a14:m>
                <a:r>
                  <a:rPr lang="en-US" sz="2000">
                    <a:effectLst/>
                    <a:ea typeface="宋体" panose="02010600030101010101" pitchFamily="2" charset="-122"/>
                  </a:rPr>
                  <a:t>) and a few single qubit gates.</a:t>
                </a:r>
              </a:p>
              <a:p>
                <a:pPr algn="just"/>
                <a:endParaRPr lang="en-US" sz="2000">
                  <a:ea typeface="宋体" panose="02010600030101010101" pitchFamily="2" charset="-122"/>
                </a:endParaRPr>
              </a:p>
              <a:p>
                <a:pPr algn="just"/>
                <a:endParaRPr lang="en-US" sz="2000">
                  <a:ea typeface="宋体" panose="02010600030101010101" pitchFamily="2" charset="-122"/>
                </a:endParaRPr>
              </a:p>
              <a:p>
                <a:pPr algn="just"/>
                <a:r>
                  <a:rPr lang="en-US" sz="2000">
                    <a:effectLst/>
                    <a:ea typeface="宋体" panose="02010600030101010101" pitchFamily="2" charset="-122"/>
                  </a:rPr>
                  <a:t>For example, in a 4-qubit case </a:t>
                </a:r>
                <a14:m>
                  <m:oMath xmlns:m="http://schemas.openxmlformats.org/officeDocument/2006/math">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𝑒</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m:t>
                        </m:r>
                        <m:f>
                          <m:fPr>
                            <m:ctrlPr>
                              <a:rPr lang="en-US" sz="2000" i="1">
                                <a:effectLst/>
                                <a:latin typeface="Cambria Math" panose="02040503050406030204" pitchFamily="18" charset="0"/>
                                <a:cs typeface="Times New Roman" panose="02020603050405020304" pitchFamily="18" charset="0"/>
                              </a:rPr>
                            </m:ctrlPr>
                          </m:fPr>
                          <m:num>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𝜏</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𝑔</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𝑘</m:t>
                                </m:r>
                              </m:sub>
                            </m:sSub>
                          </m:num>
                          <m:den>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den>
                        </m:f>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𝑋</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𝐼</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𝑌</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𝑋</m:t>
                            </m:r>
                          </m:e>
                        </m:d>
                      </m:sup>
                    </m:sSup>
                  </m:oMath>
                </a14:m>
                <a:r>
                  <a:rPr lang="en-US" sz="2000">
                    <a:effectLst/>
                    <a:ea typeface="宋体" panose="02010600030101010101" pitchFamily="2" charset="-122"/>
                  </a:rPr>
                  <a:t> operation can be decomposed to a circuit of </a:t>
                </a:r>
                <a14:m>
                  <m:oMath xmlns:m="http://schemas.openxmlformats.org/officeDocument/2006/math">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𝑒</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m:t>
                        </m:r>
                        <m:f>
                          <m:fPr>
                            <m:ctrlPr>
                              <a:rPr lang="en-US" sz="2000" i="1">
                                <a:effectLst/>
                                <a:latin typeface="Cambria Math" panose="02040503050406030204" pitchFamily="18" charset="0"/>
                                <a:cs typeface="Times New Roman" panose="02020603050405020304" pitchFamily="18" charset="0"/>
                              </a:rPr>
                            </m:ctrlPr>
                          </m:fPr>
                          <m:num>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𝜏</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𝑔</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𝑘</m:t>
                                </m:r>
                              </m:sub>
                            </m:sSub>
                          </m:num>
                          <m:den>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den>
                        </m:f>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𝑍</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𝐼</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𝑍</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𝑍</m:t>
                            </m:r>
                          </m:e>
                        </m:d>
                      </m:sup>
                    </m:sSup>
                  </m:oMath>
                </a14:m>
                <a:r>
                  <a:rPr lang="en-US" sz="2000">
                    <a:effectLst/>
                    <a:ea typeface="宋体" panose="02010600030101010101" pitchFamily="2" charset="-122"/>
                  </a:rPr>
                  <a:t> operation and several single qubit gates:</a:t>
                </a:r>
                <a:endParaRPr lang="en-US" sz="2000"/>
              </a:p>
            </p:txBody>
          </p:sp>
        </mc:Choice>
        <mc:Fallback xmlns="">
          <p:sp>
            <p:nvSpPr>
              <p:cNvPr id="15" name="TextBox 14">
                <a:extLst>
                  <a:ext uri="{FF2B5EF4-FFF2-40B4-BE49-F238E27FC236}">
                    <a16:creationId xmlns:a16="http://schemas.microsoft.com/office/drawing/2014/main" id="{A884F747-C0A5-4242-A442-ED81B1C33450}"/>
                  </a:ext>
                </a:extLst>
              </p:cNvPr>
              <p:cNvSpPr txBox="1">
                <a:spLocks noRot="1" noChangeAspect="1" noMove="1" noResize="1" noEditPoints="1" noAdjustHandles="1" noChangeArrowheads="1" noChangeShapeType="1" noTextEdit="1"/>
              </p:cNvSpPr>
              <p:nvPr/>
            </p:nvSpPr>
            <p:spPr>
              <a:xfrm>
                <a:off x="1064794" y="778608"/>
                <a:ext cx="10385084" cy="3256276"/>
              </a:xfrm>
              <a:prstGeom prst="rect">
                <a:avLst/>
              </a:prstGeom>
              <a:blipFill>
                <a:blip r:embed="rId2"/>
                <a:stretch>
                  <a:fillRect l="-646" r="-587" b="-3184"/>
                </a:stretch>
              </a:blipFill>
            </p:spPr>
            <p:txBody>
              <a:bodyPr/>
              <a:lstStyle/>
              <a:p>
                <a:r>
                  <a:rPr lang="en-US">
                    <a:noFill/>
                  </a:rPr>
                  <a:t> </a:t>
                </a:r>
              </a:p>
            </p:txBody>
          </p:sp>
        </mc:Fallback>
      </mc:AlternateContent>
      <p:pic>
        <p:nvPicPr>
          <p:cNvPr id="23" name="Picture 22">
            <a:extLst>
              <a:ext uri="{FF2B5EF4-FFF2-40B4-BE49-F238E27FC236}">
                <a16:creationId xmlns:a16="http://schemas.microsoft.com/office/drawing/2014/main" id="{DBABCEDC-3DDC-4643-890B-208316DAF77E}"/>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3576971" y="4079863"/>
            <a:ext cx="6005393" cy="2486270"/>
          </a:xfrm>
          <a:prstGeom prst="rect">
            <a:avLst/>
          </a:prstGeom>
          <a:noFill/>
        </p:spPr>
      </p:pic>
      <p:sp>
        <p:nvSpPr>
          <p:cNvPr id="2" name="Date Placeholder 1">
            <a:extLst>
              <a:ext uri="{FF2B5EF4-FFF2-40B4-BE49-F238E27FC236}">
                <a16:creationId xmlns:a16="http://schemas.microsoft.com/office/drawing/2014/main" id="{B0FF5D13-792E-2EF1-5463-B5F51F3C7717}"/>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8551DB7B-5B8E-C6E8-5950-C6261D1E7B26}"/>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BA8E8B61-2BDF-DDFF-F884-BBD1F87B4886}"/>
              </a:ext>
            </a:extLst>
          </p:cNvPr>
          <p:cNvSpPr>
            <a:spLocks noGrp="1"/>
          </p:cNvSpPr>
          <p:nvPr>
            <p:ph type="sldNum" sz="quarter" idx="12"/>
          </p:nvPr>
        </p:nvSpPr>
        <p:spPr/>
        <p:txBody>
          <a:bodyPr/>
          <a:lstStyle/>
          <a:p>
            <a:fld id="{A4F2CA83-2021-4716-8E4F-79F255E2A287}" type="slidenum">
              <a:rPr lang="en-US" smtClean="0"/>
              <a:t>41</a:t>
            </a:fld>
            <a:endParaRPr lang="en-US"/>
          </a:p>
        </p:txBody>
      </p:sp>
    </p:spTree>
    <p:extLst>
      <p:ext uri="{BB962C8B-B14F-4D97-AF65-F5344CB8AC3E}">
        <p14:creationId xmlns:p14="http://schemas.microsoft.com/office/powerpoint/2010/main" val="3996625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dirty="0">
                <a:solidFill>
                  <a:srgbClr val="990000"/>
                </a:solidFill>
                <a:latin typeface="+mj-lt"/>
              </a:rPr>
              <a:t>Quantum Circuits for Time Evolution</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884F747-C0A5-4242-A442-ED81B1C33450}"/>
                  </a:ext>
                </a:extLst>
              </p:cNvPr>
              <p:cNvSpPr txBox="1"/>
              <p:nvPr/>
            </p:nvSpPr>
            <p:spPr>
              <a:xfrm>
                <a:off x="1064794" y="778608"/>
                <a:ext cx="10385084" cy="1584536"/>
              </a:xfrm>
              <a:prstGeom prst="rect">
                <a:avLst/>
              </a:prstGeom>
              <a:noFill/>
            </p:spPr>
            <p:txBody>
              <a:bodyPr wrap="square">
                <a:spAutoFit/>
              </a:bodyPr>
              <a:lstStyle/>
              <a:p>
                <a:pPr algn="just"/>
                <a:r>
                  <a:rPr lang="en-US" sz="2000" b="1"/>
                  <a:t>In the second step</a:t>
                </a:r>
                <a:r>
                  <a:rPr lang="en-US" sz="2000"/>
                  <a:t>, the operator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𝑖</m:t>
                            </m:r>
                            <m:sSub>
                              <m:sSubPr>
                                <m:ctrlPr>
                                  <a:rPr lang="en-US" sz="2000" i="1">
                                    <a:latin typeface="Cambria Math" panose="02040503050406030204" pitchFamily="18" charset="0"/>
                                  </a:rPr>
                                </m:ctrlPr>
                              </m:sSubPr>
                              <m:e>
                                <m:r>
                                  <a:rPr lang="en-US" sz="2000" i="1">
                                    <a:latin typeface="Cambria Math" panose="02040503050406030204" pitchFamily="18" charset="0"/>
                                  </a:rPr>
                                  <m:t>𝜏</m:t>
                                </m:r>
                                <m:r>
                                  <a:rPr lang="en-US" sz="2000" i="1">
                                    <a:latin typeface="Cambria Math" panose="02040503050406030204" pitchFamily="18" charset="0"/>
                                  </a:rPr>
                                  <m:t>𝑔</m:t>
                                </m:r>
                              </m:e>
                              <m:sub>
                                <m:r>
                                  <a:rPr lang="en-US" sz="2000" i="1">
                                    <a:latin typeface="Cambria Math" panose="02040503050406030204" pitchFamily="18" charset="0"/>
                                  </a:rPr>
                                  <m:t>𝑘</m:t>
                                </m:r>
                              </m:sub>
                            </m:sSub>
                            <m:r>
                              <m:rPr>
                                <m:sty m:val="p"/>
                              </m:rPr>
                              <a:rPr lang="en-US" sz="2000">
                                <a:latin typeface="Cambria Math" panose="02040503050406030204" pitchFamily="18" charset="0"/>
                              </a:rPr>
                              <m:t>Α</m:t>
                            </m:r>
                          </m:num>
                          <m:den>
                            <m:r>
                              <a:rPr lang="en-US" sz="2000" i="1">
                                <a:latin typeface="Cambria Math" panose="02040503050406030204" pitchFamily="18" charset="0"/>
                              </a:rPr>
                              <m:t>2</m:t>
                            </m:r>
                          </m:den>
                        </m:f>
                      </m:sup>
                    </m:sSup>
                  </m:oMath>
                </a14:m>
                <a:r>
                  <a:rPr lang="en-US" sz="2000"/>
                  <a:t> will be further decomposed to </a:t>
                </a:r>
                <a14:m>
                  <m:oMath xmlns:m="http://schemas.openxmlformats.org/officeDocument/2006/math">
                    <m:r>
                      <a:rPr lang="en-US" sz="2000" i="1">
                        <a:latin typeface="Cambria Math" panose="02040503050406030204" pitchFamily="18" charset="0"/>
                      </a:rPr>
                      <m:t>𝐶𝑁𝑂𝑇</m:t>
                    </m:r>
                  </m:oMath>
                </a14:m>
                <a:r>
                  <a:rPr lang="en-US" sz="2000"/>
                  <a:t> gates and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𝑍</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𝜏</m:t>
                            </m:r>
                            <m:r>
                              <a:rPr lang="en-US" sz="2000" i="1">
                                <a:latin typeface="Cambria Math" panose="02040503050406030204" pitchFamily="18" charset="0"/>
                              </a:rPr>
                              <m:t>𝑔</m:t>
                            </m:r>
                          </m:e>
                          <m:sub>
                            <m:r>
                              <a:rPr lang="en-US" sz="2000" i="1">
                                <a:latin typeface="Cambria Math" panose="02040503050406030204" pitchFamily="18" charset="0"/>
                              </a:rPr>
                              <m:t>𝑘</m:t>
                            </m:r>
                          </m:sub>
                        </m:sSub>
                      </m:e>
                    </m:d>
                  </m:oMath>
                </a14:m>
                <a:r>
                  <a:rPr lang="en-US" sz="2000"/>
                  <a:t> rotation gates.</a:t>
                </a:r>
              </a:p>
              <a:p>
                <a:pPr algn="just"/>
                <a:endParaRPr lang="en-US" sz="2000">
                  <a:ea typeface="宋体" panose="02010600030101010101" pitchFamily="2" charset="-122"/>
                  <a:cs typeface="Arial" panose="020B0604020202020204" pitchFamily="34" charset="0"/>
                </a:endParaRPr>
              </a:p>
              <a:p>
                <a:pPr algn="just"/>
                <a:r>
                  <a:rPr lang="en-US" sz="2000">
                    <a:ea typeface="宋体" panose="02010600030101010101" pitchFamily="2" charset="-122"/>
                    <a:cs typeface="Arial" panose="020B0604020202020204" pitchFamily="34" charset="0"/>
                  </a:rPr>
                  <a:t>For example, </a:t>
                </a:r>
                <a:r>
                  <a:rPr lang="en-US" sz="2000">
                    <a:effectLst/>
                    <a:ea typeface="宋体" panose="02010600030101010101" pitchFamily="2" charset="-122"/>
                  </a:rPr>
                  <a:t>the circuit for decomposing </a:t>
                </a:r>
                <a14:m>
                  <m:oMath xmlns:m="http://schemas.openxmlformats.org/officeDocument/2006/math">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𝑒</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m:t>
                        </m:r>
                        <m:f>
                          <m:fPr>
                            <m:ctrlPr>
                              <a:rPr lang="en-US" sz="2000" i="1">
                                <a:effectLst/>
                                <a:latin typeface="Cambria Math" panose="02040503050406030204" pitchFamily="18" charset="0"/>
                                <a:cs typeface="Times New Roman" panose="02020603050405020304" pitchFamily="18" charset="0"/>
                              </a:rPr>
                            </m:ctrlPr>
                          </m:fPr>
                          <m:num>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𝜏</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𝑔</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𝑘</m:t>
                                </m:r>
                              </m:sub>
                            </m:sSub>
                          </m:num>
                          <m:den>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den>
                        </m:f>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𝑍</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𝐼</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𝑍</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𝑍</m:t>
                            </m:r>
                          </m:e>
                        </m:d>
                      </m:sup>
                    </m:sSup>
                  </m:oMath>
                </a14:m>
                <a:r>
                  <a:rPr lang="en-US" sz="2000">
                    <a:ea typeface="宋体" panose="02010600030101010101" pitchFamily="2" charset="-122"/>
                    <a:cs typeface="Arial" panose="020B0604020202020204" pitchFamily="34" charset="0"/>
                  </a:rPr>
                  <a:t>:</a:t>
                </a:r>
              </a:p>
            </p:txBody>
          </p:sp>
        </mc:Choice>
        <mc:Fallback xmlns="">
          <p:sp>
            <p:nvSpPr>
              <p:cNvPr id="15" name="TextBox 14">
                <a:extLst>
                  <a:ext uri="{FF2B5EF4-FFF2-40B4-BE49-F238E27FC236}">
                    <a16:creationId xmlns:a16="http://schemas.microsoft.com/office/drawing/2014/main" id="{A884F747-C0A5-4242-A442-ED81B1C33450}"/>
                  </a:ext>
                </a:extLst>
              </p:cNvPr>
              <p:cNvSpPr txBox="1">
                <a:spLocks noRot="1" noChangeAspect="1" noMove="1" noResize="1" noEditPoints="1" noAdjustHandles="1" noChangeArrowheads="1" noChangeShapeType="1" noTextEdit="1"/>
              </p:cNvSpPr>
              <p:nvPr/>
            </p:nvSpPr>
            <p:spPr>
              <a:xfrm>
                <a:off x="1064794" y="778608"/>
                <a:ext cx="10385084" cy="1584536"/>
              </a:xfrm>
              <a:prstGeom prst="rect">
                <a:avLst/>
              </a:prstGeom>
              <a:blipFill>
                <a:blip r:embed="rId2"/>
                <a:stretch>
                  <a:fillRect l="-646" b="-7692"/>
                </a:stretch>
              </a:blipFill>
            </p:spPr>
            <p:txBody>
              <a:bodyPr/>
              <a:lstStyle/>
              <a:p>
                <a:r>
                  <a:rPr lang="en-US">
                    <a:noFill/>
                  </a:rPr>
                  <a:t> </a:t>
                </a:r>
              </a:p>
            </p:txBody>
          </p:sp>
        </mc:Fallback>
      </mc:AlternateContent>
      <p:pic>
        <p:nvPicPr>
          <p:cNvPr id="24" name="Picture 23">
            <a:extLst>
              <a:ext uri="{FF2B5EF4-FFF2-40B4-BE49-F238E27FC236}">
                <a16:creationId xmlns:a16="http://schemas.microsoft.com/office/drawing/2014/main" id="{64E837FD-58E3-4D85-9490-8E947D105B77}"/>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4059936" y="2482765"/>
            <a:ext cx="4593684" cy="2012092"/>
          </a:xfrm>
          <a:prstGeom prst="rect">
            <a:avLst/>
          </a:prstGeom>
          <a:noFill/>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998255D-E2FD-4486-BA58-CF9FD1597DF9}"/>
                  </a:ext>
                </a:extLst>
              </p:cNvPr>
              <p:cNvSpPr txBox="1"/>
              <p:nvPr/>
            </p:nvSpPr>
            <p:spPr>
              <a:xfrm>
                <a:off x="1064794" y="4816581"/>
                <a:ext cx="10385084" cy="934102"/>
              </a:xfrm>
              <a:prstGeom prst="rect">
                <a:avLst/>
              </a:prstGeom>
              <a:noFill/>
            </p:spPr>
            <p:txBody>
              <a:bodyPr wrap="square">
                <a:spAutoFit/>
              </a:bodyPr>
              <a:lstStyle/>
              <a:p>
                <a:r>
                  <a:rPr lang="en-US" sz="2000">
                    <a:effectLst/>
                    <a:ea typeface="宋体" panose="02010600030101010101" pitchFamily="2" charset="-122"/>
                  </a:rPr>
                  <a:t>Then </a:t>
                </a:r>
                <a:r>
                  <a:rPr lang="en-US" sz="2000" b="1" dirty="0">
                    <a:effectLst/>
                    <a:ea typeface="宋体" panose="02010600030101010101" pitchFamily="2" charset="-122"/>
                  </a:rPr>
                  <a:t>the evolution operator </a:t>
                </a:r>
                <a14:m>
                  <m:oMath xmlns:m="http://schemas.openxmlformats.org/officeDocument/2006/math">
                    <m:r>
                      <a:rPr lang="en-US" sz="2000" b="1" i="1">
                        <a:effectLst/>
                        <a:latin typeface="Cambria Math" panose="02040503050406030204" pitchFamily="18" charset="0"/>
                        <a:ea typeface="宋体" panose="02010600030101010101" pitchFamily="2" charset="-122"/>
                        <a:cs typeface="Times New Roman" panose="02020603050405020304" pitchFamily="18" charset="0"/>
                      </a:rPr>
                      <m:t>𝑼</m:t>
                    </m:r>
                    <m:d>
                      <m:dPr>
                        <m:ctrlPr>
                          <a:rPr lang="en-US" sz="2000" b="1" i="1">
                            <a:effectLst/>
                            <a:latin typeface="Cambria Math" panose="02040503050406030204" pitchFamily="18" charset="0"/>
                            <a:cs typeface="Times New Roman" panose="02020603050405020304" pitchFamily="18" charset="0"/>
                          </a:rPr>
                        </m:ctrlPr>
                      </m:d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𝒕</m:t>
                        </m:r>
                      </m:e>
                    </m:d>
                    <m:r>
                      <a:rPr lang="en-US" sz="2000" b="1" i="1">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en-US" sz="2000" b="1" i="1">
                            <a:effectLst/>
                            <a:latin typeface="Cambria Math" panose="02040503050406030204" pitchFamily="18" charset="0"/>
                            <a:cs typeface="Times New Roman" panose="02020603050405020304" pitchFamily="18" charset="0"/>
                          </a:rPr>
                        </m:ctrlPr>
                      </m:sSup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𝒆</m:t>
                        </m:r>
                      </m:e>
                      <m:sup>
                        <m:r>
                          <a:rPr lang="en-US" sz="2000" b="1" i="1">
                            <a:effectLst/>
                            <a:latin typeface="Cambria Math" panose="02040503050406030204" pitchFamily="18" charset="0"/>
                            <a:ea typeface="宋体" panose="02010600030101010101" pitchFamily="2" charset="-122"/>
                            <a:cs typeface="Times New Roman" panose="02020603050405020304" pitchFamily="18" charset="0"/>
                          </a:rPr>
                          <m:t>−</m:t>
                        </m:r>
                        <m:r>
                          <a:rPr lang="en-US" sz="2000" b="1" i="1">
                            <a:effectLst/>
                            <a:latin typeface="Cambria Math" panose="02040503050406030204" pitchFamily="18" charset="0"/>
                            <a:ea typeface="宋体" panose="02010600030101010101" pitchFamily="2" charset="-122"/>
                            <a:cs typeface="Times New Roman" panose="02020603050405020304" pitchFamily="18" charset="0"/>
                          </a:rPr>
                          <m:t>𝒊</m:t>
                        </m:r>
                        <m:sSub>
                          <m:sSubPr>
                            <m:ctrlPr>
                              <a:rPr lang="en-US" sz="2000" b="1" i="1">
                                <a:effectLst/>
                                <a:latin typeface="Cambria Math" panose="02040503050406030204" pitchFamily="18" charset="0"/>
                                <a:cs typeface="Times New Roman" panose="02020603050405020304" pitchFamily="18" charset="0"/>
                              </a:rPr>
                            </m:ctrlPr>
                          </m:sSub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𝝉</m:t>
                            </m:r>
                            <m:r>
                              <a:rPr lang="en-US" sz="2000" b="1" i="1">
                                <a:effectLst/>
                                <a:latin typeface="Cambria Math" panose="02040503050406030204" pitchFamily="18" charset="0"/>
                                <a:ea typeface="宋体" panose="02010600030101010101" pitchFamily="2" charset="-122"/>
                                <a:cs typeface="Times New Roman" panose="02020603050405020304" pitchFamily="18" charset="0"/>
                              </a:rPr>
                              <m:t>𝑯</m:t>
                            </m:r>
                          </m:e>
                          <m:sub>
                            <m:r>
                              <a:rPr lang="en-US" sz="2000" b="1" i="1">
                                <a:effectLst/>
                                <a:latin typeface="Cambria Math" panose="02040503050406030204" pitchFamily="18" charset="0"/>
                                <a:ea typeface="宋体" panose="02010600030101010101" pitchFamily="2" charset="-122"/>
                                <a:cs typeface="Times New Roman" panose="02020603050405020304" pitchFamily="18" charset="0"/>
                              </a:rPr>
                              <m:t>𝒒</m:t>
                            </m:r>
                          </m:sub>
                        </m:sSub>
                        <m:d>
                          <m:dPr>
                            <m:ctrlPr>
                              <a:rPr lang="en-US" sz="2000" b="1" i="1">
                                <a:effectLst/>
                                <a:latin typeface="Cambria Math" panose="02040503050406030204" pitchFamily="18" charset="0"/>
                                <a:cs typeface="Times New Roman" panose="02020603050405020304" pitchFamily="18" charset="0"/>
                              </a:rPr>
                            </m:ctrlPr>
                          </m:d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𝑹</m:t>
                            </m:r>
                            <m:d>
                              <m:dPr>
                                <m:ctrlPr>
                                  <a:rPr lang="en-US" sz="2000" b="1" i="1">
                                    <a:effectLst/>
                                    <a:latin typeface="Cambria Math" panose="02040503050406030204" pitchFamily="18" charset="0"/>
                                    <a:cs typeface="Times New Roman" panose="02020603050405020304" pitchFamily="18" charset="0"/>
                                  </a:rPr>
                                </m:ctrlPr>
                              </m:d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𝒕</m:t>
                                </m:r>
                              </m:e>
                            </m:d>
                          </m:e>
                        </m:d>
                      </m:sup>
                    </m:sSup>
                  </m:oMath>
                </a14:m>
                <a:r>
                  <a:rPr lang="en-US" sz="2000">
                    <a:effectLst/>
                    <a:ea typeface="宋体" panose="02010600030101010101" pitchFamily="2" charset="-122"/>
                  </a:rPr>
                  <a:t> at time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oMath>
                </a14:m>
                <a:r>
                  <a:rPr lang="en-US" sz="2000">
                    <a:effectLst/>
                    <a:ea typeface="宋体" panose="02010600030101010101" pitchFamily="2" charset="-122"/>
                  </a:rPr>
                  <a:t>, which is a product of many </a:t>
                </a:r>
                <a14:m>
                  <m:oMath xmlns:m="http://schemas.openxmlformats.org/officeDocument/2006/math">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𝑒</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m:t>
                        </m:r>
                        <m:f>
                          <m:fPr>
                            <m:ctrlPr>
                              <a:rPr lang="en-US" sz="2000" i="1">
                                <a:effectLst/>
                                <a:latin typeface="Cambria Math" panose="02040503050406030204" pitchFamily="18" charset="0"/>
                                <a:cs typeface="Times New Roman" panose="02020603050405020304" pitchFamily="18" charset="0"/>
                              </a:rPr>
                            </m:ctrlPr>
                          </m:fPr>
                          <m:num>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𝜏</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𝑔</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𝑘</m:t>
                                </m:r>
                              </m:sub>
                            </m:sSub>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𝑅</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𝑡</m:t>
                                    </m:r>
                                  </m:e>
                                </m:d>
                              </m:e>
                            </m:d>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𝑃</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𝑘</m:t>
                                </m:r>
                              </m:sub>
                            </m:sSub>
                          </m:num>
                          <m:den>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den>
                        </m:f>
                      </m:sup>
                    </m:sSup>
                  </m:oMath>
                </a14:m>
                <a:r>
                  <a:rPr lang="en-US" sz="2000">
                    <a:effectLst/>
                    <a:ea typeface="宋体" panose="02010600030101010101" pitchFamily="2" charset="-122"/>
                  </a:rPr>
                  <a:t> terms after Trotterization, can be expressed by the quantum circuit</a:t>
                </a:r>
                <a:endParaRPr lang="en-US" sz="2000"/>
              </a:p>
            </p:txBody>
          </p:sp>
        </mc:Choice>
        <mc:Fallback xmlns="">
          <p:sp>
            <p:nvSpPr>
              <p:cNvPr id="25" name="TextBox 24">
                <a:extLst>
                  <a:ext uri="{FF2B5EF4-FFF2-40B4-BE49-F238E27FC236}">
                    <a16:creationId xmlns:a16="http://schemas.microsoft.com/office/drawing/2014/main" id="{9998255D-E2FD-4486-BA58-CF9FD1597DF9}"/>
                  </a:ext>
                </a:extLst>
              </p:cNvPr>
              <p:cNvSpPr txBox="1">
                <a:spLocks noRot="1" noChangeAspect="1" noMove="1" noResize="1" noEditPoints="1" noAdjustHandles="1" noChangeArrowheads="1" noChangeShapeType="1" noTextEdit="1"/>
              </p:cNvSpPr>
              <p:nvPr/>
            </p:nvSpPr>
            <p:spPr>
              <a:xfrm>
                <a:off x="1064794" y="4816581"/>
                <a:ext cx="10385084" cy="934102"/>
              </a:xfrm>
              <a:prstGeom prst="rect">
                <a:avLst/>
              </a:prstGeom>
              <a:blipFill>
                <a:blip r:embed="rId4"/>
                <a:stretch>
                  <a:fillRect l="-733" b="-10811"/>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FD3A7DA8-8AF8-9309-5A81-FB58CAE8AD60}"/>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E597D1D3-D6E8-A5C1-4DE4-37DFDA4EC0AF}"/>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AFB6D54D-EB0A-921F-48FD-34886139B301}"/>
              </a:ext>
            </a:extLst>
          </p:cNvPr>
          <p:cNvSpPr>
            <a:spLocks noGrp="1"/>
          </p:cNvSpPr>
          <p:nvPr>
            <p:ph type="sldNum" sz="quarter" idx="12"/>
          </p:nvPr>
        </p:nvSpPr>
        <p:spPr/>
        <p:txBody>
          <a:bodyPr/>
          <a:lstStyle/>
          <a:p>
            <a:fld id="{A4F2CA83-2021-4716-8E4F-79F255E2A287}" type="slidenum">
              <a:rPr lang="en-US" smtClean="0"/>
              <a:t>42</a:t>
            </a:fld>
            <a:endParaRPr lang="en-US"/>
          </a:p>
        </p:txBody>
      </p:sp>
    </p:spTree>
    <p:extLst>
      <p:ext uri="{BB962C8B-B14F-4D97-AF65-F5344CB8AC3E}">
        <p14:creationId xmlns:p14="http://schemas.microsoft.com/office/powerpoint/2010/main" val="1108354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dirty="0">
                <a:solidFill>
                  <a:srgbClr val="990000"/>
                </a:solidFill>
                <a:latin typeface="+mj-lt"/>
              </a:rPr>
              <a:t>Quantum Circuits for Time Evolution</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480D844-B42F-4FBD-9F0C-3F11F2F94D29}"/>
                  </a:ext>
                </a:extLst>
              </p:cNvPr>
              <p:cNvSpPr txBox="1"/>
              <p:nvPr/>
            </p:nvSpPr>
            <p:spPr>
              <a:xfrm>
                <a:off x="936285" y="1037182"/>
                <a:ext cx="10190921" cy="707886"/>
              </a:xfrm>
              <a:prstGeom prst="rect">
                <a:avLst/>
              </a:prstGeom>
              <a:noFill/>
            </p:spPr>
            <p:txBody>
              <a:bodyPr wrap="square">
                <a:spAutoFit/>
              </a:bodyPr>
              <a:lstStyle/>
              <a:p>
                <a:pPr algn="just"/>
                <a:r>
                  <a:rPr lang="en-US" sz="2000">
                    <a:effectLst/>
                    <a:ea typeface="宋体" panose="02010600030101010101" pitchFamily="2" charset="-122"/>
                  </a:rPr>
                  <a:t>Furthermore, by grouping all evolution operators for each time step as a product, the quantum circuit of </a:t>
                </a:r>
                <a:r>
                  <a:rPr lang="en-US" sz="2000" b="1">
                    <a:effectLst/>
                    <a:ea typeface="宋体" panose="02010600030101010101" pitchFamily="2" charset="-122"/>
                  </a:rPr>
                  <a:t>overall evolution operator </a:t>
                </a:r>
                <a14:m>
                  <m:oMath xmlns:m="http://schemas.openxmlformats.org/officeDocument/2006/math">
                    <m:r>
                      <a:rPr lang="en-US" sz="2000" b="1" i="1">
                        <a:effectLst/>
                        <a:latin typeface="Cambria Math" panose="02040503050406030204" pitchFamily="18" charset="0"/>
                        <a:ea typeface="宋体" panose="02010600030101010101" pitchFamily="2" charset="-122"/>
                        <a:cs typeface="Times New Roman" panose="02020603050405020304" pitchFamily="18" charset="0"/>
                      </a:rPr>
                      <m:t>𝑼</m:t>
                    </m:r>
                  </m:oMath>
                </a14:m>
                <a:r>
                  <a:rPr lang="en-US" sz="2000" b="1">
                    <a:effectLst/>
                    <a:ea typeface="宋体" panose="02010600030101010101" pitchFamily="2" charset="-122"/>
                  </a:rPr>
                  <a:t> </a:t>
                </a:r>
                <a:r>
                  <a:rPr lang="en-US" sz="2000">
                    <a:effectLst/>
                    <a:ea typeface="宋体" panose="02010600030101010101" pitchFamily="2" charset="-122"/>
                  </a:rPr>
                  <a:t>is obtained:</a:t>
                </a:r>
                <a:endParaRPr lang="en-US" sz="2000"/>
              </a:p>
            </p:txBody>
          </p:sp>
        </mc:Choice>
        <mc:Fallback xmlns="">
          <p:sp>
            <p:nvSpPr>
              <p:cNvPr id="23" name="TextBox 22">
                <a:extLst>
                  <a:ext uri="{FF2B5EF4-FFF2-40B4-BE49-F238E27FC236}">
                    <a16:creationId xmlns:a16="http://schemas.microsoft.com/office/drawing/2014/main" id="{3480D844-B42F-4FBD-9F0C-3F11F2F94D29}"/>
                  </a:ext>
                </a:extLst>
              </p:cNvPr>
              <p:cNvSpPr txBox="1">
                <a:spLocks noRot="1" noChangeAspect="1" noMove="1" noResize="1" noEditPoints="1" noAdjustHandles="1" noChangeArrowheads="1" noChangeShapeType="1" noTextEdit="1"/>
              </p:cNvSpPr>
              <p:nvPr/>
            </p:nvSpPr>
            <p:spPr>
              <a:xfrm>
                <a:off x="936285" y="1037182"/>
                <a:ext cx="10190921" cy="707886"/>
              </a:xfrm>
              <a:prstGeom prst="rect">
                <a:avLst/>
              </a:prstGeom>
              <a:blipFill>
                <a:blip r:embed="rId2"/>
                <a:stretch>
                  <a:fillRect l="-622" t="-3509" r="-622" b="-14035"/>
                </a:stretch>
              </a:blipFill>
            </p:spPr>
            <p:txBody>
              <a:bodyPr/>
              <a:lstStyle/>
              <a:p>
                <a:r>
                  <a:rPr lang="en-US">
                    <a:noFill/>
                  </a:rPr>
                  <a:t> </a:t>
                </a:r>
              </a:p>
            </p:txBody>
          </p:sp>
        </mc:Fallback>
      </mc:AlternateContent>
      <p:pic>
        <p:nvPicPr>
          <p:cNvPr id="26" name="Picture 25">
            <a:extLst>
              <a:ext uri="{FF2B5EF4-FFF2-40B4-BE49-F238E27FC236}">
                <a16:creationId xmlns:a16="http://schemas.microsoft.com/office/drawing/2014/main" id="{83FCBE48-5408-46D3-A63B-5FEAC5F1FF16}"/>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1042302" y="2003643"/>
            <a:ext cx="10365003" cy="2344420"/>
          </a:xfrm>
          <a:prstGeom prst="rect">
            <a:avLst/>
          </a:prstGeom>
          <a:noFill/>
        </p:spPr>
      </p:pic>
      <p:sp>
        <p:nvSpPr>
          <p:cNvPr id="27" name="TextBox 26">
            <a:extLst>
              <a:ext uri="{FF2B5EF4-FFF2-40B4-BE49-F238E27FC236}">
                <a16:creationId xmlns:a16="http://schemas.microsoft.com/office/drawing/2014/main" id="{E9598B70-E299-43DF-9673-7347C04BDF59}"/>
              </a:ext>
            </a:extLst>
          </p:cNvPr>
          <p:cNvSpPr txBox="1"/>
          <p:nvPr/>
        </p:nvSpPr>
        <p:spPr>
          <a:xfrm>
            <a:off x="1042302" y="4600957"/>
            <a:ext cx="10084904" cy="707886"/>
          </a:xfrm>
          <a:prstGeom prst="rect">
            <a:avLst/>
          </a:prstGeom>
          <a:noFill/>
        </p:spPr>
        <p:txBody>
          <a:bodyPr wrap="square">
            <a:spAutoFit/>
          </a:bodyPr>
          <a:lstStyle/>
          <a:p>
            <a:pPr algn="just"/>
            <a:endParaRPr lang="en-US" sz="2000">
              <a:ea typeface="宋体" panose="02010600030101010101" pitchFamily="2" charset="-122"/>
            </a:endParaRPr>
          </a:p>
          <a:p>
            <a:pPr algn="just"/>
            <a:r>
              <a:rPr lang="en-US" sz="2000" b="1" dirty="0">
                <a:effectLst/>
                <a:ea typeface="宋体" panose="02010600030101010101" pitchFamily="2" charset="-122"/>
              </a:rPr>
              <a:t>The final transition probabilities </a:t>
            </a:r>
            <a:r>
              <a:rPr lang="en-US" sz="2000">
                <a:effectLst/>
                <a:ea typeface="宋体" panose="02010600030101010101" pitchFamily="2" charset="-122"/>
              </a:rPr>
              <a:t>can be obtained upon measurements of multiple shots.</a:t>
            </a:r>
            <a:endParaRPr lang="en-US" sz="2000"/>
          </a:p>
        </p:txBody>
      </p:sp>
      <p:sp>
        <p:nvSpPr>
          <p:cNvPr id="2" name="Date Placeholder 1">
            <a:extLst>
              <a:ext uri="{FF2B5EF4-FFF2-40B4-BE49-F238E27FC236}">
                <a16:creationId xmlns:a16="http://schemas.microsoft.com/office/drawing/2014/main" id="{11E4ED44-90CB-88C5-4479-E97932C6BFFA}"/>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E61F34AB-225F-FBCD-EBC0-EC2D20D655E1}"/>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010EB1EB-A989-1DF5-231F-DB1AA5873955}"/>
              </a:ext>
            </a:extLst>
          </p:cNvPr>
          <p:cNvSpPr>
            <a:spLocks noGrp="1"/>
          </p:cNvSpPr>
          <p:nvPr>
            <p:ph type="sldNum" sz="quarter" idx="12"/>
          </p:nvPr>
        </p:nvSpPr>
        <p:spPr/>
        <p:txBody>
          <a:bodyPr/>
          <a:lstStyle/>
          <a:p>
            <a:fld id="{A4F2CA83-2021-4716-8E4F-79F255E2A287}" type="slidenum">
              <a:rPr lang="en-US" smtClean="0"/>
              <a:t>43</a:t>
            </a:fld>
            <a:endParaRPr lang="en-US"/>
          </a:p>
        </p:txBody>
      </p:sp>
      <p:sp>
        <p:nvSpPr>
          <p:cNvPr id="5" name="TextBox 4">
            <a:extLst>
              <a:ext uri="{FF2B5EF4-FFF2-40B4-BE49-F238E27FC236}">
                <a16:creationId xmlns:a16="http://schemas.microsoft.com/office/drawing/2014/main" id="{43BEBD10-4EAE-A5A4-E759-74DF7A51A0B6}"/>
              </a:ext>
            </a:extLst>
          </p:cNvPr>
          <p:cNvSpPr txBox="1"/>
          <p:nvPr/>
        </p:nvSpPr>
        <p:spPr>
          <a:xfrm>
            <a:off x="1723292" y="5659963"/>
            <a:ext cx="7315201"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Y. Wang and P. Krstic,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arXiv:2205.14201 [quant-</a:t>
            </a:r>
            <a:r>
              <a:rPr lang="en-US" sz="1800" u="sng"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ph</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a:t>
            </a:r>
            <a:r>
              <a:rPr lang="en-US" sz="1800" dirty="0">
                <a:effectLst/>
                <a:latin typeface="Times New Roman" panose="02020603050405020304" pitchFamily="18" charset="0"/>
                <a:ea typeface="Calibri" panose="020F0502020204030204" pitchFamily="34" charset="0"/>
              </a:rPr>
              <a:t> (New J. Phys, 2022)</a:t>
            </a:r>
            <a:endParaRPr lang="en-US" dirty="0"/>
          </a:p>
        </p:txBody>
      </p:sp>
      <p:sp>
        <p:nvSpPr>
          <p:cNvPr id="6" name="TextBox 5">
            <a:extLst>
              <a:ext uri="{FF2B5EF4-FFF2-40B4-BE49-F238E27FC236}">
                <a16:creationId xmlns:a16="http://schemas.microsoft.com/office/drawing/2014/main" id="{3400C650-2FCC-43F2-CAB9-2EFB8FF08B62}"/>
              </a:ext>
            </a:extLst>
          </p:cNvPr>
          <p:cNvSpPr txBox="1"/>
          <p:nvPr/>
        </p:nvSpPr>
        <p:spPr>
          <a:xfrm>
            <a:off x="1042302" y="5389890"/>
            <a:ext cx="6940874" cy="369332"/>
          </a:xfrm>
          <a:prstGeom prst="rect">
            <a:avLst/>
          </a:prstGeom>
          <a:noFill/>
        </p:spPr>
        <p:txBody>
          <a:bodyPr wrap="none" rtlCol="0">
            <a:spAutoFit/>
          </a:bodyPr>
          <a:lstStyle/>
          <a:p>
            <a:r>
              <a:rPr lang="en-US" dirty="0"/>
              <a:t>More details for measurement of the phases of the S matrix elements in </a:t>
            </a:r>
          </a:p>
        </p:txBody>
      </p:sp>
    </p:spTree>
    <p:extLst>
      <p:ext uri="{BB962C8B-B14F-4D97-AF65-F5344CB8AC3E}">
        <p14:creationId xmlns:p14="http://schemas.microsoft.com/office/powerpoint/2010/main" val="41630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a:solidFill>
                  <a:srgbClr val="990000"/>
                </a:solidFill>
                <a:latin typeface="+mj-lt"/>
              </a:rPr>
              <a:t>Cross-Section</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02B331B-9366-4598-859E-0BC4758995A0}"/>
                  </a:ext>
                </a:extLst>
              </p:cNvPr>
              <p:cNvSpPr txBox="1"/>
              <p:nvPr/>
            </p:nvSpPr>
            <p:spPr>
              <a:xfrm>
                <a:off x="1294882" y="1640882"/>
                <a:ext cx="10071652" cy="3576235"/>
              </a:xfrm>
              <a:prstGeom prst="rect">
                <a:avLst/>
              </a:prstGeom>
              <a:noFill/>
            </p:spPr>
            <p:txBody>
              <a:bodyPr wrap="square">
                <a:spAutoFit/>
              </a:bodyPr>
              <a:lstStyle/>
              <a:p>
                <a:r>
                  <a:rPr lang="en-US" sz="2000">
                    <a:effectLst/>
                    <a:ea typeface="宋体" panose="02010600030101010101" pitchFamily="2" charset="-122"/>
                  </a:rPr>
                  <a:t>We calculated the </a:t>
                </a:r>
                <a:r>
                  <a:rPr lang="en-US" sz="2000" b="1" dirty="0">
                    <a:effectLst/>
                    <a:ea typeface="宋体" panose="02010600030101010101" pitchFamily="2" charset="-122"/>
                  </a:rPr>
                  <a:t>transition probabilities </a:t>
                </a:r>
                <a14:m>
                  <m:oMath xmlns:m="http://schemas.openxmlformats.org/officeDocument/2006/math">
                    <m:sSub>
                      <m:sSubPr>
                        <m:ctrlPr>
                          <a:rPr lang="en-US" sz="2000" b="1" i="1">
                            <a:latin typeface="Cambria Math" panose="02040503050406030204" pitchFamily="18" charset="0"/>
                            <a:cs typeface="Times New Roman" panose="02020603050405020304" pitchFamily="18" charset="0"/>
                          </a:rPr>
                        </m:ctrlPr>
                      </m:sSubPr>
                      <m:e>
                        <m:r>
                          <a:rPr lang="en-US" sz="2000" b="1" i="1">
                            <a:latin typeface="Cambria Math" panose="02040503050406030204" pitchFamily="18" charset="0"/>
                            <a:ea typeface="宋体" panose="02010600030101010101" pitchFamily="2" charset="-122"/>
                            <a:cs typeface="Times New Roman" panose="02020603050405020304" pitchFamily="18" charset="0"/>
                          </a:rPr>
                          <m:t>𝑷</m:t>
                        </m:r>
                      </m:e>
                      <m:sub>
                        <m:r>
                          <a:rPr lang="en-US" sz="2000" b="1" i="1">
                            <a:latin typeface="Cambria Math" panose="02040503050406030204" pitchFamily="18" charset="0"/>
                            <a:ea typeface="宋体" panose="02010600030101010101" pitchFamily="2" charset="-122"/>
                            <a:cs typeface="Times New Roman" panose="02020603050405020304" pitchFamily="18" charset="0"/>
                          </a:rPr>
                          <m:t>𝒊𝒋</m:t>
                        </m:r>
                      </m:sub>
                    </m:sSub>
                  </m:oMath>
                </a14:m>
                <a:r>
                  <a:rPr lang="en-US" sz="2000" dirty="0">
                    <a:effectLst/>
                    <a:ea typeface="宋体" panose="02010600030101010101" pitchFamily="2" charset="-122"/>
                  </a:rPr>
                  <a:t> </a:t>
                </a:r>
                <a:r>
                  <a:rPr lang="en-US" sz="2000">
                    <a:effectLst/>
                    <a:ea typeface="宋体" panose="02010600030101010101" pitchFamily="2" charset="-122"/>
                  </a:rPr>
                  <a:t>for specific cases of initial and finals states, </a:t>
                </a:r>
                <a14:m>
                  <m:oMath xmlns:m="http://schemas.openxmlformats.org/officeDocument/2006/math">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e>
                    </m:d>
                  </m:oMath>
                </a14:m>
                <a:r>
                  <a:rPr lang="en-US" sz="2000">
                    <a:effectLst/>
                    <a:ea typeface="宋体" panose="02010600030101010101" pitchFamily="2" charset="-122"/>
                  </a:rPr>
                  <a:t> and </a:t>
                </a:r>
                <a14:m>
                  <m:oMath xmlns:m="http://schemas.openxmlformats.org/officeDocument/2006/math">
                    <m:d>
                      <m:dPr>
                        <m:begChr m:val="|"/>
                        <m:endChr m:val="⟩"/>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𝑗</m:t>
                        </m:r>
                      </m:e>
                    </m:d>
                  </m:oMath>
                </a14:m>
                <a:r>
                  <a:rPr lang="en-US" sz="2000">
                    <a:effectLst/>
                    <a:ea typeface="宋体" panose="02010600030101010101" pitchFamily="2" charset="-122"/>
                  </a:rPr>
                  <a:t>, for various values of </a:t>
                </a:r>
                <a:r>
                  <a:rPr lang="en-US" sz="2000" b="1" dirty="0">
                    <a:effectLst/>
                    <a:ea typeface="宋体" panose="02010600030101010101" pitchFamily="2" charset="-122"/>
                  </a:rPr>
                  <a:t>impact parameter </a:t>
                </a:r>
                <a14:m>
                  <m:oMath xmlns:m="http://schemas.openxmlformats.org/officeDocument/2006/math">
                    <m:r>
                      <a:rPr lang="en-US" sz="2000" b="1" i="1">
                        <a:effectLst/>
                        <a:latin typeface="Cambria Math" panose="02040503050406030204" pitchFamily="18" charset="0"/>
                        <a:ea typeface="宋体" panose="02010600030101010101" pitchFamily="2" charset="-122"/>
                        <a:cs typeface="Times New Roman" panose="02020603050405020304" pitchFamily="18" charset="0"/>
                      </a:rPr>
                      <m:t>𝒃</m:t>
                    </m:r>
                  </m:oMath>
                </a14:m>
                <a:r>
                  <a:rPr lang="en-US" sz="2000">
                    <a:effectLst/>
                    <a:ea typeface="宋体" panose="02010600030101010101" pitchFamily="2" charset="-122"/>
                  </a:rPr>
                  <a:t>. The </a:t>
                </a:r>
                <a:r>
                  <a:rPr lang="en-US" sz="2000" b="1" dirty="0">
                    <a:effectLst/>
                    <a:ea typeface="宋体" panose="02010600030101010101" pitchFamily="2" charset="-122"/>
                  </a:rPr>
                  <a:t>cross section </a:t>
                </a:r>
                <a:r>
                  <a:rPr lang="en-US" sz="2000">
                    <a:effectLst/>
                    <a:ea typeface="宋体" panose="02010600030101010101" pitchFamily="2" charset="-122"/>
                  </a:rPr>
                  <a:t>can then be obtained as: </a:t>
                </a:r>
              </a:p>
              <a:p>
                <a:pPr/>
                <a14:m>
                  <m:oMathPara xmlns:m="http://schemas.openxmlformats.org/officeDocument/2006/math">
                    <m:oMathParaPr>
                      <m:jc m:val="centerGroup"/>
                    </m:oMathParaPr>
                    <m:oMath xmlns:m="http://schemas.openxmlformats.org/officeDocument/2006/math">
                      <m:sSub>
                        <m:sSubPr>
                          <m:ctrlPr>
                            <a:rPr lang="en-US" sz="2000" i="1" smtClean="0">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𝜎</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𝑗</m:t>
                          </m:r>
                        </m:sub>
                      </m:sSub>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r>
                        <a:rPr lang="en-US" sz="2000" i="1">
                          <a:effectLst/>
                          <a:latin typeface="Cambria Math" panose="02040503050406030204" pitchFamily="18" charset="0"/>
                          <a:ea typeface="宋体" panose="02010600030101010101" pitchFamily="2" charset="-122"/>
                          <a:cs typeface="Times New Roman" panose="02020603050405020304" pitchFamily="18" charset="0"/>
                        </a:rPr>
                        <m:t>𝜋</m:t>
                      </m:r>
                      <m:nary>
                        <m:naryPr>
                          <m:limLoc m:val="undOvr"/>
                          <m:subHide m:val="on"/>
                          <m:supHide m:val="on"/>
                          <m:ctrlPr>
                            <a:rPr lang="en-US" sz="2000" i="1">
                              <a:effectLst/>
                              <a:latin typeface="Cambria Math" panose="02040503050406030204" pitchFamily="18" charset="0"/>
                              <a:cs typeface="Times New Roman" panose="02020603050405020304" pitchFamily="18" charset="0"/>
                            </a:rPr>
                          </m:ctrlPr>
                        </m:naryPr>
                        <m:sub/>
                        <m:sup/>
                        <m:e>
                          <m:r>
                            <a:rPr lang="en-US" sz="2000" i="1">
                              <a:effectLst/>
                              <a:latin typeface="Cambria Math" panose="02040503050406030204" pitchFamily="18" charset="0"/>
                              <a:ea typeface="宋体" panose="02010600030101010101" pitchFamily="2" charset="-122"/>
                              <a:cs typeface="Times New Roman" panose="02020603050405020304" pitchFamily="18" charset="0"/>
                            </a:rPr>
                            <m:t>𝑏</m:t>
                          </m:r>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𝑃</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𝑖𝑗</m:t>
                              </m:r>
                            </m:sub>
                          </m:sSub>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𝑏</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𝑑𝑏</m:t>
                          </m:r>
                        </m:e>
                      </m:nary>
                    </m:oMath>
                  </m:oMathPara>
                </a14:m>
                <a:endParaRPr lang="en-US" sz="2000"/>
              </a:p>
              <a:p>
                <a:endParaRPr lang="en-US" sz="2000"/>
              </a:p>
              <a:p>
                <a:r>
                  <a:rPr lang="en-US" sz="2000">
                    <a:effectLst/>
                    <a:ea typeface="等线" panose="02010600030101010101" pitchFamily="2" charset="-122"/>
                    <a:cs typeface="Arial" panose="020B0604020202020204" pitchFamily="34" charset="0"/>
                  </a:rPr>
                  <a:t>We also calculate the cross sections for </a:t>
                </a:r>
                <a:r>
                  <a:rPr lang="en-US" sz="2000" b="1" dirty="0">
                    <a:effectLst/>
                    <a:ea typeface="等线" panose="02010600030101010101" pitchFamily="2" charset="-122"/>
                    <a:cs typeface="Arial" panose="020B0604020202020204" pitchFamily="34" charset="0"/>
                  </a:rPr>
                  <a:t>dissociation </a:t>
                </a:r>
                <a:r>
                  <a:rPr lang="en-US" sz="2000">
                    <a:effectLst/>
                    <a:ea typeface="等线" panose="02010600030101010101" pitchFamily="2" charset="-122"/>
                    <a:cs typeface="Arial" panose="020B0604020202020204" pitchFamily="34" charset="0"/>
                  </a:rPr>
                  <a:t>of a bound vibrational state </a:t>
                </a:r>
                <a14:m>
                  <m:oMath xmlns:m="http://schemas.openxmlformats.org/officeDocument/2006/math">
                    <m:d>
                      <m:dPr>
                        <m:begChr m:val="|"/>
                        <m:endChr m:val="⟩"/>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dPr>
                      <m:e>
                        <m:r>
                          <a:rPr lang="en-US" sz="2000" i="1">
                            <a:effectLst/>
                            <a:latin typeface="Cambria Math" panose="02040503050406030204" pitchFamily="18" charset="0"/>
                            <a:ea typeface="等线" panose="02010600030101010101" pitchFamily="2" charset="-122"/>
                            <a:cs typeface="Times New Roman" panose="02020603050405020304" pitchFamily="18" charset="0"/>
                          </a:rPr>
                          <m:t>𝑖</m:t>
                        </m:r>
                      </m:e>
                    </m:d>
                  </m:oMath>
                </a14:m>
                <a:r>
                  <a:rPr lang="en-US" sz="2000">
                    <a:effectLst/>
                    <a:ea typeface="等线" panose="02010600030101010101" pitchFamily="2" charset="-122"/>
                    <a:cs typeface="Arial" panose="020B0604020202020204" pitchFamily="34" charset="0"/>
                  </a:rPr>
                  <a:t> by summation of the probabilities for transition for </a:t>
                </a:r>
                <a14:m>
                  <m:oMath xmlns:m="http://schemas.openxmlformats.org/officeDocument/2006/math">
                    <m:d>
                      <m:dPr>
                        <m:begChr m:val="|"/>
                        <m:endChr m:val="⟩"/>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dPr>
                      <m:e>
                        <m:r>
                          <a:rPr lang="en-US" sz="2000" i="1">
                            <a:effectLst/>
                            <a:latin typeface="Cambria Math" panose="02040503050406030204" pitchFamily="18" charset="0"/>
                            <a:ea typeface="等线" panose="02010600030101010101" pitchFamily="2" charset="-122"/>
                            <a:cs typeface="Times New Roman" panose="02020603050405020304" pitchFamily="18" charset="0"/>
                          </a:rPr>
                          <m:t>𝑖</m:t>
                        </m:r>
                      </m:e>
                    </m:d>
                  </m:oMath>
                </a14:m>
                <a:r>
                  <a:rPr lang="en-US" sz="2000">
                    <a:effectLst/>
                    <a:ea typeface="等线" panose="02010600030101010101" pitchFamily="2" charset="-122"/>
                    <a:cs typeface="Arial" panose="020B0604020202020204" pitchFamily="34" charset="0"/>
                  </a:rPr>
                  <a:t> to all included states of dissociative continuum </a:t>
                </a:r>
                <a14:m>
                  <m:oMath xmlns:m="http://schemas.openxmlformats.org/officeDocument/2006/math">
                    <m:d>
                      <m:dPr>
                        <m:begChr m:val="|"/>
                        <m:endChr m:val="⟩"/>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dPr>
                      <m:e>
                        <m:sSub>
                          <m:sSubPr>
                            <m:ctrlPr>
                              <a:rPr lang="en-US" sz="2000" i="1">
                                <a:effectLst/>
                                <a:latin typeface="Cambria Math" panose="02040503050406030204" pitchFamily="18" charset="0"/>
                                <a:ea typeface="等线" panose="02010600030101010101" pitchFamily="2" charset="-122"/>
                                <a:cs typeface="Times New Roman" panose="02020603050405020304" pitchFamily="18" charset="0"/>
                              </a:rPr>
                            </m:ctrlPr>
                          </m:sSubPr>
                          <m:e>
                            <m:r>
                              <a:rPr lang="en-US" sz="2000" i="1">
                                <a:effectLst/>
                                <a:latin typeface="Cambria Math" panose="02040503050406030204" pitchFamily="18" charset="0"/>
                                <a:ea typeface="等线" panose="02010600030101010101" pitchFamily="2" charset="-122"/>
                                <a:cs typeface="Times New Roman" panose="02020603050405020304" pitchFamily="18" charset="0"/>
                              </a:rPr>
                              <m:t>𝑗</m:t>
                            </m:r>
                          </m:e>
                          <m:sub>
                            <m:r>
                              <a:rPr lang="en-US" sz="2000" i="1">
                                <a:effectLst/>
                                <a:latin typeface="Cambria Math" panose="02040503050406030204" pitchFamily="18" charset="0"/>
                                <a:ea typeface="等线" panose="02010600030101010101" pitchFamily="2" charset="-122"/>
                                <a:cs typeface="Times New Roman" panose="02020603050405020304" pitchFamily="18" charset="0"/>
                              </a:rPr>
                              <m:t>𝐷</m:t>
                            </m:r>
                          </m:sub>
                        </m:sSub>
                      </m:e>
                    </m:d>
                  </m:oMath>
                </a14:m>
                <a:r>
                  <a:rPr lang="en-US" sz="2000">
                    <a:effectLst/>
                    <a:ea typeface="等线" panose="02010600030101010101" pitchFamily="2" charset="-122"/>
                    <a:cs typeface="Arial" panose="020B0604020202020204" pitchFamily="34" charset="0"/>
                  </a:rPr>
                  <a:t>:</a:t>
                </a:r>
              </a:p>
              <a:p>
                <a:pPr/>
                <a14:m>
                  <m:oMathPara xmlns:m="http://schemas.openxmlformats.org/officeDocument/2006/math">
                    <m:oMathParaPr>
                      <m:jc m:val="centerGroup"/>
                    </m:oMathParaPr>
                    <m:oMath xmlns:m="http://schemas.openxmlformats.org/officeDocument/2006/math">
                      <m:sSub>
                        <m:sSubPr>
                          <m:ctrlPr>
                            <a:rPr lang="en-US" sz="2000" i="1" smtClean="0">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𝜎</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𝐷</m:t>
                          </m:r>
                        </m:sub>
                      </m:sSub>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r>
                        <a:rPr lang="en-US" sz="2000" i="1">
                          <a:effectLst/>
                          <a:latin typeface="Cambria Math" panose="02040503050406030204" pitchFamily="18" charset="0"/>
                          <a:ea typeface="宋体" panose="02010600030101010101" pitchFamily="2" charset="-122"/>
                          <a:cs typeface="Times New Roman" panose="02020603050405020304" pitchFamily="18" charset="0"/>
                        </a:rPr>
                        <m:t>𝜋</m:t>
                      </m:r>
                      <m:nary>
                        <m:naryPr>
                          <m:limLoc m:val="undOvr"/>
                          <m:subHide m:val="on"/>
                          <m:supHide m:val="on"/>
                          <m:ctrlPr>
                            <a:rPr lang="en-US" sz="2000" i="1">
                              <a:effectLst/>
                              <a:latin typeface="Cambria Math" panose="02040503050406030204" pitchFamily="18" charset="0"/>
                              <a:cs typeface="Times New Roman" panose="02020603050405020304" pitchFamily="18" charset="0"/>
                            </a:rPr>
                          </m:ctrlPr>
                        </m:naryPr>
                        <m:sub/>
                        <m:sup/>
                        <m:e>
                          <m:r>
                            <a:rPr lang="en-US" sz="2000" i="1">
                              <a:effectLst/>
                              <a:latin typeface="Cambria Math" panose="02040503050406030204" pitchFamily="18" charset="0"/>
                              <a:ea typeface="宋体" panose="02010600030101010101" pitchFamily="2" charset="-122"/>
                              <a:cs typeface="Times New Roman" panose="02020603050405020304" pitchFamily="18" charset="0"/>
                            </a:rPr>
                            <m:t>𝑏</m:t>
                          </m:r>
                          <m:nary>
                            <m:naryPr>
                              <m:chr m:val="∑"/>
                              <m:limLoc m:val="undOvr"/>
                              <m:grow m:val="on"/>
                              <m:supHide m:val="on"/>
                              <m:ctrlPr>
                                <a:rPr lang="en-US" sz="2000" i="1">
                                  <a:effectLst/>
                                  <a:latin typeface="Cambria Math" panose="02040503050406030204" pitchFamily="18" charset="0"/>
                                  <a:cs typeface="Times New Roman" panose="02020603050405020304" pitchFamily="18" charset="0"/>
                                </a:rPr>
                              </m:ctrlPr>
                            </m:naryPr>
                            <m:sub>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𝑗</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𝐷</m:t>
                                  </m:r>
                                </m:sub>
                              </m:sSub>
                            </m:sub>
                            <m:sup/>
                            <m:e>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𝑃</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𝑖</m:t>
                                  </m:r>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𝑗</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𝐷</m:t>
                                      </m:r>
                                    </m:sub>
                                  </m:sSub>
                                </m:sub>
                              </m:sSub>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i="1">
                                  <a:effectLst/>
                                  <a:latin typeface="Cambria Math" panose="02040503050406030204" pitchFamily="18" charset="0"/>
                                  <a:ea typeface="宋体" panose="02010600030101010101" pitchFamily="2" charset="-122"/>
                                  <a:cs typeface="Times New Roman" panose="02020603050405020304" pitchFamily="18" charset="0"/>
                                </a:rPr>
                                <m:t>𝑏</m:t>
                              </m:r>
                              <m:r>
                                <a:rPr lang="en-US" sz="2000" i="1">
                                  <a:effectLst/>
                                  <a:latin typeface="Cambria Math" panose="02040503050406030204" pitchFamily="18" charset="0"/>
                                  <a:ea typeface="宋体" panose="02010600030101010101" pitchFamily="2" charset="-122"/>
                                  <a:cs typeface="Times New Roman" panose="02020603050405020304" pitchFamily="18" charset="0"/>
                                </a:rPr>
                                <m:t>)</m:t>
                              </m:r>
                            </m:e>
                          </m:nary>
                          <m:r>
                            <a:rPr lang="en-US" sz="2000" i="1">
                              <a:effectLst/>
                              <a:latin typeface="Cambria Math" panose="02040503050406030204" pitchFamily="18" charset="0"/>
                              <a:ea typeface="宋体" panose="02010600030101010101" pitchFamily="2" charset="-122"/>
                              <a:cs typeface="Times New Roman" panose="02020603050405020304" pitchFamily="18" charset="0"/>
                            </a:rPr>
                            <m:t>𝑑𝑏</m:t>
                          </m:r>
                        </m:e>
                      </m:nary>
                    </m:oMath>
                  </m:oMathPara>
                </a14:m>
                <a:endParaRPr lang="en-US" sz="2000"/>
              </a:p>
            </p:txBody>
          </p:sp>
        </mc:Choice>
        <mc:Fallback xmlns="">
          <p:sp>
            <p:nvSpPr>
              <p:cNvPr id="24" name="TextBox 23">
                <a:extLst>
                  <a:ext uri="{FF2B5EF4-FFF2-40B4-BE49-F238E27FC236}">
                    <a16:creationId xmlns:a16="http://schemas.microsoft.com/office/drawing/2014/main" id="{C02B331B-9366-4598-859E-0BC4758995A0}"/>
                  </a:ext>
                </a:extLst>
              </p:cNvPr>
              <p:cNvSpPr txBox="1">
                <a:spLocks noRot="1" noChangeAspect="1" noMove="1" noResize="1" noEditPoints="1" noAdjustHandles="1" noChangeArrowheads="1" noChangeShapeType="1" noTextEdit="1"/>
              </p:cNvSpPr>
              <p:nvPr/>
            </p:nvSpPr>
            <p:spPr>
              <a:xfrm>
                <a:off x="1294882" y="1640882"/>
                <a:ext cx="10071652" cy="3576235"/>
              </a:xfrm>
              <a:prstGeom prst="rect">
                <a:avLst/>
              </a:prstGeom>
              <a:blipFill>
                <a:blip r:embed="rId3"/>
                <a:stretch>
                  <a:fillRect l="-629" t="-16312" b="-47163"/>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A73FE740-6872-BB58-044D-F05A6B745C71}"/>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4DBC955A-C8A4-CA9F-166C-C1D84CEFCA55}"/>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D8A842D6-CD53-55A7-CAB7-6120D532A292}"/>
              </a:ext>
            </a:extLst>
          </p:cNvPr>
          <p:cNvSpPr>
            <a:spLocks noGrp="1"/>
          </p:cNvSpPr>
          <p:nvPr>
            <p:ph type="sldNum" sz="quarter" idx="12"/>
          </p:nvPr>
        </p:nvSpPr>
        <p:spPr/>
        <p:txBody>
          <a:bodyPr/>
          <a:lstStyle/>
          <a:p>
            <a:fld id="{A4F2CA83-2021-4716-8E4F-79F255E2A287}" type="slidenum">
              <a:rPr lang="en-US" smtClean="0"/>
              <a:t>44</a:t>
            </a:fld>
            <a:endParaRPr lang="en-US"/>
          </a:p>
        </p:txBody>
      </p:sp>
    </p:spTree>
    <p:extLst>
      <p:ext uri="{BB962C8B-B14F-4D97-AF65-F5344CB8AC3E}">
        <p14:creationId xmlns:p14="http://schemas.microsoft.com/office/powerpoint/2010/main" val="934192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dirty="0">
                <a:solidFill>
                  <a:srgbClr val="990000"/>
                </a:solidFill>
                <a:latin typeface="+mj-lt"/>
              </a:rPr>
              <a:t>ODE Benchmark</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4654004-16C4-1D21-CDC1-83C867519A18}"/>
                  </a:ext>
                </a:extLst>
              </p:cNvPr>
              <p:cNvSpPr txBox="1"/>
              <p:nvPr/>
            </p:nvSpPr>
            <p:spPr>
              <a:xfrm>
                <a:off x="2035881" y="2133726"/>
                <a:ext cx="8120237" cy="2253759"/>
              </a:xfrm>
              <a:prstGeom prst="rect">
                <a:avLst/>
              </a:prstGeom>
              <a:noFill/>
            </p:spPr>
            <p:txBody>
              <a:bodyPr wrap="square" rtlCol="0">
                <a:spAutoFit/>
              </a:bodyPr>
              <a:lstStyle/>
              <a:p>
                <a:pPr algn="just"/>
                <a:r>
                  <a:rPr lang="en-US" sz="2000" dirty="0">
                    <a:effectLst/>
                    <a:ea typeface="宋体" panose="02010600030101010101" pitchFamily="2" charset="-122"/>
                  </a:rPr>
                  <a:t>The benchmark data is established using standard classical numerical methods with the </a:t>
                </a:r>
                <a:r>
                  <a:rPr lang="en-US" sz="2000" b="1" dirty="0">
                    <a:effectLst/>
                    <a:ea typeface="宋体" panose="02010600030101010101" pitchFamily="2" charset="-122"/>
                  </a:rPr>
                  <a:t>explicit Runge-Kutta method of orders 5 and 4 </a:t>
                </a:r>
                <a:r>
                  <a:rPr lang="en-US" sz="2000" dirty="0">
                    <a:effectLst/>
                    <a:ea typeface="宋体" panose="02010600030101010101" pitchFamily="2" charset="-122"/>
                  </a:rPr>
                  <a:t>(</a:t>
                </a:r>
                <a:r>
                  <a:rPr lang="en-US" sz="2000" b="1" dirty="0">
                    <a:effectLst/>
                    <a:ea typeface="宋体" panose="02010600030101010101" pitchFamily="2" charset="-122"/>
                  </a:rPr>
                  <a:t>RK45</a:t>
                </a:r>
                <a:r>
                  <a:rPr lang="en-US" sz="2000" dirty="0">
                    <a:effectLst/>
                    <a:ea typeface="宋体" panose="02010600030101010101" pitchFamily="2" charset="-122"/>
                  </a:rPr>
                  <a:t>, using Python </a:t>
                </a:r>
                <a:r>
                  <a:rPr lang="en-US" sz="2000" i="1" dirty="0" err="1">
                    <a:effectLst/>
                    <a:ea typeface="宋体" panose="02010600030101010101" pitchFamily="2" charset="-122"/>
                  </a:rPr>
                  <a:t>scipy.integrate.solve_ivp</a:t>
                </a:r>
                <a:r>
                  <a:rPr lang="en-US" sz="2000" dirty="0">
                    <a:effectLst/>
                    <a:ea typeface="宋体" panose="02010600030101010101" pitchFamily="2" charset="-122"/>
                  </a:rPr>
                  <a:t> function) solving TDSE. </a:t>
                </a:r>
              </a:p>
              <a:p>
                <a:pPr algn="just"/>
                <a:endParaRPr lang="en-US" sz="2000" dirty="0">
                  <a:ea typeface="宋体" panose="02010600030101010101" pitchFamily="2" charset="-122"/>
                </a:endParaRPr>
              </a:p>
              <a:p>
                <a:pPr algn="just"/>
                <a:r>
                  <a:rPr lang="en-US" sz="2000" dirty="0">
                    <a:effectLst/>
                    <a:ea typeface="宋体" panose="02010600030101010101" pitchFamily="2" charset="-122"/>
                  </a:rPr>
                  <a:t>The absolute and relative tolerance at each step are set at </a:t>
                </a:r>
                <a14:m>
                  <m:oMath xmlns:m="http://schemas.openxmlformats.org/officeDocument/2006/math">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10</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−12</m:t>
                        </m:r>
                      </m:sup>
                    </m:sSup>
                  </m:oMath>
                </a14:m>
                <a:r>
                  <a:rPr lang="en-US" sz="2000" dirty="0">
                    <a:effectLst/>
                    <a:ea typeface="宋体" panose="02010600030101010101" pitchFamily="2" charset="-122"/>
                  </a:rPr>
                  <a:t> and </a:t>
                </a:r>
                <a14:m>
                  <m:oMath xmlns:m="http://schemas.openxmlformats.org/officeDocument/2006/math">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宋体" panose="02010600030101010101" pitchFamily="2" charset="-122"/>
                            <a:cs typeface="Times New Roman" panose="02020603050405020304" pitchFamily="18" charset="0"/>
                          </a:rPr>
                          <m:t>10</m:t>
                        </m:r>
                      </m:e>
                      <m:sup>
                        <m:r>
                          <a:rPr lang="en-US" sz="2000" i="1">
                            <a:effectLst/>
                            <a:latin typeface="Cambria Math" panose="02040503050406030204" pitchFamily="18" charset="0"/>
                            <a:ea typeface="宋体" panose="02010600030101010101" pitchFamily="2" charset="-122"/>
                            <a:cs typeface="Times New Roman" panose="02020603050405020304" pitchFamily="18" charset="0"/>
                          </a:rPr>
                          <m:t>−6</m:t>
                        </m:r>
                      </m:sup>
                    </m:sSup>
                  </m:oMath>
                </a14:m>
                <a:r>
                  <a:rPr lang="en-US" sz="2000" dirty="0">
                    <a:effectLst/>
                    <a:ea typeface="宋体" panose="02010600030101010101" pitchFamily="2" charset="-122"/>
                  </a:rPr>
                  <a:t> respectively to provide sufficient accuracy. </a:t>
                </a:r>
                <a:r>
                  <a:rPr lang="en-US" sz="2000" dirty="0"/>
                  <a:t>All the shown results are verified by ODE benchmark within a few </a:t>
                </a:r>
                <a:r>
                  <a:rPr lang="en-US" sz="2000" dirty="0" err="1"/>
                  <a:t>percents</a:t>
                </a:r>
                <a:r>
                  <a:rPr lang="en-US" sz="2000" dirty="0"/>
                  <a:t> of deviation.</a:t>
                </a:r>
              </a:p>
            </p:txBody>
          </p:sp>
        </mc:Choice>
        <mc:Fallback xmlns="">
          <p:sp>
            <p:nvSpPr>
              <p:cNvPr id="2" name="TextBox 1">
                <a:extLst>
                  <a:ext uri="{FF2B5EF4-FFF2-40B4-BE49-F238E27FC236}">
                    <a16:creationId xmlns:a16="http://schemas.microsoft.com/office/drawing/2014/main" id="{44654004-16C4-1D21-CDC1-83C867519A18}"/>
                  </a:ext>
                </a:extLst>
              </p:cNvPr>
              <p:cNvSpPr txBox="1">
                <a:spLocks noRot="1" noChangeAspect="1" noMove="1" noResize="1" noEditPoints="1" noAdjustHandles="1" noChangeArrowheads="1" noChangeShapeType="1" noTextEdit="1"/>
              </p:cNvSpPr>
              <p:nvPr/>
            </p:nvSpPr>
            <p:spPr>
              <a:xfrm>
                <a:off x="2035881" y="2133726"/>
                <a:ext cx="8120237" cy="2253759"/>
              </a:xfrm>
              <a:prstGeom prst="rect">
                <a:avLst/>
              </a:prstGeom>
              <a:blipFill>
                <a:blip r:embed="rId2"/>
                <a:stretch>
                  <a:fillRect l="-826" t="-1351" r="-751" b="-3784"/>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0DC5E2A1-1F34-DAE7-FEF9-CAE9DE431485}"/>
              </a:ext>
            </a:extLst>
          </p:cNvPr>
          <p:cNvSpPr>
            <a:spLocks noGrp="1"/>
          </p:cNvSpPr>
          <p:nvPr>
            <p:ph type="dt" sz="half" idx="10"/>
          </p:nvPr>
        </p:nvSpPr>
        <p:spPr/>
        <p:txBody>
          <a:bodyPr/>
          <a:lstStyle/>
          <a:p>
            <a:r>
              <a:rPr lang="en-US"/>
              <a:t>01/09/2022</a:t>
            </a:r>
          </a:p>
        </p:txBody>
      </p:sp>
      <p:sp>
        <p:nvSpPr>
          <p:cNvPr id="4" name="Footer Placeholder 3">
            <a:extLst>
              <a:ext uri="{FF2B5EF4-FFF2-40B4-BE49-F238E27FC236}">
                <a16:creationId xmlns:a16="http://schemas.microsoft.com/office/drawing/2014/main" id="{43DDB037-C3B7-1E15-1AE9-2BC2684A1D31}"/>
              </a:ext>
            </a:extLst>
          </p:cNvPr>
          <p:cNvSpPr>
            <a:spLocks noGrp="1"/>
          </p:cNvSpPr>
          <p:nvPr>
            <p:ph type="ftr" sz="quarter" idx="11"/>
          </p:nvPr>
        </p:nvSpPr>
        <p:spPr/>
        <p:txBody>
          <a:bodyPr/>
          <a:lstStyle/>
          <a:p>
            <a:r>
              <a:rPr lang="en-US"/>
              <a:t>BPU11, Predrag Krstic</a:t>
            </a:r>
          </a:p>
        </p:txBody>
      </p:sp>
      <p:sp>
        <p:nvSpPr>
          <p:cNvPr id="5" name="Slide Number Placeholder 4">
            <a:extLst>
              <a:ext uri="{FF2B5EF4-FFF2-40B4-BE49-F238E27FC236}">
                <a16:creationId xmlns:a16="http://schemas.microsoft.com/office/drawing/2014/main" id="{1E0DB8A0-A4B4-F83E-AF77-F75B0286B8BB}"/>
              </a:ext>
            </a:extLst>
          </p:cNvPr>
          <p:cNvSpPr>
            <a:spLocks noGrp="1"/>
          </p:cNvSpPr>
          <p:nvPr>
            <p:ph type="sldNum" sz="quarter" idx="12"/>
          </p:nvPr>
        </p:nvSpPr>
        <p:spPr/>
        <p:txBody>
          <a:bodyPr/>
          <a:lstStyle/>
          <a:p>
            <a:fld id="{A4F2CA83-2021-4716-8E4F-79F255E2A287}" type="slidenum">
              <a:rPr lang="en-US" smtClean="0"/>
              <a:t>45</a:t>
            </a:fld>
            <a:endParaRPr lang="en-US"/>
          </a:p>
        </p:txBody>
      </p:sp>
    </p:spTree>
    <p:extLst>
      <p:ext uri="{BB962C8B-B14F-4D97-AF65-F5344CB8AC3E}">
        <p14:creationId xmlns:p14="http://schemas.microsoft.com/office/powerpoint/2010/main" val="645881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a:solidFill>
                  <a:srgbClr val="990000"/>
                </a:solidFill>
                <a:latin typeface="+mj-lt"/>
              </a:rPr>
              <a:t>Results</a:t>
            </a:r>
          </a:p>
        </p:txBody>
      </p:sp>
      <p:pic>
        <p:nvPicPr>
          <p:cNvPr id="13" name="Picture 12">
            <a:extLst>
              <a:ext uri="{FF2B5EF4-FFF2-40B4-BE49-F238E27FC236}">
                <a16:creationId xmlns:a16="http://schemas.microsoft.com/office/drawing/2014/main" id="{6B6D5A54-4335-420F-A4DA-0E574861364D}"/>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774694" y="1973206"/>
            <a:ext cx="3936160" cy="4303593"/>
          </a:xfrm>
          <a:prstGeom prst="rect">
            <a:avLst/>
          </a:prstGeom>
          <a:noFill/>
          <a:ln>
            <a:noFill/>
          </a:ln>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6CDF8A3-0D49-4DAB-9607-B30C368DB055}"/>
                  </a:ext>
                </a:extLst>
              </p:cNvPr>
              <p:cNvSpPr txBox="1"/>
              <p:nvPr/>
            </p:nvSpPr>
            <p:spPr>
              <a:xfrm>
                <a:off x="5883770" y="1990856"/>
                <a:ext cx="6096000" cy="1323439"/>
              </a:xfrm>
              <a:prstGeom prst="rect">
                <a:avLst/>
              </a:prstGeom>
              <a:noFill/>
            </p:spPr>
            <p:txBody>
              <a:bodyPr wrap="square">
                <a:spAutoFit/>
              </a:bodyPr>
              <a:lstStyle/>
              <a:p>
                <a:pPr algn="just"/>
                <a:r>
                  <a:rPr lang="en-US" sz="2000" dirty="0"/>
                  <a:t>We used various number of included continuum states from </a:t>
                </a:r>
                <a14:m>
                  <m:oMath xmlns:m="http://schemas.openxmlformats.org/officeDocument/2006/math">
                    <m:sSub>
                      <m:sSubPr>
                        <m:ctrlPr>
                          <a:rPr lang="en-US" sz="2000" b="1" i="1" smtClean="0">
                            <a:effectLst/>
                            <a:latin typeface="Cambria Math" panose="02040503050406030204" pitchFamily="18" charset="0"/>
                            <a:cs typeface="Times New Roman" panose="02020603050405020304" pitchFamily="18" charset="0"/>
                          </a:rPr>
                        </m:ctrlPr>
                      </m:sSub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𝑵</m:t>
                        </m:r>
                      </m:e>
                      <m:sub>
                        <m:r>
                          <a:rPr lang="en-US" sz="2000" b="1" i="1">
                            <a:effectLst/>
                            <a:latin typeface="Cambria Math" panose="02040503050406030204" pitchFamily="18" charset="0"/>
                            <a:ea typeface="宋体" panose="02010600030101010101" pitchFamily="2" charset="-122"/>
                            <a:cs typeface="Times New Roman" panose="02020603050405020304" pitchFamily="18" charset="0"/>
                          </a:rPr>
                          <m:t>𝒄</m:t>
                        </m:r>
                      </m:sub>
                    </m:sSub>
                    <m:r>
                      <a:rPr lang="en-US" sz="2000" b="1" i="1">
                        <a:effectLst/>
                        <a:latin typeface="Cambria Math" panose="02040503050406030204" pitchFamily="18" charset="0"/>
                        <a:ea typeface="宋体" panose="02010600030101010101" pitchFamily="2" charset="-122"/>
                        <a:cs typeface="Times New Roman" panose="02020603050405020304" pitchFamily="18" charset="0"/>
                      </a:rPr>
                      <m:t> </m:t>
                    </m:r>
                  </m:oMath>
                </a14:m>
                <a:r>
                  <a:rPr lang="en-US" sz="2000" b="1" dirty="0"/>
                  <a:t>= 2 </a:t>
                </a:r>
                <a:r>
                  <a:rPr lang="en-US" sz="2000" dirty="0"/>
                  <a:t>(5 qubits) to </a:t>
                </a:r>
                <a14:m>
                  <m:oMath xmlns:m="http://schemas.openxmlformats.org/officeDocument/2006/math">
                    <m:sSubSup>
                      <m:sSubSupPr>
                        <m:ctrlPr>
                          <a:rPr lang="en-US" sz="2000" b="1" i="1">
                            <a:latin typeface="Cambria Math" panose="02040503050406030204" pitchFamily="18" charset="0"/>
                            <a:cs typeface="Times New Roman" panose="02020603050405020304" pitchFamily="18" charset="0"/>
                          </a:rPr>
                        </m:ctrlPr>
                      </m:sSubSupPr>
                      <m:e>
                        <m:r>
                          <a:rPr lang="en-US" sz="2000" b="1" i="1">
                            <a:latin typeface="Cambria Math" panose="02040503050406030204" pitchFamily="18" charset="0"/>
                            <a:ea typeface="宋体" panose="02010600030101010101" pitchFamily="2" charset="-122"/>
                            <a:cs typeface="Times New Roman" panose="02020603050405020304" pitchFamily="18" charset="0"/>
                          </a:rPr>
                          <m:t>𝑵</m:t>
                        </m:r>
                      </m:e>
                      <m:sub>
                        <m:r>
                          <a:rPr lang="en-US" sz="2000" b="1" i="1">
                            <a:latin typeface="Cambria Math" panose="02040503050406030204" pitchFamily="18" charset="0"/>
                            <a:ea typeface="宋体" panose="02010600030101010101" pitchFamily="2" charset="-122"/>
                            <a:cs typeface="Times New Roman" panose="02020603050405020304" pitchFamily="18" charset="0"/>
                          </a:rPr>
                          <m:t>𝒄</m:t>
                        </m:r>
                      </m:sub>
                      <m:sup>
                        <m:r>
                          <a:rPr lang="en-US" sz="2000" b="1" i="1">
                            <a:latin typeface="Cambria Math" panose="02040503050406030204" pitchFamily="18" charset="0"/>
                            <a:ea typeface="宋体" panose="02010600030101010101" pitchFamily="2" charset="-122"/>
                            <a:cs typeface="Times New Roman" panose="02020603050405020304" pitchFamily="18" charset="0"/>
                          </a:rPr>
                          <m:t>𝒎𝒂𝒙</m:t>
                        </m:r>
                      </m:sup>
                    </m:sSubSup>
                    <m:r>
                      <a:rPr lang="en-US" sz="2000" b="1" i="1">
                        <a:latin typeface="Cambria Math" panose="02040503050406030204" pitchFamily="18" charset="0"/>
                        <a:ea typeface="宋体" panose="02010600030101010101" pitchFamily="2" charset="-122"/>
                        <a:cs typeface="Times New Roman" panose="02020603050405020304" pitchFamily="18" charset="0"/>
                      </a:rPr>
                      <m:t> </m:t>
                    </m:r>
                  </m:oMath>
                </a14:m>
                <a:r>
                  <a:rPr lang="en-US" sz="2000" b="1" dirty="0"/>
                  <a:t>=113 </a:t>
                </a:r>
                <a:r>
                  <a:rPr lang="en-US" sz="2000" dirty="0"/>
                  <a:t>(7 qubits) to establish convergence (i</a:t>
                </a:r>
                <a:r>
                  <a:rPr lang="en-US" sz="2000" dirty="0">
                    <a:ea typeface="宋体" panose="02010600030101010101" pitchFamily="2" charset="-122"/>
                  </a:rPr>
                  <a:t>n Cauchy sense</a:t>
                </a:r>
                <a:r>
                  <a:rPr lang="en-US" sz="2000" dirty="0"/>
                  <a:t>) with depth into continuum.</a:t>
                </a:r>
              </a:p>
            </p:txBody>
          </p:sp>
        </mc:Choice>
        <mc:Fallback xmlns="">
          <p:sp>
            <p:nvSpPr>
              <p:cNvPr id="23" name="TextBox 22">
                <a:extLst>
                  <a:ext uri="{FF2B5EF4-FFF2-40B4-BE49-F238E27FC236}">
                    <a16:creationId xmlns:a16="http://schemas.microsoft.com/office/drawing/2014/main" id="{B6CDF8A3-0D49-4DAB-9607-B30C368DB055}"/>
                  </a:ext>
                </a:extLst>
              </p:cNvPr>
              <p:cNvSpPr txBox="1">
                <a:spLocks noRot="1" noChangeAspect="1" noMove="1" noResize="1" noEditPoints="1" noAdjustHandles="1" noChangeArrowheads="1" noChangeShapeType="1" noTextEdit="1"/>
              </p:cNvSpPr>
              <p:nvPr/>
            </p:nvSpPr>
            <p:spPr>
              <a:xfrm>
                <a:off x="5883770" y="1990856"/>
                <a:ext cx="6096000" cy="1323439"/>
              </a:xfrm>
              <a:prstGeom prst="rect">
                <a:avLst/>
              </a:prstGeom>
              <a:blipFill>
                <a:blip r:embed="rId4"/>
                <a:stretch>
                  <a:fillRect l="-1000" t="-2765" r="-1100" b="-73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2F1012A-C817-42F8-A788-420FFF183A00}"/>
                  </a:ext>
                </a:extLst>
              </p:cNvPr>
              <p:cNvSpPr txBox="1"/>
              <p:nvPr/>
            </p:nvSpPr>
            <p:spPr>
              <a:xfrm>
                <a:off x="5883770" y="4643135"/>
                <a:ext cx="6096000" cy="707886"/>
              </a:xfrm>
              <a:prstGeom prst="rect">
                <a:avLst/>
              </a:prstGeom>
              <a:noFill/>
            </p:spPr>
            <p:txBody>
              <a:bodyPr wrap="square">
                <a:spAutoFit/>
              </a:bodyPr>
              <a:lstStyle/>
              <a:p>
                <a14:m>
                  <m:oMath xmlns:m="http://schemas.openxmlformats.org/officeDocument/2006/math">
                    <m:sSubSup>
                      <m:sSubSupPr>
                        <m:ctrlPr>
                          <a:rPr lang="en-US" sz="2000" b="1" i="1" smtClean="0">
                            <a:effectLst/>
                            <a:latin typeface="Cambria Math" panose="02040503050406030204" pitchFamily="18" charset="0"/>
                            <a:cs typeface="Times New Roman" panose="02020603050405020304" pitchFamily="18" charset="0"/>
                          </a:rPr>
                        </m:ctrlPr>
                      </m:sSubSupPr>
                      <m:e>
                        <m:r>
                          <a:rPr lang="en-US" sz="2000" b="1" i="1">
                            <a:effectLst/>
                            <a:latin typeface="Cambria Math" panose="02040503050406030204" pitchFamily="18" charset="0"/>
                            <a:ea typeface="宋体" panose="02010600030101010101" pitchFamily="2" charset="-122"/>
                            <a:cs typeface="Times New Roman" panose="02020603050405020304" pitchFamily="18" charset="0"/>
                          </a:rPr>
                          <m:t>𝑵</m:t>
                        </m:r>
                      </m:e>
                      <m:sub>
                        <m:r>
                          <a:rPr lang="en-US" sz="2000" b="1" i="1">
                            <a:effectLst/>
                            <a:latin typeface="Cambria Math" panose="02040503050406030204" pitchFamily="18" charset="0"/>
                            <a:ea typeface="宋体" panose="02010600030101010101" pitchFamily="2" charset="-122"/>
                            <a:cs typeface="Times New Roman" panose="02020603050405020304" pitchFamily="18" charset="0"/>
                          </a:rPr>
                          <m:t>𝒄</m:t>
                        </m:r>
                      </m:sub>
                      <m:sup>
                        <m:r>
                          <a:rPr lang="en-US" sz="2000" b="1" i="1">
                            <a:effectLst/>
                            <a:latin typeface="Cambria Math" panose="02040503050406030204" pitchFamily="18" charset="0"/>
                            <a:ea typeface="宋体" panose="02010600030101010101" pitchFamily="2" charset="-122"/>
                            <a:cs typeface="Times New Roman" panose="02020603050405020304" pitchFamily="18" charset="0"/>
                          </a:rPr>
                          <m:t>𝒎𝒂𝒙</m:t>
                        </m:r>
                      </m:sup>
                    </m:sSubSup>
                    <m:r>
                      <a:rPr lang="en-US" sz="2000" b="1" i="1">
                        <a:effectLst/>
                        <a:latin typeface="Cambria Math" panose="02040503050406030204" pitchFamily="18" charset="0"/>
                        <a:ea typeface="宋体" panose="02010600030101010101" pitchFamily="2" charset="-122"/>
                        <a:cs typeface="Times New Roman" panose="02020603050405020304" pitchFamily="18" charset="0"/>
                      </a:rPr>
                      <m:t>=</m:t>
                    </m:r>
                    <m:r>
                      <a:rPr lang="en-US" sz="2000" b="1" i="1">
                        <a:effectLst/>
                        <a:latin typeface="Cambria Math" panose="02040503050406030204" pitchFamily="18" charset="0"/>
                        <a:ea typeface="宋体" panose="02010600030101010101" pitchFamily="2" charset="-122"/>
                        <a:cs typeface="Times New Roman" panose="02020603050405020304" pitchFamily="18" charset="0"/>
                      </a:rPr>
                      <m:t>𝟏𝟏𝟑</m:t>
                    </m:r>
                  </m:oMath>
                </a14:m>
                <a:r>
                  <a:rPr lang="en-US" sz="2000" b="1" dirty="0">
                    <a:effectLst/>
                    <a:ea typeface="宋体" panose="02010600030101010101" pitchFamily="2" charset="-122"/>
                  </a:rPr>
                  <a:t> </a:t>
                </a:r>
                <a:r>
                  <a:rPr lang="en-US" sz="2000" dirty="0">
                    <a:effectLst/>
                    <a:ea typeface="宋体" panose="02010600030101010101" pitchFamily="2" charset="-122"/>
                  </a:rPr>
                  <a:t>continuum states are sufficient to obtain converged dissociation results with error up to 5%.</a:t>
                </a:r>
                <a:endParaRPr lang="en-US" sz="2000" dirty="0"/>
              </a:p>
            </p:txBody>
          </p:sp>
        </mc:Choice>
        <mc:Fallback xmlns="">
          <p:sp>
            <p:nvSpPr>
              <p:cNvPr id="25" name="TextBox 24">
                <a:extLst>
                  <a:ext uri="{FF2B5EF4-FFF2-40B4-BE49-F238E27FC236}">
                    <a16:creationId xmlns:a16="http://schemas.microsoft.com/office/drawing/2014/main" id="{D2F1012A-C817-42F8-A788-420FFF183A00}"/>
                  </a:ext>
                </a:extLst>
              </p:cNvPr>
              <p:cNvSpPr txBox="1">
                <a:spLocks noRot="1" noChangeAspect="1" noMove="1" noResize="1" noEditPoints="1" noAdjustHandles="1" noChangeArrowheads="1" noChangeShapeType="1" noTextEdit="1"/>
              </p:cNvSpPr>
              <p:nvPr/>
            </p:nvSpPr>
            <p:spPr>
              <a:xfrm>
                <a:off x="5883770" y="4643135"/>
                <a:ext cx="6096000" cy="707886"/>
              </a:xfrm>
              <a:prstGeom prst="rect">
                <a:avLst/>
              </a:prstGeom>
              <a:blipFill>
                <a:blip r:embed="rId5"/>
                <a:stretch>
                  <a:fillRect l="-1000" t="-5172"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FC1CDB4-A92D-464B-B48A-98EF8A63C4A6}"/>
                  </a:ext>
                </a:extLst>
              </p:cNvPr>
              <p:cNvSpPr txBox="1"/>
              <p:nvPr/>
            </p:nvSpPr>
            <p:spPr>
              <a:xfrm>
                <a:off x="5883770" y="3413157"/>
                <a:ext cx="6096000" cy="707886"/>
              </a:xfrm>
              <a:prstGeom prst="rect">
                <a:avLst/>
              </a:prstGeom>
              <a:noFill/>
            </p:spPr>
            <p:txBody>
              <a:bodyPr wrap="square">
                <a:spAutoFit/>
              </a:bodyPr>
              <a:lstStyle/>
              <a:p>
                <a:pPr algn="just"/>
                <a:r>
                  <a:rPr lang="en-US" sz="2000" dirty="0">
                    <a:effectLst/>
                    <a:ea typeface="宋体" panose="02010600030101010101" pitchFamily="2" charset="-122"/>
                  </a:rPr>
                  <a:t>The deviations comparing to </a:t>
                </a:r>
                <a14:m>
                  <m:oMath xmlns:m="http://schemas.openxmlformats.org/officeDocument/2006/math">
                    <m:sSubSup>
                      <m:sSubSupPr>
                        <m:ctrlPr>
                          <a:rPr lang="en-US" sz="2000" i="1">
                            <a:latin typeface="Cambria Math" panose="02040503050406030204" pitchFamily="18" charset="0"/>
                            <a:cs typeface="Times New Roman" panose="02020603050405020304" pitchFamily="18" charset="0"/>
                          </a:rPr>
                        </m:ctrlPr>
                      </m:sSubSupPr>
                      <m:e>
                        <m:r>
                          <a:rPr lang="en-US" sz="2000" i="1">
                            <a:latin typeface="Cambria Math" panose="02040503050406030204" pitchFamily="18" charset="0"/>
                            <a:ea typeface="宋体" panose="02010600030101010101" pitchFamily="2" charset="-122"/>
                            <a:cs typeface="Times New Roman" panose="02020603050405020304" pitchFamily="18" charset="0"/>
                          </a:rPr>
                          <m:t>𝑁</m:t>
                        </m:r>
                      </m:e>
                      <m:sub>
                        <m:r>
                          <a:rPr lang="en-US" sz="2000" i="1">
                            <a:latin typeface="Cambria Math" panose="02040503050406030204" pitchFamily="18" charset="0"/>
                            <a:ea typeface="宋体" panose="02010600030101010101" pitchFamily="2" charset="-122"/>
                            <a:cs typeface="Times New Roman" panose="02020603050405020304" pitchFamily="18" charset="0"/>
                          </a:rPr>
                          <m:t>𝑐</m:t>
                        </m:r>
                      </m:sub>
                      <m:sup>
                        <m:r>
                          <m:rPr>
                            <m:sty m:val="p"/>
                          </m:rPr>
                          <a:rPr lang="en-US" sz="2000">
                            <a:latin typeface="Cambria Math" panose="02040503050406030204" pitchFamily="18" charset="0"/>
                            <a:ea typeface="宋体" panose="02010600030101010101" pitchFamily="2" charset="-122"/>
                            <a:cs typeface="Times New Roman" panose="02020603050405020304" pitchFamily="18" charset="0"/>
                          </a:rPr>
                          <m:t>max</m:t>
                        </m:r>
                      </m:sup>
                    </m:sSubSup>
                    <m:r>
                      <a:rPr lang="en-US" sz="2000" i="1">
                        <a:latin typeface="Cambria Math" panose="02040503050406030204" pitchFamily="18" charset="0"/>
                        <a:ea typeface="宋体" panose="02010600030101010101" pitchFamily="2" charset="-122"/>
                        <a:cs typeface="Times New Roman" panose="02020603050405020304" pitchFamily="18" charset="0"/>
                      </a:rPr>
                      <m:t> </m:t>
                    </m:r>
                  </m:oMath>
                </a14:m>
                <a:r>
                  <a:rPr lang="en-US" sz="2000" dirty="0">
                    <a:effectLst/>
                    <a:ea typeface="宋体" panose="02010600030101010101" pitchFamily="2" charset="-122"/>
                  </a:rPr>
                  <a:t>for </a:t>
                </a:r>
                <a14:m>
                  <m:oMath xmlns:m="http://schemas.openxmlformats.org/officeDocument/2006/math">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𝑁</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𝑐</m:t>
                        </m:r>
                      </m:sub>
                    </m:sSub>
                    <m:r>
                      <a:rPr lang="en-US" sz="2000" i="1">
                        <a:effectLst/>
                        <a:latin typeface="Cambria Math" panose="02040503050406030204" pitchFamily="18" charset="0"/>
                        <a:ea typeface="宋体" panose="02010600030101010101" pitchFamily="2" charset="-122"/>
                        <a:cs typeface="Times New Roman" panose="02020603050405020304" pitchFamily="18" charset="0"/>
                      </a:rPr>
                      <m:t>=70</m:t>
                    </m:r>
                  </m:oMath>
                </a14:m>
                <a:r>
                  <a:rPr lang="en-US" sz="2000" dirty="0">
                    <a:effectLst/>
                    <a:ea typeface="宋体" panose="02010600030101010101" pitchFamily="2" charset="-122"/>
                  </a:rPr>
                  <a:t> are between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b="1" i="1">
                        <a:effectLst/>
                        <a:latin typeface="Cambria Math" panose="02040503050406030204" pitchFamily="18" charset="0"/>
                        <a:ea typeface="宋体" panose="02010600030101010101" pitchFamily="2" charset="-122"/>
                        <a:cs typeface="Times New Roman" panose="02020603050405020304" pitchFamily="18" charset="0"/>
                      </a:rPr>
                      <m:t>𝟎</m:t>
                    </m:r>
                    <m:r>
                      <a:rPr lang="en-US" sz="2000" b="1" i="1">
                        <a:effectLst/>
                        <a:latin typeface="Cambria Math" panose="02040503050406030204" pitchFamily="18" charset="0"/>
                        <a:ea typeface="宋体" panose="02010600030101010101" pitchFamily="2" charset="-122"/>
                        <a:cs typeface="Times New Roman" panose="02020603050405020304" pitchFamily="18" charset="0"/>
                      </a:rPr>
                      <m:t>.</m:t>
                    </m:r>
                    <m:r>
                      <a:rPr lang="en-US" sz="2000" b="1" i="1">
                        <a:effectLst/>
                        <a:latin typeface="Cambria Math" panose="02040503050406030204" pitchFamily="18" charset="0"/>
                        <a:ea typeface="宋体" panose="02010600030101010101" pitchFamily="2" charset="-122"/>
                        <a:cs typeface="Times New Roman" panose="02020603050405020304" pitchFamily="18" charset="0"/>
                      </a:rPr>
                      <m:t>𝟓</m:t>
                    </m:r>
                    <m:r>
                      <a:rPr lang="en-US" sz="2000" b="1" i="1">
                        <a:effectLst/>
                        <a:latin typeface="Cambria Math" panose="02040503050406030204" pitchFamily="18" charset="0"/>
                        <a:ea typeface="宋体" panose="02010600030101010101" pitchFamily="2" charset="-122"/>
                        <a:cs typeface="Times New Roman" panose="02020603050405020304" pitchFamily="18" charset="0"/>
                      </a:rPr>
                      <m:t>%</m:t>
                    </m:r>
                  </m:oMath>
                </a14:m>
                <a:r>
                  <a:rPr lang="en-US" sz="2000" dirty="0">
                    <a:effectLst/>
                    <a:ea typeface="宋体" panose="02010600030101010101" pitchFamily="2" charset="-122"/>
                  </a:rPr>
                  <a:t> and </a:t>
                </a:r>
                <a14:m>
                  <m:oMath xmlns:m="http://schemas.openxmlformats.org/officeDocument/2006/math">
                    <m:r>
                      <a:rPr lang="en-US" sz="2000" i="1">
                        <a:effectLst/>
                        <a:latin typeface="Cambria Math" panose="02040503050406030204" pitchFamily="18" charset="0"/>
                        <a:ea typeface="宋体" panose="02010600030101010101" pitchFamily="2" charset="-122"/>
                        <a:cs typeface="Times New Roman" panose="02020603050405020304" pitchFamily="18" charset="0"/>
                      </a:rPr>
                      <m:t>~</m:t>
                    </m:r>
                    <m:r>
                      <a:rPr lang="en-US" sz="2000" b="1" i="1">
                        <a:effectLst/>
                        <a:latin typeface="Cambria Math" panose="02040503050406030204" pitchFamily="18" charset="0"/>
                        <a:ea typeface="宋体" panose="02010600030101010101" pitchFamily="2" charset="-122"/>
                        <a:cs typeface="Times New Roman" panose="02020603050405020304" pitchFamily="18" charset="0"/>
                      </a:rPr>
                      <m:t>𝟓</m:t>
                    </m:r>
                    <m:r>
                      <a:rPr lang="en-US" sz="2000" b="1" i="1">
                        <a:effectLst/>
                        <a:latin typeface="Cambria Math" panose="02040503050406030204" pitchFamily="18" charset="0"/>
                        <a:ea typeface="宋体" panose="02010600030101010101" pitchFamily="2" charset="-122"/>
                        <a:cs typeface="Times New Roman" panose="02020603050405020304" pitchFamily="18" charset="0"/>
                      </a:rPr>
                      <m:t>%</m:t>
                    </m:r>
                  </m:oMath>
                </a14:m>
                <a:endParaRPr lang="en-US" sz="2000" b="1" dirty="0"/>
              </a:p>
            </p:txBody>
          </p:sp>
        </mc:Choice>
        <mc:Fallback xmlns="">
          <p:sp>
            <p:nvSpPr>
              <p:cNvPr id="26" name="TextBox 25">
                <a:extLst>
                  <a:ext uri="{FF2B5EF4-FFF2-40B4-BE49-F238E27FC236}">
                    <a16:creationId xmlns:a16="http://schemas.microsoft.com/office/drawing/2014/main" id="{1FC1CDB4-A92D-464B-B48A-98EF8A63C4A6}"/>
                  </a:ext>
                </a:extLst>
              </p:cNvPr>
              <p:cNvSpPr txBox="1">
                <a:spLocks noRot="1" noChangeAspect="1" noMove="1" noResize="1" noEditPoints="1" noAdjustHandles="1" noChangeArrowheads="1" noChangeShapeType="1" noTextEdit="1"/>
              </p:cNvSpPr>
              <p:nvPr/>
            </p:nvSpPr>
            <p:spPr>
              <a:xfrm>
                <a:off x="5883770" y="3413157"/>
                <a:ext cx="6096000" cy="707886"/>
              </a:xfrm>
              <a:prstGeom prst="rect">
                <a:avLst/>
              </a:prstGeom>
              <a:blipFill>
                <a:blip r:embed="rId6"/>
                <a:stretch>
                  <a:fillRect l="-1000" t="-5172" r="-1100"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DE10557-226F-4119-A788-CA3557808417}"/>
                  </a:ext>
                </a:extLst>
              </p:cNvPr>
              <p:cNvSpPr txBox="1"/>
              <p:nvPr/>
            </p:nvSpPr>
            <p:spPr>
              <a:xfrm>
                <a:off x="685801" y="914242"/>
                <a:ext cx="5410199" cy="923330"/>
              </a:xfrm>
              <a:prstGeom prst="rect">
                <a:avLst/>
              </a:prstGeom>
              <a:noFill/>
            </p:spPr>
            <p:txBody>
              <a:bodyPr wrap="square">
                <a:spAutoFit/>
              </a:bodyPr>
              <a:lstStyle/>
              <a:p>
                <a:pPr algn="just"/>
                <a:r>
                  <a:rPr lang="en-US" sz="1800" dirty="0">
                    <a:ea typeface="宋体" panose="02010600030101010101" pitchFamily="2" charset="-122"/>
                  </a:rPr>
                  <a:t>The </a:t>
                </a:r>
                <a:r>
                  <a:rPr lang="en-US" sz="1800" b="1" dirty="0">
                    <a:ea typeface="宋体" panose="02010600030101010101" pitchFamily="2" charset="-122"/>
                  </a:rPr>
                  <a:t>cross sections </a:t>
                </a:r>
                <a:r>
                  <a:rPr lang="en-US" sz="1800" dirty="0">
                    <a:ea typeface="宋体" panose="02010600030101010101" pitchFamily="2" charset="-122"/>
                  </a:rPr>
                  <a:t>for dissociation from various initial vibrational states, from </a:t>
                </a:r>
                <a:r>
                  <a:rPr lang="en-US" sz="1800" b="1" dirty="0">
                    <a:ea typeface="宋体" panose="02010600030101010101" pitchFamily="2" charset="-122"/>
                  </a:rPr>
                  <a:t>the ground state </a:t>
                </a:r>
                <a:r>
                  <a:rPr lang="en-US" sz="1800" dirty="0">
                    <a:ea typeface="宋体" panose="02010600030101010101" pitchFamily="2" charset="-122"/>
                  </a:rPr>
                  <a:t>(</a:t>
                </a:r>
                <a14:m>
                  <m:oMath xmlns:m="http://schemas.openxmlformats.org/officeDocument/2006/math">
                    <m:r>
                      <a:rPr lang="en-US" sz="1800" i="1" dirty="0" smtClean="0">
                        <a:latin typeface="Cambria Math" panose="02040503050406030204" pitchFamily="18" charset="0"/>
                        <a:ea typeface="宋体" panose="02010600030101010101" pitchFamily="2" charset="-122"/>
                      </a:rPr>
                      <m:t>𝑖</m:t>
                    </m:r>
                    <m:r>
                      <a:rPr lang="en-US" sz="1800" i="1" dirty="0">
                        <a:latin typeface="Cambria Math" panose="02040503050406030204" pitchFamily="18" charset="0"/>
                        <a:ea typeface="宋体" panose="02010600030101010101" pitchFamily="2" charset="-122"/>
                      </a:rPr>
                      <m:t>=0</m:t>
                    </m:r>
                  </m:oMath>
                </a14:m>
                <a:r>
                  <a:rPr lang="en-US" sz="1800" dirty="0">
                    <a:ea typeface="宋体" panose="02010600030101010101" pitchFamily="2" charset="-122"/>
                  </a:rPr>
                  <a:t>) and states </a:t>
                </a:r>
                <a14:m>
                  <m:oMath xmlns:m="http://schemas.openxmlformats.org/officeDocument/2006/math">
                    <m:r>
                      <a:rPr lang="en-US" sz="1800" i="1" dirty="0" smtClean="0">
                        <a:latin typeface="Cambria Math" panose="02040503050406030204" pitchFamily="18" charset="0"/>
                        <a:ea typeface="宋体" panose="02010600030101010101" pitchFamily="2" charset="-122"/>
                      </a:rPr>
                      <m:t>𝑖</m:t>
                    </m:r>
                    <m:r>
                      <a:rPr lang="en-US" sz="1800" i="1" dirty="0">
                        <a:latin typeface="Cambria Math" panose="02040503050406030204" pitchFamily="18" charset="0"/>
                        <a:ea typeface="宋体" panose="02010600030101010101" pitchFamily="2" charset="-122"/>
                      </a:rPr>
                      <m:t>=</m:t>
                    </m:r>
                    <m:r>
                      <a:rPr lang="en-US" sz="1800" b="0" i="1" dirty="0" smtClean="0">
                        <a:latin typeface="Cambria Math" panose="02040503050406030204" pitchFamily="18" charset="0"/>
                        <a:ea typeface="宋体" panose="02010600030101010101" pitchFamily="2" charset="-122"/>
                      </a:rPr>
                      <m:t>1, 2, 3, 7, </m:t>
                    </m:r>
                    <m:r>
                      <a:rPr lang="en-US" sz="1800" i="1" dirty="0">
                        <a:latin typeface="Cambria Math" panose="02040503050406030204" pitchFamily="18" charset="0"/>
                        <a:ea typeface="宋体" panose="02010600030101010101" pitchFamily="2" charset="-122"/>
                      </a:rPr>
                      <m:t>12</m:t>
                    </m:r>
                  </m:oMath>
                </a14:m>
                <a:r>
                  <a:rPr lang="en-US" sz="1800" dirty="0">
                    <a:ea typeface="宋体" panose="02010600030101010101" pitchFamily="2" charset="-122"/>
                  </a:rPr>
                  <a:t> to the dissociative continuum. </a:t>
                </a:r>
              </a:p>
            </p:txBody>
          </p:sp>
        </mc:Choice>
        <mc:Fallback xmlns="">
          <p:sp>
            <p:nvSpPr>
              <p:cNvPr id="24" name="TextBox 23">
                <a:extLst>
                  <a:ext uri="{FF2B5EF4-FFF2-40B4-BE49-F238E27FC236}">
                    <a16:creationId xmlns:a16="http://schemas.microsoft.com/office/drawing/2014/main" id="{1DE10557-226F-4119-A788-CA3557808417}"/>
                  </a:ext>
                </a:extLst>
              </p:cNvPr>
              <p:cNvSpPr txBox="1">
                <a:spLocks noRot="1" noChangeAspect="1" noMove="1" noResize="1" noEditPoints="1" noAdjustHandles="1" noChangeArrowheads="1" noChangeShapeType="1" noTextEdit="1"/>
              </p:cNvSpPr>
              <p:nvPr/>
            </p:nvSpPr>
            <p:spPr>
              <a:xfrm>
                <a:off x="685801" y="914242"/>
                <a:ext cx="5410199" cy="923330"/>
              </a:xfrm>
              <a:prstGeom prst="rect">
                <a:avLst/>
              </a:prstGeom>
              <a:blipFill>
                <a:blip r:embed="rId7"/>
                <a:stretch>
                  <a:fillRect l="-1015" t="-3974" r="-902" b="-9934"/>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F5C25A9E-A581-29D1-AC01-DDE8E426684F}"/>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04C2C593-9132-74F8-F917-F9F1324010EE}"/>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CB8F03F6-FCF6-902A-88F0-860AFA338E87}"/>
              </a:ext>
            </a:extLst>
          </p:cNvPr>
          <p:cNvSpPr>
            <a:spLocks noGrp="1"/>
          </p:cNvSpPr>
          <p:nvPr>
            <p:ph type="sldNum" sz="quarter" idx="12"/>
          </p:nvPr>
        </p:nvSpPr>
        <p:spPr/>
        <p:txBody>
          <a:bodyPr/>
          <a:lstStyle/>
          <a:p>
            <a:fld id="{A4F2CA83-2021-4716-8E4F-79F255E2A287}" type="slidenum">
              <a:rPr lang="en-US" smtClean="0"/>
              <a:t>46</a:t>
            </a:fld>
            <a:endParaRPr lang="en-US"/>
          </a:p>
        </p:txBody>
      </p:sp>
    </p:spTree>
    <p:extLst>
      <p:ext uri="{BB962C8B-B14F-4D97-AF65-F5344CB8AC3E}">
        <p14:creationId xmlns:p14="http://schemas.microsoft.com/office/powerpoint/2010/main" val="41327844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a:solidFill>
                  <a:srgbClr val="990000"/>
                </a:solidFill>
                <a:latin typeface="+mj-lt"/>
              </a:rPr>
              <a:t>Results</a:t>
            </a:r>
          </a:p>
        </p:txBody>
      </p:sp>
      <p:pic>
        <p:nvPicPr>
          <p:cNvPr id="12" name="Picture 11">
            <a:extLst>
              <a:ext uri="{FF2B5EF4-FFF2-40B4-BE49-F238E27FC236}">
                <a16:creationId xmlns:a16="http://schemas.microsoft.com/office/drawing/2014/main" id="{DF5B340B-B25B-42E8-9A50-912EB4D3F361}"/>
              </a:ext>
            </a:extLst>
          </p:cNvPr>
          <p:cNvPicPr/>
          <p:nvPr/>
        </p:nvPicPr>
        <p:blipFill>
          <a:blip r:embed="rId3">
            <a:extLst>
              <a:ext uri="{28A0092B-C50C-407E-A947-70E740481C1C}">
                <a14:useLocalDpi xmlns:a14="http://schemas.microsoft.com/office/drawing/2010/main" val="0"/>
              </a:ext>
            </a:extLst>
          </a:blip>
          <a:srcRect/>
          <a:stretch/>
        </p:blipFill>
        <p:spPr bwMode="auto">
          <a:xfrm>
            <a:off x="1419900" y="1569640"/>
            <a:ext cx="2843515" cy="4889923"/>
          </a:xfrm>
          <a:prstGeom prst="rect">
            <a:avLst/>
          </a:prstGeom>
          <a:noFill/>
          <a:ln>
            <a:noFill/>
          </a:ln>
        </p:spPr>
      </p:pic>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B97821C0-FC88-4287-874D-5545AFE986C2}"/>
                  </a:ext>
                </a:extLst>
              </p:cNvPr>
              <p:cNvSpPr txBox="1"/>
              <p:nvPr/>
            </p:nvSpPr>
            <p:spPr>
              <a:xfrm>
                <a:off x="656513" y="679005"/>
                <a:ext cx="5016320" cy="923330"/>
              </a:xfrm>
              <a:prstGeom prst="rect">
                <a:avLst/>
              </a:prstGeom>
              <a:noFill/>
            </p:spPr>
            <p:txBody>
              <a:bodyPr wrap="square">
                <a:spAutoFit/>
              </a:bodyPr>
              <a:lstStyle/>
              <a:p>
                <a:pPr algn="ctr"/>
                <a:r>
                  <a:rPr lang="en-US" dirty="0"/>
                  <a:t>The cross sections for transition from chosen initial </a:t>
                </a:r>
                <a:r>
                  <a:rPr lang="en-US" dirty="0">
                    <a:effectLst/>
                    <a:ea typeface="宋体" panose="02010600030101010101" pitchFamily="2" charset="-122"/>
                  </a:rPr>
                  <a:t>(</a:t>
                </a:r>
                <a14:m>
                  <m:oMath xmlns:m="http://schemas.openxmlformats.org/officeDocument/2006/math">
                    <m:sSub>
                      <m:sSubPr>
                        <m:ctrlPr>
                          <a:rPr lang="en-US" i="1">
                            <a:effectLst/>
                            <a:latin typeface="Cambria Math" panose="02040503050406030204" pitchFamily="18" charset="0"/>
                            <a:cs typeface="Times New Roman" panose="02020603050405020304" pitchFamily="18" charset="0"/>
                          </a:rPr>
                        </m:ctrlPr>
                      </m:sSubPr>
                      <m:e>
                        <m:r>
                          <a:rPr lang="en-US" i="1">
                            <a:effectLst/>
                            <a:latin typeface="Cambria Math" panose="02040503050406030204" pitchFamily="18" charset="0"/>
                            <a:ea typeface="宋体" panose="02010600030101010101" pitchFamily="2" charset="-122"/>
                            <a:cs typeface="Times New Roman" panose="02020603050405020304" pitchFamily="18" charset="0"/>
                          </a:rPr>
                          <m:t>𝜐</m:t>
                        </m:r>
                      </m:e>
                      <m:sub>
                        <m:r>
                          <a:rPr lang="en-US" i="1">
                            <a:effectLst/>
                            <a:latin typeface="Cambria Math" panose="02040503050406030204" pitchFamily="18" charset="0"/>
                            <a:ea typeface="宋体" panose="02010600030101010101" pitchFamily="2" charset="-122"/>
                            <a:cs typeface="Times New Roman" panose="02020603050405020304" pitchFamily="18" charset="0"/>
                          </a:rPr>
                          <m:t>𝑖</m:t>
                        </m:r>
                      </m:sub>
                    </m:sSub>
                    <m:r>
                      <a:rPr lang="en-US" i="1">
                        <a:effectLst/>
                        <a:latin typeface="Cambria Math" panose="02040503050406030204" pitchFamily="18" charset="0"/>
                        <a:ea typeface="宋体" panose="02010600030101010101" pitchFamily="2" charset="-122"/>
                        <a:cs typeface="Times New Roman" panose="02020603050405020304" pitchFamily="18" charset="0"/>
                      </a:rPr>
                      <m:t>=0, 1, 2</m:t>
                    </m:r>
                  </m:oMath>
                </a14:m>
                <a:r>
                  <a:rPr lang="en-US" dirty="0">
                    <a:effectLst/>
                    <a:ea typeface="宋体" panose="02010600030101010101" pitchFamily="2" charset="-122"/>
                  </a:rPr>
                  <a:t>) </a:t>
                </a:r>
                <a:r>
                  <a:rPr lang="en-US" dirty="0"/>
                  <a:t>to all bound vibrational states, </a:t>
                </a:r>
              </a:p>
              <a:p>
                <a:pPr algn="ctr"/>
                <a:r>
                  <a:rPr lang="en-US" dirty="0"/>
                  <a:t>with various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𝑐</m:t>
                        </m:r>
                      </m:sub>
                    </m:sSub>
                  </m:oMath>
                </a14:m>
                <a:r>
                  <a:rPr lang="en-US" dirty="0"/>
                  <a:t> Included.</a:t>
                </a:r>
              </a:p>
            </p:txBody>
          </p:sp>
        </mc:Choice>
        <mc:Fallback>
          <p:sp>
            <p:nvSpPr>
              <p:cNvPr id="24" name="TextBox 23">
                <a:extLst>
                  <a:ext uri="{FF2B5EF4-FFF2-40B4-BE49-F238E27FC236}">
                    <a16:creationId xmlns:a16="http://schemas.microsoft.com/office/drawing/2014/main" id="{B97821C0-FC88-4287-874D-5545AFE986C2}"/>
                  </a:ext>
                </a:extLst>
              </p:cNvPr>
              <p:cNvSpPr txBox="1">
                <a:spLocks noRot="1" noChangeAspect="1" noMove="1" noResize="1" noEditPoints="1" noAdjustHandles="1" noChangeArrowheads="1" noChangeShapeType="1" noTextEdit="1"/>
              </p:cNvSpPr>
              <p:nvPr/>
            </p:nvSpPr>
            <p:spPr>
              <a:xfrm>
                <a:off x="656513" y="679005"/>
                <a:ext cx="5016320" cy="923330"/>
              </a:xfrm>
              <a:prstGeom prst="rect">
                <a:avLst/>
              </a:prstGeom>
              <a:blipFill>
                <a:blip r:embed="rId4"/>
                <a:stretch>
                  <a:fillRect l="-243" t="-3289" r="-729" b="-92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C16BBCAB-0D10-4623-9507-4619D416E608}"/>
                  </a:ext>
                </a:extLst>
              </p:cNvPr>
              <p:cNvSpPr txBox="1"/>
              <p:nvPr/>
            </p:nvSpPr>
            <p:spPr>
              <a:xfrm>
                <a:off x="4926563" y="1802034"/>
                <a:ext cx="6439971" cy="3785652"/>
              </a:xfrm>
              <a:prstGeom prst="rect">
                <a:avLst/>
              </a:prstGeom>
              <a:noFill/>
            </p:spPr>
            <p:txBody>
              <a:bodyPr wrap="square">
                <a:spAutoFit/>
              </a:bodyPr>
              <a:lstStyle/>
              <a:p>
                <a:pPr algn="just"/>
                <a:r>
                  <a:rPr lang="en-US" sz="2000" dirty="0"/>
                  <a:t>The agreement is reached with available literature results at the used collision energy.</a:t>
                </a:r>
              </a:p>
              <a:p>
                <a:pPr algn="just"/>
                <a:endParaRPr lang="en-US" sz="2000" dirty="0"/>
              </a:p>
              <a:p>
                <a:pPr algn="just"/>
                <a:r>
                  <a:rPr lang="en-US" sz="2000" dirty="0"/>
                  <a:t>Coupling to the continuum influences transitions from lower only to higher vibrational states</a:t>
                </a:r>
              </a:p>
              <a:p>
                <a:pPr algn="just"/>
                <a:endParaRPr lang="en-US" sz="2000" dirty="0"/>
              </a:p>
              <a:p>
                <a:pPr algn="just"/>
                <a:r>
                  <a:rPr lang="en-US" sz="2000" b="1" dirty="0"/>
                  <a:t>In summary:</a:t>
                </a:r>
              </a:p>
              <a:p>
                <a:pPr algn="just"/>
                <a:r>
                  <a:rPr lang="en-US" sz="2000" dirty="0">
                    <a:effectLst/>
                    <a:ea typeface="宋体" panose="02010600030101010101" pitchFamily="2" charset="-122"/>
                  </a:rPr>
                  <a:t>The cross sections for inelastic transitions between </a:t>
                </a:r>
                <a:r>
                  <a:rPr lang="en-US" sz="2000" b="1" dirty="0">
                    <a:effectLst/>
                    <a:ea typeface="宋体" panose="02010600030101010101" pitchFamily="2" charset="-122"/>
                  </a:rPr>
                  <a:t>low-lying vibrational states </a:t>
                </a:r>
                <a:r>
                  <a:rPr lang="en-US" sz="2000" dirty="0">
                    <a:effectLst/>
                    <a:ea typeface="宋体" panose="02010600030101010101" pitchFamily="2" charset="-122"/>
                  </a:rPr>
                  <a:t>of </a:t>
                </a:r>
                <a14:m>
                  <m:oMath xmlns:m="http://schemas.openxmlformats.org/officeDocument/2006/math">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sub>
                    </m:sSub>
                  </m:oMath>
                </a14:m>
                <a:r>
                  <a:rPr lang="en-US" sz="2000" dirty="0">
                    <a:effectLst/>
                    <a:ea typeface="宋体" panose="02010600030101010101" pitchFamily="2" charset="-122"/>
                  </a:rPr>
                  <a:t> can be accurately calculated without inclusion of dissociative continuum, at least at the </a:t>
                </a:r>
                <a:r>
                  <a:rPr lang="en-US" sz="2000" b="1" dirty="0">
                    <a:solidFill>
                      <a:srgbClr val="FF0000"/>
                    </a:solidFill>
                    <a:effectLst/>
                    <a:ea typeface="宋体" panose="02010600030101010101" pitchFamily="2" charset="-122"/>
                  </a:rPr>
                  <a:t>considered collision energy 100 eV.</a:t>
                </a:r>
              </a:p>
              <a:p>
                <a:pPr algn="just"/>
                <a:endParaRPr lang="en-US" sz="2000" dirty="0"/>
              </a:p>
            </p:txBody>
          </p:sp>
        </mc:Choice>
        <mc:Fallback>
          <p:sp>
            <p:nvSpPr>
              <p:cNvPr id="25" name="TextBox 24">
                <a:extLst>
                  <a:ext uri="{FF2B5EF4-FFF2-40B4-BE49-F238E27FC236}">
                    <a16:creationId xmlns:a16="http://schemas.microsoft.com/office/drawing/2014/main" id="{C16BBCAB-0D10-4623-9507-4619D416E608}"/>
                  </a:ext>
                </a:extLst>
              </p:cNvPr>
              <p:cNvSpPr txBox="1">
                <a:spLocks noRot="1" noChangeAspect="1" noMove="1" noResize="1" noEditPoints="1" noAdjustHandles="1" noChangeArrowheads="1" noChangeShapeType="1" noTextEdit="1"/>
              </p:cNvSpPr>
              <p:nvPr/>
            </p:nvSpPr>
            <p:spPr>
              <a:xfrm>
                <a:off x="4926563" y="1802034"/>
                <a:ext cx="6439971" cy="3785652"/>
              </a:xfrm>
              <a:prstGeom prst="rect">
                <a:avLst/>
              </a:prstGeom>
              <a:blipFill>
                <a:blip r:embed="rId5"/>
                <a:stretch>
                  <a:fillRect l="-946" t="-966" r="-946"/>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7C613EDA-A03B-4EC7-8B35-BC172C105098}"/>
              </a:ext>
            </a:extLst>
          </p:cNvPr>
          <p:cNvSpPr/>
          <p:nvPr/>
        </p:nvSpPr>
        <p:spPr>
          <a:xfrm>
            <a:off x="2625606" y="2865108"/>
            <a:ext cx="233346" cy="202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43C8B8C-7CEA-4F92-BC3F-37CF48F17872}"/>
              </a:ext>
            </a:extLst>
          </p:cNvPr>
          <p:cNvSpPr txBox="1"/>
          <p:nvPr/>
        </p:nvSpPr>
        <p:spPr>
          <a:xfrm>
            <a:off x="2561476" y="2830846"/>
            <a:ext cx="1117614" cy="261610"/>
          </a:xfrm>
          <a:prstGeom prst="rect">
            <a:avLst/>
          </a:prstGeom>
          <a:noFill/>
        </p:spPr>
        <p:txBody>
          <a:bodyPr wrap="none" rtlCol="0">
            <a:spAutoFit/>
          </a:bodyPr>
          <a:lstStyle/>
          <a:p>
            <a:r>
              <a:rPr lang="en-US" sz="1050" dirty="0"/>
              <a:t>Krstic, JPB, 1999</a:t>
            </a:r>
          </a:p>
        </p:txBody>
      </p:sp>
      <p:sp>
        <p:nvSpPr>
          <p:cNvPr id="4" name="Date Placeholder 3">
            <a:extLst>
              <a:ext uri="{FF2B5EF4-FFF2-40B4-BE49-F238E27FC236}">
                <a16:creationId xmlns:a16="http://schemas.microsoft.com/office/drawing/2014/main" id="{BAC4A7F0-073E-F22F-0399-7A078F47C9EE}"/>
              </a:ext>
            </a:extLst>
          </p:cNvPr>
          <p:cNvSpPr>
            <a:spLocks noGrp="1"/>
          </p:cNvSpPr>
          <p:nvPr>
            <p:ph type="dt" sz="half" idx="10"/>
          </p:nvPr>
        </p:nvSpPr>
        <p:spPr/>
        <p:txBody>
          <a:bodyPr/>
          <a:lstStyle/>
          <a:p>
            <a:r>
              <a:rPr lang="en-US"/>
              <a:t>01/09/2022</a:t>
            </a:r>
          </a:p>
        </p:txBody>
      </p:sp>
      <p:sp>
        <p:nvSpPr>
          <p:cNvPr id="5" name="Footer Placeholder 4">
            <a:extLst>
              <a:ext uri="{FF2B5EF4-FFF2-40B4-BE49-F238E27FC236}">
                <a16:creationId xmlns:a16="http://schemas.microsoft.com/office/drawing/2014/main" id="{529431A6-885D-C147-2727-E3B70ED3BA4A}"/>
              </a:ext>
            </a:extLst>
          </p:cNvPr>
          <p:cNvSpPr>
            <a:spLocks noGrp="1"/>
          </p:cNvSpPr>
          <p:nvPr>
            <p:ph type="ftr" sz="quarter" idx="11"/>
          </p:nvPr>
        </p:nvSpPr>
        <p:spPr/>
        <p:txBody>
          <a:bodyPr/>
          <a:lstStyle/>
          <a:p>
            <a:r>
              <a:rPr lang="en-US"/>
              <a:t>BPU11, Predrag Krstic</a:t>
            </a:r>
          </a:p>
        </p:txBody>
      </p:sp>
      <p:sp>
        <p:nvSpPr>
          <p:cNvPr id="6" name="Slide Number Placeholder 5">
            <a:extLst>
              <a:ext uri="{FF2B5EF4-FFF2-40B4-BE49-F238E27FC236}">
                <a16:creationId xmlns:a16="http://schemas.microsoft.com/office/drawing/2014/main" id="{31226484-0B32-536A-C492-D031348A2D26}"/>
              </a:ext>
            </a:extLst>
          </p:cNvPr>
          <p:cNvSpPr>
            <a:spLocks noGrp="1"/>
          </p:cNvSpPr>
          <p:nvPr>
            <p:ph type="sldNum" sz="quarter" idx="12"/>
          </p:nvPr>
        </p:nvSpPr>
        <p:spPr/>
        <p:txBody>
          <a:bodyPr/>
          <a:lstStyle/>
          <a:p>
            <a:fld id="{A4F2CA83-2021-4716-8E4F-79F255E2A287}" type="slidenum">
              <a:rPr lang="en-US" smtClean="0"/>
              <a:t>47</a:t>
            </a:fld>
            <a:endParaRPr lang="en-US"/>
          </a:p>
        </p:txBody>
      </p:sp>
    </p:spTree>
    <p:extLst>
      <p:ext uri="{BB962C8B-B14F-4D97-AF65-F5344CB8AC3E}">
        <p14:creationId xmlns:p14="http://schemas.microsoft.com/office/powerpoint/2010/main" val="11484257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7">
            <a:extLst>
              <a:ext uri="{FF2B5EF4-FFF2-40B4-BE49-F238E27FC236}">
                <a16:creationId xmlns:a16="http://schemas.microsoft.com/office/drawing/2014/main" id="{B6AE0FC2-10E7-4EE8-BCEC-568ED3C0CAC1}"/>
              </a:ext>
            </a:extLst>
          </p:cNvPr>
          <p:cNvSpPr txBox="1"/>
          <p:nvPr/>
        </p:nvSpPr>
        <p:spPr>
          <a:xfrm>
            <a:off x="0" y="9167"/>
            <a:ext cx="12192000" cy="769441"/>
          </a:xfrm>
          <a:prstGeom prst="rect">
            <a:avLst/>
          </a:prstGeom>
          <a:noFill/>
        </p:spPr>
        <p:txBody>
          <a:bodyPr wrap="square" rtlCol="0">
            <a:spAutoFit/>
          </a:bodyPr>
          <a:lstStyle/>
          <a:p>
            <a:pPr lvl="1"/>
            <a:r>
              <a:rPr lang="en-US" altLang="zh-CN" sz="4400">
                <a:solidFill>
                  <a:srgbClr val="990000"/>
                </a:solidFill>
                <a:latin typeface="+mj-lt"/>
              </a:rPr>
              <a:t>Results</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C5EFEBC-627D-46B8-956D-381E62E27AC8}"/>
                  </a:ext>
                </a:extLst>
              </p:cNvPr>
              <p:cNvSpPr txBox="1"/>
              <p:nvPr/>
            </p:nvSpPr>
            <p:spPr>
              <a:xfrm>
                <a:off x="5545741" y="1920168"/>
                <a:ext cx="6096000" cy="3785652"/>
              </a:xfrm>
              <a:prstGeom prst="rect">
                <a:avLst/>
              </a:prstGeom>
              <a:noFill/>
            </p:spPr>
            <p:txBody>
              <a:bodyPr wrap="square">
                <a:spAutoFit/>
              </a:bodyPr>
              <a:lstStyle/>
              <a:p>
                <a:pPr algn="just"/>
                <a:r>
                  <a:rPr lang="en-US" sz="2000" dirty="0"/>
                  <a:t>For </a:t>
                </a:r>
                <a:r>
                  <a:rPr lang="en-US" sz="2000" b="1" dirty="0"/>
                  <a:t>the initials state </a:t>
                </a:r>
                <a14:m>
                  <m:oMath xmlns:m="http://schemas.openxmlformats.org/officeDocument/2006/math">
                    <m:r>
                      <a:rPr lang="en-US" sz="2000" b="1" i="1" dirty="0" smtClean="0">
                        <a:latin typeface="Cambria Math" panose="02040503050406030204" pitchFamily="18" charset="0"/>
                      </a:rPr>
                      <m:t>𝒊</m:t>
                    </m:r>
                    <m:r>
                      <a:rPr lang="en-US" sz="2000" b="1" i="1" dirty="0" smtClean="0">
                        <a:latin typeface="Cambria Math" panose="02040503050406030204" pitchFamily="18" charset="0"/>
                      </a:rPr>
                      <m:t>=</m:t>
                    </m:r>
                    <m:r>
                      <a:rPr lang="en-US" sz="2000" b="1" i="1" dirty="0" smtClean="0">
                        <a:latin typeface="Cambria Math" panose="02040503050406030204" pitchFamily="18" charset="0"/>
                      </a:rPr>
                      <m:t>𝟕</m:t>
                    </m:r>
                    <m:r>
                      <a:rPr lang="en-US" sz="2000" b="0" i="0" dirty="0" smtClean="0">
                        <a:latin typeface="Cambria Math" panose="02040503050406030204" pitchFamily="18" charset="0"/>
                      </a:rPr>
                      <m:t>:</m:t>
                    </m:r>
                  </m:oMath>
                </a14:m>
                <a:endParaRPr lang="en-US" sz="2000" b="0" dirty="0"/>
              </a:p>
              <a:p>
                <a:pPr lvl="1" algn="just"/>
                <a:r>
                  <a:rPr lang="en-US" sz="2000" dirty="0"/>
                  <a:t>Significant influence of the continuum appears in transition to the </a:t>
                </a:r>
                <a14:m>
                  <m:oMath xmlns:m="http://schemas.openxmlformats.org/officeDocument/2006/math">
                    <m:r>
                      <a:rPr lang="en-US" sz="2000" i="1" dirty="0" smtClean="0">
                        <a:latin typeface="Cambria Math" panose="02040503050406030204" pitchFamily="18" charset="0"/>
                      </a:rPr>
                      <m:t>𝑗</m:t>
                    </m:r>
                    <m:r>
                      <a:rPr lang="en-US" sz="2000" i="1" dirty="0" smtClean="0">
                        <a:latin typeface="Cambria Math" panose="02040503050406030204" pitchFamily="18" charset="0"/>
                      </a:rPr>
                      <m:t>≥10</m:t>
                    </m:r>
                  </m:oMath>
                </a14:m>
                <a:r>
                  <a:rPr lang="en-US" sz="2000" dirty="0"/>
                  <a:t>. </a:t>
                </a:r>
              </a:p>
              <a:p>
                <a:pPr algn="just"/>
                <a:endParaRPr lang="en-US" sz="2000" dirty="0"/>
              </a:p>
              <a:p>
                <a:pPr algn="just"/>
                <a:r>
                  <a:rPr lang="en-US" sz="2000" dirty="0"/>
                  <a:t>For </a:t>
                </a:r>
                <a:r>
                  <a:rPr lang="en-US" sz="2000" b="1" dirty="0"/>
                  <a:t>the initials state </a:t>
                </a:r>
                <a14:m>
                  <m:oMath xmlns:m="http://schemas.openxmlformats.org/officeDocument/2006/math">
                    <m:r>
                      <a:rPr lang="en-US" sz="2000" b="1" i="1" dirty="0" smtClean="0">
                        <a:latin typeface="Cambria Math" panose="02040503050406030204" pitchFamily="18" charset="0"/>
                      </a:rPr>
                      <m:t>𝒊</m:t>
                    </m:r>
                    <m:r>
                      <a:rPr lang="en-US" sz="2000" b="1" i="1" dirty="0" smtClean="0">
                        <a:latin typeface="Cambria Math" panose="02040503050406030204" pitchFamily="18" charset="0"/>
                      </a:rPr>
                      <m:t>=</m:t>
                    </m:r>
                    <m:r>
                      <a:rPr lang="en-US" sz="2000" b="1" i="1" dirty="0" smtClean="0">
                        <a:latin typeface="Cambria Math" panose="02040503050406030204" pitchFamily="18" charset="0"/>
                      </a:rPr>
                      <m:t>𝟏𝟐</m:t>
                    </m:r>
                    <m:r>
                      <a:rPr lang="en-US" sz="2000" b="0" i="0" dirty="0" smtClean="0">
                        <a:latin typeface="Cambria Math" panose="02040503050406030204" pitchFamily="18" charset="0"/>
                      </a:rPr>
                      <m:t>:</m:t>
                    </m:r>
                  </m:oMath>
                </a14:m>
                <a:endParaRPr lang="en-US" sz="2000" b="0" dirty="0"/>
              </a:p>
              <a:p>
                <a:pPr lvl="1" algn="just"/>
                <a:r>
                  <a:rPr lang="en-US" sz="2000" dirty="0"/>
                  <a:t>Transitions to both lower and higher states are persistently reduced by the presence of continuum.</a:t>
                </a:r>
              </a:p>
              <a:p>
                <a:pPr lvl="1" algn="just"/>
                <a:endParaRPr lang="en-US" sz="2000" dirty="0"/>
              </a:p>
              <a:p>
                <a:pPr marL="0" lvl="1" algn="just"/>
                <a:r>
                  <a:rPr lang="en-US" sz="2000" b="1" dirty="0"/>
                  <a:t>In summary:</a:t>
                </a:r>
                <a:endParaRPr lang="en-US" sz="2000" dirty="0">
                  <a:ea typeface="宋体" panose="02010600030101010101" pitchFamily="2" charset="-122"/>
                </a:endParaRPr>
              </a:p>
              <a:p>
                <a:pPr marL="0" lvl="1" algn="just"/>
                <a:r>
                  <a:rPr lang="en-US" sz="2000" dirty="0">
                    <a:ea typeface="宋体" panose="02010600030101010101" pitchFamily="2" charset="-122"/>
                  </a:rPr>
                  <a:t>C</a:t>
                </a:r>
                <a:r>
                  <a:rPr lang="en-US" sz="2000" dirty="0">
                    <a:effectLst/>
                    <a:ea typeface="宋体" panose="02010600030101010101" pitchFamily="2" charset="-122"/>
                  </a:rPr>
                  <a:t>ross sections to or from </a:t>
                </a:r>
                <a:r>
                  <a:rPr lang="en-US" sz="2000" b="1" dirty="0">
                    <a:effectLst/>
                    <a:ea typeface="宋体" panose="02010600030101010101" pitchFamily="2" charset="-122"/>
                  </a:rPr>
                  <a:t>higher vibrational states </a:t>
                </a:r>
                <a:r>
                  <a:rPr lang="en-US" sz="2000" dirty="0">
                    <a:effectLst/>
                    <a:ea typeface="宋体" panose="02010600030101010101" pitchFamily="2" charset="-122"/>
                  </a:rPr>
                  <a:t>of </a:t>
                </a:r>
                <a14:m>
                  <m:oMath xmlns:m="http://schemas.openxmlformats.org/officeDocument/2006/math">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宋体" panose="02010600030101010101" pitchFamily="2" charset="-122"/>
                            <a:cs typeface="Times New Roman" panose="02020603050405020304" pitchFamily="18" charset="0"/>
                          </a:rPr>
                          <m:t>𝐻</m:t>
                        </m:r>
                      </m:e>
                      <m:sub>
                        <m:r>
                          <a:rPr lang="en-US" sz="2000" i="1">
                            <a:effectLst/>
                            <a:latin typeface="Cambria Math" panose="02040503050406030204" pitchFamily="18" charset="0"/>
                            <a:ea typeface="宋体" panose="02010600030101010101" pitchFamily="2" charset="-122"/>
                            <a:cs typeface="Times New Roman" panose="02020603050405020304" pitchFamily="18" charset="0"/>
                          </a:rPr>
                          <m:t>2</m:t>
                        </m:r>
                      </m:sub>
                    </m:sSub>
                  </m:oMath>
                </a14:m>
                <a:r>
                  <a:rPr lang="en-US" sz="2000" dirty="0">
                    <a:effectLst/>
                    <a:ea typeface="宋体" panose="02010600030101010101" pitchFamily="2" charset="-122"/>
                  </a:rPr>
                  <a:t>, require inclusion of dissociative continuum of 113 states (as deep as 5 eV of positive energy).</a:t>
                </a:r>
                <a:endParaRPr lang="en-US" sz="2000" dirty="0"/>
              </a:p>
            </p:txBody>
          </p:sp>
        </mc:Choice>
        <mc:Fallback xmlns="">
          <p:sp>
            <p:nvSpPr>
              <p:cNvPr id="26" name="TextBox 25">
                <a:extLst>
                  <a:ext uri="{FF2B5EF4-FFF2-40B4-BE49-F238E27FC236}">
                    <a16:creationId xmlns:a16="http://schemas.microsoft.com/office/drawing/2014/main" id="{5C5EFEBC-627D-46B8-956D-381E62E27AC8}"/>
                  </a:ext>
                </a:extLst>
              </p:cNvPr>
              <p:cNvSpPr txBox="1">
                <a:spLocks noRot="1" noChangeAspect="1" noMove="1" noResize="1" noEditPoints="1" noAdjustHandles="1" noChangeArrowheads="1" noChangeShapeType="1" noTextEdit="1"/>
              </p:cNvSpPr>
              <p:nvPr/>
            </p:nvSpPr>
            <p:spPr>
              <a:xfrm>
                <a:off x="5545741" y="1920168"/>
                <a:ext cx="6096000" cy="3785652"/>
              </a:xfrm>
              <a:prstGeom prst="rect">
                <a:avLst/>
              </a:prstGeom>
              <a:blipFill>
                <a:blip r:embed="rId3"/>
                <a:stretch>
                  <a:fillRect l="-1100" t="-966" r="-1000" b="-1932"/>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85E7E266-9347-4300-9D49-ADE4BAB0CE3D}"/>
              </a:ext>
            </a:extLst>
          </p:cNvPr>
          <p:cNvPicPr/>
          <p:nvPr/>
        </p:nvPicPr>
        <p:blipFill>
          <a:blip r:embed="rId4">
            <a:extLst>
              <a:ext uri="{28A0092B-C50C-407E-A947-70E740481C1C}">
                <a14:useLocalDpi xmlns:a14="http://schemas.microsoft.com/office/drawing/2010/main" val="0"/>
              </a:ext>
            </a:extLst>
          </a:blip>
          <a:srcRect/>
          <a:stretch/>
        </p:blipFill>
        <p:spPr bwMode="auto">
          <a:xfrm>
            <a:off x="883837" y="1593301"/>
            <a:ext cx="4047793" cy="4881771"/>
          </a:xfrm>
          <a:prstGeom prst="rect">
            <a:avLst/>
          </a:prstGeom>
          <a:noFill/>
          <a:ln>
            <a:noFill/>
          </a:ln>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0164EAB-78EA-402D-855E-2D7DA708F3A2}"/>
                  </a:ext>
                </a:extLst>
              </p:cNvPr>
              <p:cNvSpPr txBox="1"/>
              <p:nvPr/>
            </p:nvSpPr>
            <p:spPr>
              <a:xfrm>
                <a:off x="656513" y="679005"/>
                <a:ext cx="5016320" cy="923330"/>
              </a:xfrm>
              <a:prstGeom prst="rect">
                <a:avLst/>
              </a:prstGeom>
              <a:noFill/>
            </p:spPr>
            <p:txBody>
              <a:bodyPr wrap="square">
                <a:spAutoFit/>
              </a:bodyPr>
              <a:lstStyle/>
              <a:p>
                <a:pPr algn="ctr"/>
                <a:r>
                  <a:rPr lang="en-US" dirty="0"/>
                  <a:t>The cross sections for transition from chosen initial </a:t>
                </a:r>
                <a:r>
                  <a:rPr lang="en-US" dirty="0">
                    <a:effectLst/>
                    <a:ea typeface="宋体" panose="02010600030101010101" pitchFamily="2" charset="-122"/>
                  </a:rPr>
                  <a:t>(</a:t>
                </a:r>
                <a14:m>
                  <m:oMath xmlns:m="http://schemas.openxmlformats.org/officeDocument/2006/math">
                    <m:sSub>
                      <m:sSubPr>
                        <m:ctrlPr>
                          <a:rPr lang="en-US" i="1">
                            <a:effectLst/>
                            <a:latin typeface="Cambria Math" panose="02040503050406030204" pitchFamily="18" charset="0"/>
                            <a:cs typeface="Times New Roman" panose="02020603050405020304" pitchFamily="18" charset="0"/>
                          </a:rPr>
                        </m:ctrlPr>
                      </m:sSubPr>
                      <m:e>
                        <m:r>
                          <a:rPr lang="en-US" i="1">
                            <a:effectLst/>
                            <a:latin typeface="Cambria Math" panose="02040503050406030204" pitchFamily="18" charset="0"/>
                            <a:ea typeface="宋体" panose="02010600030101010101" pitchFamily="2" charset="-122"/>
                            <a:cs typeface="Times New Roman" panose="02020603050405020304" pitchFamily="18" charset="0"/>
                          </a:rPr>
                          <m:t>𝜐</m:t>
                        </m:r>
                      </m:e>
                      <m:sub>
                        <m:r>
                          <a:rPr lang="en-US" i="1">
                            <a:effectLst/>
                            <a:latin typeface="Cambria Math" panose="02040503050406030204" pitchFamily="18" charset="0"/>
                            <a:ea typeface="宋体" panose="02010600030101010101" pitchFamily="2" charset="-122"/>
                            <a:cs typeface="Times New Roman" panose="02020603050405020304" pitchFamily="18" charset="0"/>
                          </a:rPr>
                          <m:t>𝑖</m:t>
                        </m:r>
                      </m:sub>
                    </m:sSub>
                    <m:r>
                      <a:rPr lang="en-US" i="1">
                        <a:effectLst/>
                        <a:latin typeface="Cambria Math" panose="02040503050406030204" pitchFamily="18" charset="0"/>
                        <a:ea typeface="宋体" panose="02010600030101010101" pitchFamily="2" charset="-122"/>
                        <a:cs typeface="Times New Roman" panose="02020603050405020304" pitchFamily="18" charset="0"/>
                      </a:rPr>
                      <m:t>=</m:t>
                    </m:r>
                    <m:r>
                      <a:rPr lang="en-US" b="0" i="1" smtClean="0">
                        <a:effectLst/>
                        <a:latin typeface="Cambria Math" panose="02040503050406030204" pitchFamily="18" charset="0"/>
                        <a:ea typeface="宋体" panose="02010600030101010101" pitchFamily="2" charset="-122"/>
                        <a:cs typeface="Times New Roman" panose="02020603050405020304" pitchFamily="18" charset="0"/>
                      </a:rPr>
                      <m:t>7, 12</m:t>
                    </m:r>
                  </m:oMath>
                </a14:m>
                <a:r>
                  <a:rPr lang="en-US" dirty="0">
                    <a:effectLst/>
                    <a:ea typeface="宋体" panose="02010600030101010101" pitchFamily="2" charset="-122"/>
                  </a:rPr>
                  <a:t>) </a:t>
                </a:r>
                <a:r>
                  <a:rPr lang="en-US" dirty="0"/>
                  <a:t>to all bound vibrational states, </a:t>
                </a:r>
              </a:p>
              <a:p>
                <a:pPr algn="ctr"/>
                <a:r>
                  <a:rPr lang="en-US" dirty="0"/>
                  <a:t>with various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𝑐</m:t>
                        </m:r>
                      </m:sub>
                    </m:sSub>
                  </m:oMath>
                </a14:m>
                <a:r>
                  <a:rPr lang="en-US" dirty="0"/>
                  <a:t> Included.</a:t>
                </a:r>
              </a:p>
            </p:txBody>
          </p:sp>
        </mc:Choice>
        <mc:Fallback xmlns="">
          <p:sp>
            <p:nvSpPr>
              <p:cNvPr id="23" name="TextBox 22">
                <a:extLst>
                  <a:ext uri="{FF2B5EF4-FFF2-40B4-BE49-F238E27FC236}">
                    <a16:creationId xmlns:a16="http://schemas.microsoft.com/office/drawing/2014/main" id="{10164EAB-78EA-402D-855E-2D7DA708F3A2}"/>
                  </a:ext>
                </a:extLst>
              </p:cNvPr>
              <p:cNvSpPr txBox="1">
                <a:spLocks noRot="1" noChangeAspect="1" noMove="1" noResize="1" noEditPoints="1" noAdjustHandles="1" noChangeArrowheads="1" noChangeShapeType="1" noTextEdit="1"/>
              </p:cNvSpPr>
              <p:nvPr/>
            </p:nvSpPr>
            <p:spPr>
              <a:xfrm>
                <a:off x="656513" y="679005"/>
                <a:ext cx="5016320" cy="923330"/>
              </a:xfrm>
              <a:prstGeom prst="rect">
                <a:avLst/>
              </a:prstGeom>
              <a:blipFill>
                <a:blip r:embed="rId5"/>
                <a:stretch>
                  <a:fillRect l="-243" t="-3289" r="-729" b="-9211"/>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D98E7062-1FF5-0507-BFA5-FDE7D616DE29}"/>
              </a:ext>
            </a:extLst>
          </p:cNvPr>
          <p:cNvSpPr>
            <a:spLocks noGrp="1"/>
          </p:cNvSpPr>
          <p:nvPr>
            <p:ph type="dt" sz="half" idx="10"/>
          </p:nvPr>
        </p:nvSpPr>
        <p:spPr/>
        <p:txBody>
          <a:bodyPr/>
          <a:lstStyle/>
          <a:p>
            <a:r>
              <a:rPr lang="en-US"/>
              <a:t>01/09/2022</a:t>
            </a:r>
          </a:p>
        </p:txBody>
      </p:sp>
      <p:sp>
        <p:nvSpPr>
          <p:cNvPr id="3" name="Footer Placeholder 2">
            <a:extLst>
              <a:ext uri="{FF2B5EF4-FFF2-40B4-BE49-F238E27FC236}">
                <a16:creationId xmlns:a16="http://schemas.microsoft.com/office/drawing/2014/main" id="{9EA44749-43F4-3E1F-F97F-476AE5E940B1}"/>
              </a:ext>
            </a:extLst>
          </p:cNvPr>
          <p:cNvSpPr>
            <a:spLocks noGrp="1"/>
          </p:cNvSpPr>
          <p:nvPr>
            <p:ph type="ftr" sz="quarter" idx="11"/>
          </p:nvPr>
        </p:nvSpPr>
        <p:spPr/>
        <p:txBody>
          <a:bodyPr/>
          <a:lstStyle/>
          <a:p>
            <a:r>
              <a:rPr lang="en-US"/>
              <a:t>BPU11, Predrag Krstic</a:t>
            </a:r>
          </a:p>
        </p:txBody>
      </p:sp>
      <p:sp>
        <p:nvSpPr>
          <p:cNvPr id="4" name="Slide Number Placeholder 3">
            <a:extLst>
              <a:ext uri="{FF2B5EF4-FFF2-40B4-BE49-F238E27FC236}">
                <a16:creationId xmlns:a16="http://schemas.microsoft.com/office/drawing/2014/main" id="{C1A1309E-AE36-D654-8245-1FB4EC493BF7}"/>
              </a:ext>
            </a:extLst>
          </p:cNvPr>
          <p:cNvSpPr>
            <a:spLocks noGrp="1"/>
          </p:cNvSpPr>
          <p:nvPr>
            <p:ph type="sldNum" sz="quarter" idx="12"/>
          </p:nvPr>
        </p:nvSpPr>
        <p:spPr/>
        <p:txBody>
          <a:bodyPr/>
          <a:lstStyle/>
          <a:p>
            <a:fld id="{A4F2CA83-2021-4716-8E4F-79F255E2A287}" type="slidenum">
              <a:rPr lang="en-US" smtClean="0"/>
              <a:t>48</a:t>
            </a:fld>
            <a:endParaRPr lang="en-US"/>
          </a:p>
        </p:txBody>
      </p:sp>
    </p:spTree>
    <p:extLst>
      <p:ext uri="{BB962C8B-B14F-4D97-AF65-F5344CB8AC3E}">
        <p14:creationId xmlns:p14="http://schemas.microsoft.com/office/powerpoint/2010/main" val="2228048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F0AC7-C87D-46B7-943E-B7D43899BFFB}"/>
              </a:ext>
            </a:extLst>
          </p:cNvPr>
          <p:cNvSpPr/>
          <p:nvPr/>
        </p:nvSpPr>
        <p:spPr>
          <a:xfrm>
            <a:off x="192870" y="3030259"/>
            <a:ext cx="11698514" cy="2308324"/>
          </a:xfrm>
          <a:prstGeom prst="rect">
            <a:avLst/>
          </a:prstGeom>
        </p:spPr>
        <p:txBody>
          <a:bodyPr wrap="square">
            <a:spAutoFit/>
          </a:bodyPr>
          <a:lstStyle/>
          <a:p>
            <a:pPr algn="just"/>
            <a:r>
              <a:rPr lang="en-US" sz="2400" dirty="0"/>
              <a:t> </a:t>
            </a:r>
            <a:r>
              <a:rPr lang="en-US" sz="2400" dirty="0">
                <a:latin typeface="Comic Sans MS" panose="030F0702030302020204" pitchFamily="66" charset="0"/>
              </a:rPr>
              <a:t>The QM theory is the most accurate and successful theory in the history of physics, and when the formidable technological issues in building quantum computer are resolved, the QC will work along the QM predictions.  Of course, the interaction with environment will have to be taken into account, raising the issues of the errors and decoherence, which are also formidable problems to be solved. </a:t>
            </a:r>
          </a:p>
        </p:txBody>
      </p:sp>
      <p:sp>
        <p:nvSpPr>
          <p:cNvPr id="3" name="Date Placeholder 2">
            <a:extLst>
              <a:ext uri="{FF2B5EF4-FFF2-40B4-BE49-F238E27FC236}">
                <a16:creationId xmlns:a16="http://schemas.microsoft.com/office/drawing/2014/main" id="{C28A7FAB-0529-65DF-55D1-03F200D81661}"/>
              </a:ext>
            </a:extLst>
          </p:cNvPr>
          <p:cNvSpPr>
            <a:spLocks noGrp="1"/>
          </p:cNvSpPr>
          <p:nvPr>
            <p:ph type="dt" sz="half" idx="10"/>
          </p:nvPr>
        </p:nvSpPr>
        <p:spPr/>
        <p:txBody>
          <a:bodyPr/>
          <a:lstStyle/>
          <a:p>
            <a:r>
              <a:rPr lang="en-US"/>
              <a:t>01/09/2022</a:t>
            </a:r>
          </a:p>
        </p:txBody>
      </p:sp>
      <p:sp>
        <p:nvSpPr>
          <p:cNvPr id="4" name="Footer Placeholder 3">
            <a:extLst>
              <a:ext uri="{FF2B5EF4-FFF2-40B4-BE49-F238E27FC236}">
                <a16:creationId xmlns:a16="http://schemas.microsoft.com/office/drawing/2014/main" id="{EAFA8BF8-0771-A45E-36DB-D5AD781F0DCD}"/>
              </a:ext>
            </a:extLst>
          </p:cNvPr>
          <p:cNvSpPr>
            <a:spLocks noGrp="1"/>
          </p:cNvSpPr>
          <p:nvPr>
            <p:ph type="ftr" sz="quarter" idx="11"/>
          </p:nvPr>
        </p:nvSpPr>
        <p:spPr/>
        <p:txBody>
          <a:bodyPr/>
          <a:lstStyle/>
          <a:p>
            <a:r>
              <a:rPr lang="en-US"/>
              <a:t>BPU11, Predrag Krstic</a:t>
            </a:r>
          </a:p>
        </p:txBody>
      </p:sp>
      <p:sp>
        <p:nvSpPr>
          <p:cNvPr id="5" name="Slide Number Placeholder 4">
            <a:extLst>
              <a:ext uri="{FF2B5EF4-FFF2-40B4-BE49-F238E27FC236}">
                <a16:creationId xmlns:a16="http://schemas.microsoft.com/office/drawing/2014/main" id="{2D7AB57F-EBF1-5A23-EF62-0E1AA4365E2F}"/>
              </a:ext>
            </a:extLst>
          </p:cNvPr>
          <p:cNvSpPr>
            <a:spLocks noGrp="1"/>
          </p:cNvSpPr>
          <p:nvPr>
            <p:ph type="sldNum" sz="quarter" idx="12"/>
          </p:nvPr>
        </p:nvSpPr>
        <p:spPr/>
        <p:txBody>
          <a:bodyPr/>
          <a:lstStyle/>
          <a:p>
            <a:fld id="{DB82F803-4786-4F5E-BD09-D85CA3EAEE09}" type="slidenum">
              <a:rPr lang="en-US" smtClean="0"/>
              <a:t>49</a:t>
            </a:fld>
            <a:endParaRPr lang="en-US"/>
          </a:p>
        </p:txBody>
      </p:sp>
      <p:sp>
        <p:nvSpPr>
          <p:cNvPr id="8" name="TextBox 7">
            <a:extLst>
              <a:ext uri="{FF2B5EF4-FFF2-40B4-BE49-F238E27FC236}">
                <a16:creationId xmlns:a16="http://schemas.microsoft.com/office/drawing/2014/main" id="{E066301F-12B6-434D-170B-0E52B127D207}"/>
              </a:ext>
            </a:extLst>
          </p:cNvPr>
          <p:cNvSpPr txBox="1"/>
          <p:nvPr/>
        </p:nvSpPr>
        <p:spPr>
          <a:xfrm>
            <a:off x="140116" y="1324314"/>
            <a:ext cx="12101233" cy="1569660"/>
          </a:xfrm>
          <a:prstGeom prst="rect">
            <a:avLst/>
          </a:prstGeom>
          <a:noFill/>
        </p:spPr>
        <p:txBody>
          <a:bodyPr wrap="square">
            <a:spAutoFit/>
          </a:bodyPr>
          <a:lstStyle/>
          <a:p>
            <a:r>
              <a:rPr lang="en-US" sz="2400" dirty="0">
                <a:solidFill>
                  <a:srgbClr val="000000"/>
                </a:solidFill>
                <a:latin typeface="Comic Sans MS" panose="030F0702030302020204" pitchFamily="66" charset="0"/>
                <a:ea typeface="Times New Roman" panose="02020603050405020304" pitchFamily="18" charset="0"/>
              </a:rPr>
              <a:t>Thanks to superposition and entanglement, a quantum computer can process a vast number of calculations simultaneously: Whereas a classical computer works with ones and zeros, a quantum computer will have the advantage of using ones, zeros and “superpositions” of ones and zeros, called </a:t>
            </a:r>
            <a:r>
              <a:rPr lang="en-US" sz="2400" b="1" dirty="0">
                <a:solidFill>
                  <a:srgbClr val="000000"/>
                </a:solidFill>
                <a:latin typeface="Comic Sans MS" panose="030F0702030302020204" pitchFamily="66" charset="0"/>
                <a:ea typeface="Times New Roman" panose="02020603050405020304" pitchFamily="18" charset="0"/>
              </a:rPr>
              <a:t>qubits</a:t>
            </a:r>
            <a:r>
              <a:rPr lang="en-US" sz="2400" dirty="0">
                <a:solidFill>
                  <a:srgbClr val="000000"/>
                </a:solidFill>
                <a:latin typeface="Comic Sans MS" panose="030F0702030302020204" pitchFamily="66" charset="0"/>
                <a:ea typeface="Times New Roman" panose="02020603050405020304" pitchFamily="18" charset="0"/>
              </a:rPr>
              <a:t>. </a:t>
            </a:r>
            <a:endParaRPr lang="en-US" sz="2400" dirty="0">
              <a:latin typeface="Comic Sans MS" panose="030F0702030302020204" pitchFamily="66" charset="0"/>
            </a:endParaRPr>
          </a:p>
        </p:txBody>
      </p:sp>
      <p:sp>
        <p:nvSpPr>
          <p:cNvPr id="6" name="TextBox 5">
            <a:extLst>
              <a:ext uri="{FF2B5EF4-FFF2-40B4-BE49-F238E27FC236}">
                <a16:creationId xmlns:a16="http://schemas.microsoft.com/office/drawing/2014/main" id="{B7CDCE90-1153-2A7F-4F8F-616C14EF4F1F}"/>
              </a:ext>
            </a:extLst>
          </p:cNvPr>
          <p:cNvSpPr txBox="1"/>
          <p:nvPr/>
        </p:nvSpPr>
        <p:spPr>
          <a:xfrm>
            <a:off x="192870" y="5247302"/>
            <a:ext cx="11800115" cy="1200329"/>
          </a:xfrm>
          <a:prstGeom prst="rect">
            <a:avLst/>
          </a:prstGeom>
          <a:noFill/>
        </p:spPr>
        <p:txBody>
          <a:bodyPr wrap="square">
            <a:spAutoFit/>
          </a:bodyPr>
          <a:lstStyle/>
          <a:p>
            <a:r>
              <a:rPr lang="en-US" sz="2400" b="1" dirty="0"/>
              <a:t>Nature keeps track of all its content consistently – </a:t>
            </a:r>
            <a:r>
              <a:rPr lang="en-US" sz="2400" b="1" dirty="0">
                <a:solidFill>
                  <a:srgbClr val="FF0000"/>
                </a:solidFill>
              </a:rPr>
              <a:t>“hidden info” </a:t>
            </a:r>
            <a:r>
              <a:rPr lang="en-US" sz="2400" b="1" dirty="0"/>
              <a:t>if we do not measure.  </a:t>
            </a:r>
          </a:p>
          <a:p>
            <a:r>
              <a:rPr lang="en-US" sz="2400" b="1" dirty="0">
                <a:solidFill>
                  <a:srgbClr val="FF0000"/>
                </a:solidFill>
              </a:rPr>
              <a:t>The goal of QC is to control the flow of such “hidden information” and grasp it in a desired moment – </a:t>
            </a:r>
            <a:r>
              <a:rPr lang="en-US" sz="2400" b="1" dirty="0">
                <a:solidFill>
                  <a:srgbClr val="00B050"/>
                </a:solidFill>
              </a:rPr>
              <a:t>This was what we hoped to do in this work for atomic transition dynamics.</a:t>
            </a:r>
          </a:p>
        </p:txBody>
      </p:sp>
      <p:sp>
        <p:nvSpPr>
          <p:cNvPr id="9" name="TextBox 8">
            <a:extLst>
              <a:ext uri="{FF2B5EF4-FFF2-40B4-BE49-F238E27FC236}">
                <a16:creationId xmlns:a16="http://schemas.microsoft.com/office/drawing/2014/main" id="{A24BC43B-0CA5-2FF3-8C23-C33F3C43A88F}"/>
              </a:ext>
            </a:extLst>
          </p:cNvPr>
          <p:cNvSpPr txBox="1"/>
          <p:nvPr/>
        </p:nvSpPr>
        <p:spPr>
          <a:xfrm>
            <a:off x="398585" y="772419"/>
            <a:ext cx="8634046" cy="369332"/>
          </a:xfrm>
          <a:prstGeom prst="rect">
            <a:avLst/>
          </a:prstGeom>
          <a:noFill/>
        </p:spPr>
        <p:txBody>
          <a:bodyPr wrap="square">
            <a:spAutoFit/>
          </a:bodyPr>
          <a:lstStyle/>
          <a:p>
            <a:r>
              <a:rPr lang="en-US" sz="1800" b="1" dirty="0">
                <a:solidFill>
                  <a:prstClr val="black"/>
                </a:solidFill>
                <a:latin typeface="Comic Sans MS" panose="030F0702030302020204" pitchFamily="66" charset="0"/>
              </a:rPr>
              <a:t>Quantum Computing:  Is it a Dream or the Reality?</a:t>
            </a:r>
            <a:endParaRPr lang="en-US" sz="1800" b="1" dirty="0">
              <a:latin typeface="Comic Sans MS" panose="030F0702030302020204" pitchFamily="66" charset="0"/>
            </a:endParaRPr>
          </a:p>
        </p:txBody>
      </p:sp>
      <p:sp>
        <p:nvSpPr>
          <p:cNvPr id="10" name="TextBox 9">
            <a:extLst>
              <a:ext uri="{FF2B5EF4-FFF2-40B4-BE49-F238E27FC236}">
                <a16:creationId xmlns:a16="http://schemas.microsoft.com/office/drawing/2014/main" id="{22C3547D-C073-5EA3-68B2-AE7F2D35A22A}"/>
              </a:ext>
            </a:extLst>
          </p:cNvPr>
          <p:cNvSpPr txBox="1"/>
          <p:nvPr/>
        </p:nvSpPr>
        <p:spPr>
          <a:xfrm>
            <a:off x="281354" y="-65633"/>
            <a:ext cx="6225550" cy="769441"/>
          </a:xfrm>
          <a:prstGeom prst="rect">
            <a:avLst/>
          </a:prstGeom>
          <a:noFill/>
        </p:spPr>
        <p:txBody>
          <a:bodyPr wrap="none" rtlCol="0">
            <a:spAutoFit/>
          </a:bodyPr>
          <a:lstStyle/>
          <a:p>
            <a:r>
              <a:rPr lang="en-US" sz="4400" b="1" dirty="0"/>
              <a:t>IV. In place of Conclusions</a:t>
            </a:r>
          </a:p>
        </p:txBody>
      </p:sp>
    </p:spTree>
    <p:extLst>
      <p:ext uri="{BB962C8B-B14F-4D97-AF65-F5344CB8AC3E}">
        <p14:creationId xmlns:p14="http://schemas.microsoft.com/office/powerpoint/2010/main" val="3236697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4B35C9-155C-790D-EC78-649E9FC6372D}"/>
              </a:ext>
            </a:extLst>
          </p:cNvPr>
          <p:cNvSpPr txBox="1"/>
          <p:nvPr/>
        </p:nvSpPr>
        <p:spPr>
          <a:xfrm>
            <a:off x="323850" y="1012954"/>
            <a:ext cx="11544299" cy="4832092"/>
          </a:xfrm>
          <a:prstGeom prst="rect">
            <a:avLst/>
          </a:prstGeom>
          <a:noFill/>
        </p:spPr>
        <p:txBody>
          <a:bodyPr wrap="square">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5" normalizeH="0" baseline="0" noProof="0" dirty="0">
                <a:ln>
                  <a:noFill/>
                </a:ln>
                <a:solidFill>
                  <a:prstClr val="black"/>
                </a:solidFill>
                <a:effectLst/>
                <a:uLnTx/>
                <a:uFillTx/>
                <a:latin typeface="Comic Sans MS" panose="030F0702030302020204" pitchFamily="66" charset="0"/>
                <a:ea typeface="+mn-ea"/>
                <a:cs typeface="Calibri"/>
              </a:rPr>
              <a:t>The </a:t>
            </a:r>
            <a:r>
              <a:rPr kumimoji="0" lang="en-US" sz="2800" b="1" i="0" u="none" strike="noStrike" kern="1200" cap="none" spc="-5" normalizeH="0" baseline="0" noProof="0" dirty="0">
                <a:ln>
                  <a:noFill/>
                </a:ln>
                <a:solidFill>
                  <a:prstClr val="black"/>
                </a:solidFill>
                <a:effectLst/>
                <a:uLnTx/>
                <a:uFillTx/>
                <a:latin typeface="Comic Sans MS" panose="030F0702030302020204" pitchFamily="66" charset="0"/>
                <a:ea typeface="+mn-ea"/>
                <a:cs typeface="Calibri"/>
              </a:rPr>
              <a:t>classical </a:t>
            </a:r>
            <a:r>
              <a:rPr kumimoji="0" lang="en-U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Calibri"/>
              </a:rPr>
              <a:t>theory of </a:t>
            </a:r>
            <a:r>
              <a:rPr kumimoji="0" lang="en-US" sz="2800" b="1" i="0" u="none" strike="noStrike" kern="1200" cap="none" spc="-10" normalizeH="0" baseline="0" noProof="0" dirty="0">
                <a:ln>
                  <a:noFill/>
                </a:ln>
                <a:solidFill>
                  <a:prstClr val="black"/>
                </a:solidFill>
                <a:effectLst/>
                <a:uLnTx/>
                <a:uFillTx/>
                <a:latin typeface="Comic Sans MS" panose="030F0702030302020204" pitchFamily="66" charset="0"/>
                <a:ea typeface="+mn-ea"/>
                <a:cs typeface="Calibri"/>
              </a:rPr>
              <a:t>computation </a:t>
            </a:r>
            <a:r>
              <a:rPr kumimoji="0" lang="en-US" sz="2800" b="0" i="0" u="none" strike="noStrike" kern="1200" cap="none" spc="-5" normalizeH="0" baseline="0" noProof="0" dirty="0">
                <a:ln>
                  <a:noFill/>
                </a:ln>
                <a:solidFill>
                  <a:prstClr val="black"/>
                </a:solidFill>
                <a:effectLst/>
                <a:uLnTx/>
                <a:uFillTx/>
                <a:latin typeface="Comic Sans MS" panose="030F0702030302020204" pitchFamily="66" charset="0"/>
                <a:ea typeface="+mn-ea"/>
                <a:cs typeface="Calibri"/>
              </a:rPr>
              <a:t>is based on </a:t>
            </a:r>
            <a:r>
              <a:rPr kumimoji="0" lang="en-US"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Calibri"/>
              </a:rPr>
              <a:t>an </a:t>
            </a:r>
            <a:r>
              <a:rPr kumimoji="0" lang="en-US" sz="2800" b="0" i="0" u="none" strike="noStrike" kern="1200" cap="none" spc="-15" normalizeH="0" baseline="0" noProof="0" dirty="0">
                <a:ln>
                  <a:noFill/>
                </a:ln>
                <a:solidFill>
                  <a:prstClr val="black"/>
                </a:solidFill>
                <a:effectLst/>
                <a:uLnTx/>
                <a:uFillTx/>
                <a:latin typeface="Comic Sans MS" panose="030F0702030302020204" pitchFamily="66" charset="0"/>
                <a:ea typeface="+mn-ea"/>
                <a:cs typeface="Calibri"/>
              </a:rPr>
              <a:t>abstract </a:t>
            </a:r>
            <a:r>
              <a:rPr kumimoji="0" lang="en-US"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Calibri"/>
              </a:rPr>
              <a:t>model </a:t>
            </a:r>
            <a:r>
              <a:rPr kumimoji="0" lang="en-US" sz="2800" b="0" i="0" u="none" strike="noStrike" kern="1200" cap="none" spc="-5" normalizeH="0" baseline="0" noProof="0" dirty="0">
                <a:ln>
                  <a:noFill/>
                </a:ln>
                <a:solidFill>
                  <a:prstClr val="black"/>
                </a:solidFill>
                <a:effectLst/>
                <a:uLnTx/>
                <a:uFillTx/>
                <a:latin typeface="Comic Sans MS" panose="030F0702030302020204" pitchFamily="66" charset="0"/>
                <a:ea typeface="+mn-ea"/>
                <a:cs typeface="Calibri"/>
              </a:rPr>
              <a:t>of </a:t>
            </a:r>
            <a:r>
              <a:rPr kumimoji="0" lang="en-US" sz="2800" b="0" i="0" u="none" strike="noStrike" kern="1200" cap="none" spc="-10" normalizeH="0" baseline="0" noProof="0" dirty="0">
                <a:ln>
                  <a:noFill/>
                </a:ln>
                <a:solidFill>
                  <a:prstClr val="black"/>
                </a:solidFill>
                <a:effectLst/>
                <a:uLnTx/>
                <a:uFillTx/>
                <a:latin typeface="Comic Sans MS" panose="030F0702030302020204" pitchFamily="66" charset="0"/>
                <a:ea typeface="+mn-ea"/>
                <a:cs typeface="Calibri"/>
              </a:rPr>
              <a:t>universal </a:t>
            </a:r>
            <a:r>
              <a:rPr kumimoji="0" lang="en-US" sz="2800" b="0" i="0" u="none" strike="noStrike" kern="1200" cap="none" spc="-5" normalizeH="0" baseline="0" noProof="0" dirty="0">
                <a:ln>
                  <a:noFill/>
                </a:ln>
                <a:solidFill>
                  <a:prstClr val="black"/>
                </a:solidFill>
                <a:effectLst/>
                <a:uLnTx/>
                <a:uFillTx/>
                <a:latin typeface="Comic Sans MS" panose="030F0702030302020204" pitchFamily="66" charset="0"/>
                <a:ea typeface="+mn-ea"/>
                <a:cs typeface="Calibri"/>
              </a:rPr>
              <a:t>machine, </a:t>
            </a:r>
            <a:r>
              <a:rPr kumimoji="0" lang="en-US"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Calibri"/>
              </a:rPr>
              <a:t>the </a:t>
            </a:r>
            <a:r>
              <a:rPr kumimoji="0" lang="en-US" sz="2800" b="1" i="0" u="none" strike="noStrike" kern="1200" cap="none" spc="-10" normalizeH="0" baseline="0" noProof="0" dirty="0">
                <a:ln>
                  <a:noFill/>
                </a:ln>
                <a:solidFill>
                  <a:srgbClr val="FF0000"/>
                </a:solidFill>
                <a:effectLst/>
                <a:uLnTx/>
                <a:uFillTx/>
                <a:latin typeface="Comic Sans MS" panose="030F0702030302020204" pitchFamily="66" charset="0"/>
                <a:ea typeface="+mn-ea"/>
                <a:cs typeface="Calibri"/>
              </a:rPr>
              <a:t>Universal </a:t>
            </a:r>
            <a:r>
              <a:rPr kumimoji="0" lang="en-US" sz="2800" b="1" i="0" u="none" strike="noStrike" kern="1200" cap="none" spc="-20" normalizeH="0" baseline="0" noProof="0" dirty="0">
                <a:ln>
                  <a:noFill/>
                </a:ln>
                <a:solidFill>
                  <a:srgbClr val="FF0000"/>
                </a:solidFill>
                <a:effectLst/>
                <a:uLnTx/>
                <a:uFillTx/>
                <a:latin typeface="Comic Sans MS" panose="030F0702030302020204" pitchFamily="66" charset="0"/>
                <a:ea typeface="+mn-ea"/>
                <a:cs typeface="Calibri"/>
              </a:rPr>
              <a:t>Turing</a:t>
            </a:r>
            <a:r>
              <a:rPr kumimoji="0" lang="en-US" sz="2800" b="1" i="0" u="none" strike="noStrike" kern="1200" cap="none" spc="135" normalizeH="0" baseline="0" noProof="0" dirty="0">
                <a:ln>
                  <a:noFill/>
                </a:ln>
                <a:solidFill>
                  <a:srgbClr val="FF0000"/>
                </a:solidFill>
                <a:effectLst/>
                <a:uLnTx/>
                <a:uFillTx/>
                <a:latin typeface="Comic Sans MS" panose="030F0702030302020204" pitchFamily="66" charset="0"/>
                <a:ea typeface="+mn-ea"/>
                <a:cs typeface="Calibri"/>
              </a:rPr>
              <a:t> </a:t>
            </a:r>
            <a:r>
              <a:rPr kumimoji="0" lang="en-US" sz="2800" b="1" i="0" u="none" strike="noStrike" kern="1200" cap="none" spc="-5" normalizeH="0" baseline="0" noProof="0" dirty="0">
                <a:ln>
                  <a:noFill/>
                </a:ln>
                <a:solidFill>
                  <a:srgbClr val="FF0000"/>
                </a:solidFill>
                <a:effectLst/>
                <a:uLnTx/>
                <a:uFillTx/>
                <a:latin typeface="Comic Sans MS" panose="030F0702030302020204" pitchFamily="66" charset="0"/>
                <a:ea typeface="+mn-ea"/>
                <a:cs typeface="Calibri"/>
              </a:rPr>
              <a:t>Machine</a:t>
            </a:r>
            <a:r>
              <a:rPr kumimoji="0" lang="en-US" sz="28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Calibri"/>
              </a:rPr>
              <a:t> </a:t>
            </a:r>
            <a:r>
              <a:rPr kumimoji="0" lang="en-US" sz="2800" b="0" i="0" u="none" strike="noStrike" kern="1200" cap="none" spc="-5" normalizeH="0" baseline="0" noProof="0" dirty="0">
                <a:ln>
                  <a:noFill/>
                </a:ln>
                <a:solidFill>
                  <a:prstClr val="black"/>
                </a:solidFill>
                <a:effectLst/>
                <a:uLnTx/>
                <a:uFillTx/>
                <a:latin typeface="Comic Sans MS" panose="030F0702030302020204" pitchFamily="66" charset="0"/>
                <a:ea typeface="+mn-ea"/>
                <a:cs typeface="Calibri"/>
              </a:rPr>
              <a:t>(1936):</a:t>
            </a:r>
          </a:p>
          <a:p>
            <a:pPr marL="12700" marR="0" lvl="0" indent="0" algn="l" defTabSz="914400" rtl="0" eaLnBrk="1" fontAlgn="auto" latinLnBrk="0" hangingPunct="1">
              <a:lnSpc>
                <a:spcPct val="100000"/>
              </a:lnSpc>
              <a:spcBef>
                <a:spcPts val="0"/>
              </a:spcBef>
              <a:spcAft>
                <a:spcPts val="0"/>
              </a:spcAft>
              <a:buClrTx/>
              <a:buSzTx/>
              <a:buFontTx/>
              <a:buNone/>
              <a:tabLst/>
              <a:defRPr/>
            </a:pPr>
            <a:r>
              <a:rPr lang="en-US" sz="2800" spc="-5" dirty="0">
                <a:solidFill>
                  <a:prstClr val="black"/>
                </a:solidFill>
                <a:latin typeface="Comic Sans MS" panose="030F0702030302020204" pitchFamily="66" charset="0"/>
                <a:cs typeface="Calibri"/>
              </a:rPr>
              <a:t>Theoretical machine which idealizes a mechanical computational device which obeys the </a:t>
            </a:r>
            <a:r>
              <a:rPr lang="en-US" sz="2800" spc="-5" dirty="0">
                <a:solidFill>
                  <a:srgbClr val="FF0000"/>
                </a:solidFill>
                <a:latin typeface="Comic Sans MS" panose="030F0702030302020204" pitchFamily="66" charset="0"/>
                <a:cs typeface="Calibri"/>
              </a:rPr>
              <a:t>laws of classical physics</a:t>
            </a:r>
            <a:r>
              <a:rPr lang="en-US" sz="2800" spc="-5" dirty="0">
                <a:solidFill>
                  <a:prstClr val="black"/>
                </a:solidFill>
                <a:latin typeface="Comic Sans MS" panose="030F0702030302020204" pitchFamily="66" charset="0"/>
                <a:cs typeface="Calibri"/>
              </a:rPr>
              <a:t>, and  which can be used to compute any computable sequence or algorithm. </a:t>
            </a:r>
          </a:p>
          <a:p>
            <a:pPr marL="12700" marR="0" lvl="0" indent="0" algn="l" defTabSz="914400" rtl="0" eaLnBrk="1" fontAlgn="auto" latinLnBrk="0" hangingPunct="1">
              <a:lnSpc>
                <a:spcPct val="100000"/>
              </a:lnSpc>
              <a:spcBef>
                <a:spcPts val="0"/>
              </a:spcBef>
              <a:spcAft>
                <a:spcPts val="0"/>
              </a:spcAft>
              <a:buClrTx/>
              <a:buSzTx/>
              <a:buFontTx/>
              <a:buNone/>
              <a:tabLst/>
              <a:defRPr/>
            </a:pPr>
            <a:r>
              <a:rPr lang="en-US" sz="2800" spc="-5" dirty="0">
                <a:solidFill>
                  <a:prstClr val="black"/>
                </a:solidFill>
                <a:latin typeface="Comic Sans MS" panose="030F0702030302020204" pitchFamily="66" charset="0"/>
                <a:cs typeface="Calibri"/>
              </a:rPr>
              <a:t>It contains: </a:t>
            </a:r>
          </a:p>
          <a:p>
            <a:pPr marL="12700" marR="0" lvl="0" indent="0" algn="l" defTabSz="914400" rtl="0" eaLnBrk="1" fontAlgn="auto" latinLnBrk="0" hangingPunct="1">
              <a:lnSpc>
                <a:spcPct val="100000"/>
              </a:lnSpc>
              <a:spcBef>
                <a:spcPts val="0"/>
              </a:spcBef>
              <a:spcAft>
                <a:spcPts val="0"/>
              </a:spcAft>
              <a:buClrTx/>
              <a:buSzTx/>
              <a:buFontTx/>
              <a:buNone/>
              <a:tabLst/>
              <a:defRPr/>
            </a:pPr>
            <a:r>
              <a:rPr lang="en-US" sz="2800" spc="-5" dirty="0">
                <a:solidFill>
                  <a:prstClr val="black"/>
                </a:solidFill>
                <a:latin typeface="Comic Sans MS" panose="030F0702030302020204" pitchFamily="66" charset="0"/>
                <a:cs typeface="Calibri"/>
              </a:rPr>
              <a:t>*I/O unit that feed the computer with data, </a:t>
            </a:r>
          </a:p>
          <a:p>
            <a:pPr marL="12700" marR="0" lvl="0" indent="0" algn="l" defTabSz="914400" rtl="0" eaLnBrk="1" fontAlgn="auto" latinLnBrk="0" hangingPunct="1">
              <a:lnSpc>
                <a:spcPct val="100000"/>
              </a:lnSpc>
              <a:spcBef>
                <a:spcPts val="0"/>
              </a:spcBef>
              <a:spcAft>
                <a:spcPts val="0"/>
              </a:spcAft>
              <a:buClrTx/>
              <a:buSzTx/>
              <a:buFontTx/>
              <a:buNone/>
              <a:tabLst/>
              <a:defRPr/>
            </a:pPr>
            <a:r>
              <a:rPr lang="en-US" sz="2800" spc="-5" dirty="0">
                <a:solidFill>
                  <a:prstClr val="black"/>
                </a:solidFill>
                <a:latin typeface="Comic Sans MS" panose="030F0702030302020204" pitchFamily="66" charset="0"/>
                <a:cs typeface="Calibri"/>
              </a:rPr>
              <a:t> *known set of commands, </a:t>
            </a:r>
          </a:p>
          <a:p>
            <a:pPr marL="12700" marR="0" lvl="0" indent="0" algn="l" defTabSz="914400" rtl="0" eaLnBrk="1" fontAlgn="auto" latinLnBrk="0" hangingPunct="1">
              <a:lnSpc>
                <a:spcPct val="100000"/>
              </a:lnSpc>
              <a:spcBef>
                <a:spcPts val="0"/>
              </a:spcBef>
              <a:spcAft>
                <a:spcPts val="0"/>
              </a:spcAft>
              <a:buClrTx/>
              <a:buSzTx/>
              <a:buFontTx/>
              <a:buNone/>
              <a:tabLst/>
              <a:defRPr/>
            </a:pPr>
            <a:r>
              <a:rPr lang="en-US" sz="2800" spc="-5" dirty="0">
                <a:solidFill>
                  <a:prstClr val="black"/>
                </a:solidFill>
                <a:latin typeface="Comic Sans MS" panose="030F0702030302020204" pitchFamily="66" charset="0"/>
                <a:cs typeface="Calibri"/>
              </a:rPr>
              <a:t>*memory and storage space, </a:t>
            </a:r>
          </a:p>
          <a:p>
            <a:pPr marL="12700" marR="0" lvl="0" indent="0" algn="l" defTabSz="914400" rtl="0" eaLnBrk="1" fontAlgn="auto" latinLnBrk="0" hangingPunct="1">
              <a:lnSpc>
                <a:spcPct val="100000"/>
              </a:lnSpc>
              <a:spcBef>
                <a:spcPts val="0"/>
              </a:spcBef>
              <a:spcAft>
                <a:spcPts val="0"/>
              </a:spcAft>
              <a:buClrTx/>
              <a:buSzTx/>
              <a:buFontTx/>
              <a:buNone/>
              <a:tabLst/>
              <a:defRPr/>
            </a:pPr>
            <a:r>
              <a:rPr lang="en-US" sz="2800" spc="-5" dirty="0">
                <a:solidFill>
                  <a:prstClr val="black"/>
                </a:solidFill>
                <a:latin typeface="Comic Sans MS" panose="030F0702030302020204" pitchFamily="66" charset="0"/>
                <a:cs typeface="Calibri"/>
              </a:rPr>
              <a:t>*processing units, </a:t>
            </a:r>
          </a:p>
          <a:p>
            <a:pPr marL="12700" marR="0" lvl="0" indent="0" algn="l" defTabSz="914400" rtl="0" eaLnBrk="1" fontAlgn="auto" latinLnBrk="0" hangingPunct="1">
              <a:lnSpc>
                <a:spcPct val="100000"/>
              </a:lnSpc>
              <a:spcBef>
                <a:spcPts val="0"/>
              </a:spcBef>
              <a:spcAft>
                <a:spcPts val="0"/>
              </a:spcAft>
              <a:buClrTx/>
              <a:buSzTx/>
              <a:buFontTx/>
              <a:buNone/>
              <a:tabLst/>
              <a:defRPr/>
            </a:pPr>
            <a:r>
              <a:rPr lang="en-US" sz="2800" spc="-5" dirty="0">
                <a:solidFill>
                  <a:prstClr val="black"/>
                </a:solidFill>
                <a:latin typeface="Comic Sans MS" panose="030F0702030302020204" pitchFamily="66" charset="0"/>
                <a:cs typeface="Calibri"/>
              </a:rPr>
              <a:t>*I/O unit can write desired data output. </a:t>
            </a:r>
          </a:p>
        </p:txBody>
      </p:sp>
      <p:sp>
        <p:nvSpPr>
          <p:cNvPr id="6" name="Date Placeholder 5">
            <a:extLst>
              <a:ext uri="{FF2B5EF4-FFF2-40B4-BE49-F238E27FC236}">
                <a16:creationId xmlns:a16="http://schemas.microsoft.com/office/drawing/2014/main" id="{3CD9B0A8-575E-41BA-44D8-8DBCBA61D3C4}"/>
              </a:ext>
            </a:extLst>
          </p:cNvPr>
          <p:cNvSpPr>
            <a:spLocks noGrp="1"/>
          </p:cNvSpPr>
          <p:nvPr>
            <p:ph type="dt" sz="half" idx="10"/>
          </p:nvPr>
        </p:nvSpPr>
        <p:spPr/>
        <p:txBody>
          <a:bodyPr/>
          <a:lstStyle/>
          <a:p>
            <a:r>
              <a:rPr lang="en-US"/>
              <a:t>01/09/2022</a:t>
            </a:r>
          </a:p>
        </p:txBody>
      </p:sp>
      <p:sp>
        <p:nvSpPr>
          <p:cNvPr id="7" name="Footer Placeholder 6">
            <a:extLst>
              <a:ext uri="{FF2B5EF4-FFF2-40B4-BE49-F238E27FC236}">
                <a16:creationId xmlns:a16="http://schemas.microsoft.com/office/drawing/2014/main" id="{664E3DF1-5E03-ED7C-1098-BAB0841BB1A2}"/>
              </a:ext>
            </a:extLst>
          </p:cNvPr>
          <p:cNvSpPr>
            <a:spLocks noGrp="1"/>
          </p:cNvSpPr>
          <p:nvPr>
            <p:ph type="ftr" sz="quarter" idx="11"/>
          </p:nvPr>
        </p:nvSpPr>
        <p:spPr/>
        <p:txBody>
          <a:bodyPr/>
          <a:lstStyle/>
          <a:p>
            <a:r>
              <a:rPr lang="en-US"/>
              <a:t>BPU11, Predrag Krstic</a:t>
            </a:r>
          </a:p>
        </p:txBody>
      </p:sp>
      <p:sp>
        <p:nvSpPr>
          <p:cNvPr id="8" name="Slide Number Placeholder 7">
            <a:extLst>
              <a:ext uri="{FF2B5EF4-FFF2-40B4-BE49-F238E27FC236}">
                <a16:creationId xmlns:a16="http://schemas.microsoft.com/office/drawing/2014/main" id="{864A9A73-D3AD-2678-6B5B-9B6B68A45C60}"/>
              </a:ext>
            </a:extLst>
          </p:cNvPr>
          <p:cNvSpPr>
            <a:spLocks noGrp="1"/>
          </p:cNvSpPr>
          <p:nvPr>
            <p:ph type="sldNum" sz="quarter" idx="12"/>
          </p:nvPr>
        </p:nvSpPr>
        <p:spPr/>
        <p:txBody>
          <a:bodyPr/>
          <a:lstStyle/>
          <a:p>
            <a:fld id="{A4F2CA83-2021-4716-8E4F-79F255E2A287}" type="slidenum">
              <a:rPr lang="en-US" smtClean="0"/>
              <a:t>5</a:t>
            </a:fld>
            <a:endParaRPr lang="en-US"/>
          </a:p>
        </p:txBody>
      </p:sp>
    </p:spTree>
    <p:extLst>
      <p:ext uri="{BB962C8B-B14F-4D97-AF65-F5344CB8AC3E}">
        <p14:creationId xmlns:p14="http://schemas.microsoft.com/office/powerpoint/2010/main" val="3513512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F7C80C6-83ED-E72A-34E9-DC1A5575F520}"/>
              </a:ext>
            </a:extLst>
          </p:cNvPr>
          <p:cNvSpPr>
            <a:spLocks noGrp="1"/>
          </p:cNvSpPr>
          <p:nvPr>
            <p:ph type="dt" sz="half" idx="10"/>
          </p:nvPr>
        </p:nvSpPr>
        <p:spPr/>
        <p:txBody>
          <a:bodyPr/>
          <a:lstStyle/>
          <a:p>
            <a:r>
              <a:rPr lang="en-US"/>
              <a:t>01/09/2022</a:t>
            </a:r>
          </a:p>
        </p:txBody>
      </p:sp>
      <p:sp>
        <p:nvSpPr>
          <p:cNvPr id="4" name="Footer Placeholder 3">
            <a:extLst>
              <a:ext uri="{FF2B5EF4-FFF2-40B4-BE49-F238E27FC236}">
                <a16:creationId xmlns:a16="http://schemas.microsoft.com/office/drawing/2014/main" id="{E52C4646-AE0D-1269-C2F9-582FC9DE4E4E}"/>
              </a:ext>
            </a:extLst>
          </p:cNvPr>
          <p:cNvSpPr>
            <a:spLocks noGrp="1"/>
          </p:cNvSpPr>
          <p:nvPr>
            <p:ph type="ftr" sz="quarter" idx="11"/>
          </p:nvPr>
        </p:nvSpPr>
        <p:spPr/>
        <p:txBody>
          <a:bodyPr/>
          <a:lstStyle/>
          <a:p>
            <a:r>
              <a:rPr lang="en-US"/>
              <a:t>BPU11, Predrag Krstic</a:t>
            </a:r>
          </a:p>
        </p:txBody>
      </p:sp>
      <p:sp>
        <p:nvSpPr>
          <p:cNvPr id="5" name="Slide Number Placeholder 4">
            <a:extLst>
              <a:ext uri="{FF2B5EF4-FFF2-40B4-BE49-F238E27FC236}">
                <a16:creationId xmlns:a16="http://schemas.microsoft.com/office/drawing/2014/main" id="{AEF007C8-4CC8-F1C3-C147-37ADBCFABDC3}"/>
              </a:ext>
            </a:extLst>
          </p:cNvPr>
          <p:cNvSpPr>
            <a:spLocks noGrp="1"/>
          </p:cNvSpPr>
          <p:nvPr>
            <p:ph type="sldNum" sz="quarter" idx="12"/>
          </p:nvPr>
        </p:nvSpPr>
        <p:spPr/>
        <p:txBody>
          <a:bodyPr/>
          <a:lstStyle/>
          <a:p>
            <a:fld id="{A4F2CA83-2021-4716-8E4F-79F255E2A287}" type="slidenum">
              <a:rPr lang="en-US" smtClean="0"/>
              <a:t>50</a:t>
            </a:fld>
            <a:endParaRPr lang="en-US"/>
          </a:p>
        </p:txBody>
      </p:sp>
      <p:sp>
        <p:nvSpPr>
          <p:cNvPr id="6" name="TextBox 5">
            <a:extLst>
              <a:ext uri="{FF2B5EF4-FFF2-40B4-BE49-F238E27FC236}">
                <a16:creationId xmlns:a16="http://schemas.microsoft.com/office/drawing/2014/main" id="{3E2FA6FA-79B4-96B3-C302-4BE9DC1B9AFA}"/>
              </a:ext>
            </a:extLst>
          </p:cNvPr>
          <p:cNvSpPr txBox="1"/>
          <p:nvPr/>
        </p:nvSpPr>
        <p:spPr>
          <a:xfrm>
            <a:off x="3464767" y="2873829"/>
            <a:ext cx="3980577" cy="1015663"/>
          </a:xfrm>
          <a:prstGeom prst="rect">
            <a:avLst/>
          </a:prstGeom>
          <a:noFill/>
        </p:spPr>
        <p:txBody>
          <a:bodyPr wrap="none" rtlCol="0">
            <a:spAutoFit/>
          </a:bodyPr>
          <a:lstStyle/>
          <a:p>
            <a:r>
              <a:rPr lang="en-US" sz="6000" dirty="0">
                <a:latin typeface="Comic Sans MS" panose="030F0702030302020204" pitchFamily="66" charset="0"/>
              </a:rPr>
              <a:t>Thank you!</a:t>
            </a:r>
          </a:p>
        </p:txBody>
      </p:sp>
    </p:spTree>
    <p:extLst>
      <p:ext uri="{BB962C8B-B14F-4D97-AF65-F5344CB8AC3E}">
        <p14:creationId xmlns:p14="http://schemas.microsoft.com/office/powerpoint/2010/main" val="142655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62D6E9-D861-CF3F-C252-3480BB7E49EB}"/>
              </a:ext>
            </a:extLst>
          </p:cNvPr>
          <p:cNvPicPr>
            <a:picLocks noChangeAspect="1"/>
          </p:cNvPicPr>
          <p:nvPr/>
        </p:nvPicPr>
        <p:blipFill>
          <a:blip r:embed="rId2"/>
          <a:stretch>
            <a:fillRect/>
          </a:stretch>
        </p:blipFill>
        <p:spPr>
          <a:xfrm>
            <a:off x="167054" y="2855620"/>
            <a:ext cx="11504149" cy="2456901"/>
          </a:xfrm>
          <a:prstGeom prst="rect">
            <a:avLst/>
          </a:prstGeom>
        </p:spPr>
      </p:pic>
      <p:pic>
        <p:nvPicPr>
          <p:cNvPr id="5" name="Picture 4">
            <a:extLst>
              <a:ext uri="{FF2B5EF4-FFF2-40B4-BE49-F238E27FC236}">
                <a16:creationId xmlns:a16="http://schemas.microsoft.com/office/drawing/2014/main" id="{C20FCBF9-2A7C-A2A0-3CA1-708058095CDC}"/>
              </a:ext>
            </a:extLst>
          </p:cNvPr>
          <p:cNvPicPr>
            <a:picLocks noChangeAspect="1"/>
          </p:cNvPicPr>
          <p:nvPr/>
        </p:nvPicPr>
        <p:blipFill>
          <a:blip r:embed="rId3"/>
          <a:stretch>
            <a:fillRect/>
          </a:stretch>
        </p:blipFill>
        <p:spPr>
          <a:xfrm>
            <a:off x="167054" y="1055044"/>
            <a:ext cx="12168671" cy="1176630"/>
          </a:xfrm>
          <a:prstGeom prst="rect">
            <a:avLst/>
          </a:prstGeom>
        </p:spPr>
      </p:pic>
      <p:sp>
        <p:nvSpPr>
          <p:cNvPr id="6" name="Date Placeholder 5">
            <a:extLst>
              <a:ext uri="{FF2B5EF4-FFF2-40B4-BE49-F238E27FC236}">
                <a16:creationId xmlns:a16="http://schemas.microsoft.com/office/drawing/2014/main" id="{4C7CD27C-9A3D-D007-3EAD-E3FC5DF471C7}"/>
              </a:ext>
            </a:extLst>
          </p:cNvPr>
          <p:cNvSpPr>
            <a:spLocks noGrp="1"/>
          </p:cNvSpPr>
          <p:nvPr>
            <p:ph type="dt" sz="half" idx="10"/>
          </p:nvPr>
        </p:nvSpPr>
        <p:spPr/>
        <p:txBody>
          <a:bodyPr/>
          <a:lstStyle/>
          <a:p>
            <a:r>
              <a:rPr lang="en-US"/>
              <a:t>01/09/2022</a:t>
            </a:r>
          </a:p>
        </p:txBody>
      </p:sp>
      <p:sp>
        <p:nvSpPr>
          <p:cNvPr id="7" name="Footer Placeholder 6">
            <a:extLst>
              <a:ext uri="{FF2B5EF4-FFF2-40B4-BE49-F238E27FC236}">
                <a16:creationId xmlns:a16="http://schemas.microsoft.com/office/drawing/2014/main" id="{27871AD2-3A8D-A3B1-A473-7B483BC62B80}"/>
              </a:ext>
            </a:extLst>
          </p:cNvPr>
          <p:cNvSpPr>
            <a:spLocks noGrp="1"/>
          </p:cNvSpPr>
          <p:nvPr>
            <p:ph type="ftr" sz="quarter" idx="11"/>
          </p:nvPr>
        </p:nvSpPr>
        <p:spPr/>
        <p:txBody>
          <a:bodyPr/>
          <a:lstStyle/>
          <a:p>
            <a:r>
              <a:rPr lang="en-US"/>
              <a:t>BPU11, Predrag Krstic</a:t>
            </a:r>
          </a:p>
        </p:txBody>
      </p:sp>
      <p:sp>
        <p:nvSpPr>
          <p:cNvPr id="8" name="Slide Number Placeholder 7">
            <a:extLst>
              <a:ext uri="{FF2B5EF4-FFF2-40B4-BE49-F238E27FC236}">
                <a16:creationId xmlns:a16="http://schemas.microsoft.com/office/drawing/2014/main" id="{F1224B92-9A6D-37C3-B029-136AB88E2403}"/>
              </a:ext>
            </a:extLst>
          </p:cNvPr>
          <p:cNvSpPr>
            <a:spLocks noGrp="1"/>
          </p:cNvSpPr>
          <p:nvPr>
            <p:ph type="sldNum" sz="quarter" idx="12"/>
          </p:nvPr>
        </p:nvSpPr>
        <p:spPr/>
        <p:txBody>
          <a:bodyPr/>
          <a:lstStyle/>
          <a:p>
            <a:fld id="{A4F2CA83-2021-4716-8E4F-79F255E2A287}" type="slidenum">
              <a:rPr lang="en-US" smtClean="0"/>
              <a:t>6</a:t>
            </a:fld>
            <a:endParaRPr lang="en-US"/>
          </a:p>
        </p:txBody>
      </p:sp>
      <p:sp>
        <p:nvSpPr>
          <p:cNvPr id="9" name="TextBox 8">
            <a:extLst>
              <a:ext uri="{FF2B5EF4-FFF2-40B4-BE49-F238E27FC236}">
                <a16:creationId xmlns:a16="http://schemas.microsoft.com/office/drawing/2014/main" id="{FF0217FD-0671-750D-1059-122116C71BA8}"/>
              </a:ext>
            </a:extLst>
          </p:cNvPr>
          <p:cNvSpPr txBox="1"/>
          <p:nvPr/>
        </p:nvSpPr>
        <p:spPr>
          <a:xfrm>
            <a:off x="77241" y="252817"/>
            <a:ext cx="9761005" cy="646331"/>
          </a:xfrm>
          <a:prstGeom prst="rect">
            <a:avLst/>
          </a:prstGeom>
          <a:noFill/>
        </p:spPr>
        <p:txBody>
          <a:bodyPr wrap="none" rtlCol="0">
            <a:spAutoFit/>
          </a:bodyPr>
          <a:lstStyle/>
          <a:p>
            <a:r>
              <a:rPr lang="en-US" sz="2800" b="1" dirty="0">
                <a:latin typeface="Comic Sans MS" panose="030F0702030302020204" pitchFamily="66" charset="0"/>
              </a:rPr>
              <a:t>When problems are too complex, and time is a factor</a:t>
            </a:r>
            <a:r>
              <a:rPr lang="en-US" sz="3600" dirty="0">
                <a:latin typeface="Comic Sans MS" panose="030F0702030302020204" pitchFamily="66" charset="0"/>
              </a:rPr>
              <a:t>:</a:t>
            </a:r>
          </a:p>
        </p:txBody>
      </p:sp>
    </p:spTree>
    <p:extLst>
      <p:ext uri="{BB962C8B-B14F-4D97-AF65-F5344CB8AC3E}">
        <p14:creationId xmlns:p14="http://schemas.microsoft.com/office/powerpoint/2010/main" val="3509831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E61EF6-99C1-77D1-E715-918782D1A426}"/>
              </a:ext>
            </a:extLst>
          </p:cNvPr>
          <p:cNvSpPr txBox="1"/>
          <p:nvPr/>
        </p:nvSpPr>
        <p:spPr>
          <a:xfrm>
            <a:off x="838200" y="2136531"/>
            <a:ext cx="10859063" cy="1538883"/>
          </a:xfrm>
          <a:prstGeom prst="rect">
            <a:avLst/>
          </a:prstGeom>
          <a:noFill/>
        </p:spPr>
        <p:txBody>
          <a:bodyPr wrap="none" rtlCol="0">
            <a:spAutoFit/>
          </a:bodyPr>
          <a:lstStyle/>
          <a:p>
            <a:r>
              <a:rPr lang="en-US" sz="5400" dirty="0">
                <a:latin typeface="Comic Sans MS" panose="030F0702030302020204" pitchFamily="66" charset="0"/>
              </a:rPr>
              <a:t>Principles of Quantum Mechanics</a:t>
            </a:r>
          </a:p>
          <a:p>
            <a:pPr algn="ctr"/>
            <a:r>
              <a:rPr lang="en-US" sz="4000" dirty="0">
                <a:latin typeface="Comic Sans MS" panose="030F0702030302020204" pitchFamily="66" charset="0"/>
              </a:rPr>
              <a:t> where QC starts</a:t>
            </a:r>
          </a:p>
        </p:txBody>
      </p:sp>
      <p:sp>
        <p:nvSpPr>
          <p:cNvPr id="3" name="Date Placeholder 2">
            <a:extLst>
              <a:ext uri="{FF2B5EF4-FFF2-40B4-BE49-F238E27FC236}">
                <a16:creationId xmlns:a16="http://schemas.microsoft.com/office/drawing/2014/main" id="{7C73C5C5-8A2D-8132-0DF7-17BB8377E7BF}"/>
              </a:ext>
            </a:extLst>
          </p:cNvPr>
          <p:cNvSpPr>
            <a:spLocks noGrp="1"/>
          </p:cNvSpPr>
          <p:nvPr>
            <p:ph type="dt" sz="half" idx="10"/>
          </p:nvPr>
        </p:nvSpPr>
        <p:spPr/>
        <p:txBody>
          <a:bodyPr/>
          <a:lstStyle/>
          <a:p>
            <a:r>
              <a:rPr lang="en-US"/>
              <a:t>01/09/2022</a:t>
            </a:r>
          </a:p>
        </p:txBody>
      </p:sp>
      <p:sp>
        <p:nvSpPr>
          <p:cNvPr id="4" name="Footer Placeholder 3">
            <a:extLst>
              <a:ext uri="{FF2B5EF4-FFF2-40B4-BE49-F238E27FC236}">
                <a16:creationId xmlns:a16="http://schemas.microsoft.com/office/drawing/2014/main" id="{07CAE58A-E99D-26DB-9FD2-55EF42C3F0AE}"/>
              </a:ext>
            </a:extLst>
          </p:cNvPr>
          <p:cNvSpPr>
            <a:spLocks noGrp="1"/>
          </p:cNvSpPr>
          <p:nvPr>
            <p:ph type="ftr" sz="quarter" idx="11"/>
          </p:nvPr>
        </p:nvSpPr>
        <p:spPr/>
        <p:txBody>
          <a:bodyPr/>
          <a:lstStyle/>
          <a:p>
            <a:r>
              <a:rPr lang="en-US"/>
              <a:t>BPU11, Predrag Krstic</a:t>
            </a:r>
          </a:p>
        </p:txBody>
      </p:sp>
      <p:sp>
        <p:nvSpPr>
          <p:cNvPr id="5" name="Slide Number Placeholder 4">
            <a:extLst>
              <a:ext uri="{FF2B5EF4-FFF2-40B4-BE49-F238E27FC236}">
                <a16:creationId xmlns:a16="http://schemas.microsoft.com/office/drawing/2014/main" id="{FE3822C2-A2E1-8691-AC81-8FD65176A298}"/>
              </a:ext>
            </a:extLst>
          </p:cNvPr>
          <p:cNvSpPr>
            <a:spLocks noGrp="1"/>
          </p:cNvSpPr>
          <p:nvPr>
            <p:ph type="sldNum" sz="quarter" idx="12"/>
          </p:nvPr>
        </p:nvSpPr>
        <p:spPr/>
        <p:txBody>
          <a:bodyPr/>
          <a:lstStyle/>
          <a:p>
            <a:fld id="{A4F2CA83-2021-4716-8E4F-79F255E2A287}" type="slidenum">
              <a:rPr lang="en-US" smtClean="0"/>
              <a:t>7</a:t>
            </a:fld>
            <a:endParaRPr lang="en-US"/>
          </a:p>
        </p:txBody>
      </p:sp>
    </p:spTree>
    <p:extLst>
      <p:ext uri="{BB962C8B-B14F-4D97-AF65-F5344CB8AC3E}">
        <p14:creationId xmlns:p14="http://schemas.microsoft.com/office/powerpoint/2010/main" val="276939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F07C78-A63E-44CA-93E5-5CB333D040CE}"/>
              </a:ext>
            </a:extLst>
          </p:cNvPr>
          <p:cNvSpPr txBox="1"/>
          <p:nvPr/>
        </p:nvSpPr>
        <p:spPr>
          <a:xfrm>
            <a:off x="108438" y="1094887"/>
            <a:ext cx="11975123" cy="4031873"/>
          </a:xfrm>
          <a:prstGeom prst="rect">
            <a:avLst/>
          </a:prstGeom>
          <a:noFill/>
        </p:spPr>
        <p:txBody>
          <a:bodyPr wrap="square" rtlCol="0">
            <a:spAutoFit/>
          </a:bodyPr>
          <a:lstStyle/>
          <a:p>
            <a:pPr marL="12700" marR="133985">
              <a:lnSpc>
                <a:spcPct val="100000"/>
              </a:lnSpc>
            </a:pPr>
            <a:r>
              <a:rPr lang="en-US" sz="3200" spc="-5" dirty="0">
                <a:latin typeface="Comic Sans MS" panose="030F0702030302020204" pitchFamily="66" charset="0"/>
                <a:cs typeface="Calibri"/>
              </a:rPr>
              <a:t>The </a:t>
            </a:r>
            <a:r>
              <a:rPr lang="en-US" sz="3200" spc="-10" dirty="0">
                <a:latin typeface="Comic Sans MS" panose="030F0702030302020204" pitchFamily="66" charset="0"/>
                <a:cs typeface="Calibri"/>
              </a:rPr>
              <a:t>three </a:t>
            </a:r>
            <a:r>
              <a:rPr lang="en-US" sz="3200" spc="-5" dirty="0">
                <a:latin typeface="Comic Sans MS" panose="030F0702030302020204" pitchFamily="66" charset="0"/>
                <a:cs typeface="Calibri"/>
              </a:rPr>
              <a:t>fundamental, </a:t>
            </a:r>
            <a:r>
              <a:rPr lang="en-US" sz="3200" dirty="0">
                <a:latin typeface="Comic Sans MS" panose="030F0702030302020204" pitchFamily="66" charset="0"/>
                <a:cs typeface="Calibri"/>
              </a:rPr>
              <a:t>and </a:t>
            </a:r>
            <a:r>
              <a:rPr lang="en-US" sz="3200" spc="-5" dirty="0">
                <a:latin typeface="Comic Sans MS" panose="030F0702030302020204" pitchFamily="66" charset="0"/>
                <a:cs typeface="Calibri"/>
              </a:rPr>
              <a:t>not very intuitive phenomena of </a:t>
            </a:r>
            <a:r>
              <a:rPr lang="en-US" sz="3200" dirty="0">
                <a:latin typeface="Comic Sans MS" panose="030F0702030302020204" pitchFamily="66" charset="0"/>
                <a:cs typeface="Calibri"/>
              </a:rPr>
              <a:t>the </a:t>
            </a:r>
            <a:r>
              <a:rPr lang="en-US" sz="3200" spc="-5" dirty="0">
                <a:latin typeface="Comic Sans MS" panose="030F0702030302020204" pitchFamily="66" charset="0"/>
                <a:cs typeface="Calibri"/>
              </a:rPr>
              <a:t>quantum </a:t>
            </a:r>
            <a:r>
              <a:rPr lang="en-US" sz="3200" dirty="0">
                <a:latin typeface="Comic Sans MS" panose="030F0702030302020204" pitchFamily="66" charset="0"/>
                <a:cs typeface="Calibri"/>
              </a:rPr>
              <a:t>theory</a:t>
            </a:r>
            <a:r>
              <a:rPr lang="en-US" sz="3200" spc="-5" dirty="0">
                <a:latin typeface="Comic Sans MS" panose="030F0702030302020204" pitchFamily="66" charset="0"/>
                <a:cs typeface="Calibri"/>
              </a:rPr>
              <a:t> are foundation of quantum computation</a:t>
            </a:r>
            <a:r>
              <a:rPr lang="en-US" sz="3200" dirty="0">
                <a:latin typeface="Comic Sans MS" panose="030F0702030302020204" pitchFamily="66" charset="0"/>
                <a:cs typeface="Calibri"/>
              </a:rPr>
              <a:t>: </a:t>
            </a:r>
          </a:p>
          <a:p>
            <a:pPr marL="12700" marR="133985">
              <a:lnSpc>
                <a:spcPct val="100000"/>
              </a:lnSpc>
            </a:pPr>
            <a:endParaRPr lang="en-US" sz="3200" spc="-5" dirty="0">
              <a:solidFill>
                <a:srgbClr val="FF0000"/>
              </a:solidFill>
              <a:latin typeface="Comic Sans MS" panose="030F0702030302020204" pitchFamily="66" charset="0"/>
              <a:cs typeface="Calibri"/>
            </a:endParaRPr>
          </a:p>
          <a:p>
            <a:pPr marL="12700" marR="133985">
              <a:lnSpc>
                <a:spcPct val="100000"/>
              </a:lnSpc>
            </a:pPr>
            <a:r>
              <a:rPr lang="en-US" sz="3200" spc="-5" dirty="0">
                <a:solidFill>
                  <a:srgbClr val="FF0000"/>
                </a:solidFill>
                <a:latin typeface="Comic Sans MS" panose="030F0702030302020204" pitchFamily="66" charset="0"/>
                <a:cs typeface="Calibri"/>
              </a:rPr>
              <a:t>The </a:t>
            </a:r>
            <a:r>
              <a:rPr lang="en-US" sz="3200" spc="-10" dirty="0">
                <a:solidFill>
                  <a:srgbClr val="FF0000"/>
                </a:solidFill>
                <a:latin typeface="Comic Sans MS" panose="030F0702030302020204" pitchFamily="66" charset="0"/>
                <a:cs typeface="Calibri"/>
              </a:rPr>
              <a:t>principle </a:t>
            </a:r>
            <a:r>
              <a:rPr lang="en-US" sz="3200" spc="-5" dirty="0">
                <a:solidFill>
                  <a:srgbClr val="FF0000"/>
                </a:solidFill>
                <a:latin typeface="Comic Sans MS" panose="030F0702030302020204" pitchFamily="66" charset="0"/>
                <a:cs typeface="Calibri"/>
              </a:rPr>
              <a:t>of superposition of </a:t>
            </a:r>
            <a:r>
              <a:rPr lang="en-US" sz="3200" spc="-10" dirty="0">
                <a:solidFill>
                  <a:srgbClr val="FF0000"/>
                </a:solidFill>
                <a:latin typeface="Comic Sans MS" panose="030F0702030302020204" pitchFamily="66" charset="0"/>
                <a:cs typeface="Calibri"/>
              </a:rPr>
              <a:t>states</a:t>
            </a:r>
            <a:r>
              <a:rPr lang="en-US" sz="3200" spc="-10" dirty="0">
                <a:latin typeface="Comic Sans MS" panose="030F0702030302020204" pitchFamily="66" charset="0"/>
                <a:cs typeface="Calibri"/>
              </a:rPr>
              <a:t>,  </a:t>
            </a:r>
          </a:p>
          <a:p>
            <a:pPr marL="12700" marR="133985">
              <a:lnSpc>
                <a:spcPct val="100000"/>
              </a:lnSpc>
            </a:pPr>
            <a:endParaRPr lang="en-US" sz="3200" spc="-5" dirty="0">
              <a:solidFill>
                <a:srgbClr val="FF0000"/>
              </a:solidFill>
              <a:latin typeface="Comic Sans MS" panose="030F0702030302020204" pitchFamily="66" charset="0"/>
              <a:cs typeface="Calibri"/>
            </a:endParaRPr>
          </a:p>
          <a:p>
            <a:pPr marL="12700" marR="133985">
              <a:lnSpc>
                <a:spcPct val="100000"/>
              </a:lnSpc>
            </a:pPr>
            <a:r>
              <a:rPr lang="en-US" sz="3200" spc="-5" dirty="0">
                <a:solidFill>
                  <a:srgbClr val="FF0000"/>
                </a:solidFill>
                <a:latin typeface="Comic Sans MS" panose="030F0702030302020204" pitchFamily="66" charset="0"/>
                <a:cs typeface="Calibri"/>
              </a:rPr>
              <a:t>The </a:t>
            </a:r>
            <a:r>
              <a:rPr lang="en-US" sz="3200" spc="-10" dirty="0">
                <a:solidFill>
                  <a:srgbClr val="FF0000"/>
                </a:solidFill>
                <a:latin typeface="Comic Sans MS" panose="030F0702030302020204" pitchFamily="66" charset="0"/>
                <a:cs typeface="Calibri"/>
              </a:rPr>
              <a:t>principle </a:t>
            </a:r>
            <a:r>
              <a:rPr lang="en-US" sz="3200" spc="-5" dirty="0">
                <a:solidFill>
                  <a:srgbClr val="FF0000"/>
                </a:solidFill>
                <a:latin typeface="Comic Sans MS" panose="030F0702030302020204" pitchFamily="66" charset="0"/>
                <a:cs typeface="Calibri"/>
              </a:rPr>
              <a:t>of measurement, </a:t>
            </a:r>
            <a:r>
              <a:rPr lang="en-US" sz="3200" dirty="0">
                <a:latin typeface="Comic Sans MS" panose="030F0702030302020204" pitchFamily="66" charset="0"/>
                <a:cs typeface="Calibri"/>
              </a:rPr>
              <a:t> </a:t>
            </a:r>
          </a:p>
          <a:p>
            <a:pPr marL="12700" marR="133985">
              <a:lnSpc>
                <a:spcPct val="100000"/>
              </a:lnSpc>
            </a:pPr>
            <a:endParaRPr lang="en-US" sz="3200" spc="-5" dirty="0">
              <a:solidFill>
                <a:srgbClr val="FF0000"/>
              </a:solidFill>
              <a:latin typeface="Comic Sans MS" panose="030F0702030302020204" pitchFamily="66" charset="0"/>
              <a:cs typeface="Calibri"/>
            </a:endParaRPr>
          </a:p>
          <a:p>
            <a:pPr marL="12700" marR="133985">
              <a:lnSpc>
                <a:spcPct val="100000"/>
              </a:lnSpc>
            </a:pPr>
            <a:r>
              <a:rPr lang="en-US" sz="3200" spc="-5" dirty="0">
                <a:solidFill>
                  <a:srgbClr val="FF0000"/>
                </a:solidFill>
                <a:latin typeface="Comic Sans MS" panose="030F0702030302020204" pitchFamily="66" charset="0"/>
                <a:cs typeface="Calibri"/>
              </a:rPr>
              <a:t>The phenomenon of entanglement.</a:t>
            </a:r>
          </a:p>
        </p:txBody>
      </p:sp>
      <p:sp>
        <p:nvSpPr>
          <p:cNvPr id="4" name="Date Placeholder 3">
            <a:extLst>
              <a:ext uri="{FF2B5EF4-FFF2-40B4-BE49-F238E27FC236}">
                <a16:creationId xmlns:a16="http://schemas.microsoft.com/office/drawing/2014/main" id="{1BBD04F7-271F-028C-8444-6893FDF76FD0}"/>
              </a:ext>
            </a:extLst>
          </p:cNvPr>
          <p:cNvSpPr>
            <a:spLocks noGrp="1"/>
          </p:cNvSpPr>
          <p:nvPr>
            <p:ph type="dt" sz="half" idx="10"/>
          </p:nvPr>
        </p:nvSpPr>
        <p:spPr/>
        <p:txBody>
          <a:bodyPr/>
          <a:lstStyle/>
          <a:p>
            <a:r>
              <a:rPr lang="en-US"/>
              <a:t>01/09/2022</a:t>
            </a:r>
          </a:p>
        </p:txBody>
      </p:sp>
      <p:sp>
        <p:nvSpPr>
          <p:cNvPr id="5" name="Footer Placeholder 4">
            <a:extLst>
              <a:ext uri="{FF2B5EF4-FFF2-40B4-BE49-F238E27FC236}">
                <a16:creationId xmlns:a16="http://schemas.microsoft.com/office/drawing/2014/main" id="{4A7BC33A-0E5B-6402-E4CB-CBA954D773A6}"/>
              </a:ext>
            </a:extLst>
          </p:cNvPr>
          <p:cNvSpPr>
            <a:spLocks noGrp="1"/>
          </p:cNvSpPr>
          <p:nvPr>
            <p:ph type="ftr" sz="quarter" idx="11"/>
          </p:nvPr>
        </p:nvSpPr>
        <p:spPr/>
        <p:txBody>
          <a:bodyPr/>
          <a:lstStyle/>
          <a:p>
            <a:r>
              <a:rPr lang="en-US"/>
              <a:t>BPU11, Predrag Krstic</a:t>
            </a:r>
          </a:p>
        </p:txBody>
      </p:sp>
      <p:sp>
        <p:nvSpPr>
          <p:cNvPr id="6" name="Slide Number Placeholder 5">
            <a:extLst>
              <a:ext uri="{FF2B5EF4-FFF2-40B4-BE49-F238E27FC236}">
                <a16:creationId xmlns:a16="http://schemas.microsoft.com/office/drawing/2014/main" id="{10343D0A-58EA-A3EB-2F7E-C79B42BC4903}"/>
              </a:ext>
            </a:extLst>
          </p:cNvPr>
          <p:cNvSpPr>
            <a:spLocks noGrp="1"/>
          </p:cNvSpPr>
          <p:nvPr>
            <p:ph type="sldNum" sz="quarter" idx="12"/>
          </p:nvPr>
        </p:nvSpPr>
        <p:spPr/>
        <p:txBody>
          <a:bodyPr/>
          <a:lstStyle/>
          <a:p>
            <a:fld id="{DB82F803-4786-4F5E-BD09-D85CA3EAEE09}" type="slidenum">
              <a:rPr lang="en-US" smtClean="0"/>
              <a:t>8</a:t>
            </a:fld>
            <a:endParaRPr lang="en-US"/>
          </a:p>
        </p:txBody>
      </p:sp>
    </p:spTree>
    <p:extLst>
      <p:ext uri="{BB962C8B-B14F-4D97-AF65-F5344CB8AC3E}">
        <p14:creationId xmlns:p14="http://schemas.microsoft.com/office/powerpoint/2010/main" val="1033385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42112AB-9D3D-F0CA-D31B-FAA24528962D}"/>
              </a:ext>
            </a:extLst>
          </p:cNvPr>
          <p:cNvSpPr>
            <a:spLocks noGrp="1"/>
          </p:cNvSpPr>
          <p:nvPr>
            <p:ph type="dt" sz="half" idx="10"/>
          </p:nvPr>
        </p:nvSpPr>
        <p:spPr/>
        <p:txBody>
          <a:bodyPr/>
          <a:lstStyle/>
          <a:p>
            <a:r>
              <a:rPr lang="en-US"/>
              <a:t>01/09/2022</a:t>
            </a:r>
          </a:p>
        </p:txBody>
      </p:sp>
      <p:sp>
        <p:nvSpPr>
          <p:cNvPr id="4" name="Footer Placeholder 3">
            <a:extLst>
              <a:ext uri="{FF2B5EF4-FFF2-40B4-BE49-F238E27FC236}">
                <a16:creationId xmlns:a16="http://schemas.microsoft.com/office/drawing/2014/main" id="{C291975E-78FE-7115-839F-C5F11B70D70A}"/>
              </a:ext>
            </a:extLst>
          </p:cNvPr>
          <p:cNvSpPr>
            <a:spLocks noGrp="1"/>
          </p:cNvSpPr>
          <p:nvPr>
            <p:ph type="ftr" sz="quarter" idx="11"/>
          </p:nvPr>
        </p:nvSpPr>
        <p:spPr/>
        <p:txBody>
          <a:bodyPr/>
          <a:lstStyle/>
          <a:p>
            <a:r>
              <a:rPr lang="en-US"/>
              <a:t>BPU11, Predrag Krstic</a:t>
            </a:r>
          </a:p>
        </p:txBody>
      </p:sp>
      <p:sp>
        <p:nvSpPr>
          <p:cNvPr id="5" name="Slide Number Placeholder 4">
            <a:extLst>
              <a:ext uri="{FF2B5EF4-FFF2-40B4-BE49-F238E27FC236}">
                <a16:creationId xmlns:a16="http://schemas.microsoft.com/office/drawing/2014/main" id="{51010818-6C89-2F94-F2A6-9D009A900A9E}"/>
              </a:ext>
            </a:extLst>
          </p:cNvPr>
          <p:cNvSpPr>
            <a:spLocks noGrp="1"/>
          </p:cNvSpPr>
          <p:nvPr>
            <p:ph type="sldNum" sz="quarter" idx="12"/>
          </p:nvPr>
        </p:nvSpPr>
        <p:spPr/>
        <p:txBody>
          <a:bodyPr/>
          <a:lstStyle/>
          <a:p>
            <a:fld id="{A4F2CA83-2021-4716-8E4F-79F255E2A287}" type="slidenum">
              <a:rPr lang="en-US" smtClean="0"/>
              <a:t>9</a:t>
            </a:fld>
            <a:endParaRPr lang="en-US"/>
          </a:p>
        </p:txBody>
      </p:sp>
      <p:sp>
        <p:nvSpPr>
          <p:cNvPr id="7" name="TextBox 6">
            <a:extLst>
              <a:ext uri="{FF2B5EF4-FFF2-40B4-BE49-F238E27FC236}">
                <a16:creationId xmlns:a16="http://schemas.microsoft.com/office/drawing/2014/main" id="{17EB5722-F388-A229-4843-5DBD1DFAE73A}"/>
              </a:ext>
            </a:extLst>
          </p:cNvPr>
          <p:cNvSpPr txBox="1"/>
          <p:nvPr/>
        </p:nvSpPr>
        <p:spPr>
          <a:xfrm>
            <a:off x="430824" y="369086"/>
            <a:ext cx="11629292" cy="4832092"/>
          </a:xfrm>
          <a:prstGeom prst="rect">
            <a:avLst/>
          </a:prstGeom>
          <a:noFill/>
        </p:spPr>
        <p:txBody>
          <a:bodyPr wrap="square">
            <a:spAutoFit/>
          </a:bodyPr>
          <a:lstStyle/>
          <a:p>
            <a:r>
              <a:rPr lang="en-US" sz="2800" dirty="0">
                <a:solidFill>
                  <a:srgbClr val="FF0000"/>
                </a:solidFill>
                <a:latin typeface="Comic Sans MS" panose="030F0702030302020204" pitchFamily="66" charset="0"/>
                <a:ea typeface="Times New Roman" panose="02020603050405020304" pitchFamily="18" charset="0"/>
              </a:rPr>
              <a:t>Superposition</a:t>
            </a:r>
            <a:r>
              <a:rPr lang="en-US" sz="2800" dirty="0">
                <a:solidFill>
                  <a:srgbClr val="000000"/>
                </a:solidFill>
                <a:latin typeface="Comic Sans MS" panose="030F0702030302020204" pitchFamily="66" charset="0"/>
                <a:ea typeface="Times New Roman" panose="02020603050405020304" pitchFamily="18" charset="0"/>
              </a:rPr>
              <a:t>: The ability of a quantum system to be in multiple states at the same time </a:t>
            </a:r>
          </a:p>
          <a:p>
            <a:endParaRPr lang="en-US" sz="2800" dirty="0">
              <a:solidFill>
                <a:srgbClr val="000000"/>
              </a:solidFill>
              <a:latin typeface="Comic Sans MS" panose="030F0702030302020204" pitchFamily="66" charset="0"/>
              <a:ea typeface="Times New Roman" panose="02020603050405020304" pitchFamily="18" charset="0"/>
            </a:endParaRPr>
          </a:p>
          <a:p>
            <a:r>
              <a:rPr lang="en-US" sz="2800" dirty="0">
                <a:latin typeface="Comic Sans MS" panose="030F0702030302020204" pitchFamily="66" charset="0"/>
              </a:rPr>
              <a:t>For any two states </a:t>
            </a:r>
            <a:r>
              <a:rPr lang="en-US" sz="2800" dirty="0">
                <a:solidFill>
                  <a:schemeClr val="accent4">
                    <a:lumMod val="60000"/>
                    <a:lumOff val="40000"/>
                  </a:schemeClr>
                </a:solidFill>
                <a:latin typeface="Comic Sans MS" panose="030F0702030302020204" pitchFamily="66" charset="0"/>
              </a:rPr>
              <a:t>|yellow&gt; </a:t>
            </a:r>
            <a:r>
              <a:rPr lang="en-US" sz="2800" dirty="0">
                <a:latin typeface="Comic Sans MS" panose="030F0702030302020204" pitchFamily="66" charset="0"/>
              </a:rPr>
              <a:t>and </a:t>
            </a:r>
            <a:r>
              <a:rPr lang="en-US" sz="2800" dirty="0">
                <a:solidFill>
                  <a:schemeClr val="accent1"/>
                </a:solidFill>
                <a:latin typeface="Comic Sans MS" panose="030F0702030302020204" pitchFamily="66" charset="0"/>
              </a:rPr>
              <a:t>|blue&gt;, </a:t>
            </a:r>
            <a:r>
              <a:rPr lang="en-US" sz="2800" dirty="0">
                <a:latin typeface="Comic Sans MS" panose="030F0702030302020204" pitchFamily="66" charset="0"/>
              </a:rPr>
              <a:t>there is state </a:t>
            </a:r>
            <a:r>
              <a:rPr lang="en-US" sz="2800" dirty="0">
                <a:solidFill>
                  <a:schemeClr val="accent4">
                    <a:lumMod val="60000"/>
                    <a:lumOff val="40000"/>
                  </a:schemeClr>
                </a:solidFill>
                <a:highlight>
                  <a:srgbClr val="C0C0C0"/>
                </a:highlight>
                <a:latin typeface="Comic Sans MS" panose="030F0702030302020204" pitchFamily="66" charset="0"/>
              </a:rPr>
              <a:t>|yellow&gt; </a:t>
            </a:r>
            <a:r>
              <a:rPr lang="en-US" sz="2800" dirty="0">
                <a:solidFill>
                  <a:schemeClr val="accent1"/>
                </a:solidFill>
                <a:highlight>
                  <a:srgbClr val="C0C0C0"/>
                </a:highlight>
                <a:latin typeface="Comic Sans MS" panose="030F0702030302020204" pitchFamily="66" charset="0"/>
              </a:rPr>
              <a:t>+|blue&gt; </a:t>
            </a:r>
            <a:r>
              <a:rPr lang="en-US" sz="2800" dirty="0">
                <a:latin typeface="Comic Sans MS" panose="030F0702030302020204" pitchFamily="66" charset="0"/>
              </a:rPr>
              <a:t>, which sometimes appear as </a:t>
            </a:r>
            <a:r>
              <a:rPr lang="en-US" sz="2800" dirty="0">
                <a:solidFill>
                  <a:schemeClr val="accent4"/>
                </a:solidFill>
                <a:latin typeface="Comic Sans MS" panose="030F0702030302020204" pitchFamily="66" charset="0"/>
              </a:rPr>
              <a:t>|yellow&gt; </a:t>
            </a:r>
            <a:r>
              <a:rPr lang="en-US" sz="2800" dirty="0">
                <a:latin typeface="Comic Sans MS" panose="030F0702030302020204" pitchFamily="66" charset="0"/>
              </a:rPr>
              <a:t>or as </a:t>
            </a:r>
            <a:r>
              <a:rPr lang="en-US" sz="2800" dirty="0">
                <a:solidFill>
                  <a:schemeClr val="accent1"/>
                </a:solidFill>
                <a:latin typeface="Comic Sans MS" panose="030F0702030302020204" pitchFamily="66" charset="0"/>
              </a:rPr>
              <a:t>|blue&gt;</a:t>
            </a:r>
            <a:r>
              <a:rPr lang="en-US" sz="2800" dirty="0">
                <a:latin typeface="Comic Sans MS" panose="030F0702030302020204" pitchFamily="66" charset="0"/>
              </a:rPr>
              <a:t>, but never as </a:t>
            </a:r>
            <a:r>
              <a:rPr lang="en-US" sz="2800" dirty="0">
                <a:solidFill>
                  <a:schemeClr val="accent6">
                    <a:lumMod val="75000"/>
                  </a:schemeClr>
                </a:solidFill>
                <a:latin typeface="Comic Sans MS" panose="030F0702030302020204" pitchFamily="66" charset="0"/>
              </a:rPr>
              <a:t>green</a:t>
            </a:r>
            <a:r>
              <a:rPr lang="en-US" sz="2800" dirty="0">
                <a:latin typeface="Comic Sans MS" panose="030F0702030302020204" pitchFamily="66" charset="0"/>
              </a:rPr>
              <a:t>; this uncertainty is in the hart of QM…</a:t>
            </a:r>
          </a:p>
          <a:p>
            <a:endParaRPr lang="en-US" sz="2800" dirty="0">
              <a:latin typeface="Comic Sans MS" panose="030F0702030302020204" pitchFamily="66" charset="0"/>
            </a:endParaRPr>
          </a:p>
          <a:p>
            <a:r>
              <a:rPr lang="en-US" sz="2800" dirty="0">
                <a:latin typeface="Comic Sans MS" panose="030F0702030302020204" pitchFamily="66" charset="0"/>
              </a:rPr>
              <a:t>And is resolved by observation (</a:t>
            </a:r>
            <a:r>
              <a:rPr lang="en-US" sz="2800" dirty="0">
                <a:solidFill>
                  <a:srgbClr val="FF0000"/>
                </a:solidFill>
                <a:latin typeface="Comic Sans MS" panose="030F0702030302020204" pitchFamily="66" charset="0"/>
              </a:rPr>
              <a:t>measurement</a:t>
            </a:r>
            <a:r>
              <a:rPr lang="en-US" sz="2800" dirty="0">
                <a:latin typeface="Comic Sans MS" panose="030F0702030302020204" pitchFamily="66" charset="0"/>
              </a:rPr>
              <a:t>) which projects the state into one of  the eigenstates (</a:t>
            </a:r>
            <a:r>
              <a:rPr lang="en-US" sz="2800" dirty="0">
                <a:solidFill>
                  <a:schemeClr val="accent4"/>
                </a:solidFill>
                <a:latin typeface="Comic Sans MS" panose="030F0702030302020204" pitchFamily="66" charset="0"/>
              </a:rPr>
              <a:t>yellow</a:t>
            </a:r>
            <a:r>
              <a:rPr lang="en-US" sz="2800" dirty="0">
                <a:latin typeface="Comic Sans MS" panose="030F0702030302020204" pitchFamily="66" charset="0"/>
              </a:rPr>
              <a:t> or </a:t>
            </a:r>
            <a:r>
              <a:rPr lang="en-US" sz="2800" dirty="0">
                <a:solidFill>
                  <a:schemeClr val="accent1"/>
                </a:solidFill>
                <a:latin typeface="Comic Sans MS" panose="030F0702030302020204" pitchFamily="66" charset="0"/>
              </a:rPr>
              <a:t>blue</a:t>
            </a:r>
            <a:r>
              <a:rPr lang="en-US" sz="2800" dirty="0">
                <a:latin typeface="Comic Sans MS" panose="030F0702030302020204" pitchFamily="66" charset="0"/>
              </a:rPr>
              <a:t>) of a property, with some probability : </a:t>
            </a:r>
          </a:p>
          <a:p>
            <a:r>
              <a:rPr lang="en-US" sz="2800" dirty="0">
                <a:solidFill>
                  <a:srgbClr val="FF0000"/>
                </a:solidFill>
                <a:latin typeface="Comic Sans MS" panose="030F0702030302020204" pitchFamily="66" charset="0"/>
              </a:rPr>
              <a:t>Collapse of the Wave function</a:t>
            </a:r>
            <a:r>
              <a:rPr lang="en-US" sz="2800" dirty="0">
                <a:latin typeface="Comic Sans MS" panose="030F0702030302020204" pitchFamily="66" charset="0"/>
              </a:rPr>
              <a:t>.</a:t>
            </a:r>
          </a:p>
        </p:txBody>
      </p:sp>
      <p:sp>
        <p:nvSpPr>
          <p:cNvPr id="8" name="TextBox 7">
            <a:extLst>
              <a:ext uri="{FF2B5EF4-FFF2-40B4-BE49-F238E27FC236}">
                <a16:creationId xmlns:a16="http://schemas.microsoft.com/office/drawing/2014/main" id="{45F4532E-AB4E-15DB-1178-0B9CCC0880DC}"/>
              </a:ext>
            </a:extLst>
          </p:cNvPr>
          <p:cNvSpPr txBox="1"/>
          <p:nvPr/>
        </p:nvSpPr>
        <p:spPr>
          <a:xfrm>
            <a:off x="82481" y="5201178"/>
            <a:ext cx="12111008" cy="1015663"/>
          </a:xfrm>
          <a:prstGeom prst="rect">
            <a:avLst/>
          </a:prstGeom>
          <a:noFill/>
        </p:spPr>
        <p:txBody>
          <a:bodyPr wrap="none" rtlCol="0">
            <a:spAutoFit/>
          </a:bodyPr>
          <a:lstStyle/>
          <a:p>
            <a:r>
              <a:rPr lang="en-US" sz="2000" b="1" dirty="0">
                <a:latin typeface="Comic Sans MS" panose="030F0702030302020204" pitchFamily="66" charset="0"/>
              </a:rPr>
              <a:t>Quantum parallelization</a:t>
            </a:r>
            <a:r>
              <a:rPr lang="en-US" sz="2000" dirty="0">
                <a:latin typeface="Comic Sans MS" panose="030F0702030302020204" pitchFamily="66" charset="0"/>
              </a:rPr>
              <a:t>: </a:t>
            </a:r>
            <a:r>
              <a:rPr lang="en-US" sz="2000" b="0" i="0" dirty="0">
                <a:solidFill>
                  <a:srgbClr val="000000"/>
                </a:solidFill>
                <a:effectLst/>
                <a:latin typeface="Comic Sans MS" panose="030F0702030302020204" pitchFamily="66" charset="0"/>
              </a:rPr>
              <a:t>From the ability of a quantum memory register to exist in a superposition </a:t>
            </a:r>
          </a:p>
          <a:p>
            <a:r>
              <a:rPr lang="en-US" sz="2000" b="0" i="0" dirty="0">
                <a:solidFill>
                  <a:srgbClr val="000000"/>
                </a:solidFill>
                <a:effectLst/>
                <a:latin typeface="Comic Sans MS" panose="030F0702030302020204" pitchFamily="66" charset="0"/>
              </a:rPr>
              <a:t>of base states</a:t>
            </a:r>
            <a:r>
              <a:rPr lang="en-US" sz="2000" dirty="0">
                <a:latin typeface="Comic Sans MS" panose="030F0702030302020204" pitchFamily="66" charset="0"/>
              </a:rPr>
              <a:t> </a:t>
            </a:r>
          </a:p>
          <a:p>
            <a:r>
              <a:rPr lang="en-US" sz="2000" b="1" dirty="0">
                <a:latin typeface="Comic Sans MS" panose="030F0702030302020204" pitchFamily="66" charset="0"/>
              </a:rPr>
              <a:t>Quantum interference</a:t>
            </a:r>
            <a:r>
              <a:rPr lang="en-US" sz="2000" dirty="0">
                <a:latin typeface="Comic Sans MS" panose="030F0702030302020204" pitchFamily="66" charset="0"/>
              </a:rPr>
              <a:t>: Consequence of addition of probability amplitudes  </a:t>
            </a:r>
          </a:p>
        </p:txBody>
      </p:sp>
    </p:spTree>
    <p:extLst>
      <p:ext uri="{BB962C8B-B14F-4D97-AF65-F5344CB8AC3E}">
        <p14:creationId xmlns:p14="http://schemas.microsoft.com/office/powerpoint/2010/main" val="2125914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3437</TotalTime>
  <Words>4669</Words>
  <Application>Microsoft Office PowerPoint</Application>
  <PresentationFormat>Widescreen</PresentationFormat>
  <Paragraphs>557</Paragraphs>
  <Slides>50</Slides>
  <Notes>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2" baseType="lpstr">
      <vt:lpstr>等线</vt:lpstr>
      <vt:lpstr>等线</vt:lpstr>
      <vt:lpstr>Arial</vt:lpstr>
      <vt:lpstr>Calibri</vt:lpstr>
      <vt:lpstr>Calibri Light</vt:lpstr>
      <vt:lpstr>Cambria Math</vt:lpstr>
      <vt:lpstr>Comic Sans MS</vt:lpstr>
      <vt:lpstr>Roboto</vt:lpstr>
      <vt:lpstr>Symbol</vt:lpstr>
      <vt:lpstr>Times New Roman</vt:lpstr>
      <vt:lpstr>Office Theme</vt:lpstr>
      <vt:lpstr>Equation</vt:lpstr>
      <vt:lpstr>Quantum Computing Challenges for Transition Dynamics in Atomic and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Quantum bits (qubits)</vt:lpstr>
      <vt:lpstr>Geometrical interpretation of qubits</vt:lpstr>
      <vt:lpstr>Multiple qubits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Quantum Computing Challenges for Transition Dynamics in Atomic and Molecular Systems</dc:title>
  <dc:creator>Predrag Krstic</dc:creator>
  <cp:lastModifiedBy>Predrag Krstic</cp:lastModifiedBy>
  <cp:revision>10</cp:revision>
  <dcterms:created xsi:type="dcterms:W3CDTF">2022-08-29T01:53:31Z</dcterms:created>
  <dcterms:modified xsi:type="dcterms:W3CDTF">2022-08-31T11:11:08Z</dcterms:modified>
</cp:coreProperties>
</file>