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306" r:id="rId3"/>
    <p:sldId id="307" r:id="rId4"/>
    <p:sldId id="308" r:id="rId5"/>
    <p:sldId id="292" r:id="rId6"/>
    <p:sldId id="293" r:id="rId7"/>
    <p:sldId id="294" r:id="rId8"/>
    <p:sldId id="295" r:id="rId9"/>
    <p:sldId id="313" r:id="rId10"/>
    <p:sldId id="314" r:id="rId11"/>
    <p:sldId id="309" r:id="rId12"/>
    <p:sldId id="310" r:id="rId13"/>
    <p:sldId id="311" r:id="rId14"/>
    <p:sldId id="312" r:id="rId15"/>
    <p:sldId id="315" r:id="rId16"/>
    <p:sldId id="316" r:id="rId17"/>
    <p:sldId id="318" r:id="rId18"/>
    <p:sldId id="317" r:id="rId19"/>
    <p:sldId id="319" r:id="rId20"/>
    <p:sldId id="321" r:id="rId21"/>
    <p:sldId id="325" r:id="rId22"/>
    <p:sldId id="326" r:id="rId23"/>
    <p:sldId id="327" r:id="rId24"/>
    <p:sldId id="322" r:id="rId25"/>
    <p:sldId id="323" r:id="rId26"/>
    <p:sldId id="324" r:id="rId27"/>
    <p:sldId id="320" r:id="rId28"/>
    <p:sldId id="300"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E87D169-2A86-44F3-B9E8-E8045DF9A272}" type="datetimeFigureOut">
              <a:rPr lang="en-US" smtClean="0"/>
              <a:pPr/>
              <a:t>8/26/2022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3E023C7-C9B8-49B6-9EBC-0D46036F49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87D169-2A86-44F3-B9E8-E8045DF9A27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023C7-C9B8-49B6-9EBC-0D46036F4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87D169-2A86-44F3-B9E8-E8045DF9A27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023C7-C9B8-49B6-9EBC-0D46036F4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E87D169-2A86-44F3-B9E8-E8045DF9A272}" type="datetimeFigureOut">
              <a:rPr lang="en-US" smtClean="0"/>
              <a:pPr/>
              <a:t>8/26/2022</a:t>
            </a:fld>
            <a:endParaRPr lang="en-US"/>
          </a:p>
        </p:txBody>
      </p:sp>
      <p:sp>
        <p:nvSpPr>
          <p:cNvPr id="9" name="Slide Number Placeholder 8"/>
          <p:cNvSpPr>
            <a:spLocks noGrp="1"/>
          </p:cNvSpPr>
          <p:nvPr>
            <p:ph type="sldNum" sz="quarter" idx="15"/>
          </p:nvPr>
        </p:nvSpPr>
        <p:spPr/>
        <p:txBody>
          <a:bodyPr rtlCol="0"/>
          <a:lstStyle/>
          <a:p>
            <a:fld id="{93E023C7-C9B8-49B6-9EBC-0D46036F497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87D169-2A86-44F3-B9E8-E8045DF9A272}" type="datetimeFigureOut">
              <a:rPr lang="en-US" smtClean="0"/>
              <a:pPr/>
              <a:t>8/26/2022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3E023C7-C9B8-49B6-9EBC-0D46036F49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E87D169-2A86-44F3-B9E8-E8045DF9A272}"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023C7-C9B8-49B6-9EBC-0D46036F497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E87D169-2A86-44F3-B9E8-E8045DF9A272}"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023C7-C9B8-49B6-9EBC-0D46036F497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E87D169-2A86-44F3-B9E8-E8045DF9A272}" type="datetimeFigureOut">
              <a:rPr lang="en-US" smtClean="0"/>
              <a:pPr/>
              <a:t>8/26/2022</a:t>
            </a:fld>
            <a:endParaRPr lang="en-US"/>
          </a:p>
        </p:txBody>
      </p:sp>
      <p:sp>
        <p:nvSpPr>
          <p:cNvPr id="7" name="Slide Number Placeholder 6"/>
          <p:cNvSpPr>
            <a:spLocks noGrp="1"/>
          </p:cNvSpPr>
          <p:nvPr>
            <p:ph type="sldNum" sz="quarter" idx="11"/>
          </p:nvPr>
        </p:nvSpPr>
        <p:spPr/>
        <p:txBody>
          <a:bodyPr rtlCol="0"/>
          <a:lstStyle/>
          <a:p>
            <a:fld id="{93E023C7-C9B8-49B6-9EBC-0D46036F497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7D169-2A86-44F3-B9E8-E8045DF9A272}"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023C7-C9B8-49B6-9EBC-0D46036F4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E87D169-2A86-44F3-B9E8-E8045DF9A272}" type="datetimeFigureOut">
              <a:rPr lang="en-US" smtClean="0"/>
              <a:pPr/>
              <a:t>8/26/2022</a:t>
            </a:fld>
            <a:endParaRPr lang="en-US"/>
          </a:p>
        </p:txBody>
      </p:sp>
      <p:sp>
        <p:nvSpPr>
          <p:cNvPr id="22" name="Slide Number Placeholder 21"/>
          <p:cNvSpPr>
            <a:spLocks noGrp="1"/>
          </p:cNvSpPr>
          <p:nvPr>
            <p:ph type="sldNum" sz="quarter" idx="15"/>
          </p:nvPr>
        </p:nvSpPr>
        <p:spPr/>
        <p:txBody>
          <a:bodyPr rtlCol="0"/>
          <a:lstStyle/>
          <a:p>
            <a:fld id="{93E023C7-C9B8-49B6-9EBC-0D46036F497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87D169-2A86-44F3-B9E8-E8045DF9A272}" type="datetimeFigureOut">
              <a:rPr lang="en-US" smtClean="0"/>
              <a:pPr/>
              <a:t>8/26/2022</a:t>
            </a:fld>
            <a:endParaRPr lang="en-US"/>
          </a:p>
        </p:txBody>
      </p:sp>
      <p:sp>
        <p:nvSpPr>
          <p:cNvPr id="18" name="Slide Number Placeholder 17"/>
          <p:cNvSpPr>
            <a:spLocks noGrp="1"/>
          </p:cNvSpPr>
          <p:nvPr>
            <p:ph type="sldNum" sz="quarter" idx="11"/>
          </p:nvPr>
        </p:nvSpPr>
        <p:spPr/>
        <p:txBody>
          <a:bodyPr rtlCol="0"/>
          <a:lstStyle/>
          <a:p>
            <a:fld id="{93E023C7-C9B8-49B6-9EBC-0D46036F497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87D169-2A86-44F3-B9E8-E8045DF9A272}" type="datetimeFigureOut">
              <a:rPr lang="en-US" smtClean="0"/>
              <a:pPr/>
              <a:t>8/26/2022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E023C7-C9B8-49B6-9EBC-0D46036F49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844824"/>
            <a:ext cx="7128792" cy="1584176"/>
          </a:xfrm>
        </p:spPr>
        <p:txBody>
          <a:bodyPr>
            <a:normAutofit/>
          </a:bodyPr>
          <a:lstStyle/>
          <a:p>
            <a:r>
              <a:rPr lang="en-US" sz="3200" b="1" i="0" dirty="0">
                <a:solidFill>
                  <a:srgbClr val="CB6D04"/>
                </a:solidFill>
                <a:effectLst/>
                <a:latin typeface="Roboto Light" panose="020B0604020202020204" pitchFamily="2" charset="0"/>
              </a:rPr>
              <a:t>Everlasting educational reforms – on the road to quality and permanent knowledge or…</a:t>
            </a:r>
            <a:endParaRPr lang="en-US" sz="3200" dirty="0">
              <a:latin typeface="Cambria Math" pitchFamily="18" charset="0"/>
              <a:ea typeface="Cambria Math" pitchFamily="18" charset="0"/>
            </a:endParaRPr>
          </a:p>
        </p:txBody>
      </p:sp>
      <p:sp>
        <p:nvSpPr>
          <p:cNvPr id="3" name="Subtitle 2"/>
          <p:cNvSpPr>
            <a:spLocks noGrp="1"/>
          </p:cNvSpPr>
          <p:nvPr>
            <p:ph type="subTitle" idx="1"/>
          </p:nvPr>
        </p:nvSpPr>
        <p:spPr>
          <a:xfrm>
            <a:off x="2286000" y="3645024"/>
            <a:ext cx="6606480" cy="2729898"/>
          </a:xfrm>
        </p:spPr>
        <p:txBody>
          <a:bodyPr>
            <a:normAutofit fontScale="92500" lnSpcReduction="20000"/>
          </a:bodyPr>
          <a:lstStyle/>
          <a:p>
            <a:pPr algn="ctr"/>
            <a:r>
              <a:rPr lang="en-US" sz="3500" dirty="0">
                <a:latin typeface="Cambria Math" pitchFamily="18" charset="0"/>
                <a:ea typeface="Cambria Math" pitchFamily="18" charset="0"/>
                <a:cs typeface="Block_zabava" pitchFamily="2" charset="0"/>
              </a:rPr>
              <a:t>Lambe Barandovski</a:t>
            </a:r>
          </a:p>
          <a:p>
            <a:endParaRPr lang="en-US" dirty="0"/>
          </a:p>
          <a:p>
            <a:pPr algn="ctr"/>
            <a:r>
              <a:rPr lang="en-US" sz="2100" i="1" dirty="0"/>
              <a:t>University</a:t>
            </a:r>
            <a:r>
              <a:rPr lang="mk-MK" sz="2100" i="1" dirty="0"/>
              <a:t> ,,</a:t>
            </a:r>
            <a:r>
              <a:rPr lang="en-US" sz="2100" i="1" dirty="0"/>
              <a:t>Ss</a:t>
            </a:r>
            <a:r>
              <a:rPr lang="mk-MK" sz="2100" i="1" dirty="0"/>
              <a:t>. </a:t>
            </a:r>
            <a:r>
              <a:rPr lang="en-US" sz="2100" i="1" dirty="0"/>
              <a:t>Cyril and Methodius</a:t>
            </a:r>
            <a:r>
              <a:rPr lang="mk-MK" sz="2100" i="1" dirty="0"/>
              <a:t>"</a:t>
            </a:r>
            <a:r>
              <a:rPr lang="en-US" sz="2100" i="1" dirty="0"/>
              <a:t>, </a:t>
            </a:r>
          </a:p>
          <a:p>
            <a:pPr algn="ctr"/>
            <a:r>
              <a:rPr lang="en-US" sz="2100" i="1" dirty="0"/>
              <a:t>Faculty of Natural Sciences and Mathematics</a:t>
            </a:r>
            <a:r>
              <a:rPr lang="mk-MK" sz="2100" i="1" dirty="0"/>
              <a:t>, </a:t>
            </a:r>
            <a:r>
              <a:rPr lang="en-US" sz="2100" i="1" dirty="0"/>
              <a:t>Institute of physics</a:t>
            </a:r>
            <a:r>
              <a:rPr lang="mk-MK" sz="2100" i="1" dirty="0"/>
              <a:t>, </a:t>
            </a:r>
            <a:r>
              <a:rPr lang="en-US" sz="2100" i="1" dirty="0"/>
              <a:t>Skopje</a:t>
            </a:r>
            <a:r>
              <a:rPr lang="mk-MK" sz="2100" i="1" dirty="0"/>
              <a:t>, </a:t>
            </a:r>
            <a:r>
              <a:rPr lang="en-US" sz="2100" i="1" dirty="0"/>
              <a:t>Macedonia</a:t>
            </a:r>
          </a:p>
          <a:p>
            <a:pPr algn="ctr"/>
            <a:endParaRPr lang="en-US" sz="1000" i="1" dirty="0"/>
          </a:p>
          <a:p>
            <a:pPr algn="ctr"/>
            <a:endParaRPr lang="en-US" sz="1000" i="1" dirty="0"/>
          </a:p>
          <a:p>
            <a:pPr algn="ctr"/>
            <a:r>
              <a:rPr lang="mk-MK" sz="2400" dirty="0"/>
              <a:t>„</a:t>
            </a:r>
            <a:r>
              <a:rPr lang="en-US" sz="2400" dirty="0"/>
              <a:t>BPU 11 Congress</a:t>
            </a:r>
            <a:r>
              <a:rPr lang="mk-MK" sz="2400" dirty="0"/>
              <a:t>“</a:t>
            </a:r>
            <a:br>
              <a:rPr lang="hr-HR" sz="2400" dirty="0"/>
            </a:br>
            <a:r>
              <a:rPr lang="en-US" sz="2400" dirty="0"/>
              <a:t>Belgrade</a:t>
            </a:r>
            <a:r>
              <a:rPr lang="hr-HR" sz="2400" dirty="0"/>
              <a:t>, </a:t>
            </a:r>
            <a:r>
              <a:rPr lang="en-US" sz="2400" dirty="0"/>
              <a:t> 28.08</a:t>
            </a:r>
            <a:r>
              <a:rPr lang="mk-MK" sz="2400" dirty="0"/>
              <a:t>-</a:t>
            </a:r>
            <a:r>
              <a:rPr lang="en-US" sz="2400" dirty="0"/>
              <a:t>1.09.</a:t>
            </a:r>
            <a:r>
              <a:rPr lang="hr-HR" sz="2400" dirty="0"/>
              <a:t>20</a:t>
            </a:r>
            <a:r>
              <a:rPr lang="en-US" sz="2400" dirty="0"/>
              <a:t>22</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2BA72C-AAA6-C945-EE6F-B5E43D837AA3}"/>
              </a:ext>
            </a:extLst>
          </p:cNvPr>
          <p:cNvSpPr txBox="1"/>
          <p:nvPr/>
        </p:nvSpPr>
        <p:spPr>
          <a:xfrm>
            <a:off x="107504" y="548680"/>
            <a:ext cx="8568952" cy="5632311"/>
          </a:xfrm>
          <a:prstGeom prst="rect">
            <a:avLst/>
          </a:prstGeom>
          <a:noFill/>
        </p:spPr>
        <p:txBody>
          <a:bodyPr wrap="square">
            <a:spAutoFit/>
          </a:bodyPr>
          <a:lstStyle/>
          <a:p>
            <a:pPr marL="0" marR="0" indent="17399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Simple analysis on the material that was studied before and after the implementation of the </a:t>
            </a:r>
            <a:r>
              <a:rPr lang="sr-Cyrl-CS" sz="1800" dirty="0">
                <a:effectLst/>
                <a:latin typeface="Times New Roman" panose="02020603050405020304" pitchFamily="18" charset="0"/>
                <a:ea typeface="Times New Roman" panose="02020603050405020304" pitchFamily="18" charset="0"/>
              </a:rPr>
              <a:t>Cambridge curriculum</a:t>
            </a:r>
            <a:r>
              <a:rPr lang="en-US" sz="1800" dirty="0">
                <a:effectLst/>
                <a:latin typeface="Times New Roman" panose="02020603050405020304" pitchFamily="18" charset="0"/>
                <a:ea typeface="Times New Roman" panose="02020603050405020304" pitchFamily="18" charset="0"/>
              </a:rPr>
              <a:t> shows that today’s 8</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and 9</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graders are learning less than 20% of what the students were learning in physics classes before the 2016/2017 school year. </a:t>
            </a:r>
          </a:p>
          <a:p>
            <a:pPr marL="0" marR="0" indent="17399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17399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Physics is science that is mainly based on measurements. The first topic (topic where the students should learn how to observe and do the measurements of the physical quantities), that is a key in understanding the physics phenomena is not present in </a:t>
            </a:r>
            <a:r>
              <a:rPr lang="sr-Cyrl-CS" sz="1800" dirty="0">
                <a:effectLst/>
                <a:latin typeface="Times New Roman" panose="02020603050405020304" pitchFamily="18" charset="0"/>
                <a:ea typeface="Times New Roman" panose="02020603050405020304" pitchFamily="18" charset="0"/>
              </a:rPr>
              <a:t>Cambridge curriculum</a:t>
            </a:r>
            <a:r>
              <a:rPr lang="en-US" sz="1800" dirty="0">
                <a:effectLst/>
                <a:latin typeface="Times New Roman" panose="02020603050405020304" pitchFamily="18" charset="0"/>
                <a:ea typeface="Times New Roman" panose="02020603050405020304" pitchFamily="18" charset="0"/>
              </a:rPr>
              <a:t>. </a:t>
            </a:r>
          </a:p>
          <a:p>
            <a:pPr marL="0" marR="0" indent="17399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17399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Today students who are living in a highly technologically developed period, most probably will not know anything about alternative current, semiconductors, semiconductor devices, generators and transformers, lenses and spherical mirrors, optic devices, ionizing radiation, radioactive dating and many other topics, until finishing high school. </a:t>
            </a:r>
          </a:p>
          <a:p>
            <a:pPr marL="0" marR="0" indent="17399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17399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Students are not encourage to do calculations and solve numerical problems. In the 8</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grade physics text book, there are only 4 formulas that students can use for calculation of physics quantities and three formulas in the text book of physics in 9</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grade. </a:t>
            </a:r>
          </a:p>
          <a:p>
            <a:pPr marL="0" marR="0" indent="17399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17399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This analysis is not even the “top of the iceberg” of all of the problems that the introduction of </a:t>
            </a:r>
            <a:r>
              <a:rPr lang="sr-Cyrl-CS" sz="1800" dirty="0">
                <a:effectLst/>
                <a:latin typeface="Times New Roman" panose="02020603050405020304" pitchFamily="18" charset="0"/>
                <a:ea typeface="Times New Roman" panose="02020603050405020304" pitchFamily="18" charset="0"/>
              </a:rPr>
              <a:t>Cambridge curriculum</a:t>
            </a:r>
            <a:r>
              <a:rPr lang="en-US" sz="1800" dirty="0">
                <a:effectLst/>
                <a:latin typeface="Times New Roman" panose="02020603050405020304" pitchFamily="18" charset="0"/>
                <a:ea typeface="Times New Roman" panose="02020603050405020304" pitchFamily="18" charset="0"/>
              </a:rPr>
              <a:t> brought in.</a:t>
            </a:r>
          </a:p>
        </p:txBody>
      </p:sp>
    </p:spTree>
    <p:extLst>
      <p:ext uri="{BB962C8B-B14F-4D97-AF65-F5344CB8AC3E}">
        <p14:creationId xmlns:p14="http://schemas.microsoft.com/office/powerpoint/2010/main" val="217716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865289-0E07-53E0-0134-3C79DDBF748B}"/>
              </a:ext>
            </a:extLst>
          </p:cNvPr>
          <p:cNvGraphicFramePr>
            <a:graphicFrameLocks noGrp="1"/>
          </p:cNvGraphicFramePr>
          <p:nvPr>
            <p:extLst>
              <p:ext uri="{D42A27DB-BD31-4B8C-83A1-F6EECF244321}">
                <p14:modId xmlns:p14="http://schemas.microsoft.com/office/powerpoint/2010/main" val="877621718"/>
              </p:ext>
            </p:extLst>
          </p:nvPr>
        </p:nvGraphicFramePr>
        <p:xfrm>
          <a:off x="683568" y="44625"/>
          <a:ext cx="7467600" cy="6813375"/>
        </p:xfrm>
        <a:graphic>
          <a:graphicData uri="http://schemas.openxmlformats.org/drawingml/2006/table">
            <a:tbl>
              <a:tblPr firstRow="1" firstCol="1" lastRow="1" lastCol="1" bandRow="1" bandCol="1"/>
              <a:tblGrid>
                <a:gridCol w="3733800">
                  <a:extLst>
                    <a:ext uri="{9D8B030D-6E8A-4147-A177-3AD203B41FA5}">
                      <a16:colId xmlns:a16="http://schemas.microsoft.com/office/drawing/2014/main" val="1098603193"/>
                    </a:ext>
                  </a:extLst>
                </a:gridCol>
                <a:gridCol w="3733800">
                  <a:extLst>
                    <a:ext uri="{9D8B030D-6E8A-4147-A177-3AD203B41FA5}">
                      <a16:colId xmlns:a16="http://schemas.microsoft.com/office/drawing/2014/main" val="3561491714"/>
                    </a:ext>
                  </a:extLst>
                </a:gridCol>
              </a:tblGrid>
              <a:tr h="198861">
                <a:tc>
                  <a:txBody>
                    <a:bodyPr/>
                    <a:lstStyle/>
                    <a:p>
                      <a:pPr marL="0" marR="0" indent="0" algn="ctr">
                        <a:spcBef>
                          <a:spcPts val="0"/>
                        </a:spcBef>
                        <a:spcAft>
                          <a:spcPts val="0"/>
                        </a:spcAft>
                      </a:pPr>
                      <a:r>
                        <a:rPr lang="en-US" sz="1300" b="1">
                          <a:effectLst/>
                          <a:latin typeface="Times New Roman" panose="02020603050405020304" pitchFamily="18" charset="0"/>
                          <a:ea typeface="Times New Roman" panose="02020603050405020304" pitchFamily="18" charset="0"/>
                        </a:rPr>
                        <a:t>Curriculum</a:t>
                      </a:r>
                      <a:r>
                        <a:rPr lang="mk-MK" sz="1300" b="1">
                          <a:effectLst/>
                          <a:latin typeface="Times New Roman" panose="02020603050405020304" pitchFamily="18" charset="0"/>
                          <a:ea typeface="Times New Roman" panose="02020603050405020304" pitchFamily="18" charset="0"/>
                        </a:rPr>
                        <a:t> 2009–2016</a:t>
                      </a:r>
                      <a:endParaRPr lang="en-US"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300" b="1">
                          <a:effectLst/>
                          <a:latin typeface="Times New Roman" panose="02020603050405020304" pitchFamily="18" charset="0"/>
                          <a:ea typeface="Times New Roman" panose="02020603050405020304" pitchFamily="18" charset="0"/>
                        </a:rPr>
                        <a:t>Curriculum</a:t>
                      </a:r>
                      <a:r>
                        <a:rPr lang="mk-MK" sz="1300" b="1">
                          <a:effectLst/>
                          <a:latin typeface="Times New Roman" panose="02020603050405020304" pitchFamily="18" charset="0"/>
                          <a:ea typeface="Times New Roman" panose="02020603050405020304" pitchFamily="18" charset="0"/>
                        </a:rPr>
                        <a:t> 2016–2019</a:t>
                      </a:r>
                      <a:endParaRPr lang="en-US"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083489"/>
                  </a:ext>
                </a:extLst>
              </a:tr>
              <a:tr h="198861">
                <a:tc gridSpan="2">
                  <a:txBody>
                    <a:bodyPr/>
                    <a:lstStyle/>
                    <a:p>
                      <a:pPr marL="0" marR="0" indent="0" algn="ctr">
                        <a:spcBef>
                          <a:spcPts val="0"/>
                        </a:spcBef>
                        <a:spcAft>
                          <a:spcPts val="0"/>
                        </a:spcAft>
                      </a:pPr>
                      <a:r>
                        <a:rPr lang="en-US" sz="1300" b="1" dirty="0">
                          <a:effectLst/>
                          <a:latin typeface="Times New Roman" panose="02020603050405020304" pitchFamily="18" charset="0"/>
                          <a:ea typeface="Times New Roman" panose="02020603050405020304" pitchFamily="18" charset="0"/>
                        </a:rPr>
                        <a:t>Eight grade</a:t>
                      </a:r>
                      <a:endParaRPr lang="en-US"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61598751"/>
                  </a:ext>
                </a:extLst>
              </a:tr>
              <a:tr h="1988613">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a:t>
                      </a:r>
                      <a:r>
                        <a:rPr lang="en-US" sz="130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Objects around us</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1.1 </a:t>
                      </a:r>
                      <a:r>
                        <a:rPr lang="en-US" sz="1300" dirty="0">
                          <a:effectLst/>
                          <a:latin typeface="Times New Roman" panose="02020603050405020304" pitchFamily="18" charset="0"/>
                          <a:ea typeface="Times New Roman" panose="02020603050405020304" pitchFamily="18" charset="0"/>
                        </a:rPr>
                        <a:t>Subject of physics, physics phenomena, observation and experiment</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1.2 </a:t>
                      </a:r>
                      <a:r>
                        <a:rPr lang="en-US" sz="1300" dirty="0">
                          <a:effectLst/>
                          <a:latin typeface="Times New Roman" panose="02020603050405020304" pitchFamily="18" charset="0"/>
                          <a:ea typeface="Times New Roman" panose="02020603050405020304" pitchFamily="18" charset="0"/>
                        </a:rPr>
                        <a:t>Measurements of physical quantities </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1.3 </a:t>
                      </a:r>
                      <a:r>
                        <a:rPr lang="en-US" sz="1300" dirty="0">
                          <a:effectLst/>
                          <a:latin typeface="Times New Roman" panose="02020603050405020304" pitchFamily="18" charset="0"/>
                          <a:ea typeface="Times New Roman" panose="02020603050405020304" pitchFamily="18" charset="0"/>
                        </a:rPr>
                        <a:t>Measurement of length</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1.4 </a:t>
                      </a:r>
                      <a:r>
                        <a:rPr lang="en-US" sz="1300" dirty="0">
                          <a:effectLst/>
                          <a:latin typeface="Times New Roman" panose="02020603050405020304" pitchFamily="18" charset="0"/>
                          <a:ea typeface="Times New Roman" panose="02020603050405020304" pitchFamily="18" charset="0"/>
                        </a:rPr>
                        <a:t>Measurement of volume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1.5 </a:t>
                      </a:r>
                      <a:r>
                        <a:rPr lang="en-US" sz="1300" dirty="0">
                          <a:effectLst/>
                          <a:latin typeface="Times New Roman" panose="02020603050405020304" pitchFamily="18" charset="0"/>
                          <a:ea typeface="Times New Roman" panose="02020603050405020304" pitchFamily="18" charset="0"/>
                        </a:rPr>
                        <a:t>Measurement of time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1.6 </a:t>
                      </a:r>
                      <a:r>
                        <a:rPr lang="en-US" sz="1300" dirty="0">
                          <a:effectLst/>
                          <a:latin typeface="Times New Roman" panose="02020603050405020304" pitchFamily="18" charset="0"/>
                          <a:ea typeface="Times New Roman" panose="02020603050405020304" pitchFamily="18" charset="0"/>
                        </a:rPr>
                        <a:t>Mass of solid body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1.7 </a:t>
                      </a:r>
                      <a:r>
                        <a:rPr lang="en-US" sz="1300" dirty="0">
                          <a:effectLst/>
                          <a:latin typeface="Times New Roman" panose="02020603050405020304" pitchFamily="18" charset="0"/>
                          <a:ea typeface="Times New Roman" panose="02020603050405020304" pitchFamily="18" charset="0"/>
                        </a:rPr>
                        <a:t>Densities of the substances</a:t>
                      </a:r>
                    </a:p>
                    <a:p>
                      <a:pPr marL="0" marR="0" indent="0" algn="just">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a:t>
                      </a:r>
                      <a:r>
                        <a:rPr lang="en-US" sz="1300">
                          <a:effectLst/>
                          <a:latin typeface="Times New Roman" panose="02020603050405020304" pitchFamily="18" charset="0"/>
                          <a:ea typeface="Times New Roman" panose="02020603050405020304" pitchFamily="18" charset="0"/>
                        </a:rPr>
                        <a:t> </a:t>
                      </a:r>
                      <a:r>
                        <a:rPr lang="en-US" sz="1300" b="1">
                          <a:effectLst/>
                          <a:latin typeface="Times New Roman" panose="02020603050405020304" pitchFamily="18" charset="0"/>
                          <a:ea typeface="Times New Roman" panose="02020603050405020304" pitchFamily="18" charset="0"/>
                        </a:rPr>
                        <a:t>Forces and movement</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 </a:t>
                      </a:r>
                      <a:r>
                        <a:rPr lang="en-US" sz="1300">
                          <a:effectLst/>
                          <a:latin typeface="Times New Roman" panose="02020603050405020304" pitchFamily="18" charset="0"/>
                          <a:ea typeface="Times New Roman" panose="02020603050405020304" pitchFamily="18" charset="0"/>
                        </a:rPr>
                        <a:t>Introduction of forces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1.2 </a:t>
                      </a:r>
                      <a:r>
                        <a:rPr lang="en-US" sz="1300">
                          <a:effectLst/>
                          <a:latin typeface="Times New Roman" panose="02020603050405020304" pitchFamily="18" charset="0"/>
                          <a:ea typeface="Times New Roman" panose="02020603050405020304" pitchFamily="18" charset="0"/>
                        </a:rPr>
                        <a:t>Change of the shape of the objects </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1.3 </a:t>
                      </a:r>
                      <a:r>
                        <a:rPr lang="en-US" sz="1300">
                          <a:effectLst/>
                          <a:latin typeface="Times New Roman" panose="02020603050405020304" pitchFamily="18" charset="0"/>
                          <a:ea typeface="Times New Roman" panose="02020603050405020304" pitchFamily="18" charset="0"/>
                        </a:rPr>
                        <a:t>How fast?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1.4 </a:t>
                      </a:r>
                      <a:r>
                        <a:rPr lang="en-US" sz="1300">
                          <a:effectLst/>
                          <a:latin typeface="Times New Roman" panose="02020603050405020304" pitchFamily="18" charset="0"/>
                          <a:ea typeface="Times New Roman" panose="02020603050405020304" pitchFamily="18" charset="0"/>
                        </a:rPr>
                        <a:t>Speed and distances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1.5 </a:t>
                      </a:r>
                      <a:r>
                        <a:rPr lang="en-US" sz="1300">
                          <a:effectLst/>
                          <a:latin typeface="Times New Roman" panose="02020603050405020304" pitchFamily="18" charset="0"/>
                          <a:ea typeface="Times New Roman" panose="02020603050405020304" pitchFamily="18" charset="0"/>
                        </a:rPr>
                        <a:t>Speed units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1.6 </a:t>
                      </a:r>
                      <a:r>
                        <a:rPr lang="en-US" sz="1300">
                          <a:effectLst/>
                          <a:latin typeface="Times New Roman" panose="02020603050405020304" pitchFamily="18" charset="0"/>
                          <a:ea typeface="Times New Roman" panose="02020603050405020304" pitchFamily="18" charset="0"/>
                        </a:rPr>
                        <a:t>Distance/time graph</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1.7 </a:t>
                      </a:r>
                      <a:r>
                        <a:rPr lang="en-US" sz="1300">
                          <a:effectLst/>
                          <a:latin typeface="Times New Roman" panose="02020603050405020304" pitchFamily="18" charset="0"/>
                          <a:ea typeface="Times New Roman" panose="02020603050405020304" pitchFamily="18" charset="0"/>
                        </a:rPr>
                        <a:t>Calculation of the speed from distance/time graph</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1.8 </a:t>
                      </a:r>
                      <a:r>
                        <a:rPr lang="en-US" sz="1300">
                          <a:effectLst/>
                          <a:latin typeface="Times New Roman" panose="02020603050405020304" pitchFamily="18" charset="0"/>
                          <a:ea typeface="Times New Roman" panose="02020603050405020304" pitchFamily="18" charset="0"/>
                        </a:rPr>
                        <a:t>Calculation of traveled distance and time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1.9 </a:t>
                      </a:r>
                      <a:r>
                        <a:rPr lang="en-US" sz="1300">
                          <a:effectLst/>
                          <a:latin typeface="Times New Roman" panose="02020603050405020304" pitchFamily="18" charset="0"/>
                          <a:ea typeface="Times New Roman" panose="02020603050405020304" pitchFamily="18" charset="0"/>
                        </a:rPr>
                        <a:t>Introduction of acceleration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1.10 </a:t>
                      </a:r>
                      <a:r>
                        <a:rPr lang="en-US" sz="1300">
                          <a:effectLst/>
                          <a:latin typeface="Times New Roman" panose="02020603050405020304" pitchFamily="18" charset="0"/>
                          <a:ea typeface="Times New Roman" panose="02020603050405020304" pitchFamily="18" charset="0"/>
                        </a:rPr>
                        <a:t>Measurement of the speed and calculation of acceleration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1.11</a:t>
                      </a:r>
                      <a:r>
                        <a:rPr lang="en-US" sz="1300">
                          <a:effectLst/>
                          <a:latin typeface="Times New Roman" panose="02020603050405020304" pitchFamily="18" charset="0"/>
                          <a:ea typeface="Times New Roman" panose="02020603050405020304" pitchFamily="18" charset="0"/>
                        </a:rPr>
                        <a:t>Speed/time graph</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1.12 </a:t>
                      </a:r>
                      <a:r>
                        <a:rPr lang="en-US" sz="1300">
                          <a:effectLst/>
                          <a:latin typeface="Times New Roman" panose="02020603050405020304" pitchFamily="18" charset="0"/>
                          <a:ea typeface="Times New Roman" panose="02020603050405020304" pitchFamily="18" charset="0"/>
                        </a:rPr>
                        <a:t>Impact of the forces in the process of movement</a:t>
                      </a:r>
                      <a:r>
                        <a:rPr lang="en-US" sz="1300" b="1">
                          <a:effectLst/>
                          <a:latin typeface="Times New Roman" panose="02020603050405020304" pitchFamily="18" charset="0"/>
                          <a:ea typeface="Times New Roman" panose="02020603050405020304" pitchFamily="18" charset="0"/>
                        </a:rPr>
                        <a:t> </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1.13 </a:t>
                      </a:r>
                      <a:r>
                        <a:rPr lang="en-US" sz="1300">
                          <a:effectLst/>
                          <a:latin typeface="Times New Roman" panose="02020603050405020304" pitchFamily="18" charset="0"/>
                          <a:ea typeface="Times New Roman" panose="02020603050405020304" pitchFamily="18" charset="0"/>
                        </a:rPr>
                        <a:t>Measurement and calculation of the force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1.14 </a:t>
                      </a:r>
                      <a:r>
                        <a:rPr lang="en-US" sz="1300">
                          <a:effectLst/>
                          <a:latin typeface="Times New Roman" panose="02020603050405020304" pitchFamily="18" charset="0"/>
                          <a:ea typeface="Times New Roman" panose="02020603050405020304" pitchFamily="18" charset="0"/>
                        </a:rPr>
                        <a:t>Friction forces – very important forces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1.15 </a:t>
                      </a:r>
                      <a:r>
                        <a:rPr lang="en-US" sz="1300">
                          <a:effectLst/>
                          <a:latin typeface="Times New Roman" panose="02020603050405020304" pitchFamily="18" charset="0"/>
                          <a:ea typeface="Times New Roman" panose="02020603050405020304" pitchFamily="18" charset="0"/>
                        </a:rPr>
                        <a:t>Gravitational force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1.16 </a:t>
                      </a:r>
                      <a:r>
                        <a:rPr lang="en-US" sz="1300">
                          <a:effectLst/>
                          <a:latin typeface="Times New Roman" panose="02020603050405020304" pitchFamily="18" charset="0"/>
                          <a:ea typeface="Times New Roman" panose="02020603050405020304" pitchFamily="18" charset="0"/>
                        </a:rPr>
                        <a:t>Free fall</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1.17 </a:t>
                      </a:r>
                      <a:r>
                        <a:rPr lang="en-US" sz="1300">
                          <a:effectLst/>
                          <a:latin typeface="Times New Roman" panose="02020603050405020304" pitchFamily="18" charset="0"/>
                          <a:ea typeface="Times New Roman" panose="02020603050405020304" pitchFamily="18" charset="0"/>
                        </a:rPr>
                        <a:t>Air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346017"/>
                  </a:ext>
                </a:extLst>
              </a:tr>
              <a:tr h="847536">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 Matter is made of particles</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2.1 </a:t>
                      </a:r>
                      <a:r>
                        <a:rPr lang="en-US" sz="1300">
                          <a:effectLst/>
                          <a:latin typeface="Times New Roman" panose="02020603050405020304" pitchFamily="18" charset="0"/>
                          <a:ea typeface="Times New Roman" panose="02020603050405020304" pitchFamily="18" charset="0"/>
                        </a:rPr>
                        <a:t>Particle nature of the substance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2.2 </a:t>
                      </a:r>
                      <a:r>
                        <a:rPr lang="en-US" sz="1300">
                          <a:effectLst/>
                          <a:latin typeface="Times New Roman" panose="02020603050405020304" pitchFamily="18" charset="0"/>
                          <a:ea typeface="Times New Roman" panose="02020603050405020304" pitchFamily="18" charset="0"/>
                        </a:rPr>
                        <a:t>Molecules and Atoms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2.3 </a:t>
                      </a:r>
                      <a:r>
                        <a:rPr lang="en-US" sz="1300">
                          <a:effectLst/>
                          <a:latin typeface="Times New Roman" panose="02020603050405020304" pitchFamily="18" charset="0"/>
                          <a:ea typeface="Times New Roman" panose="02020603050405020304" pitchFamily="18" charset="0"/>
                        </a:rPr>
                        <a:t>Aggregate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39628169"/>
                  </a:ext>
                </a:extLst>
              </a:tr>
              <a:tr h="1590891">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 Movement</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 </a:t>
                      </a:r>
                      <a:r>
                        <a:rPr lang="en-US" sz="1300">
                          <a:effectLst/>
                          <a:latin typeface="Times New Roman" panose="02020603050405020304" pitchFamily="18" charset="0"/>
                          <a:ea typeface="Times New Roman" panose="02020603050405020304" pitchFamily="18" charset="0"/>
                        </a:rPr>
                        <a:t>Mechanical movement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3.2 </a:t>
                      </a:r>
                      <a:r>
                        <a:rPr lang="en-US" sz="1300">
                          <a:effectLst/>
                          <a:latin typeface="Times New Roman" panose="02020603050405020304" pitchFamily="18" charset="0"/>
                          <a:ea typeface="Times New Roman" panose="02020603050405020304" pitchFamily="18" charset="0"/>
                        </a:rPr>
                        <a:t>Motion along straight line with constant speed</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3.3 </a:t>
                      </a:r>
                      <a:r>
                        <a:rPr lang="en-US" sz="1300">
                          <a:effectLst/>
                          <a:latin typeface="Times New Roman" panose="02020603050405020304" pitchFamily="18" charset="0"/>
                          <a:ea typeface="Times New Roman" panose="02020603050405020304" pitchFamily="18" charset="0"/>
                        </a:rPr>
                        <a:t>Distance/time and speed/time graphs in motion along straight line with constant speed</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3.4 </a:t>
                      </a:r>
                      <a:r>
                        <a:rPr lang="en-US" sz="1300">
                          <a:effectLst/>
                          <a:latin typeface="Times New Roman" panose="02020603050405020304" pitchFamily="18" charset="0"/>
                          <a:ea typeface="Times New Roman" panose="02020603050405020304" pitchFamily="18" charset="0"/>
                        </a:rPr>
                        <a:t>Motion with acceleration along the straight line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3.5 </a:t>
                      </a:r>
                      <a:r>
                        <a:rPr lang="en-US" sz="1300">
                          <a:effectLst/>
                          <a:latin typeface="Times New Roman" panose="02020603050405020304" pitchFamily="18" charset="0"/>
                          <a:ea typeface="Times New Roman" panose="02020603050405020304" pitchFamily="18" charset="0"/>
                        </a:rPr>
                        <a:t>Free fall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18335999"/>
                  </a:ext>
                </a:extLst>
              </a:tr>
              <a:tr h="1988613">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 About the force</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4.1. </a:t>
                      </a:r>
                      <a:r>
                        <a:rPr lang="en-US" sz="1300" dirty="0">
                          <a:effectLst/>
                          <a:latin typeface="Times New Roman" panose="02020603050405020304" pitchFamily="18" charset="0"/>
                          <a:ea typeface="Times New Roman" panose="02020603050405020304" pitchFamily="18" charset="0"/>
                        </a:rPr>
                        <a:t>First and Third Newton laws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4.2 </a:t>
                      </a:r>
                      <a:r>
                        <a:rPr lang="en-US" sz="1300" dirty="0">
                          <a:effectLst/>
                          <a:latin typeface="Times New Roman" panose="02020603050405020304" pitchFamily="18" charset="0"/>
                          <a:ea typeface="Times New Roman" panose="02020603050405020304" pitchFamily="18" charset="0"/>
                        </a:rPr>
                        <a:t>Types of forces, measurement of the force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4.3 </a:t>
                      </a:r>
                      <a:r>
                        <a:rPr lang="en-US" sz="1300" dirty="0">
                          <a:effectLst/>
                          <a:latin typeface="Times New Roman" panose="02020603050405020304" pitchFamily="18" charset="0"/>
                          <a:ea typeface="Times New Roman" panose="02020603050405020304" pitchFamily="18" charset="0"/>
                        </a:rPr>
                        <a:t>Earth gravitational force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4.4 </a:t>
                      </a:r>
                      <a:r>
                        <a:rPr lang="en-US" sz="1300" dirty="0">
                          <a:effectLst/>
                          <a:latin typeface="Times New Roman" panose="02020603050405020304" pitchFamily="18" charset="0"/>
                          <a:ea typeface="Times New Roman" panose="02020603050405020304" pitchFamily="18" charset="0"/>
                        </a:rPr>
                        <a:t>Weight of the objects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4.5 </a:t>
                      </a:r>
                      <a:r>
                        <a:rPr lang="en-US" sz="1300" dirty="0">
                          <a:effectLst/>
                          <a:latin typeface="Times New Roman" panose="02020603050405020304" pitchFamily="18" charset="0"/>
                          <a:ea typeface="Times New Roman" panose="02020603050405020304" pitchFamily="18" charset="0"/>
                        </a:rPr>
                        <a:t>Friction</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4.6 </a:t>
                      </a:r>
                      <a:r>
                        <a:rPr lang="en-US" sz="1300" dirty="0">
                          <a:effectLst/>
                          <a:latin typeface="Times New Roman" panose="02020603050405020304" pitchFamily="18" charset="0"/>
                          <a:ea typeface="Times New Roman" panose="02020603050405020304" pitchFamily="18" charset="0"/>
                        </a:rPr>
                        <a:t>Balanced forces, components of the forces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4.7 </a:t>
                      </a:r>
                      <a:r>
                        <a:rPr lang="en-US" sz="1300" dirty="0">
                          <a:effectLst/>
                          <a:latin typeface="Times New Roman" panose="02020603050405020304" pitchFamily="18" charset="0"/>
                          <a:ea typeface="Times New Roman" panose="02020603050405020304" pitchFamily="18" charset="0"/>
                        </a:rPr>
                        <a:t>Centre of mass, different types of equilibrium states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4.8 </a:t>
                      </a:r>
                      <a:r>
                        <a:rPr lang="en-US" sz="1300" dirty="0">
                          <a:effectLst/>
                          <a:latin typeface="Times New Roman" panose="02020603050405020304" pitchFamily="18" charset="0"/>
                          <a:ea typeface="Times New Roman" panose="02020603050405020304" pitchFamily="18" charset="0"/>
                        </a:rPr>
                        <a:t>Second Newton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 Energy</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2.1 </a:t>
                      </a:r>
                      <a:r>
                        <a:rPr lang="en-US" sz="1300" dirty="0">
                          <a:effectLst/>
                          <a:latin typeface="Times New Roman" panose="02020603050405020304" pitchFamily="18" charset="0"/>
                          <a:ea typeface="Times New Roman" panose="02020603050405020304" pitchFamily="18" charset="0"/>
                        </a:rPr>
                        <a:t>Use of energy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2.2 </a:t>
                      </a:r>
                      <a:r>
                        <a:rPr lang="en-US" sz="1300" dirty="0">
                          <a:effectLst/>
                          <a:latin typeface="Times New Roman" panose="02020603050405020304" pitchFamily="18" charset="0"/>
                          <a:ea typeface="Times New Roman" panose="02020603050405020304" pitchFamily="18" charset="0"/>
                        </a:rPr>
                        <a:t>Other sources of energy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2.3 </a:t>
                      </a:r>
                      <a:r>
                        <a:rPr lang="en-US" sz="1300" dirty="0">
                          <a:effectLst/>
                          <a:latin typeface="Times New Roman" panose="02020603050405020304" pitchFamily="18" charset="0"/>
                          <a:ea typeface="Times New Roman" panose="02020603050405020304" pitchFamily="18" charset="0"/>
                        </a:rPr>
                        <a:t>Transfer of the energy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2.4 </a:t>
                      </a:r>
                      <a:r>
                        <a:rPr lang="en-US" sz="1300" dirty="0">
                          <a:effectLst/>
                          <a:latin typeface="Times New Roman" panose="02020603050405020304" pitchFamily="18" charset="0"/>
                          <a:ea typeface="Times New Roman" panose="02020603050405020304" pitchFamily="18" charset="0"/>
                        </a:rPr>
                        <a:t>Energy forms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2.5 </a:t>
                      </a:r>
                      <a:r>
                        <a:rPr lang="en-US" sz="1300" dirty="0">
                          <a:effectLst/>
                          <a:latin typeface="Times New Roman" panose="02020603050405020304" pitchFamily="18" charset="0"/>
                          <a:ea typeface="Times New Roman" panose="02020603050405020304" pitchFamily="18" charset="0"/>
                        </a:rPr>
                        <a:t>Conservation of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89223"/>
                  </a:ext>
                </a:extLst>
              </a:tr>
            </a:tbl>
          </a:graphicData>
        </a:graphic>
      </p:graphicFrame>
    </p:spTree>
    <p:extLst>
      <p:ext uri="{BB962C8B-B14F-4D97-AF65-F5344CB8AC3E}">
        <p14:creationId xmlns:p14="http://schemas.microsoft.com/office/powerpoint/2010/main" val="401152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F5CB04F-BB4A-8C94-9BE4-E6AD9F65F64E}"/>
              </a:ext>
            </a:extLst>
          </p:cNvPr>
          <p:cNvGraphicFramePr>
            <a:graphicFrameLocks noGrp="1"/>
          </p:cNvGraphicFramePr>
          <p:nvPr>
            <p:extLst>
              <p:ext uri="{D42A27DB-BD31-4B8C-83A1-F6EECF244321}">
                <p14:modId xmlns:p14="http://schemas.microsoft.com/office/powerpoint/2010/main" val="3335727176"/>
              </p:ext>
            </p:extLst>
          </p:nvPr>
        </p:nvGraphicFramePr>
        <p:xfrm>
          <a:off x="611560" y="556260"/>
          <a:ext cx="7457256" cy="5745480"/>
        </p:xfrm>
        <a:graphic>
          <a:graphicData uri="http://schemas.openxmlformats.org/drawingml/2006/table">
            <a:tbl>
              <a:tblPr firstRow="1" firstCol="1" lastRow="1" lastCol="1" bandRow="1" bandCol="1"/>
              <a:tblGrid>
                <a:gridCol w="3723456">
                  <a:extLst>
                    <a:ext uri="{9D8B030D-6E8A-4147-A177-3AD203B41FA5}">
                      <a16:colId xmlns:a16="http://schemas.microsoft.com/office/drawing/2014/main" val="347048966"/>
                    </a:ext>
                  </a:extLst>
                </a:gridCol>
                <a:gridCol w="3733800">
                  <a:extLst>
                    <a:ext uri="{9D8B030D-6E8A-4147-A177-3AD203B41FA5}">
                      <a16:colId xmlns:a16="http://schemas.microsoft.com/office/drawing/2014/main" val="1761519271"/>
                    </a:ext>
                  </a:extLst>
                </a:gridCol>
              </a:tblGrid>
              <a:tr h="590550">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 Pressure</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5.1</a:t>
                      </a:r>
                      <a:r>
                        <a:rPr lang="en-US" sz="1300">
                          <a:effectLst/>
                          <a:latin typeface="Times New Roman" panose="02020603050405020304" pitchFamily="18" charset="0"/>
                          <a:ea typeface="Times New Roman" panose="02020603050405020304" pitchFamily="18" charset="0"/>
                        </a:rPr>
                        <a:t> Pressure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5.2 </a:t>
                      </a:r>
                      <a:r>
                        <a:rPr lang="en-US" sz="1300">
                          <a:effectLst/>
                          <a:latin typeface="Times New Roman" panose="02020603050405020304" pitchFamily="18" charset="0"/>
                          <a:ea typeface="Times New Roman" panose="02020603050405020304" pitchFamily="18" charset="0"/>
                        </a:rPr>
                        <a:t>Pascal law</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5.3 </a:t>
                      </a:r>
                      <a:r>
                        <a:rPr lang="en-US" sz="1300">
                          <a:effectLst/>
                          <a:latin typeface="Times New Roman" panose="02020603050405020304" pitchFamily="18" charset="0"/>
                          <a:ea typeface="Times New Roman" panose="02020603050405020304" pitchFamily="18" charset="0"/>
                        </a:rPr>
                        <a:t>Hydrostatic pressure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5.4 </a:t>
                      </a:r>
                      <a:r>
                        <a:rPr lang="en-US" sz="1300">
                          <a:effectLst/>
                          <a:latin typeface="Times New Roman" panose="02020603050405020304" pitchFamily="18" charset="0"/>
                          <a:ea typeface="Times New Roman" panose="02020603050405020304" pitchFamily="18" charset="0"/>
                        </a:rPr>
                        <a:t>Archimedes law of buoyancy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5.5 </a:t>
                      </a:r>
                      <a:r>
                        <a:rPr lang="en-US" sz="1300">
                          <a:effectLst/>
                          <a:latin typeface="Times New Roman" panose="02020603050405020304" pitchFamily="18" charset="0"/>
                          <a:ea typeface="Times New Roman" panose="02020603050405020304" pitchFamily="18" charset="0"/>
                        </a:rPr>
                        <a:t>Atmospheric pressure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 </a:t>
                      </a:r>
                      <a:endParaRPr lang="en-US"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 Light</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 </a:t>
                      </a:r>
                      <a:r>
                        <a:rPr lang="en-US" sz="1300">
                          <a:effectLst/>
                          <a:latin typeface="Times New Roman" panose="02020603050405020304" pitchFamily="18" charset="0"/>
                          <a:ea typeface="Times New Roman" panose="02020603050405020304" pitchFamily="18" charset="0"/>
                        </a:rPr>
                        <a:t>How light travels?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3.2 </a:t>
                      </a:r>
                      <a:r>
                        <a:rPr lang="en-US" sz="1300">
                          <a:effectLst/>
                          <a:latin typeface="Times New Roman" panose="02020603050405020304" pitchFamily="18" charset="0"/>
                          <a:ea typeface="Times New Roman" panose="02020603050405020304" pitchFamily="18" charset="0"/>
                        </a:rPr>
                        <a:t>How shadows are formed?</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3.3 </a:t>
                      </a:r>
                      <a:r>
                        <a:rPr lang="en-US" sz="1300">
                          <a:effectLst/>
                          <a:latin typeface="Times New Roman" panose="02020603050405020304" pitchFamily="18" charset="0"/>
                          <a:ea typeface="Times New Roman" panose="02020603050405020304" pitchFamily="18" charset="0"/>
                        </a:rPr>
                        <a:t>Camera obscure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3.4 </a:t>
                      </a:r>
                      <a:r>
                        <a:rPr lang="en-US" sz="1300">
                          <a:effectLst/>
                          <a:latin typeface="Times New Roman" panose="02020603050405020304" pitchFamily="18" charset="0"/>
                          <a:ea typeface="Times New Roman" panose="02020603050405020304" pitchFamily="18" charset="0"/>
                        </a:rPr>
                        <a:t>How reflections form</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3.5 </a:t>
                      </a:r>
                      <a:r>
                        <a:rPr lang="en-US" sz="1300">
                          <a:effectLst/>
                          <a:latin typeface="Times New Roman" panose="02020603050405020304" pitchFamily="18" charset="0"/>
                          <a:ea typeface="Times New Roman" panose="02020603050405020304" pitchFamily="18" charset="0"/>
                        </a:rPr>
                        <a:t>Optic illusions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3.6 </a:t>
                      </a:r>
                      <a:r>
                        <a:rPr lang="en-US" sz="1300">
                          <a:effectLst/>
                          <a:latin typeface="Times New Roman" panose="02020603050405020304" pitchFamily="18" charset="0"/>
                          <a:ea typeface="Times New Roman" panose="02020603050405020304" pitchFamily="18" charset="0"/>
                        </a:rPr>
                        <a:t>Refraction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3.7 </a:t>
                      </a:r>
                      <a:r>
                        <a:rPr lang="en-US" sz="1300">
                          <a:effectLst/>
                          <a:latin typeface="Times New Roman" panose="02020603050405020304" pitchFamily="18" charset="0"/>
                          <a:ea typeface="Times New Roman" panose="02020603050405020304" pitchFamily="18" charset="0"/>
                        </a:rPr>
                        <a:t>The Spectrum of white light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3.8 </a:t>
                      </a:r>
                      <a:r>
                        <a:rPr lang="en-US" sz="1300">
                          <a:effectLst/>
                          <a:latin typeface="Times New Roman" panose="02020603050405020304" pitchFamily="18" charset="0"/>
                          <a:ea typeface="Times New Roman" panose="02020603050405020304" pitchFamily="18" charset="0"/>
                        </a:rPr>
                        <a:t>Colored light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42651"/>
                  </a:ext>
                </a:extLst>
              </a:tr>
              <a:tr h="590550">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 Mechanical work and energy</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6.1. </a:t>
                      </a:r>
                      <a:r>
                        <a:rPr lang="en-US" sz="1300">
                          <a:effectLst/>
                          <a:latin typeface="Times New Roman" panose="02020603050405020304" pitchFamily="18" charset="0"/>
                          <a:ea typeface="Times New Roman" panose="02020603050405020304" pitchFamily="18" charset="0"/>
                        </a:rPr>
                        <a:t>Mechanical work</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6.2 </a:t>
                      </a:r>
                      <a:r>
                        <a:rPr lang="en-US" sz="1300">
                          <a:effectLst/>
                          <a:latin typeface="Times New Roman" panose="02020603050405020304" pitchFamily="18" charset="0"/>
                          <a:ea typeface="Times New Roman" panose="02020603050405020304" pitchFamily="18" charset="0"/>
                        </a:rPr>
                        <a:t>Energy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6.3 </a:t>
                      </a:r>
                      <a:r>
                        <a:rPr lang="en-US" sz="1300">
                          <a:effectLst/>
                          <a:latin typeface="Times New Roman" panose="02020603050405020304" pitchFamily="18" charset="0"/>
                          <a:ea typeface="Times New Roman" panose="02020603050405020304" pitchFamily="18" charset="0"/>
                        </a:rPr>
                        <a:t>Mechanical energy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6.4 </a:t>
                      </a:r>
                      <a:r>
                        <a:rPr lang="en-US" sz="1300">
                          <a:effectLst/>
                          <a:latin typeface="Times New Roman" panose="02020603050405020304" pitchFamily="18" charset="0"/>
                          <a:ea typeface="Times New Roman" panose="02020603050405020304" pitchFamily="18" charset="0"/>
                        </a:rPr>
                        <a:t>Energy conservation law</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6.5 </a:t>
                      </a:r>
                      <a:r>
                        <a:rPr lang="en-US" sz="1300">
                          <a:effectLst/>
                          <a:latin typeface="Times New Roman" panose="02020603050405020304" pitchFamily="18" charset="0"/>
                          <a:ea typeface="Times New Roman" panose="02020603050405020304" pitchFamily="18" charset="0"/>
                        </a:rPr>
                        <a:t>Power, Efficiency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36454195"/>
                  </a:ext>
                </a:extLst>
              </a:tr>
              <a:tr h="0">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 Internal energy</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 </a:t>
                      </a:r>
                      <a:r>
                        <a:rPr lang="en-US" sz="1300">
                          <a:effectLst/>
                          <a:latin typeface="Times New Roman" panose="02020603050405020304" pitchFamily="18" charset="0"/>
                          <a:ea typeface="Times New Roman" panose="02020603050405020304" pitchFamily="18" charset="0"/>
                        </a:rPr>
                        <a:t>Internal energy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7.2 </a:t>
                      </a:r>
                      <a:r>
                        <a:rPr lang="en-US" sz="1300">
                          <a:effectLst/>
                          <a:latin typeface="Times New Roman" panose="02020603050405020304" pitchFamily="18" charset="0"/>
                          <a:ea typeface="Times New Roman" panose="02020603050405020304" pitchFamily="18" charset="0"/>
                        </a:rPr>
                        <a:t>Internal energy change, heat and temperature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7.3 </a:t>
                      </a:r>
                      <a:r>
                        <a:rPr lang="en-US" sz="1300">
                          <a:effectLst/>
                          <a:latin typeface="Times New Roman" panose="02020603050405020304" pitchFamily="18" charset="0"/>
                          <a:ea typeface="Times New Roman" panose="02020603050405020304" pitchFamily="18" charset="0"/>
                        </a:rPr>
                        <a:t>Measurement of temperature – thermometers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7.4  </a:t>
                      </a:r>
                      <a:r>
                        <a:rPr lang="en-US" sz="1300">
                          <a:effectLst/>
                          <a:latin typeface="Times New Roman" panose="02020603050405020304" pitchFamily="18" charset="0"/>
                          <a:ea typeface="Times New Roman" panose="02020603050405020304" pitchFamily="18" charset="0"/>
                        </a:rPr>
                        <a:t>Heat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7.5 </a:t>
                      </a:r>
                      <a:r>
                        <a:rPr lang="en-US" sz="1300">
                          <a:effectLst/>
                          <a:latin typeface="Times New Roman" panose="02020603050405020304" pitchFamily="18" charset="0"/>
                          <a:ea typeface="Times New Roman" panose="02020603050405020304" pitchFamily="18" charset="0"/>
                        </a:rPr>
                        <a:t>Law of thermal equilibrium</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7.6 </a:t>
                      </a:r>
                      <a:r>
                        <a:rPr lang="en-US" sz="1300">
                          <a:effectLst/>
                          <a:latin typeface="Times New Roman" panose="02020603050405020304" pitchFamily="18" charset="0"/>
                          <a:ea typeface="Times New Roman" panose="02020603050405020304" pitchFamily="18" charset="0"/>
                        </a:rPr>
                        <a:t>Thermal expansions of solid bodies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7.7 </a:t>
                      </a:r>
                      <a:r>
                        <a:rPr lang="en-US" sz="1300">
                          <a:effectLst/>
                          <a:latin typeface="Times New Roman" panose="02020603050405020304" pitchFamily="18" charset="0"/>
                          <a:ea typeface="Times New Roman" panose="02020603050405020304" pitchFamily="18" charset="0"/>
                        </a:rPr>
                        <a:t>Thermal expansion of liquids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7.8 </a:t>
                      </a:r>
                      <a:r>
                        <a:rPr lang="en-US" sz="1300">
                          <a:effectLst/>
                          <a:latin typeface="Times New Roman" panose="02020603050405020304" pitchFamily="18" charset="0"/>
                          <a:ea typeface="Times New Roman" panose="02020603050405020304" pitchFamily="18" charset="0"/>
                        </a:rPr>
                        <a:t>Thermal expansion of gasses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7.9 </a:t>
                      </a:r>
                      <a:r>
                        <a:rPr lang="en-US" sz="1300">
                          <a:effectLst/>
                          <a:latin typeface="Times New Roman" panose="02020603050405020304" pitchFamily="18" charset="0"/>
                          <a:ea typeface="Times New Roman" panose="02020603050405020304" pitchFamily="18" charset="0"/>
                        </a:rPr>
                        <a:t>Boyle</a:t>
                      </a:r>
                      <a:r>
                        <a:rPr lang="sr-Cyrl-CS" sz="1300">
                          <a:solidFill>
                            <a:srgbClr val="222222"/>
                          </a:solidFill>
                          <a:effectLst/>
                          <a:latin typeface="Times New Roman" panose="02020603050405020304" pitchFamily="18" charset="0"/>
                          <a:ea typeface="Times New Roman" panose="02020603050405020304" pitchFamily="18" charset="0"/>
                        </a:rPr>
                        <a:t>'</a:t>
                      </a:r>
                      <a:r>
                        <a:rPr lang="en-US" sz="1300">
                          <a:solidFill>
                            <a:srgbClr val="222222"/>
                          </a:solidFill>
                          <a:effectLst/>
                          <a:latin typeface="Times New Roman" panose="02020603050405020304" pitchFamily="18" charset="0"/>
                          <a:ea typeface="Times New Roman" panose="02020603050405020304" pitchFamily="18" charset="0"/>
                        </a:rPr>
                        <a:t>s</a:t>
                      </a:r>
                      <a:r>
                        <a:rPr lang="en-US" sz="1300">
                          <a:effectLst/>
                          <a:latin typeface="Times New Roman" panose="02020603050405020304" pitchFamily="18" charset="0"/>
                          <a:ea typeface="Times New Roman" panose="02020603050405020304" pitchFamily="18" charset="0"/>
                        </a:rPr>
                        <a:t> law</a:t>
                      </a:r>
                    </a:p>
                    <a:p>
                      <a:pPr marL="0" marR="0" indent="0" algn="just">
                        <a:spcBef>
                          <a:spcPts val="0"/>
                        </a:spcBef>
                        <a:spcAft>
                          <a:spcPts val="0"/>
                        </a:spcAft>
                      </a:pPr>
                      <a:r>
                        <a:rPr lang="en-US" sz="1300">
                          <a:effectLst/>
                          <a:latin typeface="Times New Roman" panose="02020603050405020304" pitchFamily="18" charset="0"/>
                          <a:ea typeface="Times New Roman" panose="02020603050405020304" pitchFamily="18" charset="0"/>
                        </a:rPr>
                        <a:t>7.10 </a:t>
                      </a:r>
                      <a:r>
                        <a:rPr lang="sr-Cyrl-CS" sz="1300">
                          <a:solidFill>
                            <a:srgbClr val="222222"/>
                          </a:solidFill>
                          <a:effectLst/>
                          <a:latin typeface="Times New Roman" panose="02020603050405020304" pitchFamily="18" charset="0"/>
                          <a:ea typeface="Times New Roman" panose="02020603050405020304" pitchFamily="18" charset="0"/>
                        </a:rPr>
                        <a:t>Gay-Lussac's law</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7.11 </a:t>
                      </a:r>
                      <a:r>
                        <a:rPr lang="en-US" sz="1300">
                          <a:effectLst/>
                          <a:latin typeface="Times New Roman" panose="02020603050405020304" pitchFamily="18" charset="0"/>
                          <a:ea typeface="Times New Roman" panose="02020603050405020304" pitchFamily="18" charset="0"/>
                        </a:rPr>
                        <a:t>Heat conductivity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7.12 </a:t>
                      </a:r>
                      <a:r>
                        <a:rPr lang="en-US" sz="1300">
                          <a:effectLst/>
                          <a:latin typeface="Times New Roman" panose="02020603050405020304" pitchFamily="18" charset="0"/>
                          <a:ea typeface="Times New Roman" panose="02020603050405020304" pitchFamily="18" charset="0"/>
                        </a:rPr>
                        <a:t>Convection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7.13 </a:t>
                      </a:r>
                      <a:r>
                        <a:rPr lang="en-US" sz="1300">
                          <a:effectLst/>
                          <a:latin typeface="Times New Roman" panose="02020603050405020304" pitchFamily="18" charset="0"/>
                          <a:ea typeface="Times New Roman" panose="02020603050405020304" pitchFamily="18" charset="0"/>
                        </a:rPr>
                        <a:t>Melting and solidification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7.14 </a:t>
                      </a:r>
                      <a:r>
                        <a:rPr lang="en-US" sz="1300">
                          <a:effectLst/>
                          <a:latin typeface="Times New Roman" panose="02020603050405020304" pitchFamily="18" charset="0"/>
                          <a:ea typeface="Times New Roman" panose="02020603050405020304" pitchFamily="18" charset="0"/>
                        </a:rPr>
                        <a:t>Evaporation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7.15 </a:t>
                      </a:r>
                      <a:r>
                        <a:rPr lang="en-US" sz="1300">
                          <a:effectLst/>
                          <a:latin typeface="Times New Roman" panose="02020603050405020304" pitchFamily="18" charset="0"/>
                          <a:ea typeface="Times New Roman" panose="02020603050405020304" pitchFamily="18" charset="0"/>
                        </a:rPr>
                        <a:t>Condensation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 The Earth and beyond</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4.1 </a:t>
                      </a:r>
                      <a:r>
                        <a:rPr lang="en-US" sz="1300" dirty="0">
                          <a:effectLst/>
                          <a:latin typeface="Times New Roman" panose="02020603050405020304" pitchFamily="18" charset="0"/>
                          <a:ea typeface="Times New Roman" panose="02020603050405020304" pitchFamily="18" charset="0"/>
                        </a:rPr>
                        <a:t>Day and night</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4.2 </a:t>
                      </a:r>
                      <a:r>
                        <a:rPr lang="en-US" sz="1300" dirty="0">
                          <a:effectLst/>
                          <a:latin typeface="Times New Roman" panose="02020603050405020304" pitchFamily="18" charset="0"/>
                          <a:ea typeface="Times New Roman" panose="02020603050405020304" pitchFamily="18" charset="0"/>
                        </a:rPr>
                        <a:t>Seasons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4.3 </a:t>
                      </a:r>
                      <a:r>
                        <a:rPr lang="en-US" sz="1300" dirty="0">
                          <a:effectLst/>
                          <a:latin typeface="Times New Roman" panose="02020603050405020304" pitchFamily="18" charset="0"/>
                          <a:ea typeface="Times New Roman" panose="02020603050405020304" pitchFamily="18" charset="0"/>
                        </a:rPr>
                        <a:t>The starry night</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4.4 </a:t>
                      </a:r>
                      <a:r>
                        <a:rPr lang="en-US" sz="1300" dirty="0">
                          <a:effectLst/>
                          <a:latin typeface="Times New Roman" panose="02020603050405020304" pitchFamily="18" charset="0"/>
                          <a:ea typeface="Times New Roman" panose="02020603050405020304" pitchFamily="18" charset="0"/>
                        </a:rPr>
                        <a:t>The moving of the planets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4.5 </a:t>
                      </a:r>
                      <a:r>
                        <a:rPr lang="en-US" sz="1300" dirty="0">
                          <a:effectLst/>
                          <a:latin typeface="Times New Roman" panose="02020603050405020304" pitchFamily="18" charset="0"/>
                          <a:ea typeface="Times New Roman" panose="02020603050405020304" pitchFamily="18" charset="0"/>
                        </a:rPr>
                        <a:t>Seeing stars and planets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4.6 </a:t>
                      </a:r>
                      <a:r>
                        <a:rPr lang="en-US" sz="1300" dirty="0">
                          <a:effectLst/>
                          <a:latin typeface="Times New Roman" panose="02020603050405020304" pitchFamily="18" charset="0"/>
                          <a:ea typeface="Times New Roman" panose="02020603050405020304" pitchFamily="18" charset="0"/>
                        </a:rPr>
                        <a:t>Grate discoveries in astronomy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4.7 </a:t>
                      </a:r>
                      <a:r>
                        <a:rPr lang="en-US" sz="1300" dirty="0">
                          <a:effectLst/>
                          <a:latin typeface="Times New Roman" panose="02020603050405020304" pitchFamily="18" charset="0"/>
                          <a:ea typeface="Times New Roman" panose="02020603050405020304" pitchFamily="18" charset="0"/>
                        </a:rPr>
                        <a:t>Moon and moon fazes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4.8 </a:t>
                      </a:r>
                      <a:r>
                        <a:rPr lang="en-US" sz="1300" dirty="0">
                          <a:effectLst/>
                          <a:latin typeface="Times New Roman" panose="02020603050405020304" pitchFamily="18" charset="0"/>
                          <a:ea typeface="Times New Roman" panose="02020603050405020304" pitchFamily="18" charset="0"/>
                        </a:rPr>
                        <a:t>Astronomy in the last 4 centuries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4.9 </a:t>
                      </a:r>
                      <a:r>
                        <a:rPr lang="en-US" sz="1300" dirty="0">
                          <a:effectLst/>
                          <a:latin typeface="Times New Roman" panose="02020603050405020304" pitchFamily="18" charset="0"/>
                          <a:ea typeface="Times New Roman" panose="02020603050405020304" pitchFamily="18" charset="0"/>
                        </a:rPr>
                        <a:t>Journey into the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613234"/>
                  </a:ext>
                </a:extLst>
              </a:tr>
            </a:tbl>
          </a:graphicData>
        </a:graphic>
      </p:graphicFrame>
    </p:spTree>
    <p:extLst>
      <p:ext uri="{BB962C8B-B14F-4D97-AF65-F5344CB8AC3E}">
        <p14:creationId xmlns:p14="http://schemas.microsoft.com/office/powerpoint/2010/main" val="403747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1E03E82-17A3-E0CE-1C14-85C933DB4AB7}"/>
              </a:ext>
            </a:extLst>
          </p:cNvPr>
          <p:cNvGraphicFramePr>
            <a:graphicFrameLocks noGrp="1"/>
          </p:cNvGraphicFramePr>
          <p:nvPr>
            <p:extLst>
              <p:ext uri="{D42A27DB-BD31-4B8C-83A1-F6EECF244321}">
                <p14:modId xmlns:p14="http://schemas.microsoft.com/office/powerpoint/2010/main" val="2066821665"/>
              </p:ext>
            </p:extLst>
          </p:nvPr>
        </p:nvGraphicFramePr>
        <p:xfrm>
          <a:off x="755576" y="1052736"/>
          <a:ext cx="7467600" cy="4572000"/>
        </p:xfrm>
        <a:graphic>
          <a:graphicData uri="http://schemas.openxmlformats.org/drawingml/2006/table">
            <a:tbl>
              <a:tblPr firstRow="1" firstCol="1" lastRow="1" lastCol="1" bandRow="1" bandCol="1"/>
              <a:tblGrid>
                <a:gridCol w="3733800">
                  <a:extLst>
                    <a:ext uri="{9D8B030D-6E8A-4147-A177-3AD203B41FA5}">
                      <a16:colId xmlns:a16="http://schemas.microsoft.com/office/drawing/2014/main" val="1888217588"/>
                    </a:ext>
                  </a:extLst>
                </a:gridCol>
                <a:gridCol w="3733800">
                  <a:extLst>
                    <a:ext uri="{9D8B030D-6E8A-4147-A177-3AD203B41FA5}">
                      <a16:colId xmlns:a16="http://schemas.microsoft.com/office/drawing/2014/main" val="2208667307"/>
                    </a:ext>
                  </a:extLst>
                </a:gridCol>
              </a:tblGrid>
              <a:tr h="0">
                <a:tc gridSpan="2">
                  <a:txBody>
                    <a:bodyPr/>
                    <a:lstStyle/>
                    <a:p>
                      <a:pPr marL="0" marR="0" indent="0" algn="ctr">
                        <a:spcBef>
                          <a:spcPts val="0"/>
                        </a:spcBef>
                        <a:spcAft>
                          <a:spcPts val="0"/>
                        </a:spcAft>
                      </a:pPr>
                      <a:r>
                        <a:rPr lang="en-US" sz="1400" b="1" dirty="0">
                          <a:effectLst/>
                          <a:latin typeface="Times New Roman" panose="02020603050405020304" pitchFamily="18" charset="0"/>
                          <a:ea typeface="Times New Roman" panose="02020603050405020304" pitchFamily="18" charset="0"/>
                        </a:rPr>
                        <a:t>Ninth grade</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75767052"/>
                  </a:ext>
                </a:extLst>
              </a:tr>
              <a:tr h="1510030">
                <a:tc rowSpan="2">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 Electrical and magnetic phenomena</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 </a:t>
                      </a:r>
                      <a:r>
                        <a:rPr lang="en-US" sz="1300">
                          <a:effectLst/>
                          <a:latin typeface="Times New Roman" panose="02020603050405020304" pitchFamily="18" charset="0"/>
                          <a:ea typeface="Times New Roman" panose="02020603050405020304" pitchFamily="18" charset="0"/>
                        </a:rPr>
                        <a:t>Electric charges and their interaction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1.2 </a:t>
                      </a:r>
                      <a:r>
                        <a:rPr lang="en-US" sz="1300">
                          <a:effectLst/>
                          <a:latin typeface="Times New Roman" panose="02020603050405020304" pitchFamily="18" charset="0"/>
                          <a:ea typeface="Times New Roman" panose="02020603050405020304" pitchFamily="18" charset="0"/>
                        </a:rPr>
                        <a:t>Electrons, ions end electric current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1.3 </a:t>
                      </a:r>
                      <a:r>
                        <a:rPr lang="en-US" sz="1300">
                          <a:effectLst/>
                          <a:latin typeface="Times New Roman" panose="02020603050405020304" pitchFamily="18" charset="0"/>
                          <a:ea typeface="Times New Roman" panose="02020603050405020304" pitchFamily="18" charset="0"/>
                        </a:rPr>
                        <a:t>Electric current. Conductors, isolators and semiconductors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1.4 </a:t>
                      </a:r>
                      <a:r>
                        <a:rPr lang="en-US" sz="1300">
                          <a:effectLst/>
                          <a:latin typeface="Times New Roman" panose="02020603050405020304" pitchFamily="18" charset="0"/>
                          <a:ea typeface="Times New Roman" panose="02020603050405020304" pitchFamily="18" charset="0"/>
                        </a:rPr>
                        <a:t>Current circuit end electric elements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1.5 </a:t>
                      </a:r>
                      <a:r>
                        <a:rPr lang="en-US" sz="1300">
                          <a:effectLst/>
                          <a:latin typeface="Times New Roman" panose="02020603050405020304" pitchFamily="18" charset="0"/>
                          <a:ea typeface="Times New Roman" panose="02020603050405020304" pitchFamily="18" charset="0"/>
                        </a:rPr>
                        <a:t>Electric current and its effect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1.6 </a:t>
                      </a:r>
                      <a:r>
                        <a:rPr lang="en-US" sz="1300">
                          <a:effectLst/>
                          <a:latin typeface="Times New Roman" panose="02020603050405020304" pitchFamily="18" charset="0"/>
                          <a:ea typeface="Times New Roman" panose="02020603050405020304" pitchFamily="18" charset="0"/>
                        </a:rPr>
                        <a:t>Electric voltage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1.7 </a:t>
                      </a:r>
                      <a:r>
                        <a:rPr lang="en-US" sz="1300">
                          <a:effectLst/>
                          <a:latin typeface="Times New Roman" panose="02020603050405020304" pitchFamily="18" charset="0"/>
                          <a:ea typeface="Times New Roman" panose="02020603050405020304" pitchFamily="18" charset="0"/>
                        </a:rPr>
                        <a:t>Resistance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1.8 </a:t>
                      </a:r>
                      <a:r>
                        <a:rPr lang="en-US" sz="1300">
                          <a:effectLst/>
                          <a:latin typeface="Times New Roman" panose="02020603050405020304" pitchFamily="18" charset="0"/>
                          <a:ea typeface="Times New Roman" panose="02020603050405020304" pitchFamily="18" charset="0"/>
                        </a:rPr>
                        <a:t>Ohm</a:t>
                      </a:r>
                      <a:r>
                        <a:rPr lang="sr-Cyrl-CS" sz="1300">
                          <a:solidFill>
                            <a:srgbClr val="222222"/>
                          </a:solidFill>
                          <a:effectLst/>
                          <a:latin typeface="Times New Roman" panose="02020603050405020304" pitchFamily="18" charset="0"/>
                          <a:ea typeface="Times New Roman" panose="02020603050405020304" pitchFamily="18" charset="0"/>
                        </a:rPr>
                        <a:t>'</a:t>
                      </a:r>
                      <a:r>
                        <a:rPr lang="en-US" sz="1300">
                          <a:solidFill>
                            <a:srgbClr val="222222"/>
                          </a:solidFill>
                          <a:effectLst/>
                          <a:latin typeface="Times New Roman" panose="02020603050405020304" pitchFamily="18" charset="0"/>
                          <a:ea typeface="Times New Roman" panose="02020603050405020304" pitchFamily="18" charset="0"/>
                        </a:rPr>
                        <a:t>s</a:t>
                      </a:r>
                      <a:r>
                        <a:rPr lang="en-US" sz="1300">
                          <a:effectLst/>
                          <a:latin typeface="Times New Roman" panose="02020603050405020304" pitchFamily="18" charset="0"/>
                          <a:ea typeface="Times New Roman" panose="02020603050405020304" pitchFamily="18" charset="0"/>
                        </a:rPr>
                        <a:t> law</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1.9 </a:t>
                      </a:r>
                      <a:r>
                        <a:rPr lang="en-US" sz="1300">
                          <a:effectLst/>
                          <a:latin typeface="Times New Roman" panose="02020603050405020304" pitchFamily="18" charset="0"/>
                          <a:ea typeface="Times New Roman" panose="02020603050405020304" pitchFamily="18" charset="0"/>
                        </a:rPr>
                        <a:t>Serial and parallel connection of resistors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1.10 </a:t>
                      </a:r>
                      <a:r>
                        <a:rPr lang="en-US" sz="1300">
                          <a:effectLst/>
                          <a:latin typeface="Times New Roman" panose="02020603050405020304" pitchFamily="18" charset="0"/>
                          <a:ea typeface="Times New Roman" panose="02020603050405020304" pitchFamily="18" charset="0"/>
                        </a:rPr>
                        <a:t>Capacitance, Capacitates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1.11 </a:t>
                      </a:r>
                      <a:r>
                        <a:rPr lang="en-US" sz="1300">
                          <a:effectLst/>
                          <a:latin typeface="Times New Roman" panose="02020603050405020304" pitchFamily="18" charset="0"/>
                          <a:ea typeface="Times New Roman" panose="02020603050405020304" pitchFamily="18" charset="0"/>
                        </a:rPr>
                        <a:t>Work and power of the electrical current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1.12 </a:t>
                      </a:r>
                      <a:r>
                        <a:rPr lang="en-US" sz="1300">
                          <a:effectLst/>
                          <a:latin typeface="Times New Roman" panose="02020603050405020304" pitchFamily="18" charset="0"/>
                          <a:ea typeface="Times New Roman" panose="02020603050405020304" pitchFamily="18" charset="0"/>
                        </a:rPr>
                        <a:t>Protection form electrical shock</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1.13 </a:t>
                      </a:r>
                      <a:r>
                        <a:rPr lang="en-US" sz="1300">
                          <a:effectLst/>
                          <a:latin typeface="Times New Roman" panose="02020603050405020304" pitchFamily="18" charset="0"/>
                          <a:ea typeface="Times New Roman" panose="02020603050405020304" pitchFamily="18" charset="0"/>
                        </a:rPr>
                        <a:t>Magnets and magnetic field</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1.14 </a:t>
                      </a:r>
                      <a:r>
                        <a:rPr lang="en-US" sz="1300">
                          <a:effectLst/>
                          <a:latin typeface="Times New Roman" panose="02020603050405020304" pitchFamily="18" charset="0"/>
                          <a:ea typeface="Times New Roman" panose="02020603050405020304" pitchFamily="18" charset="0"/>
                        </a:rPr>
                        <a:t>Magnetic field generated by the electrical current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1.15 </a:t>
                      </a:r>
                      <a:r>
                        <a:rPr lang="en-US" sz="1300">
                          <a:effectLst/>
                          <a:latin typeface="Times New Roman" panose="02020603050405020304" pitchFamily="18" charset="0"/>
                          <a:ea typeface="Times New Roman" panose="02020603050405020304" pitchFamily="18" charset="0"/>
                        </a:rPr>
                        <a:t>Ampere force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1.16 </a:t>
                      </a:r>
                      <a:r>
                        <a:rPr lang="en-US" sz="1300">
                          <a:effectLst/>
                          <a:latin typeface="Times New Roman" panose="02020603050405020304" pitchFamily="18" charset="0"/>
                          <a:ea typeface="Times New Roman" panose="02020603050405020304" pitchFamily="18" charset="0"/>
                        </a:rPr>
                        <a:t>Electromagnetic induction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1.17 </a:t>
                      </a:r>
                      <a:r>
                        <a:rPr lang="en-US" sz="1300">
                          <a:effectLst/>
                          <a:latin typeface="Times New Roman" panose="02020603050405020304" pitchFamily="18" charset="0"/>
                          <a:ea typeface="Times New Roman" panose="02020603050405020304" pitchFamily="18" charset="0"/>
                        </a:rPr>
                        <a:t>Alternative current. Generators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1.18 </a:t>
                      </a:r>
                      <a:r>
                        <a:rPr lang="en-US" sz="1300">
                          <a:effectLst/>
                          <a:latin typeface="Times New Roman" panose="02020603050405020304" pitchFamily="18" charset="0"/>
                          <a:ea typeface="Times New Roman" panose="02020603050405020304" pitchFamily="18" charset="0"/>
                        </a:rPr>
                        <a:t>Transformers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1.19 </a:t>
                      </a:r>
                      <a:r>
                        <a:rPr lang="en-US" sz="1300">
                          <a:effectLst/>
                          <a:latin typeface="Times New Roman" panose="02020603050405020304" pitchFamily="18" charset="0"/>
                          <a:ea typeface="Times New Roman" panose="02020603050405020304" pitchFamily="18" charset="0"/>
                        </a:rPr>
                        <a:t>Semiconductors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1.20 </a:t>
                      </a:r>
                      <a:r>
                        <a:rPr lang="en-US" sz="1300">
                          <a:effectLst/>
                          <a:latin typeface="Times New Roman" panose="02020603050405020304" pitchFamily="18" charset="0"/>
                          <a:ea typeface="Times New Roman" panose="02020603050405020304" pitchFamily="18" charset="0"/>
                        </a:rPr>
                        <a:t>Semiconductor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a:t>
                      </a:r>
                      <a:r>
                        <a:rPr lang="en-US" sz="130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Forces and movement</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1.1 </a:t>
                      </a:r>
                      <a:r>
                        <a:rPr lang="en-US" sz="1300" dirty="0">
                          <a:effectLst/>
                          <a:latin typeface="Times New Roman" panose="02020603050405020304" pitchFamily="18" charset="0"/>
                          <a:ea typeface="Times New Roman" panose="02020603050405020304" pitchFamily="18" charset="0"/>
                        </a:rPr>
                        <a:t>Introduction of leavers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1.2 </a:t>
                      </a:r>
                      <a:r>
                        <a:rPr lang="en-US" sz="1300" dirty="0">
                          <a:effectLst/>
                          <a:latin typeface="Times New Roman" panose="02020603050405020304" pitchFamily="18" charset="0"/>
                          <a:ea typeface="Times New Roman" panose="02020603050405020304" pitchFamily="18" charset="0"/>
                        </a:rPr>
                        <a:t>Law of the leaver</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1.3 </a:t>
                      </a:r>
                      <a:r>
                        <a:rPr lang="en-US" sz="1300" dirty="0">
                          <a:effectLst/>
                          <a:latin typeface="Times New Roman" panose="02020603050405020304" pitchFamily="18" charset="0"/>
                          <a:ea typeface="Times New Roman" panose="02020603050405020304" pitchFamily="18" charset="0"/>
                        </a:rPr>
                        <a:t>Calculating moments of force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1.4 </a:t>
                      </a:r>
                      <a:r>
                        <a:rPr lang="en-US" sz="1300" dirty="0">
                          <a:effectLst/>
                          <a:latin typeface="Times New Roman" panose="02020603050405020304" pitchFamily="18" charset="0"/>
                          <a:ea typeface="Times New Roman" panose="02020603050405020304" pitchFamily="18" charset="0"/>
                        </a:rPr>
                        <a:t>Density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1.5 </a:t>
                      </a:r>
                      <a:r>
                        <a:rPr lang="en-US" sz="1300" dirty="0">
                          <a:effectLst/>
                          <a:latin typeface="Times New Roman" panose="02020603050405020304" pitchFamily="18" charset="0"/>
                          <a:ea typeface="Times New Roman" panose="02020603050405020304" pitchFamily="18" charset="0"/>
                        </a:rPr>
                        <a:t>Measuring density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1.6 </a:t>
                      </a:r>
                      <a:r>
                        <a:rPr lang="en-US" sz="1300" dirty="0">
                          <a:effectLst/>
                          <a:latin typeface="Times New Roman" panose="02020603050405020304" pitchFamily="18" charset="0"/>
                          <a:ea typeface="Times New Roman" panose="02020603050405020304" pitchFamily="18" charset="0"/>
                        </a:rPr>
                        <a:t>Measuring density and Archimedes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1.7 </a:t>
                      </a:r>
                      <a:r>
                        <a:rPr lang="en-US" sz="1300" dirty="0">
                          <a:effectLst/>
                          <a:latin typeface="Times New Roman" panose="02020603050405020304" pitchFamily="18" charset="0"/>
                          <a:ea typeface="Times New Roman" panose="02020603050405020304" pitchFamily="18" charset="0"/>
                        </a:rPr>
                        <a:t>Calculating density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1.8 </a:t>
                      </a:r>
                      <a:r>
                        <a:rPr lang="en-US" sz="1300" dirty="0">
                          <a:effectLst/>
                          <a:latin typeface="Times New Roman" panose="02020603050405020304" pitchFamily="18" charset="0"/>
                          <a:ea typeface="Times New Roman" panose="02020603050405020304" pitchFamily="18" charset="0"/>
                        </a:rPr>
                        <a:t>Pressure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1.9 </a:t>
                      </a:r>
                      <a:r>
                        <a:rPr lang="en-US" sz="1300" dirty="0">
                          <a:effectLst/>
                          <a:latin typeface="Times New Roman" panose="02020603050405020304" pitchFamily="18" charset="0"/>
                          <a:ea typeface="Times New Roman" panose="02020603050405020304" pitchFamily="18" charset="0"/>
                        </a:rPr>
                        <a:t>Calculating pressure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1.10 </a:t>
                      </a:r>
                      <a:r>
                        <a:rPr lang="en-US" sz="1300" dirty="0">
                          <a:effectLst/>
                          <a:latin typeface="Times New Roman" panose="02020603050405020304" pitchFamily="18" charset="0"/>
                          <a:ea typeface="Times New Roman" panose="02020603050405020304" pitchFamily="18" charset="0"/>
                        </a:rPr>
                        <a:t>Pressure in gasses and liquids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464549"/>
                  </a:ext>
                </a:extLst>
              </a:tr>
              <a:tr h="1509395">
                <a:tc vMerge="1">
                  <a:txBody>
                    <a:bodyPr/>
                    <a:lstStyle/>
                    <a:p>
                      <a:endParaRPr lang="en-US"/>
                    </a:p>
                  </a:txBody>
                  <a:tcPr/>
                </a:tc>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 Energy</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2.1 </a:t>
                      </a:r>
                      <a:r>
                        <a:rPr lang="en-US" sz="1300" dirty="0">
                          <a:effectLst/>
                          <a:latin typeface="Times New Roman" panose="02020603050405020304" pitchFamily="18" charset="0"/>
                          <a:ea typeface="Times New Roman" panose="02020603050405020304" pitchFamily="18" charset="0"/>
                        </a:rPr>
                        <a:t>Heat</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2.2 </a:t>
                      </a:r>
                      <a:r>
                        <a:rPr lang="en-US" sz="1300" dirty="0">
                          <a:effectLst/>
                          <a:latin typeface="Times New Roman" panose="02020603050405020304" pitchFamily="18" charset="0"/>
                          <a:ea typeface="Times New Roman" panose="02020603050405020304" pitchFamily="18" charset="0"/>
                        </a:rPr>
                        <a:t>Heat conductivity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2.3 </a:t>
                      </a:r>
                      <a:r>
                        <a:rPr lang="en-US" sz="1300" dirty="0">
                          <a:effectLst/>
                          <a:latin typeface="Times New Roman" panose="02020603050405020304" pitchFamily="18" charset="0"/>
                          <a:ea typeface="Times New Roman" panose="02020603050405020304" pitchFamily="18" charset="0"/>
                        </a:rPr>
                        <a:t>Convection</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2.4 </a:t>
                      </a:r>
                      <a:r>
                        <a:rPr lang="en-US" sz="1300" dirty="0">
                          <a:effectLst/>
                          <a:latin typeface="Times New Roman" panose="02020603050405020304" pitchFamily="18" charset="0"/>
                          <a:ea typeface="Times New Roman" panose="02020603050405020304" pitchFamily="18" charset="0"/>
                        </a:rPr>
                        <a:t>Radiation</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2.5 </a:t>
                      </a:r>
                      <a:r>
                        <a:rPr lang="en-US" sz="1300" dirty="0">
                          <a:effectLst/>
                          <a:latin typeface="Times New Roman" panose="02020603050405020304" pitchFamily="18" charset="0"/>
                          <a:ea typeface="Times New Roman" panose="02020603050405020304" pitchFamily="18" charset="0"/>
                        </a:rPr>
                        <a:t>Evaporation</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2.6 </a:t>
                      </a:r>
                      <a:r>
                        <a:rPr lang="en-US" sz="1300" dirty="0">
                          <a:effectLst/>
                          <a:latin typeface="Times New Roman" panose="02020603050405020304" pitchFamily="18" charset="0"/>
                          <a:ea typeface="Times New Roman" panose="02020603050405020304" pitchFamily="18" charset="0"/>
                        </a:rPr>
                        <a:t>Fossil fuels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2.7</a:t>
                      </a:r>
                      <a:r>
                        <a:rPr lang="en-US" sz="1300" dirty="0">
                          <a:effectLst/>
                          <a:latin typeface="Times New Roman" panose="02020603050405020304" pitchFamily="18" charset="0"/>
                          <a:ea typeface="Times New Roman" panose="02020603050405020304" pitchFamily="18" charset="0"/>
                        </a:rPr>
                        <a:t> Renewable and un renewable sources of energy</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2.8 </a:t>
                      </a:r>
                      <a:r>
                        <a:rPr lang="en-US" sz="1300" dirty="0">
                          <a:effectLst/>
                          <a:latin typeface="Times New Roman" panose="02020603050405020304" pitchFamily="18" charset="0"/>
                          <a:ea typeface="Times New Roman" panose="02020603050405020304" pitchFamily="18" charset="0"/>
                        </a:rPr>
                        <a:t>How we use the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251913"/>
                  </a:ext>
                </a:extLst>
              </a:tr>
            </a:tbl>
          </a:graphicData>
        </a:graphic>
      </p:graphicFrame>
    </p:spTree>
    <p:extLst>
      <p:ext uri="{BB962C8B-B14F-4D97-AF65-F5344CB8AC3E}">
        <p14:creationId xmlns:p14="http://schemas.microsoft.com/office/powerpoint/2010/main" val="423029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3AF2FBE-11EE-BA80-FB2A-EEF9F4869564}"/>
              </a:ext>
            </a:extLst>
          </p:cNvPr>
          <p:cNvGraphicFramePr>
            <a:graphicFrameLocks noGrp="1"/>
          </p:cNvGraphicFramePr>
          <p:nvPr>
            <p:extLst>
              <p:ext uri="{D42A27DB-BD31-4B8C-83A1-F6EECF244321}">
                <p14:modId xmlns:p14="http://schemas.microsoft.com/office/powerpoint/2010/main" val="799861608"/>
              </p:ext>
            </p:extLst>
          </p:nvPr>
        </p:nvGraphicFramePr>
        <p:xfrm>
          <a:off x="683568" y="1150620"/>
          <a:ext cx="7467600" cy="4556760"/>
        </p:xfrm>
        <a:graphic>
          <a:graphicData uri="http://schemas.openxmlformats.org/drawingml/2006/table">
            <a:tbl>
              <a:tblPr firstRow="1" firstCol="1" lastRow="1" lastCol="1" bandRow="1" bandCol="1"/>
              <a:tblGrid>
                <a:gridCol w="3733800">
                  <a:extLst>
                    <a:ext uri="{9D8B030D-6E8A-4147-A177-3AD203B41FA5}">
                      <a16:colId xmlns:a16="http://schemas.microsoft.com/office/drawing/2014/main" val="2262240793"/>
                    </a:ext>
                  </a:extLst>
                </a:gridCol>
                <a:gridCol w="3733800">
                  <a:extLst>
                    <a:ext uri="{9D8B030D-6E8A-4147-A177-3AD203B41FA5}">
                      <a16:colId xmlns:a16="http://schemas.microsoft.com/office/drawing/2014/main" val="1127246508"/>
                    </a:ext>
                  </a:extLst>
                </a:gridCol>
              </a:tblGrid>
              <a:tr h="799465">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 Oscillation and waves. Sound</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2.1 </a:t>
                      </a:r>
                      <a:r>
                        <a:rPr lang="en-US" sz="1300">
                          <a:effectLst/>
                          <a:latin typeface="Times New Roman" panose="02020603050405020304" pitchFamily="18" charset="0"/>
                          <a:ea typeface="Times New Roman" panose="02020603050405020304" pitchFamily="18" charset="0"/>
                        </a:rPr>
                        <a:t>Oscillatory motion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2.2 </a:t>
                      </a:r>
                      <a:r>
                        <a:rPr lang="en-US" sz="1300">
                          <a:effectLst/>
                          <a:latin typeface="Times New Roman" panose="02020603050405020304" pitchFamily="18" charset="0"/>
                          <a:ea typeface="Times New Roman" panose="02020603050405020304" pitchFamily="18" charset="0"/>
                        </a:rPr>
                        <a:t>Wave motion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2.3 </a:t>
                      </a:r>
                      <a:r>
                        <a:rPr lang="en-US" sz="1300">
                          <a:effectLst/>
                          <a:latin typeface="Times New Roman" panose="02020603050405020304" pitchFamily="18" charset="0"/>
                          <a:ea typeface="Times New Roman" panose="02020603050405020304" pitchFamily="18" charset="0"/>
                        </a:rPr>
                        <a:t>Characteristics of wave motion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2.4 </a:t>
                      </a:r>
                      <a:r>
                        <a:rPr lang="en-US" sz="1300">
                          <a:effectLst/>
                          <a:latin typeface="Times New Roman" panose="02020603050405020304" pitchFamily="18" charset="0"/>
                          <a:ea typeface="Times New Roman" panose="02020603050405020304" pitchFamily="18" charset="0"/>
                        </a:rPr>
                        <a:t>Sound waves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2.5 </a:t>
                      </a:r>
                      <a:r>
                        <a:rPr lang="en-US" sz="1300">
                          <a:effectLst/>
                          <a:latin typeface="Times New Roman" panose="02020603050405020304" pitchFamily="18" charset="0"/>
                          <a:ea typeface="Times New Roman" panose="02020603050405020304" pitchFamily="18" charset="0"/>
                        </a:rPr>
                        <a:t>Ultrasound. Application of ultrasound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 Electricity and magnetisms</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 </a:t>
                      </a:r>
                      <a:r>
                        <a:rPr lang="en-US" sz="1300">
                          <a:effectLst/>
                          <a:latin typeface="Times New Roman" panose="02020603050405020304" pitchFamily="18" charset="0"/>
                          <a:ea typeface="Times New Roman" panose="02020603050405020304" pitchFamily="18" charset="0"/>
                        </a:rPr>
                        <a:t>Static electricity</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3.2 </a:t>
                      </a:r>
                      <a:r>
                        <a:rPr lang="en-US" sz="1300">
                          <a:effectLst/>
                          <a:latin typeface="Times New Roman" panose="02020603050405020304" pitchFamily="18" charset="0"/>
                          <a:ea typeface="Times New Roman" panose="02020603050405020304" pitchFamily="18" charset="0"/>
                        </a:rPr>
                        <a:t>Positive and negative charge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3.3 </a:t>
                      </a:r>
                      <a:r>
                        <a:rPr lang="en-US" sz="1300">
                          <a:effectLst/>
                          <a:latin typeface="Times New Roman" panose="02020603050405020304" pitchFamily="18" charset="0"/>
                          <a:ea typeface="Times New Roman" panose="02020603050405020304" pitchFamily="18" charset="0"/>
                        </a:rPr>
                        <a:t>Electrons on the move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3.4 </a:t>
                      </a:r>
                      <a:r>
                        <a:rPr lang="en-US" sz="1300">
                          <a:effectLst/>
                          <a:latin typeface="Times New Roman" panose="02020603050405020304" pitchFamily="18" charset="0"/>
                          <a:ea typeface="Times New Roman" panose="02020603050405020304" pitchFamily="18" charset="0"/>
                        </a:rPr>
                        <a:t>Electrical current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3.5 </a:t>
                      </a:r>
                      <a:r>
                        <a:rPr lang="en-US" sz="1300">
                          <a:effectLst/>
                          <a:latin typeface="Times New Roman" panose="02020603050405020304" pitchFamily="18" charset="0"/>
                          <a:ea typeface="Times New Roman" panose="02020603050405020304" pitchFamily="18" charset="0"/>
                        </a:rPr>
                        <a:t>Conductors and isolators in the electric circuit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3.6 </a:t>
                      </a:r>
                      <a:r>
                        <a:rPr lang="en-US" sz="1300">
                          <a:effectLst/>
                          <a:latin typeface="Times New Roman" panose="02020603050405020304" pitchFamily="18" charset="0"/>
                          <a:ea typeface="Times New Roman" panose="02020603050405020304" pitchFamily="18" charset="0"/>
                        </a:rPr>
                        <a:t>Electrical current in the circuit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3.7 </a:t>
                      </a:r>
                      <a:r>
                        <a:rPr lang="en-US" sz="1300">
                          <a:effectLst/>
                          <a:latin typeface="Times New Roman" panose="02020603050405020304" pitchFamily="18" charset="0"/>
                          <a:ea typeface="Times New Roman" panose="02020603050405020304" pitchFamily="18" charset="0"/>
                        </a:rPr>
                        <a:t>Components in parallel</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3.8 </a:t>
                      </a:r>
                      <a:r>
                        <a:rPr lang="en-US" sz="1300">
                          <a:effectLst/>
                          <a:latin typeface="Times New Roman" panose="02020603050405020304" pitchFamily="18" charset="0"/>
                          <a:ea typeface="Times New Roman" panose="02020603050405020304" pitchFamily="18" charset="0"/>
                        </a:rPr>
                        <a:t>Voltage in the circuits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3.9 </a:t>
                      </a:r>
                      <a:r>
                        <a:rPr lang="en-US" sz="1300">
                          <a:effectLst/>
                          <a:latin typeface="Times New Roman" panose="02020603050405020304" pitchFamily="18" charset="0"/>
                          <a:ea typeface="Times New Roman" panose="02020603050405020304" pitchFamily="18" charset="0"/>
                        </a:rPr>
                        <a:t>Resistance in the circuits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3.10 </a:t>
                      </a:r>
                      <a:r>
                        <a:rPr lang="en-US" sz="1300">
                          <a:effectLst/>
                          <a:latin typeface="Times New Roman" panose="02020603050405020304" pitchFamily="18" charset="0"/>
                          <a:ea typeface="Times New Roman" panose="02020603050405020304" pitchFamily="18" charset="0"/>
                        </a:rPr>
                        <a:t>Magnets and magnetic materials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3.11 </a:t>
                      </a:r>
                      <a:r>
                        <a:rPr lang="en-US" sz="1300">
                          <a:effectLst/>
                          <a:latin typeface="Times New Roman" panose="02020603050405020304" pitchFamily="18" charset="0"/>
                          <a:ea typeface="Times New Roman" panose="02020603050405020304" pitchFamily="18" charset="0"/>
                        </a:rPr>
                        <a:t>Magnetic poles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3.12 </a:t>
                      </a:r>
                      <a:r>
                        <a:rPr lang="en-US" sz="1300">
                          <a:effectLst/>
                          <a:latin typeface="Times New Roman" panose="02020603050405020304" pitchFamily="18" charset="0"/>
                          <a:ea typeface="Times New Roman" panose="02020603050405020304" pitchFamily="18" charset="0"/>
                        </a:rPr>
                        <a:t>How we represent magnetic field</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3.13 </a:t>
                      </a:r>
                      <a:r>
                        <a:rPr lang="en-US" sz="1300">
                          <a:effectLst/>
                          <a:latin typeface="Times New Roman" panose="02020603050405020304" pitchFamily="18" charset="0"/>
                          <a:ea typeface="Times New Roman" panose="02020603050405020304" pitchFamily="18" charset="0"/>
                        </a:rPr>
                        <a:t>Electromagnet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855257"/>
                  </a:ext>
                </a:extLst>
              </a:tr>
              <a:tr h="985520">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 Light phenomena</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3.1 </a:t>
                      </a:r>
                      <a:r>
                        <a:rPr lang="en-US" sz="1300">
                          <a:effectLst/>
                          <a:latin typeface="Times New Roman" panose="02020603050405020304" pitchFamily="18" charset="0"/>
                          <a:ea typeface="Times New Roman" panose="02020603050405020304" pitchFamily="18" charset="0"/>
                        </a:rPr>
                        <a:t>Traveling of the light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3.2 </a:t>
                      </a:r>
                      <a:r>
                        <a:rPr lang="en-US" sz="1300">
                          <a:effectLst/>
                          <a:latin typeface="Times New Roman" panose="02020603050405020304" pitchFamily="18" charset="0"/>
                          <a:ea typeface="Times New Roman" panose="02020603050405020304" pitchFamily="18" charset="0"/>
                        </a:rPr>
                        <a:t>Reflection of the light. Mirrors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3.3 </a:t>
                      </a:r>
                      <a:r>
                        <a:rPr lang="en-US" sz="1300">
                          <a:effectLst/>
                          <a:latin typeface="Times New Roman" panose="02020603050405020304" pitchFamily="18" charset="0"/>
                          <a:ea typeface="Times New Roman" panose="02020603050405020304" pitchFamily="18" charset="0"/>
                        </a:rPr>
                        <a:t>Spherical mirrors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3.4 </a:t>
                      </a:r>
                      <a:r>
                        <a:rPr lang="en-US" sz="1300">
                          <a:effectLst/>
                          <a:latin typeface="Times New Roman" panose="02020603050405020304" pitchFamily="18" charset="0"/>
                          <a:ea typeface="Times New Roman" panose="02020603050405020304" pitchFamily="18" charset="0"/>
                        </a:rPr>
                        <a:t>Refraction of the light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3.5 </a:t>
                      </a:r>
                      <a:r>
                        <a:rPr lang="en-US" sz="1300">
                          <a:effectLst/>
                          <a:latin typeface="Times New Roman" panose="02020603050405020304" pitchFamily="18" charset="0"/>
                          <a:ea typeface="Times New Roman" panose="02020603050405020304" pitchFamily="18" charset="0"/>
                        </a:rPr>
                        <a:t>Total refraction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3.6 </a:t>
                      </a:r>
                      <a:r>
                        <a:rPr lang="en-US" sz="1300">
                          <a:effectLst/>
                          <a:latin typeface="Times New Roman" panose="02020603050405020304" pitchFamily="18" charset="0"/>
                          <a:ea typeface="Times New Roman" panose="02020603050405020304" pitchFamily="18" charset="0"/>
                        </a:rPr>
                        <a:t>Dispersion of the light</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3.7 </a:t>
                      </a:r>
                      <a:r>
                        <a:rPr lang="en-US" sz="1300">
                          <a:effectLst/>
                          <a:latin typeface="Times New Roman" panose="02020603050405020304" pitchFamily="18" charset="0"/>
                          <a:ea typeface="Times New Roman" panose="02020603050405020304" pitchFamily="18" charset="0"/>
                        </a:rPr>
                        <a:t>Lenses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3.8 </a:t>
                      </a:r>
                      <a:r>
                        <a:rPr lang="en-US" sz="1300">
                          <a:effectLst/>
                          <a:latin typeface="Times New Roman" panose="02020603050405020304" pitchFamily="18" charset="0"/>
                          <a:ea typeface="Times New Roman" panose="02020603050405020304" pitchFamily="18" charset="0"/>
                        </a:rPr>
                        <a:t>Human eye as optical device</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3.9 </a:t>
                      </a:r>
                      <a:r>
                        <a:rPr lang="en-US" sz="1300">
                          <a:effectLst/>
                          <a:latin typeface="Times New Roman" panose="02020603050405020304" pitchFamily="18" charset="0"/>
                          <a:ea typeface="Times New Roman" panose="02020603050405020304" pitchFamily="18" charset="0"/>
                        </a:rPr>
                        <a:t>Mixing of colors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341835125"/>
                  </a:ext>
                </a:extLst>
              </a:tr>
              <a:tr h="0">
                <a:tc>
                  <a:txBody>
                    <a:bodyPr/>
                    <a:lstStyle/>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4. Atomic and nuclear physics</a:t>
                      </a:r>
                      <a:endParaRPr lang="en-US" sz="130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4.1 </a:t>
                      </a:r>
                      <a:r>
                        <a:rPr lang="en-US" sz="1300">
                          <a:effectLst/>
                          <a:latin typeface="Times New Roman" panose="02020603050405020304" pitchFamily="18" charset="0"/>
                          <a:ea typeface="Times New Roman" panose="02020603050405020304" pitchFamily="18" charset="0"/>
                        </a:rPr>
                        <a:t>Structure of the atom. Isotopes</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4.2 </a:t>
                      </a:r>
                      <a:r>
                        <a:rPr lang="en-US" sz="1300">
                          <a:effectLst/>
                          <a:latin typeface="Times New Roman" panose="02020603050405020304" pitchFamily="18" charset="0"/>
                          <a:ea typeface="Times New Roman" panose="02020603050405020304" pitchFamily="18" charset="0"/>
                        </a:rPr>
                        <a:t>Radiation from the atom</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4.3 </a:t>
                      </a:r>
                      <a:r>
                        <a:rPr lang="en-US" sz="1300">
                          <a:effectLst/>
                          <a:latin typeface="Times New Roman" panose="02020603050405020304" pitchFamily="18" charset="0"/>
                          <a:ea typeface="Times New Roman" panose="02020603050405020304" pitchFamily="18" charset="0"/>
                        </a:rPr>
                        <a:t>Discovery of the ionizing radiation</a:t>
                      </a:r>
                    </a:p>
                    <a:p>
                      <a:pPr marL="0" marR="0" indent="0" algn="just">
                        <a:spcBef>
                          <a:spcPts val="0"/>
                        </a:spcBef>
                        <a:spcAft>
                          <a:spcPts val="0"/>
                        </a:spcAft>
                      </a:pPr>
                      <a:r>
                        <a:rPr lang="en-US" sz="1300" b="1">
                          <a:effectLst/>
                          <a:latin typeface="Times New Roman" panose="02020603050405020304" pitchFamily="18" charset="0"/>
                          <a:ea typeface="Times New Roman" panose="02020603050405020304" pitchFamily="18" charset="0"/>
                        </a:rPr>
                        <a:t>4.4 </a:t>
                      </a:r>
                      <a:r>
                        <a:rPr lang="en-US" sz="1300">
                          <a:effectLst/>
                          <a:latin typeface="Times New Roman" panose="02020603050405020304" pitchFamily="18" charset="0"/>
                          <a:ea typeface="Times New Roman" panose="02020603050405020304" pitchFamily="18" charset="0"/>
                        </a:rPr>
                        <a:t>Radioactive decay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 Sound</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4.1 </a:t>
                      </a:r>
                      <a:r>
                        <a:rPr lang="en-US" sz="1300" dirty="0">
                          <a:effectLst/>
                          <a:latin typeface="Times New Roman" panose="02020603050405020304" pitchFamily="18" charset="0"/>
                          <a:ea typeface="Times New Roman" panose="02020603050405020304" pitchFamily="18" charset="0"/>
                        </a:rPr>
                        <a:t>Different sounds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4.2 </a:t>
                      </a:r>
                      <a:r>
                        <a:rPr lang="en-US" sz="1300" dirty="0">
                          <a:effectLst/>
                          <a:latin typeface="Times New Roman" panose="02020603050405020304" pitchFamily="18" charset="0"/>
                          <a:ea typeface="Times New Roman" panose="02020603050405020304" pitchFamily="18" charset="0"/>
                        </a:rPr>
                        <a:t>How the sound travels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4.3 </a:t>
                      </a:r>
                      <a:r>
                        <a:rPr lang="en-US" sz="1300" dirty="0">
                          <a:effectLst/>
                          <a:latin typeface="Times New Roman" panose="02020603050405020304" pitchFamily="18" charset="0"/>
                          <a:ea typeface="Times New Roman" panose="02020603050405020304" pitchFamily="18" charset="0"/>
                        </a:rPr>
                        <a:t>Explanation of the oscillations</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4.4. </a:t>
                      </a:r>
                      <a:r>
                        <a:rPr lang="en-US" sz="1300" dirty="0">
                          <a:effectLst/>
                          <a:latin typeface="Times New Roman" panose="02020603050405020304" pitchFamily="18" charset="0"/>
                          <a:ea typeface="Times New Roman" panose="02020603050405020304" pitchFamily="18" charset="0"/>
                        </a:rPr>
                        <a:t>Visualization of the sound wave with an oscilloscope</a:t>
                      </a:r>
                    </a:p>
                    <a:p>
                      <a:pPr marL="0" marR="0" indent="0" algn="just">
                        <a:spcBef>
                          <a:spcPts val="0"/>
                        </a:spcBef>
                        <a:spcAft>
                          <a:spcPts val="0"/>
                        </a:spcAft>
                      </a:pPr>
                      <a:r>
                        <a:rPr lang="en-US" sz="1300" b="1" dirty="0">
                          <a:effectLst/>
                          <a:latin typeface="Times New Roman" panose="02020603050405020304" pitchFamily="18" charset="0"/>
                          <a:ea typeface="Times New Roman" panose="02020603050405020304" pitchFamily="18" charset="0"/>
                        </a:rPr>
                        <a:t>4.5 </a:t>
                      </a:r>
                      <a:r>
                        <a:rPr lang="en-US" sz="1300" dirty="0">
                          <a:effectLst/>
                          <a:latin typeface="Times New Roman" panose="02020603050405020304" pitchFamily="18" charset="0"/>
                          <a:ea typeface="Times New Roman" panose="02020603050405020304" pitchFamily="18" charset="0"/>
                        </a:rPr>
                        <a:t>How we hear?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9057"/>
                  </a:ext>
                </a:extLst>
              </a:tr>
            </a:tbl>
          </a:graphicData>
        </a:graphic>
      </p:graphicFrame>
    </p:spTree>
    <p:extLst>
      <p:ext uri="{BB962C8B-B14F-4D97-AF65-F5344CB8AC3E}">
        <p14:creationId xmlns:p14="http://schemas.microsoft.com/office/powerpoint/2010/main" val="46189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FA85FD-249C-725F-AC84-A47EA3389E08}"/>
              </a:ext>
            </a:extLst>
          </p:cNvPr>
          <p:cNvSpPr txBox="1"/>
          <p:nvPr/>
        </p:nvSpPr>
        <p:spPr>
          <a:xfrm>
            <a:off x="467544" y="332656"/>
            <a:ext cx="8208912" cy="369331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What kind of physics we learn our primary school students?</a:t>
            </a:r>
          </a:p>
          <a:p>
            <a:endParaRPr lang="en-US" dirty="0"/>
          </a:p>
          <a:p>
            <a:r>
              <a:rPr lang="sr-Cyrl-CS" sz="1800" dirty="0">
                <a:effectLst/>
                <a:latin typeface="Times New Roman" panose="02020603050405020304" pitchFamily="18" charset="0"/>
                <a:ea typeface="Times New Roman" panose="02020603050405020304" pitchFamily="18" charset="0"/>
              </a:rPr>
              <a:t>Macedonian 8</a:t>
            </a:r>
            <a:r>
              <a:rPr lang="sr-Cyrl-CS" sz="1800" baseline="30000" dirty="0">
                <a:effectLst/>
                <a:latin typeface="Times New Roman" panose="02020603050405020304" pitchFamily="18" charset="0"/>
                <a:ea typeface="Times New Roman" panose="02020603050405020304" pitchFamily="18" charset="0"/>
              </a:rPr>
              <a:t>th</a:t>
            </a:r>
            <a:r>
              <a:rPr lang="sr-Cyrl-CS" sz="1800" dirty="0">
                <a:effectLst/>
                <a:latin typeface="Times New Roman" panose="02020603050405020304" pitchFamily="18" charset="0"/>
                <a:ea typeface="Times New Roman" panose="02020603050405020304" pitchFamily="18" charset="0"/>
              </a:rPr>
              <a:t> grade physcs textbook starts with the introduction of the concept of force. This part of the text book is taken from  Cambridge Checkpoint Science Coursebook 7</a:t>
            </a:r>
            <a:r>
              <a:rPr lang="en-US" sz="1800" dirty="0">
                <a:effectLst/>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 The</a:t>
            </a:r>
            <a:r>
              <a:rPr lang="en-US" sz="1800" dirty="0">
                <a:effectLst/>
                <a:latin typeface="Times New Roman" panose="02020603050405020304" pitchFamily="18" charset="0"/>
                <a:ea typeface="Times New Roman" panose="02020603050405020304" pitchFamily="18" charset="0"/>
              </a:rPr>
              <a:t>re,</a:t>
            </a:r>
            <a:r>
              <a:rPr lang="sr-Cyrl-CS" sz="1800" dirty="0">
                <a:effectLst/>
                <a:latin typeface="Times New Roman" panose="02020603050405020304" pitchFamily="18" charset="0"/>
                <a:ea typeface="Times New Roman" panose="02020603050405020304" pitchFamily="18" charset="0"/>
              </a:rPr>
              <a:t> chapter 9.1 </a:t>
            </a:r>
            <a:r>
              <a:rPr lang="en-US" sz="1800" dirty="0">
                <a:effectLst/>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page 128</a:t>
            </a:r>
            <a:r>
              <a:rPr lang="en-US" sz="1800" dirty="0">
                <a:effectLst/>
                <a:latin typeface="Times New Roman" panose="02020603050405020304" pitchFamily="18" charset="0"/>
                <a:ea typeface="Times New Roman" panose="02020603050405020304" pitchFamily="18" charset="0"/>
              </a:rPr>
              <a:t>), </a:t>
            </a:r>
            <a:r>
              <a:rPr lang="sr-Cyrl-CS" sz="1800" dirty="0">
                <a:effectLst/>
                <a:latin typeface="Times New Roman" panose="02020603050405020304" pitchFamily="18" charset="0"/>
                <a:ea typeface="Times New Roman" panose="02020603050405020304" pitchFamily="18" charset="0"/>
              </a:rPr>
              <a:t>is named “See</a:t>
            </a:r>
            <a:r>
              <a:rPr lang="en-US" sz="1800" dirty="0" err="1">
                <a:effectLst/>
                <a:latin typeface="Times New Roman" panose="02020603050405020304" pitchFamily="18" charset="0"/>
                <a:ea typeface="Times New Roman" panose="02020603050405020304" pitchFamily="18" charset="0"/>
              </a:rPr>
              <a:t>i</a:t>
            </a:r>
            <a:r>
              <a:rPr lang="sr-Cyrl-CS" sz="1800" dirty="0">
                <a:effectLst/>
                <a:latin typeface="Times New Roman" panose="02020603050405020304" pitchFamily="18" charset="0"/>
                <a:ea typeface="Times New Roman" panose="02020603050405020304" pitchFamily="18" charset="0"/>
              </a:rPr>
              <a:t>ng forces”</a:t>
            </a:r>
            <a:r>
              <a:rPr lang="en-US" sz="1800" dirty="0">
                <a:effectLst/>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 which is quite confusing. </a:t>
            </a:r>
            <a:endParaRPr lang="en-US" sz="1800" dirty="0">
              <a:effectLst/>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ndParaRPr>
          </a:p>
          <a:p>
            <a:r>
              <a:rPr lang="sr-Cyrl-CS" sz="1800" dirty="0">
                <a:effectLst/>
                <a:latin typeface="Times New Roman" panose="02020603050405020304" pitchFamily="18" charset="0"/>
                <a:ea typeface="Times New Roman" panose="02020603050405020304" pitchFamily="18" charset="0"/>
              </a:rPr>
              <a:t>“A </a:t>
            </a:r>
            <a:r>
              <a:rPr lang="sr-Cyrl-CS" sz="1800" b="1" dirty="0">
                <a:effectLst/>
                <a:latin typeface="Times New Roman" panose="02020603050405020304" pitchFamily="18" charset="0"/>
                <a:ea typeface="Times New Roman" panose="02020603050405020304" pitchFamily="18" charset="0"/>
              </a:rPr>
              <a:t>force arrow</a:t>
            </a:r>
            <a:r>
              <a:rPr lang="sr-Cyrl-CS" sz="1800" dirty="0">
                <a:effectLst/>
                <a:latin typeface="Times New Roman" panose="02020603050405020304" pitchFamily="18" charset="0"/>
                <a:ea typeface="Times New Roman" panose="02020603050405020304" pitchFamily="18" charset="0"/>
              </a:rPr>
              <a:t> is a good way to represent a force because it shows the direction in which the force is acting. A force arrow shows us the direction of the force. We label the arrow to show two things: The object that the force is acting </a:t>
            </a:r>
            <a:r>
              <a:rPr lang="en-US" sz="1800" dirty="0">
                <a:effectLst/>
                <a:latin typeface="Times New Roman" panose="02020603050405020304" pitchFamily="18" charset="0"/>
                <a:ea typeface="Times New Roman" panose="02020603050405020304" pitchFamily="18" charset="0"/>
              </a:rPr>
              <a:t>on </a:t>
            </a:r>
            <a:r>
              <a:rPr lang="sr-Cyrl-CS" sz="1800" dirty="0">
                <a:effectLst/>
                <a:latin typeface="Times New Roman" panose="02020603050405020304" pitchFamily="18" charset="0"/>
                <a:ea typeface="Times New Roman" panose="02020603050405020304" pitchFamily="18" charset="0"/>
              </a:rPr>
              <a:t>and the object that is producing the force”.</a:t>
            </a:r>
            <a:endParaRPr lang="en-US" sz="1800" dirty="0">
              <a:effectLst/>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ndParaRPr>
          </a:p>
          <a:p>
            <a:endParaRPr lang="en-US" dirty="0"/>
          </a:p>
        </p:txBody>
      </p:sp>
      <p:pic>
        <p:nvPicPr>
          <p:cNvPr id="9219" name="Picture 3">
            <a:extLst>
              <a:ext uri="{FF2B5EF4-FFF2-40B4-BE49-F238E27FC236}">
                <a16:creationId xmlns:a16="http://schemas.microsoft.com/office/drawing/2014/main" id="{E24CA13D-9FE7-ACB4-02FE-DA4264C6E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6"/>
            <a:ext cx="275998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60150118-188B-89B1-91E7-448295A4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002" y="3573016"/>
            <a:ext cx="3208294" cy="284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20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3270180-8D75-AD54-B241-AEEB9E072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2671097"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725E092B-FC34-0372-44D6-ADD5D8964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54611"/>
            <a:ext cx="3024336" cy="219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DA1BA14C-6E07-827E-D816-E27E7BA27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73082"/>
            <a:ext cx="2855201"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F8B50962-62CF-C241-A38F-1CD4E0DEDC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893" y="3375023"/>
            <a:ext cx="2855201" cy="282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3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106CACB0-4C48-C65B-31B2-B21E6808F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8416"/>
            <a:ext cx="3240360" cy="176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A80B0569-85EF-2176-23B4-9F928D754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48680"/>
            <a:ext cx="3384376" cy="201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0231CB87-738B-0D4E-C4FF-617B382CD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356992"/>
            <a:ext cx="502564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74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43371-E3FC-A951-D810-CB703CF4BA77}"/>
              </a:ext>
            </a:extLst>
          </p:cNvPr>
          <p:cNvSpPr txBox="1"/>
          <p:nvPr/>
        </p:nvSpPr>
        <p:spPr>
          <a:xfrm>
            <a:off x="683568" y="1321839"/>
            <a:ext cx="7848872" cy="5262979"/>
          </a:xfrm>
          <a:prstGeom prst="rect">
            <a:avLst/>
          </a:prstGeom>
          <a:noFill/>
        </p:spPr>
        <p:txBody>
          <a:bodyPr wrap="square">
            <a:spAutoFit/>
          </a:bodyPr>
          <a:lstStyle/>
          <a:p>
            <a:pPr marL="0" marR="0" indent="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On page 120 in </a:t>
            </a:r>
            <a:r>
              <a:rPr lang="sr-Cyrl-CS" sz="2400" dirty="0">
                <a:effectLst/>
                <a:latin typeface="Times New Roman" panose="02020603050405020304" pitchFamily="18" charset="0"/>
                <a:ea typeface="Times New Roman" panose="02020603050405020304" pitchFamily="18" charset="0"/>
              </a:rPr>
              <a:t>Cambridge Checkpoint Science Coursebook </a:t>
            </a:r>
            <a:r>
              <a:rPr lang="en-US" sz="2400" dirty="0">
                <a:effectLst/>
                <a:latin typeface="Times New Roman" panose="02020603050405020304" pitchFamily="18" charset="0"/>
                <a:ea typeface="Times New Roman" panose="02020603050405020304" pitchFamily="18" charset="0"/>
              </a:rPr>
              <a:t>9, one can find: “A heavier” material is more dense than “a lighter” material. It has a greater density”.</a:t>
            </a:r>
          </a:p>
          <a:p>
            <a:pPr marL="0" marR="0" indent="0" algn="just">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On page 122 in the same book, there is a statement: “Density is a measure of how light or heavy a material is”.</a:t>
            </a:r>
          </a:p>
          <a:p>
            <a:pPr marL="0" marR="0" indent="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On page 140 - “Lightning is another example of the static electricity on much larger scale”.</a:t>
            </a:r>
          </a:p>
          <a:p>
            <a:pPr marL="0" marR="0" indent="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On page 146 - “Metals are described as </a:t>
            </a:r>
            <a:r>
              <a:rPr lang="en-US" sz="2400" b="1" dirty="0">
                <a:effectLst/>
                <a:latin typeface="Times New Roman" panose="02020603050405020304" pitchFamily="18" charset="0"/>
                <a:ea typeface="Times New Roman" panose="02020603050405020304" pitchFamily="18" charset="0"/>
              </a:rPr>
              <a:t>conductors </a:t>
            </a:r>
            <a:r>
              <a:rPr lang="en-US" sz="2400" dirty="0">
                <a:effectLst/>
                <a:latin typeface="Times New Roman" panose="02020603050405020304" pitchFamily="18" charset="0"/>
                <a:ea typeface="Times New Roman" panose="02020603050405020304" pitchFamily="18" charset="0"/>
              </a:rPr>
              <a:t>because they allow electricity to pass through them. Plastic and non-metals are described as </a:t>
            </a:r>
            <a:r>
              <a:rPr lang="en-US" sz="2400" b="1" dirty="0">
                <a:effectLst/>
                <a:latin typeface="Times New Roman" panose="02020603050405020304" pitchFamily="18" charset="0"/>
                <a:ea typeface="Times New Roman" panose="02020603050405020304" pitchFamily="18" charset="0"/>
              </a:rPr>
              <a:t>insulators </a:t>
            </a:r>
            <a:r>
              <a:rPr lang="en-US" sz="2400" dirty="0">
                <a:effectLst/>
                <a:latin typeface="Times New Roman" panose="02020603050405020304" pitchFamily="18" charset="0"/>
                <a:ea typeface="Times New Roman" panose="02020603050405020304" pitchFamily="18" charset="0"/>
              </a:rPr>
              <a:t>– they do not allow electricity to pass through them”. </a:t>
            </a:r>
          </a:p>
        </p:txBody>
      </p:sp>
    </p:spTree>
    <p:extLst>
      <p:ext uri="{BB962C8B-B14F-4D97-AF65-F5344CB8AC3E}">
        <p14:creationId xmlns:p14="http://schemas.microsoft.com/office/powerpoint/2010/main" val="202688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05F08-AE82-5A08-F473-9FD9635716C4}"/>
              </a:ext>
            </a:extLst>
          </p:cNvPr>
          <p:cNvSpPr txBox="1"/>
          <p:nvPr/>
        </p:nvSpPr>
        <p:spPr>
          <a:xfrm>
            <a:off x="107504" y="548680"/>
            <a:ext cx="8496944" cy="5355312"/>
          </a:xfrm>
          <a:prstGeom prst="rect">
            <a:avLst/>
          </a:prstGeom>
          <a:noFill/>
        </p:spPr>
        <p:txBody>
          <a:bodyPr wrap="square">
            <a:spAutoFit/>
          </a:bodyPr>
          <a:lstStyle/>
          <a:p>
            <a:pPr marL="0" marR="0" indent="457200" algn="just">
              <a:spcBef>
                <a:spcPts val="0"/>
              </a:spcBef>
              <a:spcAft>
                <a:spcPts val="0"/>
              </a:spcAft>
            </a:pPr>
            <a:r>
              <a:rPr lang="en-US" sz="2000" b="1" dirty="0">
                <a:effectLst/>
                <a:latin typeface="Times New Roman" panose="02020603050405020304" pitchFamily="18" charset="0"/>
                <a:ea typeface="Times New Roman" panose="02020603050405020304" pitchFamily="18" charset="0"/>
              </a:rPr>
              <a:t>What about mathematics?</a:t>
            </a:r>
          </a:p>
          <a:p>
            <a:pPr marL="0" marR="0" indent="4572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One other aspect of current curricula is the lack of correlation between mathematics and physics. And instead for mathematics to be the back bone of physics, mathematics, thanks to the new approach, became a brake, a preventer of widening the knowledge of physics. To be precise, for some units, the mathematics curriculum is the reason why the physics teachers are not able to explain some of the physical phenomena. For example, if vectors are completely taken out of the math curriculum, how can we have effective physics lessons? There is no time to introduce vectors, operations with vectors and properties. It is not only vectors. It is the same with most of geometrical notions and properties, similarity of triangles, area and volume of geometrical bodies (a cylinder, a ball). There are some algebra units also, for example systems of linear equations are introduced at the end of 9</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grade and are needed earlier. Some of the units have been completely taken out or the introduction has been postponed for the latter years, so the physics teacher cannot use them when they need them. If you ask a mathematician, he would probably say the same, the new curricula has taken down the level of introduced material, notions and statements. Even more, it is completely inappropriate for the need of adopted knowledge for entering High School. On the other hand, lately the correlation concept is highly emphasized and is expected to </a:t>
            </a:r>
            <a:r>
              <a:rPr lang="en-US" dirty="0">
                <a:latin typeface="Times New Roman" panose="02020603050405020304" pitchFamily="18" charset="0"/>
                <a:ea typeface="Times New Roman" panose="02020603050405020304" pitchFamily="18" charset="0"/>
              </a:rPr>
              <a:t>be done as a </a:t>
            </a:r>
            <a:r>
              <a:rPr lang="en-US" sz="1800" dirty="0">
                <a:effectLst/>
                <a:latin typeface="Times New Roman" panose="02020603050405020304" pitchFamily="18" charset="0"/>
                <a:ea typeface="Times New Roman" panose="02020603050405020304" pitchFamily="18" charset="0"/>
              </a:rPr>
              <a:t>learning objective. </a:t>
            </a:r>
          </a:p>
        </p:txBody>
      </p:sp>
    </p:spTree>
    <p:extLst>
      <p:ext uri="{BB962C8B-B14F-4D97-AF65-F5344CB8AC3E}">
        <p14:creationId xmlns:p14="http://schemas.microsoft.com/office/powerpoint/2010/main" val="24325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08B14396-1065-2627-A1D9-9E0E908A5403}"/>
              </a:ext>
            </a:extLst>
          </p:cNvPr>
          <p:cNvSpPr txBox="1">
            <a:spLocks noChangeArrowheads="1"/>
          </p:cNvSpPr>
          <p:nvPr/>
        </p:nvSpPr>
        <p:spPr bwMode="auto">
          <a:xfrm>
            <a:off x="539750" y="549275"/>
            <a:ext cx="7777163" cy="57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GB" altLang="en-US" dirty="0"/>
              <a:t>Department for natural sciences and mathematics was found in  1946 in the framework of Faculty of philosophy with institutes of mathematics, physics, chemistry, biology and geography.</a:t>
            </a:r>
          </a:p>
          <a:p>
            <a:pPr eaLnBrk="1" hangingPunct="1">
              <a:spcBef>
                <a:spcPct val="50000"/>
              </a:spcBef>
            </a:pPr>
            <a:endParaRPr lang="en-GB" altLang="en-US" dirty="0"/>
          </a:p>
          <a:p>
            <a:pPr eaLnBrk="1" hangingPunct="1">
              <a:spcBef>
                <a:spcPct val="50000"/>
              </a:spcBef>
            </a:pPr>
            <a:r>
              <a:rPr lang="en-GB" altLang="en-US" dirty="0"/>
              <a:t>1958 Faculty of Natural sciences was formed with 5 institutes.</a:t>
            </a:r>
          </a:p>
          <a:p>
            <a:pPr eaLnBrk="1" hangingPunct="1">
              <a:spcBef>
                <a:spcPct val="50000"/>
              </a:spcBef>
            </a:pPr>
            <a:endParaRPr lang="en-GB" altLang="en-US" dirty="0"/>
          </a:p>
          <a:p>
            <a:pPr eaLnBrk="1" hangingPunct="1">
              <a:spcBef>
                <a:spcPct val="50000"/>
              </a:spcBef>
            </a:pPr>
            <a:r>
              <a:rPr lang="en-GB" altLang="en-US" dirty="0"/>
              <a:t>Until 2020</a:t>
            </a:r>
          </a:p>
          <a:p>
            <a:pPr eaLnBrk="1" hangingPunct="1">
              <a:spcBef>
                <a:spcPct val="50000"/>
              </a:spcBef>
            </a:pPr>
            <a:r>
              <a:rPr lang="en-GB" altLang="en-US" dirty="0"/>
              <a:t>	more then 900 students graduated physics and 250 graduated mathematics-physics</a:t>
            </a:r>
          </a:p>
          <a:p>
            <a:pPr eaLnBrk="1" hangingPunct="1">
              <a:spcBef>
                <a:spcPct val="50000"/>
              </a:spcBef>
            </a:pPr>
            <a:r>
              <a:rPr lang="en-GB" altLang="en-US" dirty="0"/>
              <a:t>	more then 60 MSc thesis defended</a:t>
            </a:r>
          </a:p>
          <a:p>
            <a:pPr eaLnBrk="1" hangingPunct="1">
              <a:spcBef>
                <a:spcPct val="50000"/>
              </a:spcBef>
            </a:pPr>
            <a:r>
              <a:rPr lang="en-GB" altLang="en-US" dirty="0"/>
              <a:t>	more then 60 PhD thesis defended</a:t>
            </a:r>
          </a:p>
          <a:p>
            <a:pPr eaLnBrk="1" hangingPunct="1"/>
            <a:endParaRPr lang="en-GB" altLang="en-US" b="1" dirty="0"/>
          </a:p>
          <a:p>
            <a:pPr eaLnBrk="1" hangingPunct="1"/>
            <a:r>
              <a:rPr lang="en-GB" altLang="en-US" dirty="0"/>
              <a:t>Human resources in the Institute of Physics</a:t>
            </a:r>
          </a:p>
          <a:p>
            <a:pPr eaLnBrk="1" hangingPunct="1"/>
            <a:r>
              <a:rPr lang="en-GB" altLang="en-US" dirty="0"/>
              <a:t>	28 permanent researchers of which:</a:t>
            </a:r>
          </a:p>
          <a:p>
            <a:pPr lvl="1" eaLnBrk="1" hangingPunct="1"/>
            <a:r>
              <a:rPr lang="en-GB" altLang="en-US" dirty="0"/>
              <a:t>	22 senior scientists with PhD and</a:t>
            </a:r>
          </a:p>
          <a:p>
            <a:pPr lvl="1" eaLnBrk="1" hangingPunct="1"/>
            <a:r>
              <a:rPr lang="en-GB" altLang="en-US" dirty="0"/>
              <a:t>	6 junior researchers with MSc degree</a:t>
            </a:r>
          </a:p>
          <a:p>
            <a:pPr eaLnBrk="1" hangingPunct="1"/>
            <a:r>
              <a:rPr lang="en-GB" altLang="en-US" dirty="0"/>
              <a:t>	6 laboratory technicians</a:t>
            </a:r>
          </a:p>
        </p:txBody>
      </p:sp>
      <p:pic>
        <p:nvPicPr>
          <p:cNvPr id="2052" name="Picture 4" descr="Природно-математички факултет - Скопје — Википедија">
            <a:extLst>
              <a:ext uri="{FF2B5EF4-FFF2-40B4-BE49-F238E27FC236}">
                <a16:creationId xmlns:a16="http://schemas.microsoft.com/office/drawing/2014/main" id="{8B43758C-C23C-4143-C3D1-BD71AC98F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371" y="4181103"/>
            <a:ext cx="4021629" cy="267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2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5F5F56-B899-2445-256B-89D34D032809}"/>
              </a:ext>
            </a:extLst>
          </p:cNvPr>
          <p:cNvPicPr>
            <a:picLocks noChangeAspect="1"/>
          </p:cNvPicPr>
          <p:nvPr/>
        </p:nvPicPr>
        <p:blipFill>
          <a:blip r:embed="rId2"/>
          <a:stretch>
            <a:fillRect/>
          </a:stretch>
        </p:blipFill>
        <p:spPr>
          <a:xfrm>
            <a:off x="245274" y="897419"/>
            <a:ext cx="8438881" cy="1861517"/>
          </a:xfrm>
          <a:prstGeom prst="rect">
            <a:avLst/>
          </a:prstGeom>
        </p:spPr>
      </p:pic>
      <p:pic>
        <p:nvPicPr>
          <p:cNvPr id="6" name="Picture 5">
            <a:extLst>
              <a:ext uri="{FF2B5EF4-FFF2-40B4-BE49-F238E27FC236}">
                <a16:creationId xmlns:a16="http://schemas.microsoft.com/office/drawing/2014/main" id="{40FF4FAA-56E8-0357-3722-C2BD640FCBD0}"/>
              </a:ext>
            </a:extLst>
          </p:cNvPr>
          <p:cNvPicPr>
            <a:picLocks noChangeAspect="1"/>
          </p:cNvPicPr>
          <p:nvPr/>
        </p:nvPicPr>
        <p:blipFill>
          <a:blip r:embed="rId3"/>
          <a:stretch>
            <a:fillRect/>
          </a:stretch>
        </p:blipFill>
        <p:spPr>
          <a:xfrm>
            <a:off x="386162" y="2971297"/>
            <a:ext cx="8025579" cy="1332491"/>
          </a:xfrm>
          <a:prstGeom prst="rect">
            <a:avLst/>
          </a:prstGeom>
        </p:spPr>
      </p:pic>
      <p:pic>
        <p:nvPicPr>
          <p:cNvPr id="8" name="Picture 7">
            <a:extLst>
              <a:ext uri="{FF2B5EF4-FFF2-40B4-BE49-F238E27FC236}">
                <a16:creationId xmlns:a16="http://schemas.microsoft.com/office/drawing/2014/main" id="{959B9583-A7C7-945D-F71C-ABEAD4D5F162}"/>
              </a:ext>
            </a:extLst>
          </p:cNvPr>
          <p:cNvPicPr>
            <a:picLocks noChangeAspect="1"/>
          </p:cNvPicPr>
          <p:nvPr/>
        </p:nvPicPr>
        <p:blipFill>
          <a:blip r:embed="rId4"/>
          <a:stretch>
            <a:fillRect/>
          </a:stretch>
        </p:blipFill>
        <p:spPr>
          <a:xfrm>
            <a:off x="386162" y="4509120"/>
            <a:ext cx="8157107" cy="1650101"/>
          </a:xfrm>
          <a:prstGeom prst="rect">
            <a:avLst/>
          </a:prstGeom>
        </p:spPr>
      </p:pic>
      <p:sp>
        <p:nvSpPr>
          <p:cNvPr id="11" name="TextBox 10">
            <a:extLst>
              <a:ext uri="{FF2B5EF4-FFF2-40B4-BE49-F238E27FC236}">
                <a16:creationId xmlns:a16="http://schemas.microsoft.com/office/drawing/2014/main" id="{1A8E7C6D-30C6-27CD-EF22-A0E03C3905BD}"/>
              </a:ext>
            </a:extLst>
          </p:cNvPr>
          <p:cNvSpPr txBox="1"/>
          <p:nvPr/>
        </p:nvSpPr>
        <p:spPr>
          <a:xfrm>
            <a:off x="377291" y="482826"/>
            <a:ext cx="793025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What about the new concept 2020?</a:t>
            </a:r>
          </a:p>
        </p:txBody>
      </p:sp>
    </p:spTree>
    <p:extLst>
      <p:ext uri="{BB962C8B-B14F-4D97-AF65-F5344CB8AC3E}">
        <p14:creationId xmlns:p14="http://schemas.microsoft.com/office/powerpoint/2010/main" val="122843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4B6AF-9B61-1DC6-7123-150A02FD6E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145912" cy="5544616"/>
          </a:xfrm>
          <a:prstGeom prst="rect">
            <a:avLst/>
          </a:prstGeom>
          <a:noFill/>
          <a:ln>
            <a:noFill/>
          </a:ln>
        </p:spPr>
      </p:pic>
      <p:sp>
        <p:nvSpPr>
          <p:cNvPr id="3" name="TextBox 2">
            <a:extLst>
              <a:ext uri="{FF2B5EF4-FFF2-40B4-BE49-F238E27FC236}">
                <a16:creationId xmlns:a16="http://schemas.microsoft.com/office/drawing/2014/main" id="{598D38C8-27D3-DF9F-F8D4-747DDB8E1CD9}"/>
              </a:ext>
            </a:extLst>
          </p:cNvPr>
          <p:cNvSpPr txBox="1"/>
          <p:nvPr/>
        </p:nvSpPr>
        <p:spPr>
          <a:xfrm>
            <a:off x="251520" y="332656"/>
            <a:ext cx="8064896" cy="369332"/>
          </a:xfrm>
          <a:prstGeom prst="rect">
            <a:avLst/>
          </a:prstGeom>
          <a:noFill/>
        </p:spPr>
        <p:txBody>
          <a:bodyPr wrap="square" rtlCol="0">
            <a:spAutoFit/>
          </a:bodyPr>
          <a:lstStyle/>
          <a:p>
            <a:r>
              <a:rPr lang="en-US" dirty="0"/>
              <a:t>Mathematics Pisa testing 2019</a:t>
            </a:r>
          </a:p>
        </p:txBody>
      </p:sp>
    </p:spTree>
    <p:extLst>
      <p:ext uri="{BB962C8B-B14F-4D97-AF65-F5344CB8AC3E}">
        <p14:creationId xmlns:p14="http://schemas.microsoft.com/office/powerpoint/2010/main" val="305456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1AC6B-5E89-20EC-AEA4-9CB705F2E0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608406" cy="5057639"/>
          </a:xfrm>
          <a:prstGeom prst="rect">
            <a:avLst/>
          </a:prstGeom>
          <a:noFill/>
          <a:ln>
            <a:noFill/>
          </a:ln>
        </p:spPr>
      </p:pic>
      <p:sp>
        <p:nvSpPr>
          <p:cNvPr id="3" name="TextBox 2">
            <a:extLst>
              <a:ext uri="{FF2B5EF4-FFF2-40B4-BE49-F238E27FC236}">
                <a16:creationId xmlns:a16="http://schemas.microsoft.com/office/drawing/2014/main" id="{2D1302B6-3084-864D-85E0-528175D12745}"/>
              </a:ext>
            </a:extLst>
          </p:cNvPr>
          <p:cNvSpPr txBox="1"/>
          <p:nvPr/>
        </p:nvSpPr>
        <p:spPr>
          <a:xfrm>
            <a:off x="251520" y="332656"/>
            <a:ext cx="8064896" cy="369332"/>
          </a:xfrm>
          <a:prstGeom prst="rect">
            <a:avLst/>
          </a:prstGeom>
          <a:noFill/>
        </p:spPr>
        <p:txBody>
          <a:bodyPr wrap="square" rtlCol="0">
            <a:spAutoFit/>
          </a:bodyPr>
          <a:lstStyle/>
          <a:p>
            <a:r>
              <a:rPr lang="en-US" dirty="0"/>
              <a:t>Science Pisa testing 2019</a:t>
            </a:r>
          </a:p>
        </p:txBody>
      </p:sp>
    </p:spTree>
    <p:extLst>
      <p:ext uri="{BB962C8B-B14F-4D97-AF65-F5344CB8AC3E}">
        <p14:creationId xmlns:p14="http://schemas.microsoft.com/office/powerpoint/2010/main" val="96186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8F4B7-C6BA-359A-22E5-339E36F138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6401" y="1088740"/>
            <a:ext cx="6671198" cy="4680520"/>
          </a:xfrm>
          <a:prstGeom prst="rect">
            <a:avLst/>
          </a:prstGeom>
          <a:noFill/>
          <a:ln>
            <a:noFill/>
          </a:ln>
        </p:spPr>
      </p:pic>
    </p:spTree>
    <p:extLst>
      <p:ext uri="{BB962C8B-B14F-4D97-AF65-F5344CB8AC3E}">
        <p14:creationId xmlns:p14="http://schemas.microsoft.com/office/powerpoint/2010/main" val="106803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C20E61-2301-35B4-AD55-7009CCC4A531}"/>
              </a:ext>
            </a:extLst>
          </p:cNvPr>
          <p:cNvPicPr>
            <a:picLocks noChangeAspect="1"/>
          </p:cNvPicPr>
          <p:nvPr/>
        </p:nvPicPr>
        <p:blipFill>
          <a:blip r:embed="rId2"/>
          <a:stretch>
            <a:fillRect/>
          </a:stretch>
        </p:blipFill>
        <p:spPr>
          <a:xfrm>
            <a:off x="683568" y="620688"/>
            <a:ext cx="7549279" cy="1486978"/>
          </a:xfrm>
          <a:prstGeom prst="rect">
            <a:avLst/>
          </a:prstGeom>
        </p:spPr>
      </p:pic>
      <p:pic>
        <p:nvPicPr>
          <p:cNvPr id="6" name="Picture 5">
            <a:extLst>
              <a:ext uri="{FF2B5EF4-FFF2-40B4-BE49-F238E27FC236}">
                <a16:creationId xmlns:a16="http://schemas.microsoft.com/office/drawing/2014/main" id="{04538CE3-8ADE-5F37-1F45-9FB5A26A16C3}"/>
              </a:ext>
            </a:extLst>
          </p:cNvPr>
          <p:cNvPicPr>
            <a:picLocks noChangeAspect="1"/>
          </p:cNvPicPr>
          <p:nvPr/>
        </p:nvPicPr>
        <p:blipFill>
          <a:blip r:embed="rId3"/>
          <a:stretch>
            <a:fillRect/>
          </a:stretch>
        </p:blipFill>
        <p:spPr>
          <a:xfrm>
            <a:off x="685569" y="2501720"/>
            <a:ext cx="7547278" cy="4055255"/>
          </a:xfrm>
          <a:prstGeom prst="rect">
            <a:avLst/>
          </a:prstGeom>
        </p:spPr>
      </p:pic>
    </p:spTree>
    <p:extLst>
      <p:ext uri="{BB962C8B-B14F-4D97-AF65-F5344CB8AC3E}">
        <p14:creationId xmlns:p14="http://schemas.microsoft.com/office/powerpoint/2010/main" val="375742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D6965D-0D16-9A5D-5E15-34B0FF533B6A}"/>
              </a:ext>
            </a:extLst>
          </p:cNvPr>
          <p:cNvPicPr>
            <a:picLocks noChangeAspect="1"/>
          </p:cNvPicPr>
          <p:nvPr/>
        </p:nvPicPr>
        <p:blipFill>
          <a:blip r:embed="rId2"/>
          <a:stretch>
            <a:fillRect/>
          </a:stretch>
        </p:blipFill>
        <p:spPr>
          <a:xfrm>
            <a:off x="179512" y="332656"/>
            <a:ext cx="8434849" cy="629465"/>
          </a:xfrm>
          <a:prstGeom prst="rect">
            <a:avLst/>
          </a:prstGeom>
        </p:spPr>
      </p:pic>
      <p:pic>
        <p:nvPicPr>
          <p:cNvPr id="8" name="Picture 7">
            <a:extLst>
              <a:ext uri="{FF2B5EF4-FFF2-40B4-BE49-F238E27FC236}">
                <a16:creationId xmlns:a16="http://schemas.microsoft.com/office/drawing/2014/main" id="{7CBA0F3A-15BC-D909-BD0B-B61DCC39E891}"/>
              </a:ext>
            </a:extLst>
          </p:cNvPr>
          <p:cNvPicPr>
            <a:picLocks noChangeAspect="1"/>
          </p:cNvPicPr>
          <p:nvPr/>
        </p:nvPicPr>
        <p:blipFill>
          <a:blip r:embed="rId3"/>
          <a:stretch>
            <a:fillRect/>
          </a:stretch>
        </p:blipFill>
        <p:spPr>
          <a:xfrm>
            <a:off x="683568" y="1014006"/>
            <a:ext cx="7488832" cy="5295314"/>
          </a:xfrm>
          <a:prstGeom prst="rect">
            <a:avLst/>
          </a:prstGeom>
        </p:spPr>
      </p:pic>
    </p:spTree>
    <p:extLst>
      <p:ext uri="{BB962C8B-B14F-4D97-AF65-F5344CB8AC3E}">
        <p14:creationId xmlns:p14="http://schemas.microsoft.com/office/powerpoint/2010/main" val="18046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D5A8E-F2D5-194C-7998-95D59A5DC1D1}"/>
              </a:ext>
            </a:extLst>
          </p:cNvPr>
          <p:cNvPicPr>
            <a:picLocks noChangeAspect="1"/>
          </p:cNvPicPr>
          <p:nvPr/>
        </p:nvPicPr>
        <p:blipFill>
          <a:blip r:embed="rId2"/>
          <a:stretch>
            <a:fillRect/>
          </a:stretch>
        </p:blipFill>
        <p:spPr>
          <a:xfrm>
            <a:off x="539552" y="1340768"/>
            <a:ext cx="7704856" cy="3794496"/>
          </a:xfrm>
          <a:prstGeom prst="rect">
            <a:avLst/>
          </a:prstGeom>
        </p:spPr>
      </p:pic>
    </p:spTree>
    <p:extLst>
      <p:ext uri="{BB962C8B-B14F-4D97-AF65-F5344CB8AC3E}">
        <p14:creationId xmlns:p14="http://schemas.microsoft.com/office/powerpoint/2010/main" val="2406726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091132-E9A9-708D-DCBF-42508864A5F5}"/>
              </a:ext>
            </a:extLst>
          </p:cNvPr>
          <p:cNvPicPr>
            <a:picLocks noChangeAspect="1"/>
          </p:cNvPicPr>
          <p:nvPr/>
        </p:nvPicPr>
        <p:blipFill>
          <a:blip r:embed="rId2"/>
          <a:stretch>
            <a:fillRect/>
          </a:stretch>
        </p:blipFill>
        <p:spPr>
          <a:xfrm>
            <a:off x="38966" y="260648"/>
            <a:ext cx="8892555" cy="5904656"/>
          </a:xfrm>
          <a:prstGeom prst="rect">
            <a:avLst/>
          </a:prstGeom>
        </p:spPr>
      </p:pic>
    </p:spTree>
    <p:extLst>
      <p:ext uri="{BB962C8B-B14F-4D97-AF65-F5344CB8AC3E}">
        <p14:creationId xmlns:p14="http://schemas.microsoft.com/office/powerpoint/2010/main" val="281185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mbria Math" pitchFamily="18" charset="0"/>
                <a:ea typeface="Cambria Math" pitchFamily="18" charset="0"/>
              </a:rPr>
              <a:t>Unanswered questions remaining</a:t>
            </a:r>
          </a:p>
        </p:txBody>
      </p:sp>
      <p:sp>
        <p:nvSpPr>
          <p:cNvPr id="3" name="Content Placeholder 2"/>
          <p:cNvSpPr>
            <a:spLocks noGrp="1"/>
          </p:cNvSpPr>
          <p:nvPr>
            <p:ph sz="quarter" idx="1"/>
          </p:nvPr>
        </p:nvSpPr>
        <p:spPr/>
        <p:txBody>
          <a:bodyPr/>
          <a:lstStyle/>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a:p>
            <a:r>
              <a:rPr lang="en-US" dirty="0">
                <a:latin typeface="Cambria Math" pitchFamily="18" charset="0"/>
                <a:ea typeface="Cambria Math" pitchFamily="18" charset="0"/>
              </a:rPr>
              <a:t>The role of the teacher in the research approach and problem solving against the role of the textbook</a:t>
            </a:r>
          </a:p>
          <a:p>
            <a:r>
              <a:rPr lang="en-US" dirty="0">
                <a:latin typeface="Cambria Math" pitchFamily="18" charset="0"/>
                <a:ea typeface="Cambria Math" pitchFamily="18" charset="0"/>
              </a:rPr>
              <a:t>The  role of the classroom (equipment)</a:t>
            </a:r>
          </a:p>
          <a:p>
            <a:r>
              <a:rPr lang="en-US" dirty="0">
                <a:latin typeface="Cambria Math" pitchFamily="18" charset="0"/>
                <a:ea typeface="Cambria Math" pitchFamily="18" charset="0"/>
              </a:rPr>
              <a:t>The role of the parents (projects)</a:t>
            </a:r>
          </a:p>
          <a:p>
            <a:r>
              <a:rPr lang="en-US" dirty="0">
                <a:latin typeface="Cambria Math" pitchFamily="18" charset="0"/>
                <a:ea typeface="Cambria Math" pitchFamily="18" charset="0"/>
              </a:rPr>
              <a:t>The role of the teacher in the complete process of education and upbringing the students</a:t>
            </a:r>
          </a:p>
          <a:p>
            <a:endParaRPr lang="en-US" dirty="0">
              <a:latin typeface="Cambria Math" pitchFamily="18" charset="0"/>
              <a:ea typeface="Cambria Math" pitchFamily="18" charset="0"/>
            </a:endParaRP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Cambria Math" pitchFamily="18" charset="0"/>
                <a:ea typeface="Cambria Math" pitchFamily="18" charset="0"/>
              </a:rPr>
              <a:t>Thank you for your attention</a:t>
            </a:r>
            <a:r>
              <a:rPr lang="mk-MK" sz="4000" dirty="0">
                <a:latin typeface="Cambria Math" pitchFamily="18" charset="0"/>
                <a:ea typeface="Cambria Math" pitchFamily="18" charset="0"/>
              </a:rPr>
              <a:t>!</a:t>
            </a:r>
            <a:endParaRPr lang="en-US" sz="4000" dirty="0">
              <a:latin typeface="Cambria Math" pitchFamily="18" charset="0"/>
              <a:ea typeface="Cambria Math"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1BEA26-86EE-D797-E62A-CB5B453B621A}"/>
              </a:ext>
            </a:extLst>
          </p:cNvPr>
          <p:cNvSpPr txBox="1"/>
          <p:nvPr/>
        </p:nvSpPr>
        <p:spPr>
          <a:xfrm>
            <a:off x="467544" y="476672"/>
            <a:ext cx="8208912" cy="652486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Last few reforms in the Macedonian educational system have been: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2007/2008 primary education is transformed from 8 to 9 years of study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2008/2009 high school becomes obligatory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2013 External testing for high school students was introduced</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2014 </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Cambridge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cience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and Mathematics C</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urriculum was introduced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2014 1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to 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grade</a:t>
            </a:r>
          </a:p>
          <a:p>
            <a:r>
              <a:rPr lang="en-US" sz="1600" dirty="0">
                <a:latin typeface="Times New Roman" panose="02020603050405020304" pitchFamily="18" charset="0"/>
                <a:cs typeface="Times New Roman" panose="02020603050405020304" pitchFamily="18" charset="0"/>
              </a:rPr>
              <a:t>	2015 4</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to 6</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grade</a:t>
            </a:r>
          </a:p>
          <a:p>
            <a:r>
              <a:rPr lang="en-US" sz="1600" dirty="0">
                <a:latin typeface="Times New Roman" panose="02020603050405020304" pitchFamily="18" charset="0"/>
                <a:cs typeface="Times New Roman" panose="02020603050405020304" pitchFamily="18" charset="0"/>
              </a:rPr>
              <a:t>	2016 7</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to 9</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grade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2017 External testing was stopped</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2017/2018 </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Cambridge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cience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and Mathematics C</a:t>
            </a:r>
            <a:r>
              <a:rPr lang="sr-Cyrl-CS" sz="1600" dirty="0">
                <a:effectLst/>
                <a:latin typeface="Times New Roman" panose="02020603050405020304" pitchFamily="18" charset="0"/>
                <a:ea typeface="Times New Roman" panose="02020603050405020304" pitchFamily="18" charset="0"/>
                <a:cs typeface="Times New Roman" panose="02020603050405020304" pitchFamily="18" charset="0"/>
              </a:rPr>
              <a:t>urriculum was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postponed for realization in the high schools.</a:t>
            </a:r>
          </a:p>
          <a:p>
            <a:r>
              <a:rPr lang="en-US" sz="1600" dirty="0">
                <a:latin typeface="Times New Roman" panose="02020603050405020304" pitchFamily="18" charset="0"/>
                <a:ea typeface="Times New Roman" panose="02020603050405020304" pitchFamily="18" charset="0"/>
                <a:cs typeface="Times New Roman" panose="02020603050405020304" pitchFamily="18" charset="0"/>
              </a:rPr>
              <a:t>	There are no changes in gymnasium education since 2001</a:t>
            </a:r>
          </a:p>
          <a:p>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There are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changes in the curricula for vocational high school 2019-2022 (</a:t>
            </a:r>
            <a:r>
              <a:rPr lang="en-US" sz="1600" dirty="0">
                <a:latin typeface="Lucida Calligraphy" panose="03010101010101010101" pitchFamily="66" charset="0"/>
                <a:ea typeface="Times New Roman" panose="02020603050405020304" pitchFamily="18" charset="0"/>
                <a:cs typeface="Times New Roman" panose="02020603050405020304" pitchFamily="18" charset="0"/>
              </a:rPr>
              <a:t>Study smart work professionally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cs typeface="Times New Roman" panose="02020603050405020304" pitchFamily="18" charset="0"/>
              </a:rPr>
              <a:t>2020 New concept for primary school approved by the Macedonian Parliament as a proposition of the Ministry of education and science and the Government</a:t>
            </a:r>
          </a:p>
          <a:p>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cs typeface="Times New Roman" panose="02020603050405020304" pitchFamily="18" charset="0"/>
              </a:rPr>
              <a:t>2022 </a:t>
            </a:r>
            <a:r>
              <a:rPr lang="en-US" sz="1600" dirty="0">
                <a:latin typeface="Times New Roman" panose="02020603050405020304" pitchFamily="18" charset="0"/>
                <a:cs typeface="Times New Roman" panose="02020603050405020304" pitchFamily="18" charset="0"/>
              </a:rPr>
              <a:t>External testing was renewed</a:t>
            </a: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577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D44DDA-E68C-EC3C-744E-1C07063F21AD}"/>
              </a:ext>
            </a:extLst>
          </p:cNvPr>
          <p:cNvPicPr>
            <a:picLocks noChangeAspect="1"/>
          </p:cNvPicPr>
          <p:nvPr/>
        </p:nvPicPr>
        <p:blipFill>
          <a:blip r:embed="rId2"/>
          <a:stretch>
            <a:fillRect/>
          </a:stretch>
        </p:blipFill>
        <p:spPr>
          <a:xfrm>
            <a:off x="1424181" y="1196752"/>
            <a:ext cx="6118195" cy="1728192"/>
          </a:xfrm>
          <a:prstGeom prst="rect">
            <a:avLst/>
          </a:prstGeom>
        </p:spPr>
      </p:pic>
      <p:graphicFrame>
        <p:nvGraphicFramePr>
          <p:cNvPr id="7" name="Table 7">
            <a:extLst>
              <a:ext uri="{FF2B5EF4-FFF2-40B4-BE49-F238E27FC236}">
                <a16:creationId xmlns:a16="http://schemas.microsoft.com/office/drawing/2014/main" id="{438EAB89-9E4A-20EA-B5AC-2DC2D02BD6C0}"/>
              </a:ext>
            </a:extLst>
          </p:cNvPr>
          <p:cNvGraphicFramePr>
            <a:graphicFrameLocks noGrp="1"/>
          </p:cNvGraphicFramePr>
          <p:nvPr>
            <p:extLst>
              <p:ext uri="{D42A27DB-BD31-4B8C-83A1-F6EECF244321}">
                <p14:modId xmlns:p14="http://schemas.microsoft.com/office/powerpoint/2010/main" val="252935231"/>
              </p:ext>
            </p:extLst>
          </p:nvPr>
        </p:nvGraphicFramePr>
        <p:xfrm>
          <a:off x="1530951" y="3563724"/>
          <a:ext cx="5904657" cy="1691640"/>
        </p:xfrm>
        <a:graphic>
          <a:graphicData uri="http://schemas.openxmlformats.org/drawingml/2006/table">
            <a:tbl>
              <a:tblPr firstRow="1" bandRow="1">
                <a:tableStyleId>{5C22544A-7EE6-4342-B048-85BDC9FD1C3A}</a:tableStyleId>
              </a:tblPr>
              <a:tblGrid>
                <a:gridCol w="1981035">
                  <a:extLst>
                    <a:ext uri="{9D8B030D-6E8A-4147-A177-3AD203B41FA5}">
                      <a16:colId xmlns:a16="http://schemas.microsoft.com/office/drawing/2014/main" val="1828945222"/>
                    </a:ext>
                  </a:extLst>
                </a:gridCol>
                <a:gridCol w="1961811">
                  <a:extLst>
                    <a:ext uri="{9D8B030D-6E8A-4147-A177-3AD203B41FA5}">
                      <a16:colId xmlns:a16="http://schemas.microsoft.com/office/drawing/2014/main" val="1868089715"/>
                    </a:ext>
                  </a:extLst>
                </a:gridCol>
                <a:gridCol w="1961811">
                  <a:extLst>
                    <a:ext uri="{9D8B030D-6E8A-4147-A177-3AD203B41FA5}">
                      <a16:colId xmlns:a16="http://schemas.microsoft.com/office/drawing/2014/main" val="1322049221"/>
                    </a:ext>
                  </a:extLst>
                </a:gridCol>
              </a:tblGrid>
              <a:tr h="370840">
                <a:tc>
                  <a:txBody>
                    <a:bodyPr/>
                    <a:lstStyle/>
                    <a:p>
                      <a:r>
                        <a:rPr lang="en-US" sz="1600" dirty="0"/>
                        <a:t>Type of school</a:t>
                      </a:r>
                    </a:p>
                  </a:txBody>
                  <a:tcPr/>
                </a:tc>
                <a:tc>
                  <a:txBody>
                    <a:bodyPr/>
                    <a:lstStyle/>
                    <a:p>
                      <a:r>
                        <a:rPr lang="en-US" sz="1600" dirty="0"/>
                        <a:t>Class</a:t>
                      </a:r>
                    </a:p>
                  </a:txBody>
                  <a:tcPr/>
                </a:tc>
                <a:tc>
                  <a:txBody>
                    <a:bodyPr/>
                    <a:lstStyle/>
                    <a:p>
                      <a:r>
                        <a:rPr lang="en-US" sz="1600" dirty="0"/>
                        <a:t>Hours per week</a:t>
                      </a:r>
                    </a:p>
                  </a:txBody>
                  <a:tcPr/>
                </a:tc>
                <a:extLst>
                  <a:ext uri="{0D108BD9-81ED-4DB2-BD59-A6C34878D82A}">
                    <a16:rowId xmlns:a16="http://schemas.microsoft.com/office/drawing/2014/main" val="3210942184"/>
                  </a:ext>
                </a:extLst>
              </a:tr>
              <a:tr h="370840">
                <a:tc>
                  <a:txBody>
                    <a:bodyPr/>
                    <a:lstStyle/>
                    <a:p>
                      <a:r>
                        <a:rPr lang="en-US" sz="1600" dirty="0"/>
                        <a:t>Gymnasium A</a:t>
                      </a:r>
                    </a:p>
                  </a:txBody>
                  <a:tcPr/>
                </a:tc>
                <a:tc>
                  <a:txBody>
                    <a:bodyPr/>
                    <a:lstStyle/>
                    <a:p>
                      <a:r>
                        <a:rPr lang="en-US" sz="1600" dirty="0"/>
                        <a:t>1-4</a:t>
                      </a:r>
                    </a:p>
                  </a:txBody>
                  <a:tcPr/>
                </a:tc>
                <a:tc>
                  <a:txBody>
                    <a:bodyPr/>
                    <a:lstStyle/>
                    <a:p>
                      <a:r>
                        <a:rPr lang="en-US" sz="1600" dirty="0"/>
                        <a:t>2</a:t>
                      </a:r>
                    </a:p>
                  </a:txBody>
                  <a:tcPr/>
                </a:tc>
                <a:extLst>
                  <a:ext uri="{0D108BD9-81ED-4DB2-BD59-A6C34878D82A}">
                    <a16:rowId xmlns:a16="http://schemas.microsoft.com/office/drawing/2014/main" val="1718739543"/>
                  </a:ext>
                </a:extLst>
              </a:tr>
              <a:tr h="370840">
                <a:tc>
                  <a:txBody>
                    <a:bodyPr/>
                    <a:lstStyle/>
                    <a:p>
                      <a:r>
                        <a:rPr lang="en-US" sz="1600" dirty="0"/>
                        <a:t>Gymnasium B</a:t>
                      </a:r>
                    </a:p>
                  </a:txBody>
                  <a:tcPr/>
                </a:tc>
                <a:tc>
                  <a:txBody>
                    <a:bodyPr/>
                    <a:lstStyle/>
                    <a:p>
                      <a:r>
                        <a:rPr lang="en-US" sz="1600" dirty="0"/>
                        <a:t>1-4</a:t>
                      </a:r>
                    </a:p>
                  </a:txBody>
                  <a:tcPr/>
                </a:tc>
                <a:tc>
                  <a:txBody>
                    <a:bodyPr/>
                    <a:lstStyle/>
                    <a:p>
                      <a:r>
                        <a:rPr lang="en-US" sz="1600" dirty="0"/>
                        <a:t>2</a:t>
                      </a:r>
                    </a:p>
                  </a:txBody>
                  <a:tcPr/>
                </a:tc>
                <a:extLst>
                  <a:ext uri="{0D108BD9-81ED-4DB2-BD59-A6C34878D82A}">
                    <a16:rowId xmlns:a16="http://schemas.microsoft.com/office/drawing/2014/main" val="434072679"/>
                  </a:ext>
                </a:extLst>
              </a:tr>
              <a:tr h="370840">
                <a:tc>
                  <a:txBody>
                    <a:bodyPr/>
                    <a:lstStyle/>
                    <a:p>
                      <a:r>
                        <a:rPr lang="en-US" sz="1600" dirty="0"/>
                        <a:t>Vocational high school</a:t>
                      </a:r>
                    </a:p>
                  </a:txBody>
                  <a:tcPr/>
                </a:tc>
                <a:tc>
                  <a:txBody>
                    <a:bodyPr/>
                    <a:lstStyle/>
                    <a:p>
                      <a:r>
                        <a:rPr lang="en-US" sz="1600" dirty="0"/>
                        <a:t>1 (1-2)</a:t>
                      </a:r>
                    </a:p>
                  </a:txBody>
                  <a:tcPr/>
                </a:tc>
                <a:tc>
                  <a:txBody>
                    <a:bodyPr/>
                    <a:lstStyle/>
                    <a:p>
                      <a:r>
                        <a:rPr lang="en-US" sz="1600" dirty="0"/>
                        <a:t>2</a:t>
                      </a:r>
                    </a:p>
                  </a:txBody>
                  <a:tcPr/>
                </a:tc>
                <a:extLst>
                  <a:ext uri="{0D108BD9-81ED-4DB2-BD59-A6C34878D82A}">
                    <a16:rowId xmlns:a16="http://schemas.microsoft.com/office/drawing/2014/main" val="2949803951"/>
                  </a:ext>
                </a:extLst>
              </a:tr>
            </a:tbl>
          </a:graphicData>
        </a:graphic>
      </p:graphicFrame>
      <p:sp>
        <p:nvSpPr>
          <p:cNvPr id="8" name="TextBox 7">
            <a:extLst>
              <a:ext uri="{FF2B5EF4-FFF2-40B4-BE49-F238E27FC236}">
                <a16:creationId xmlns:a16="http://schemas.microsoft.com/office/drawing/2014/main" id="{EC366122-6614-177E-7B04-444BC6F8E045}"/>
              </a:ext>
            </a:extLst>
          </p:cNvPr>
          <p:cNvSpPr txBox="1"/>
          <p:nvPr/>
        </p:nvSpPr>
        <p:spPr>
          <a:xfrm>
            <a:off x="1504587" y="3059668"/>
            <a:ext cx="2681009" cy="369332"/>
          </a:xfrm>
          <a:prstGeom prst="rect">
            <a:avLst/>
          </a:prstGeom>
          <a:noFill/>
        </p:spPr>
        <p:txBody>
          <a:bodyPr wrap="square" rtlCol="0">
            <a:spAutoFit/>
          </a:bodyPr>
          <a:lstStyle/>
          <a:p>
            <a:r>
              <a:rPr lang="en-US" dirty="0"/>
              <a:t>Physics in High schools</a:t>
            </a:r>
          </a:p>
        </p:txBody>
      </p:sp>
      <p:sp>
        <p:nvSpPr>
          <p:cNvPr id="11" name="TextBox 10">
            <a:extLst>
              <a:ext uri="{FF2B5EF4-FFF2-40B4-BE49-F238E27FC236}">
                <a16:creationId xmlns:a16="http://schemas.microsoft.com/office/drawing/2014/main" id="{28E9226D-85A9-0934-435E-7FB55815AE80}"/>
              </a:ext>
            </a:extLst>
          </p:cNvPr>
          <p:cNvSpPr txBox="1"/>
          <p:nvPr/>
        </p:nvSpPr>
        <p:spPr>
          <a:xfrm>
            <a:off x="1505048" y="760058"/>
            <a:ext cx="4572000" cy="369332"/>
          </a:xfrm>
          <a:prstGeom prst="rect">
            <a:avLst/>
          </a:prstGeom>
          <a:noFill/>
        </p:spPr>
        <p:txBody>
          <a:bodyPr wrap="square">
            <a:spAutoFit/>
          </a:bodyPr>
          <a:lstStyle/>
          <a:p>
            <a:r>
              <a:rPr lang="en-US" dirty="0"/>
              <a:t>Science in Primary schools</a:t>
            </a:r>
          </a:p>
        </p:txBody>
      </p:sp>
    </p:spTree>
    <p:extLst>
      <p:ext uri="{BB962C8B-B14F-4D97-AF65-F5344CB8AC3E}">
        <p14:creationId xmlns:p14="http://schemas.microsoft.com/office/powerpoint/2010/main" val="188923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Math" pitchFamily="18" charset="0"/>
                <a:cs typeface="Times New Roman" panose="02020603050405020304" pitchFamily="18" charset="0"/>
              </a:rPr>
              <a:t>Reforms in the educational system</a:t>
            </a:r>
            <a:br>
              <a:rPr lang="en-US" b="1" dirty="0">
                <a:latin typeface="Times New Roman" panose="02020603050405020304" pitchFamily="18" charset="0"/>
                <a:ea typeface="Cambria Math" pitchFamily="18" charset="0"/>
                <a:cs typeface="Times New Roman" panose="02020603050405020304" pitchFamily="18" charset="0"/>
              </a:rPr>
            </a:br>
            <a:r>
              <a:rPr lang="en-US" b="1" dirty="0">
                <a:latin typeface="Times New Roman" panose="02020603050405020304" pitchFamily="18" charset="0"/>
                <a:ea typeface="Cambria Math" pitchFamily="18" charset="0"/>
                <a:cs typeface="Times New Roman" panose="02020603050405020304" pitchFamily="18" charset="0"/>
              </a:rPr>
              <a:t>Mathematics and Science  - 2014</a:t>
            </a:r>
          </a:p>
        </p:txBody>
      </p:sp>
      <p:sp>
        <p:nvSpPr>
          <p:cNvPr id="3" name="Content Placeholder 2"/>
          <p:cNvSpPr>
            <a:spLocks noGrp="1"/>
          </p:cNvSpPr>
          <p:nvPr>
            <p:ph sz="quarter" idx="1"/>
          </p:nvPr>
        </p:nvSpPr>
        <p:spPr/>
        <p:txBody>
          <a:bodyPr>
            <a:normAutofit/>
          </a:bodyPr>
          <a:lstStyle/>
          <a:p>
            <a:r>
              <a:rPr lang="en-US" dirty="0">
                <a:latin typeface="Times New Roman" panose="02020603050405020304" pitchFamily="18" charset="0"/>
                <a:ea typeface="Cambria Math" pitchFamily="18" charset="0"/>
                <a:cs typeface="Times New Roman" panose="02020603050405020304" pitchFamily="18" charset="0"/>
              </a:rPr>
              <a:t>Translated textbooks according the Cambridge International Examinations Center (3 circles)</a:t>
            </a:r>
          </a:p>
          <a:p>
            <a:r>
              <a:rPr lang="en-US" dirty="0">
                <a:latin typeface="Times New Roman" panose="02020603050405020304" pitchFamily="18" charset="0"/>
                <a:ea typeface="Cambria Math" pitchFamily="18" charset="0"/>
                <a:cs typeface="Times New Roman" panose="02020603050405020304" pitchFamily="18" charset="0"/>
              </a:rPr>
              <a:t>Translation followed by adaptation (only names, geographical terms, notion names and terms previously adopted)</a:t>
            </a:r>
          </a:p>
          <a:p>
            <a:r>
              <a:rPr lang="en-US" dirty="0">
                <a:latin typeface="Times New Roman" panose="02020603050405020304" pitchFamily="18" charset="0"/>
                <a:ea typeface="Cambria Math" pitchFamily="18" charset="0"/>
                <a:cs typeface="Times New Roman" panose="02020603050405020304" pitchFamily="18" charset="0"/>
              </a:rPr>
              <a:t>Questions:</a:t>
            </a:r>
          </a:p>
          <a:p>
            <a:pPr lvl="1"/>
            <a:r>
              <a:rPr lang="en-US" dirty="0">
                <a:latin typeface="Times New Roman" panose="02020603050405020304" pitchFamily="18" charset="0"/>
                <a:ea typeface="Cambria Math" pitchFamily="18" charset="0"/>
                <a:cs typeface="Times New Roman" panose="02020603050405020304" pitchFamily="18" charset="0"/>
              </a:rPr>
              <a:t>Was it a political decision (yes)</a:t>
            </a:r>
          </a:p>
          <a:p>
            <a:pPr lvl="1"/>
            <a:r>
              <a:rPr lang="en-US" dirty="0">
                <a:latin typeface="Times New Roman" panose="02020603050405020304" pitchFamily="18" charset="0"/>
                <a:ea typeface="Cambria Math" pitchFamily="18" charset="0"/>
                <a:cs typeface="Times New Roman" panose="02020603050405020304" pitchFamily="18" charset="0"/>
              </a:rPr>
              <a:t>Was it according a survey publicly conducted (no)</a:t>
            </a:r>
          </a:p>
          <a:p>
            <a:pPr lvl="1"/>
            <a:r>
              <a:rPr lang="en-US" dirty="0">
                <a:latin typeface="Times New Roman" panose="02020603050405020304" pitchFamily="18" charset="0"/>
                <a:ea typeface="Cambria Math" pitchFamily="18" charset="0"/>
                <a:cs typeface="Times New Roman" panose="02020603050405020304" pitchFamily="18" charset="0"/>
              </a:rPr>
              <a:t>Was there a need? (yes)</a:t>
            </a:r>
          </a:p>
          <a:p>
            <a:pPr lvl="1"/>
            <a:r>
              <a:rPr lang="en-US" dirty="0">
                <a:latin typeface="Times New Roman" panose="02020603050405020304" pitchFamily="18" charset="0"/>
                <a:ea typeface="Cambria Math" pitchFamily="18" charset="0"/>
                <a:cs typeface="Times New Roman" panose="02020603050405020304" pitchFamily="18" charset="0"/>
              </a:rPr>
              <a:t>Which was the right way to introduce the new programs and syllabuses?</a:t>
            </a:r>
          </a:p>
          <a:p>
            <a:pPr lvl="1"/>
            <a:r>
              <a:rPr lang="en-US" dirty="0">
                <a:latin typeface="Times New Roman" panose="02020603050405020304" pitchFamily="18" charset="0"/>
                <a:ea typeface="Cambria Math" pitchFamily="18" charset="0"/>
                <a:cs typeface="Times New Roman" panose="02020603050405020304" pitchFamily="18" charset="0"/>
              </a:rPr>
              <a:t>How much time from idea till realization was needed?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Math" pitchFamily="18" charset="0"/>
                <a:cs typeface="Times New Roman" panose="02020603050405020304" pitchFamily="18" charset="0"/>
              </a:rPr>
              <a:t>Reforms in the educational system</a:t>
            </a:r>
            <a:br>
              <a:rPr lang="en-US" b="1" dirty="0">
                <a:latin typeface="Times New Roman" panose="02020603050405020304" pitchFamily="18" charset="0"/>
                <a:ea typeface="Cambria Math" pitchFamily="18" charset="0"/>
                <a:cs typeface="Times New Roman" panose="02020603050405020304" pitchFamily="18" charset="0"/>
              </a:rPr>
            </a:br>
            <a:r>
              <a:rPr lang="en-US" b="1" dirty="0">
                <a:latin typeface="Times New Roman" panose="02020603050405020304" pitchFamily="18" charset="0"/>
                <a:ea typeface="Cambria Math" pitchFamily="18" charset="0"/>
                <a:cs typeface="Times New Roman" panose="02020603050405020304" pitchFamily="18" charset="0"/>
              </a:rPr>
              <a:t>Mathematics and Science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pPr lvl="1"/>
            <a:r>
              <a:rPr lang="en-US" dirty="0">
                <a:latin typeface="Times New Roman" panose="02020603050405020304" pitchFamily="18" charset="0"/>
                <a:ea typeface="Cambria Math" pitchFamily="18" charset="0"/>
                <a:cs typeface="Times New Roman" panose="02020603050405020304" pitchFamily="18" charset="0"/>
              </a:rPr>
              <a:t>Have the result of assessment of knowledge improved? (no, just opposite)</a:t>
            </a:r>
          </a:p>
          <a:p>
            <a:pPr lvl="1"/>
            <a:r>
              <a:rPr lang="en-US" dirty="0">
                <a:latin typeface="Times New Roman" panose="02020603050405020304" pitchFamily="18" charset="0"/>
                <a:ea typeface="Cambria Math" pitchFamily="18" charset="0"/>
                <a:cs typeface="Times New Roman" panose="02020603050405020304" pitchFamily="18" charset="0"/>
              </a:rPr>
              <a:t>Were necessary conditions (financial and material) fulfilled before introducing the this reforms? (no)</a:t>
            </a:r>
          </a:p>
          <a:p>
            <a:pPr lvl="1"/>
            <a:r>
              <a:rPr lang="en-US" dirty="0">
                <a:latin typeface="Times New Roman" panose="02020603050405020304" pitchFamily="18" charset="0"/>
                <a:ea typeface="Cambria Math" pitchFamily="18" charset="0"/>
                <a:cs typeface="Times New Roman" panose="02020603050405020304" pitchFamily="18" charset="0"/>
              </a:rPr>
              <a:t>Was the right choice of textbooks made? (seems not)</a:t>
            </a:r>
          </a:p>
          <a:p>
            <a:pPr lvl="1"/>
            <a:r>
              <a:rPr lang="en-US" dirty="0">
                <a:latin typeface="Times New Roman" panose="02020603050405020304" pitchFamily="18" charset="0"/>
                <a:ea typeface="Cambria Math" pitchFamily="18" charset="0"/>
                <a:cs typeface="Times New Roman" panose="02020603050405020304" pitchFamily="18" charset="0"/>
              </a:rPr>
              <a:t>How to overcome the gap in knowledge on the bridge between Primary and High School</a:t>
            </a:r>
          </a:p>
          <a:p>
            <a:pPr lvl="1"/>
            <a:r>
              <a:rPr lang="en-US" dirty="0">
                <a:latin typeface="Times New Roman" panose="02020603050405020304" pitchFamily="18" charset="0"/>
                <a:ea typeface="Cambria Math" pitchFamily="18" charset="0"/>
                <a:cs typeface="Times New Roman" panose="02020603050405020304" pitchFamily="18" charset="0"/>
              </a:rPr>
              <a:t>In sense of improving the system, is the spiral approach better? (results don’t show that)</a:t>
            </a:r>
          </a:p>
          <a:p>
            <a:pPr lvl="1"/>
            <a:r>
              <a:rPr lang="en-US" dirty="0">
                <a:latin typeface="Times New Roman" panose="02020603050405020304" pitchFamily="18" charset="0"/>
                <a:ea typeface="Cambria Math" pitchFamily="18" charset="0"/>
                <a:cs typeface="Times New Roman" panose="02020603050405020304" pitchFamily="18" charset="0"/>
              </a:rPr>
              <a:t>Can the different experiences teachers have somehow be overcome? </a:t>
            </a:r>
          </a:p>
          <a:p>
            <a:pPr lvl="1"/>
            <a:r>
              <a:rPr lang="en-US" dirty="0">
                <a:latin typeface="Times New Roman" panose="02020603050405020304" pitchFamily="18" charset="0"/>
                <a:ea typeface="Cambria Math" pitchFamily="18" charset="0"/>
                <a:cs typeface="Times New Roman" panose="02020603050405020304" pitchFamily="18" charset="0"/>
              </a:rPr>
              <a:t>In this environment, did we get the right feedback of introducing the research approach in everyday math and science teaching  (no)</a:t>
            </a:r>
          </a:p>
          <a:p>
            <a:pPr lvl="1"/>
            <a:endParaRPr lang="en-US" dirty="0">
              <a:latin typeface="Cambria Math" pitchFamily="18" charset="0"/>
              <a:ea typeface="Cambria Math"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Math" pitchFamily="18" charset="0"/>
                <a:cs typeface="Times New Roman" panose="02020603050405020304" pitchFamily="18" charset="0"/>
              </a:rPr>
              <a:t>What teachers expected before this reform</a:t>
            </a:r>
          </a:p>
        </p:txBody>
      </p:sp>
      <p:sp>
        <p:nvSpPr>
          <p:cNvPr id="3" name="Content Placeholder 2"/>
          <p:cNvSpPr>
            <a:spLocks noGrp="1"/>
          </p:cNvSpPr>
          <p:nvPr>
            <p:ph sz="quarter" idx="1"/>
          </p:nvPr>
        </p:nvSpPr>
        <p:spPr/>
        <p:txBody>
          <a:bodyPr/>
          <a:lstStyle/>
          <a:p>
            <a:r>
              <a:rPr lang="en-US" dirty="0">
                <a:latin typeface="Times New Roman" panose="02020603050405020304" pitchFamily="18" charset="0"/>
                <a:ea typeface="Cambria Math" pitchFamily="18" charset="0"/>
                <a:cs typeface="Times New Roman" panose="02020603050405020304" pitchFamily="18" charset="0"/>
              </a:rPr>
              <a:t>The basic idea was to stress the need of transferring knowledge from theory to practice, as one of the most important characteristics of science and math, starting with the basics of science</a:t>
            </a:r>
          </a:p>
          <a:p>
            <a:r>
              <a:rPr lang="en-US" dirty="0">
                <a:latin typeface="Times New Roman" panose="02020603050405020304" pitchFamily="18" charset="0"/>
                <a:ea typeface="Cambria Math" pitchFamily="18" charset="0"/>
                <a:cs typeface="Times New Roman" panose="02020603050405020304" pitchFamily="18" charset="0"/>
              </a:rPr>
              <a:t>introducing independent students work on a higher level</a:t>
            </a:r>
          </a:p>
          <a:p>
            <a:r>
              <a:rPr lang="en-US" dirty="0">
                <a:latin typeface="Times New Roman" panose="02020603050405020304" pitchFamily="18" charset="0"/>
                <a:ea typeface="Cambria Math" pitchFamily="18" charset="0"/>
                <a:cs typeface="Times New Roman" panose="02020603050405020304" pitchFamily="18" charset="0"/>
              </a:rPr>
              <a:t>using students research on a law level in introducing the notions, properties and facts</a:t>
            </a:r>
          </a:p>
          <a:p>
            <a:r>
              <a:rPr lang="en-US" dirty="0">
                <a:latin typeface="Times New Roman" panose="02020603050405020304" pitchFamily="18" charset="0"/>
                <a:ea typeface="Cambria Math" pitchFamily="18" charset="0"/>
                <a:cs typeface="Times New Roman" panose="02020603050405020304" pitchFamily="18" charset="0"/>
              </a:rPr>
              <a:t>Improving learning materials</a:t>
            </a:r>
          </a:p>
          <a:p>
            <a:r>
              <a:rPr lang="en-US" dirty="0">
                <a:latin typeface="Times New Roman" panose="02020603050405020304" pitchFamily="18" charset="0"/>
                <a:ea typeface="Cambria Math" pitchFamily="18" charset="0"/>
                <a:cs typeface="Times New Roman" panose="02020603050405020304" pitchFamily="18" charset="0"/>
              </a:rPr>
              <a:t>Keeping the level and depth of introduced mathematics and science notions and problems</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Math" pitchFamily="18" charset="0"/>
                <a:cs typeface="Times New Roman" panose="02020603050405020304" pitchFamily="18" charset="0"/>
              </a:rPr>
              <a:t>What teachers obtained</a:t>
            </a:r>
          </a:p>
        </p:txBody>
      </p:sp>
      <p:sp>
        <p:nvSpPr>
          <p:cNvPr id="3" name="Content Placeholder 2"/>
          <p:cNvSpPr>
            <a:spLocks noGrp="1"/>
          </p:cNvSpPr>
          <p:nvPr>
            <p:ph sz="quarter" idx="1"/>
          </p:nvPr>
        </p:nvSpPr>
        <p:spPr/>
        <p:txBody>
          <a:bodyPr/>
          <a:lstStyle/>
          <a:p>
            <a:r>
              <a:rPr lang="en-US" dirty="0">
                <a:latin typeface="Times New Roman" panose="02020603050405020304" pitchFamily="18" charset="0"/>
                <a:cs typeface="Times New Roman" panose="02020603050405020304" pitchFamily="18" charset="0"/>
              </a:rPr>
              <a:t>More work, more preparations and greater need of additional materials</a:t>
            </a:r>
          </a:p>
          <a:p>
            <a:r>
              <a:rPr lang="en-US" dirty="0">
                <a:latin typeface="Times New Roman" panose="02020603050405020304" pitchFamily="18" charset="0"/>
                <a:cs typeface="Times New Roman" panose="02020603050405020304" pitchFamily="18" charset="0"/>
              </a:rPr>
              <a:t>Less math and science themes covered (in width and in depth)</a:t>
            </a:r>
          </a:p>
          <a:p>
            <a:r>
              <a:rPr lang="en-US" dirty="0">
                <a:latin typeface="Times New Roman" panose="02020603050405020304" pitchFamily="18" charset="0"/>
                <a:cs typeface="Times New Roman" panose="02020603050405020304" pitchFamily="18" charset="0"/>
              </a:rPr>
              <a:t>Less knowledge presented by students</a:t>
            </a:r>
          </a:p>
          <a:p>
            <a:r>
              <a:rPr lang="en-US" dirty="0">
                <a:latin typeface="Times New Roman" panose="02020603050405020304" pitchFamily="18" charset="0"/>
                <a:cs typeface="Times New Roman" panose="02020603050405020304" pitchFamily="18" charset="0"/>
              </a:rPr>
              <a:t>Incompatibility with high school needs</a:t>
            </a:r>
          </a:p>
          <a:p>
            <a:r>
              <a:rPr lang="en-US" dirty="0">
                <a:latin typeface="Times New Roman" panose="02020603050405020304" pitchFamily="18" charset="0"/>
                <a:cs typeface="Times New Roman" panose="02020603050405020304" pitchFamily="18" charset="0"/>
              </a:rPr>
              <a:t>Less interest in mathematics and physics (opposite of the expectations)</a:t>
            </a:r>
          </a:p>
          <a:p>
            <a:pPr marL="0" inden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88BD23-5419-7215-6FA8-95E9332451F1}"/>
              </a:ext>
            </a:extLst>
          </p:cNvPr>
          <p:cNvSpPr txBox="1"/>
          <p:nvPr/>
        </p:nvSpPr>
        <p:spPr>
          <a:xfrm>
            <a:off x="755576" y="1183340"/>
            <a:ext cx="7704856" cy="5262979"/>
          </a:xfrm>
          <a:prstGeom prst="rect">
            <a:avLst/>
          </a:prstGeom>
          <a:noFill/>
        </p:spPr>
        <p:txBody>
          <a:bodyPr wrap="square">
            <a:spAutoFit/>
          </a:bodyPr>
          <a:lstStyle/>
          <a:p>
            <a:pPr marL="0" marR="0" indent="173990" algn="just">
              <a:spcBef>
                <a:spcPts val="0"/>
              </a:spcBef>
              <a:spcAft>
                <a:spcPts val="0"/>
              </a:spcAft>
            </a:pPr>
            <a:r>
              <a:rPr lang="en-US" sz="3000" b="1" dirty="0">
                <a:effectLst/>
                <a:latin typeface="Times New Roman" panose="02020603050405020304" pitchFamily="18" charset="0"/>
                <a:ea typeface="Times New Roman" panose="02020603050405020304" pitchFamily="18" charset="0"/>
              </a:rPr>
              <a:t>What about physics?</a:t>
            </a:r>
          </a:p>
          <a:p>
            <a:pPr marL="0" marR="0" indent="17399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173990" algn="just">
              <a:spcBef>
                <a:spcPts val="0"/>
              </a:spcBef>
              <a:spcAft>
                <a:spcPts val="0"/>
              </a:spcAft>
            </a:pPr>
            <a:r>
              <a:rPr lang="sr-Cyrl-CS" sz="2400" dirty="0">
                <a:effectLst/>
                <a:latin typeface="Times New Roman" panose="02020603050405020304" pitchFamily="18" charset="0"/>
                <a:ea typeface="Times New Roman" panose="02020603050405020304" pitchFamily="18" charset="0"/>
              </a:rPr>
              <a:t>Cambridge curriculum was introduced</a:t>
            </a:r>
            <a:r>
              <a:rPr lang="en-US" sz="2400" dirty="0">
                <a:effectLst/>
                <a:latin typeface="Times New Roman" panose="02020603050405020304" pitchFamily="18" charset="0"/>
                <a:ea typeface="Times New Roman" panose="02020603050405020304" pitchFamily="18" charset="0"/>
              </a:rPr>
              <a:t> in 8</a:t>
            </a:r>
            <a:r>
              <a:rPr lang="en-US" sz="2400" baseline="30000" dirty="0">
                <a:effectLst/>
                <a:latin typeface="Times New Roman" panose="02020603050405020304" pitchFamily="18" charset="0"/>
                <a:ea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rPr>
              <a:t> and 9</a:t>
            </a:r>
            <a:r>
              <a:rPr lang="en-US" sz="2400" baseline="30000" dirty="0">
                <a:effectLst/>
                <a:latin typeface="Times New Roman" panose="02020603050405020304" pitchFamily="18" charset="0"/>
                <a:ea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rPr>
              <a:t> grade, without taking into account the repetition or lack of certain thematic units in the ninth grade, which of course has consequences for further education in the this generation of students. For example, Forces and movement was a unit present in the eight grade in the old curriculum and now in the ninth grade in the new curriculum. The same situation is with the unit Energy and heat, which was a part in the eighth grade in the old curricula and now is a part of the curriculum in the ninth grade. On the other hand, units like Light and Astronomy that were traditionally learnt in the ninth grade, now belong to the eight grade curriculum.</a:t>
            </a:r>
          </a:p>
        </p:txBody>
      </p:sp>
    </p:spTree>
    <p:extLst>
      <p:ext uri="{BB962C8B-B14F-4D97-AF65-F5344CB8AC3E}">
        <p14:creationId xmlns:p14="http://schemas.microsoft.com/office/powerpoint/2010/main" val="503325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4365</TotalTime>
  <Words>2473</Words>
  <Application>Microsoft Office PowerPoint</Application>
  <PresentationFormat>On-screen Show (4:3)</PresentationFormat>
  <Paragraphs>311</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Cambria Math</vt:lpstr>
      <vt:lpstr>Century Schoolbook</vt:lpstr>
      <vt:lpstr>Lucida Calligraphy</vt:lpstr>
      <vt:lpstr>Roboto Light</vt:lpstr>
      <vt:lpstr>Times New Roman</vt:lpstr>
      <vt:lpstr>Wingdings</vt:lpstr>
      <vt:lpstr>Wingdings 2</vt:lpstr>
      <vt:lpstr>Oriel</vt:lpstr>
      <vt:lpstr>Everlasting educational reforms – on the road to quality and permanent knowledge or…</vt:lpstr>
      <vt:lpstr>PowerPoint Presentation</vt:lpstr>
      <vt:lpstr>PowerPoint Presentation</vt:lpstr>
      <vt:lpstr>PowerPoint Presentation</vt:lpstr>
      <vt:lpstr>Reforms in the educational system Mathematics and Science  - 2014</vt:lpstr>
      <vt:lpstr>Reforms in the educational system Mathematics and Science</vt:lpstr>
      <vt:lpstr>What teachers expected before this reform</vt:lpstr>
      <vt:lpstr>What teachers obtained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Unanswered questions remaining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Примената на математичките знаења и вештини во решавањето задачи – проблеми и предизвици</dc:title>
  <dc:creator>Barandovski</dc:creator>
  <cp:lastModifiedBy>Lambe Barandovski</cp:lastModifiedBy>
  <cp:revision>103</cp:revision>
  <dcterms:created xsi:type="dcterms:W3CDTF">2018-03-20T12:51:23Z</dcterms:created>
  <dcterms:modified xsi:type="dcterms:W3CDTF">2022-08-28T22:02:55Z</dcterms:modified>
</cp:coreProperties>
</file>