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  <p:sldMasterId id="2147483722" r:id="rId2"/>
    <p:sldMasterId id="2147483735" r:id="rId3"/>
    <p:sldMasterId id="2147483747" r:id="rId4"/>
    <p:sldMasterId id="2147483764" r:id="rId5"/>
  </p:sldMasterIdLst>
  <p:notesMasterIdLst>
    <p:notesMasterId r:id="rId8"/>
  </p:notesMasterIdLst>
  <p:sldIdLst>
    <p:sldId id="415" r:id="rId6"/>
    <p:sldId id="40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_1" id="{F593CFBE-06E3-1D44-86D6-C61441599DD5}">
          <p14:sldIdLst/>
        </p14:section>
        <p14:section name="RESEARCH" id="{D670EF6F-A640-134A-9728-6F32167804A3}">
          <p14:sldIdLst/>
        </p14:section>
        <p14:section name="COLLABORATION" id="{AE6AABEC-8DEF-334F-ABD2-7401B5EFA072}">
          <p14:sldIdLst>
            <p14:sldId id="415"/>
            <p14:sldId id="403"/>
          </p14:sldIdLst>
        </p14:section>
        <p14:section name="INNOVATION" id="{8708DAF8-4BBA-D143-A938-48541F954A12}">
          <p14:sldIdLst/>
        </p14:section>
        <p14:section name="EDUCATION &amp; TRAINING" id="{6BA0A48C-AB07-3844-9D9C-C0393A66C610}">
          <p14:sldIdLst/>
        </p14:section>
        <p14:section name="Country" id="{3927369A-27B5-AC4A-B690-84FC9064CA3F}">
          <p14:sldIdLst/>
        </p14:section>
        <p14:section name="GENERAL_2" id="{624513C6-30EB-1C49-9807-988A4711516B}">
          <p14:sldIdLst/>
        </p14:section>
        <p14:section name="Additional / in question" id="{E70581A6-DEF2-5143-839C-17DB537A94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63" clrIdx="0">
    <p:extLst>
      <p:ext uri="{19B8F6BF-5375-455C-9EA6-DF929625EA0E}">
        <p15:presenceInfo xmlns:p15="http://schemas.microsoft.com/office/powerpoint/2012/main" userId="Ana Godinho" providerId="None"/>
      </p:ext>
    </p:extLst>
  </p:cmAuthor>
  <p:cmAuthor id="2" name="Microsoft Office User" initials="MOU" lastIdx="54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Pippa Wells" initials="PW" lastIdx="11" clrIdx="2">
    <p:extLst>
      <p:ext uri="{19B8F6BF-5375-455C-9EA6-DF929625EA0E}">
        <p15:presenceInfo xmlns:p15="http://schemas.microsoft.com/office/powerpoint/2012/main" userId="S::pippa.wells@cern.ch::41c0e9d8-dc70-414a-b3b7-1203085110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EE3"/>
    <a:srgbClr val="668BCC"/>
    <a:srgbClr val="B9CFFF"/>
    <a:srgbClr val="2F2F2F"/>
    <a:srgbClr val="BFBFCB"/>
    <a:srgbClr val="0033A0"/>
    <a:srgbClr val="1C446B"/>
    <a:srgbClr val="E15E32"/>
    <a:srgbClr val="000000"/>
    <a:srgbClr val="556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86480"/>
  </p:normalViewPr>
  <p:slideViewPr>
    <p:cSldViewPr snapToGrid="0" snapToObjects="1">
      <p:cViewPr varScale="1">
        <p:scale>
          <a:sx n="98" d="100"/>
          <a:sy n="98" d="100"/>
        </p:scale>
        <p:origin x="1512" y="192"/>
      </p:cViewPr>
      <p:guideLst>
        <p:guide orient="horz" pos="402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C7E2F-BA7B-0749-B123-03CFF78731D1}" type="datetimeFigureOut">
              <a:rPr lang="fr-FR" smtClean="0"/>
              <a:t>28/08/2022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49E03-5E61-9344-9F2B-A7AC2BD1FB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47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speaker can highlight CERN’s second mission as stated when it was established: to foster peaceful collaborations between nations that had recently been at war.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 (OPTIONAL)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40% of CERN’s budget is returned to industry through materials, utilities and services 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49E03-5E61-9344-9F2B-A7AC2BD1FB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38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WILL INCLUDE THE NUMBER OF MEMBERS OF PERSONNEL OF THE VISITORS’ COUNTRY OF ORIGIN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49E03-5E61-9344-9F2B-A7AC2BD1FB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10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0C43-D46F-AA4A-8C8D-D4643A164D20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08724"/>
            <a:ext cx="12192000" cy="6649276"/>
          </a:xfrm>
          <a:pattFill prst="lgCheck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45600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560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97602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142399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A79-E9DB-1E47-9492-4622A483094D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823200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411600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96000" y="1767565"/>
            <a:ext cx="10800000" cy="10500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orizont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9F5F-DEAF-1343-93E6-0D4A6EE8E904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4093535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44000" y="4093535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0" y="1775152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1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6144000" y="1775152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photos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3EFE-58D0-744F-97E8-A4013C2D0502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695325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3427304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5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6159283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8891262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87ED-CF0E-5D4D-BBBD-271D19E4ECC7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308000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5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616000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9240001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1E93-E447-DA40-9C76-2B238842AD3B}" type="datetime3">
              <a:rPr lang="de-CH" smtClean="0"/>
              <a:t>28/08/2022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02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79A1-9B5F-FD4F-9347-59B662D8B767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08724"/>
            <a:ext cx="12192000" cy="6649276"/>
          </a:xfrm>
          <a:pattFill prst="lgCheck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45600" y="0"/>
            <a:ext cx="30456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7602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142399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C11-BD9D-1949-BFE0-CB4C6D227A48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5201-4095-9E44-A966-418D2914E230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08724"/>
            <a:ext cx="12192000" cy="6649276"/>
          </a:xfrm>
          <a:pattFill prst="lgCheck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2480" y="465591"/>
            <a:ext cx="3413760" cy="1116849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412480" y="1752451"/>
            <a:ext cx="3413760" cy="44093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5406825" cy="111684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02825" y="225188"/>
            <a:ext cx="6089176" cy="6632812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95325" y="2082797"/>
            <a:ext cx="4706408" cy="40569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695325" y="1658203"/>
            <a:ext cx="5091326" cy="209288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fr-FR" sz="2800">
                <a:solidFill>
                  <a:schemeClr val="tx2"/>
                </a:solidFill>
              </a:rPr>
              <a:t>Cliquez pour modifier les styles du texte du masque</a:t>
            </a:r>
          </a:p>
          <a:p>
            <a:pPr lvl="1"/>
            <a:r>
              <a:rPr lang="fr-FR" sz="2800">
                <a:solidFill>
                  <a:schemeClr val="tx2"/>
                </a:solidFill>
              </a:rPr>
              <a:t>Deuxième niveau</a:t>
            </a:r>
          </a:p>
          <a:p>
            <a:pPr lvl="2"/>
            <a:r>
              <a:rPr lang="fr-FR" sz="2800">
                <a:solidFill>
                  <a:schemeClr val="tx2"/>
                </a:solidFill>
              </a:rPr>
              <a:t>Troisième niveau</a:t>
            </a:r>
          </a:p>
          <a:p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5A6A7-4071-D74D-A904-31FE0066D9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6D655A-141F-454F-B6F0-57A5568C20C3}" type="datetime3">
              <a:rPr lang="de-CH" smtClean="0"/>
              <a:t>28/08/2022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6B605-BD5F-4947-9467-44D69F7E82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CC1FB1-639C-324B-8006-D4DA7DB89C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7957-7B0B-B84F-9C90-5421DC0DB63A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695999" y="2690036"/>
            <a:ext cx="10799999" cy="2494871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8235-1B64-CD49-9CC6-E4D93FBF6C0E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3 Pictures with box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95325" y="478538"/>
            <a:ext cx="10801350" cy="1084263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116386" y="1601376"/>
            <a:ext cx="3960000" cy="11312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116386" y="2732442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fld id="{1F55A62E-09EB-1143-9905-AFA176FFE6A6}" type="datetime3">
              <a:rPr lang="de-CH" smtClean="0"/>
              <a:t>28/08/2022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20"/>
          </p:nvPr>
        </p:nvSpPr>
        <p:spPr bwMode="auto">
          <a:xfrm>
            <a:off x="3275" y="5078524"/>
            <a:ext cx="3960000" cy="11312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050" y="1601376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22"/>
          </p:nvPr>
        </p:nvSpPr>
        <p:spPr bwMode="auto">
          <a:xfrm>
            <a:off x="8232388" y="5078524"/>
            <a:ext cx="3960000" cy="11312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8232388" y="1601376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761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full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6534-1B38-9449-9F2F-80849228BF67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139761"/>
            <a:ext cx="12192000" cy="2494871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Faire glisser l'image vers l'espace réservé ou cliquer sur l'icône pour l'ajouter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9F7D82C-FF57-0141-BFDD-AE9CB1A137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695999" y="4600353"/>
            <a:ext cx="3416525" cy="1560510"/>
          </a:xfrm>
          <a:solidFill>
            <a:schemeClr val="accent2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0783717-29E0-094A-AD75-0A5369D1D8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4409907" y="4600352"/>
            <a:ext cx="3377036" cy="1560511"/>
          </a:xfrm>
          <a:solidFill>
            <a:schemeClr val="accent2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3A3DE1A-904A-5741-98C7-22C9070CBF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8084326" y="4600353"/>
            <a:ext cx="3411672" cy="1560510"/>
          </a:xfrm>
          <a:solidFill>
            <a:schemeClr val="accent2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28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95324" y="476250"/>
            <a:ext cx="10801351" cy="973138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94648" y="1684948"/>
            <a:ext cx="10801351" cy="2563906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695324" y="4391027"/>
            <a:ext cx="3415859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410237" y="4393425"/>
            <a:ext cx="3376378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fld id="{943F3D51-CCFC-464A-AC7D-601D0CF5B0C3}" type="datetime3">
              <a:rPr lang="de-CH" smtClean="0"/>
              <a:t>28/08/2022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393425"/>
            <a:ext cx="3411007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7802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A049-091D-0D43-80BA-4B717D75504F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309799"/>
            <a:ext cx="6048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44000" y="2309799"/>
            <a:ext cx="6048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0606-2D31-1449-AA12-3847291162A2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823200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411600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96000" y="1767565"/>
            <a:ext cx="10800000" cy="10500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orizont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B27D-DDCB-9B4D-9272-B73F28E8B2EA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4093535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44000" y="4093535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0" y="1775152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1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6144000" y="1775152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photos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28D9-9D96-6B4E-A253-215109F4A624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695325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3427304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5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6159283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8891262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465-7D3E-7E48-BD20-CF687EED9386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308000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5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616000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9240001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51F-03DB-7F45-8C48-74E4336D17F3}" type="datetime3">
              <a:rPr lang="de-CH" smtClean="0"/>
              <a:t>28/08/2022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2B19-F7CF-8444-BDF9-2AFEEB8A0CB3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08724"/>
            <a:ext cx="12192000" cy="6649276"/>
          </a:xfrm>
          <a:pattFill prst="lgCheck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4560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7602" y="0"/>
            <a:ext cx="3045600" cy="21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142399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7F46-4D26-EA4C-A532-24695B69A79B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08724"/>
            <a:ext cx="12192000" cy="6649276"/>
          </a:xfrm>
          <a:pattFill prst="lgCheck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2480" y="465591"/>
            <a:ext cx="3413760" cy="1116849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412480" y="1752451"/>
            <a:ext cx="3413760" cy="44093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3FE2-2027-3642-887B-31F418B717E8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C58-2F57-1742-ACD7-2FF1E205A5CD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08724"/>
            <a:ext cx="12192000" cy="6649276"/>
          </a:xfrm>
          <a:pattFill prst="lgCheck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2480" y="465591"/>
            <a:ext cx="3413760" cy="1116849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412480" y="1752451"/>
            <a:ext cx="3413760" cy="44093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1F95-024F-B94E-91B9-C1F174DC231C}" type="datetime3">
              <a:rPr lang="de-CH" smtClean="0"/>
              <a:t>28/08/2022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5406825" cy="111684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02825" y="225188"/>
            <a:ext cx="6089176" cy="6632812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95325" y="2082797"/>
            <a:ext cx="4706408" cy="40569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695325" y="1658203"/>
            <a:ext cx="5091326" cy="209288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fr-FR" sz="2800">
                <a:solidFill>
                  <a:schemeClr val="tx2"/>
                </a:solidFill>
              </a:rPr>
              <a:t>Cliquez pour modifier les styles du texte du masque</a:t>
            </a:r>
          </a:p>
          <a:p>
            <a:pPr lvl="1"/>
            <a:r>
              <a:rPr lang="fr-FR" sz="2800">
                <a:solidFill>
                  <a:schemeClr val="tx2"/>
                </a:solidFill>
              </a:rPr>
              <a:t>Deuxième niveau</a:t>
            </a:r>
          </a:p>
          <a:p>
            <a:pPr lvl="2"/>
            <a:r>
              <a:rPr lang="fr-FR" sz="2800">
                <a:solidFill>
                  <a:schemeClr val="tx2"/>
                </a:solidFill>
              </a:rPr>
              <a:t>Troisième niveau</a:t>
            </a:r>
          </a:p>
          <a:p>
            <a:endParaRPr lang="fr-F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73FB4B-1E08-B845-8B0D-C1E57F607B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0B69-51C6-2944-A31B-734FB95E3B40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695999" y="2690036"/>
            <a:ext cx="10799999" cy="2494871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3 Pictures with box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95325" y="478538"/>
            <a:ext cx="10801350" cy="1084263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116386" y="1601376"/>
            <a:ext cx="3960000" cy="1131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116386" y="2732442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fld id="{08BD1BE0-8119-FA47-8761-56413A28AC08}" type="datetime3">
              <a:rPr lang="de-CH" smtClean="0"/>
              <a:t>28/08/2022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20"/>
          </p:nvPr>
        </p:nvSpPr>
        <p:spPr bwMode="auto">
          <a:xfrm>
            <a:off x="3275" y="5078524"/>
            <a:ext cx="3960000" cy="1131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050" y="1601376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22"/>
          </p:nvPr>
        </p:nvSpPr>
        <p:spPr bwMode="auto">
          <a:xfrm>
            <a:off x="8232388" y="5078524"/>
            <a:ext cx="3960000" cy="1131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8232388" y="1601376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7742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full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252F-DDE0-4644-B950-2C3BB00134FF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139761"/>
            <a:ext cx="12192000" cy="2494871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Faire glisser l'image vers l'espace réservé ou cliquer sur l'icône pour l'ajouter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9F7D82C-FF57-0141-BFDD-AE9CB1A137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695999" y="4600353"/>
            <a:ext cx="3416525" cy="1560510"/>
          </a:xfrm>
          <a:solidFill>
            <a:schemeClr val="accent1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0783717-29E0-094A-AD75-0A5369D1D8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4409907" y="4600352"/>
            <a:ext cx="3377036" cy="1560511"/>
          </a:xfrm>
          <a:solidFill>
            <a:schemeClr val="accent1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3A3DE1A-904A-5741-98C7-22C9070CBF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8084326" y="4600353"/>
            <a:ext cx="3411672" cy="1560510"/>
          </a:xfrm>
          <a:solidFill>
            <a:schemeClr val="accent1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180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95324" y="476250"/>
            <a:ext cx="10801351" cy="973138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94648" y="1684948"/>
            <a:ext cx="10801351" cy="2563906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695324" y="4391027"/>
            <a:ext cx="3415859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410237" y="4393425"/>
            <a:ext cx="3376378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fld id="{5B5A781B-F208-7B4E-B892-41B9AF34F32A}" type="datetime3">
              <a:rPr lang="de-CH" smtClean="0"/>
              <a:t>28/08/2022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393425"/>
            <a:ext cx="3411007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4530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6597-8191-0740-A3AE-6F97A4CBD72C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309799"/>
            <a:ext cx="6048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44000" y="2309799"/>
            <a:ext cx="6048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437E-C7C3-2347-8071-125CFA4DA5FC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823200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411600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96000" y="1767565"/>
            <a:ext cx="10800000" cy="10500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orizont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CF0B-A2A8-BF41-B190-029EBDD20CB1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4093535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44000" y="4093535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0" y="1775152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1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6144000" y="1775152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DC11-DE0E-5C4F-BD01-5192CE8F053D}" type="datetime3">
              <a:rPr lang="de-CH" smtClean="0"/>
              <a:t>28/08/2022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5406825" cy="111684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02825" y="225188"/>
            <a:ext cx="6089176" cy="6632812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95325" y="2082797"/>
            <a:ext cx="4706408" cy="40569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695325" y="1658203"/>
            <a:ext cx="5091326" cy="209288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fr-FR" sz="2800" dirty="0">
                <a:solidFill>
                  <a:schemeClr val="tx2"/>
                </a:solidFill>
              </a:rPr>
              <a:t>Cliquez pour modifier les styles du texte du masque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Deuxième niveau</a:t>
            </a:r>
          </a:p>
          <a:p>
            <a:pPr lvl="2"/>
            <a:r>
              <a:rPr lang="fr-FR" sz="2800" dirty="0">
                <a:solidFill>
                  <a:schemeClr val="tx2"/>
                </a:solidFill>
              </a:rPr>
              <a:t>Troisième niveau</a:t>
            </a:r>
          </a:p>
          <a:p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2BBBEFE-B9E9-3043-9213-A2A6A52F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6040" y="6318000"/>
            <a:ext cx="4114800" cy="365125"/>
          </a:xfrm>
        </p:spPr>
        <p:txBody>
          <a:bodyPr/>
          <a:lstStyle/>
          <a:p>
            <a:r>
              <a:rPr lang="fr-FR"/>
              <a:t>Presentation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photos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C74A-5E08-7946-898D-4C1188895FAE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695325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3427304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5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6159283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8891262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17CC-9954-2144-A183-75EB5232BFE5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308000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5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616000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9240001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5A7E-19AE-7F4F-9AC3-493652BC2E7E}" type="datetime3">
              <a:rPr lang="de-CH" smtClean="0"/>
              <a:t>28/08/2022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C429-F154-E746-BB88-6FCBA5A7152A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08724"/>
            <a:ext cx="12192000" cy="6649276"/>
          </a:xfrm>
          <a:pattFill prst="lgCheck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4560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7602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142399" y="0"/>
            <a:ext cx="3045600" cy="21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B16E-747C-3E4E-A9B2-8BB2452A3EE9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EF6C-1CF3-EF4D-B182-88B86DA9E374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08724"/>
            <a:ext cx="12192000" cy="6649276"/>
          </a:xfrm>
          <a:pattFill prst="lgCheck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2480" y="465591"/>
            <a:ext cx="3413760" cy="1116849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412480" y="1752451"/>
            <a:ext cx="3413760" cy="44093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1A0B-7D4C-E344-8241-B06830870994}" type="datetime3">
              <a:rPr lang="de-CH" smtClean="0"/>
              <a:t>28/08/2022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5406825" cy="111684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02825" y="225188"/>
            <a:ext cx="6089176" cy="6632812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95325" y="2082797"/>
            <a:ext cx="4706408" cy="40569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695325" y="1658203"/>
            <a:ext cx="5091326" cy="209288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fr-FR" sz="2800">
                <a:solidFill>
                  <a:schemeClr val="tx2"/>
                </a:solidFill>
              </a:rPr>
              <a:t>Cliquez pour modifier les styles du texte du masque</a:t>
            </a:r>
          </a:p>
          <a:p>
            <a:pPr lvl="1"/>
            <a:r>
              <a:rPr lang="fr-FR" sz="2800">
                <a:solidFill>
                  <a:schemeClr val="tx2"/>
                </a:solidFill>
              </a:rPr>
              <a:t>Deuxième niveau</a:t>
            </a:r>
          </a:p>
          <a:p>
            <a:pPr lvl="2"/>
            <a:r>
              <a:rPr lang="fr-FR" sz="2800">
                <a:solidFill>
                  <a:schemeClr val="tx2"/>
                </a:solidFill>
              </a:rPr>
              <a:t>Troisième niveau</a:t>
            </a:r>
          </a:p>
          <a:p>
            <a:endParaRPr lang="fr-F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763D40-7FDE-2B45-8E46-6B00123FF1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C865-DEA9-E34F-9E74-094F6C15FEA6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695999" y="2690036"/>
            <a:ext cx="10799999" cy="2494871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3 Pictures with box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95325" y="478538"/>
            <a:ext cx="10801350" cy="1084263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116386" y="1601376"/>
            <a:ext cx="3960000" cy="1131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116386" y="2732442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fld id="{A03B21FD-88E2-1B42-923F-A77040EF2C42}" type="datetime3">
              <a:rPr lang="de-CH" smtClean="0"/>
              <a:t>28/08/2022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20"/>
          </p:nvPr>
        </p:nvSpPr>
        <p:spPr bwMode="auto">
          <a:xfrm>
            <a:off x="3275" y="5078524"/>
            <a:ext cx="3960000" cy="1131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050" y="1601376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22"/>
          </p:nvPr>
        </p:nvSpPr>
        <p:spPr bwMode="auto">
          <a:xfrm>
            <a:off x="8232388" y="5078524"/>
            <a:ext cx="3960000" cy="1131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8232388" y="1601376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0919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full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C879-E93C-A14D-9D4E-8240C469C752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139761"/>
            <a:ext cx="12192000" cy="2494871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Faire glisser l'image vers l'espace réservé ou cliquer sur l'icône pour l'ajouter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9F7D82C-FF57-0141-BFDD-AE9CB1A137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695999" y="4600353"/>
            <a:ext cx="3416525" cy="1560510"/>
          </a:xfrm>
          <a:solidFill>
            <a:schemeClr val="accent4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0783717-29E0-094A-AD75-0A5369D1D8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4409907" y="4600352"/>
            <a:ext cx="3377036" cy="1560511"/>
          </a:xfrm>
          <a:solidFill>
            <a:schemeClr val="accent4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3A3DE1A-904A-5741-98C7-22C9070CBF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8084326" y="4600353"/>
            <a:ext cx="3411672" cy="1560510"/>
          </a:xfrm>
          <a:solidFill>
            <a:schemeClr val="accent4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14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C4CD-FBB7-794B-BEAF-D0F717B18CED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695999" y="2690036"/>
            <a:ext cx="10799999" cy="2494871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95324" y="476250"/>
            <a:ext cx="10801351" cy="973138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94648" y="1684948"/>
            <a:ext cx="10801351" cy="2563906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695324" y="4391027"/>
            <a:ext cx="3415859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410237" y="4393425"/>
            <a:ext cx="3376378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fld id="{6CD4F6A3-D9F7-3042-BD19-57CA8F0F2E02}" type="datetime3">
              <a:rPr lang="de-CH" smtClean="0"/>
              <a:t>28/08/2022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393425"/>
            <a:ext cx="3411007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2758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063-BE6F-3F42-896E-8E51AAB70E81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309799"/>
            <a:ext cx="6048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44000" y="2309799"/>
            <a:ext cx="6048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186-626B-B849-918F-429CA5A71FCA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823200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411600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96000" y="1767565"/>
            <a:ext cx="10800000" cy="10500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orizont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14C-2F8D-CB47-A647-D1BB90142427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4093535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44000" y="4093535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0" y="1775152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1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6144000" y="1775152"/>
            <a:ext cx="6048000" cy="2232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photos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E9A-9929-E548-B6B4-B2C43416D7B6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695325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3427304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5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6159283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8891262" y="1849120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FE0-31E6-B347-87BB-74204665A65E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308000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5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6160000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9240001" y="1870960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FE5-41FB-C941-9D84-8CF3BE590AB2}" type="datetime3">
              <a:rPr lang="de-CH" smtClean="0"/>
              <a:t>28/08/2022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2831-ABA6-214B-BEBB-395C63FCF5A2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98322"/>
            <a:ext cx="12192000" cy="5759677"/>
          </a:xfrm>
          <a:pattFill prst="lgCheck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4560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7602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142399" y="0"/>
            <a:ext cx="3045600" cy="21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B442B-F251-F94D-9A39-29D02FBA59DB}"/>
              </a:ext>
            </a:extLst>
          </p:cNvPr>
          <p:cNvSpPr/>
          <p:nvPr userDrawn="1"/>
        </p:nvSpPr>
        <p:spPr>
          <a:xfrm>
            <a:off x="-4800" y="-61993"/>
            <a:ext cx="12196800" cy="11603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96000" y="2526885"/>
            <a:ext cx="10800000" cy="364299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3749-C51D-E947-86F4-863A2C6739E8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054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26342" y="2742575"/>
            <a:ext cx="5269658" cy="3279146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300" b="1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AA03-71E8-074E-BA99-65EE5AED78DA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pour une image  8">
            <a:extLst>
              <a:ext uri="{FF2B5EF4-FFF2-40B4-BE49-F238E27FC236}">
                <a16:creationId xmlns:a16="http://schemas.microsoft.com/office/drawing/2014/main" id="{8D9D5C23-B91D-A944-B62D-342CDA2222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742575"/>
            <a:ext cx="6048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231773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3 Pictures with box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95325" y="478538"/>
            <a:ext cx="10801350" cy="1084263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116386" y="1601376"/>
            <a:ext cx="3960000" cy="11312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116386" y="2732442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fld id="{9F8F7A5B-6EE7-6340-AC25-5E70E29ABBF0}" type="datetime3">
              <a:rPr lang="de-CH" smtClean="0"/>
              <a:t>28/08/2022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20"/>
          </p:nvPr>
        </p:nvSpPr>
        <p:spPr bwMode="auto">
          <a:xfrm>
            <a:off x="3275" y="5078524"/>
            <a:ext cx="3960000" cy="11312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050" y="1601376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22"/>
          </p:nvPr>
        </p:nvSpPr>
        <p:spPr bwMode="auto">
          <a:xfrm>
            <a:off x="8232388" y="5078524"/>
            <a:ext cx="3960000" cy="11312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8232388" y="1601376"/>
            <a:ext cx="3959225" cy="347729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901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275-0E96-554C-9A93-BD421A68AD7A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92630"/>
            <a:ext cx="12192000" cy="5765369"/>
          </a:xfrm>
          <a:pattFill prst="lgCheck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2480" y="1372871"/>
            <a:ext cx="3413760" cy="1371601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412480" y="3440623"/>
            <a:ext cx="3413760" cy="27212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807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E3E8-4974-EA41-96AD-3D484F50A93B}" type="datetime3">
              <a:rPr lang="de-CH" smtClean="0"/>
              <a:t>28/08/2022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1173600"/>
            <a:ext cx="5406825" cy="111684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02825" y="1092630"/>
            <a:ext cx="6089176" cy="5765369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95325" y="2082797"/>
            <a:ext cx="4706408" cy="40569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763D40-7FDE-2B45-8E46-6B00123FF1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ECC47B-9127-F645-94CC-F0D394F06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2431312"/>
            <a:ext cx="5148263" cy="39377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695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5E58-33CC-534C-8B7A-8A7C732A3027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675" y="1173217"/>
            <a:ext cx="10800000" cy="135138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695999" y="2690036"/>
            <a:ext cx="10799999" cy="2494871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49595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E92F-5EF5-D942-A73A-2C15C581F984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1627A34D-A379-D94B-B442-61EC9FEF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02" y="1173600"/>
            <a:ext cx="10800000" cy="11168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765250B-5A14-214B-ABC1-A4475517167B}"/>
              </a:ext>
            </a:extLst>
          </p:cNvPr>
          <p:cNvSpPr>
            <a:spLocks noGrp="1"/>
          </p:cNvSpPr>
          <p:nvPr>
            <p:ph type="body" idx="15"/>
          </p:nvPr>
        </p:nvSpPr>
        <p:spPr bwMode="auto">
          <a:xfrm>
            <a:off x="4116386" y="2310860"/>
            <a:ext cx="3960000" cy="1296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FA427B4-6DBD-6E44-A1CC-8CF7E57C6B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116386" y="3607010"/>
            <a:ext cx="3959225" cy="2767664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E8B12F7-5111-3246-AB24-A00B235732F3}"/>
              </a:ext>
            </a:extLst>
          </p:cNvPr>
          <p:cNvSpPr>
            <a:spLocks noGrp="1"/>
          </p:cNvSpPr>
          <p:nvPr>
            <p:ph type="body" idx="20"/>
          </p:nvPr>
        </p:nvSpPr>
        <p:spPr bwMode="auto">
          <a:xfrm>
            <a:off x="3275" y="5078524"/>
            <a:ext cx="3960000" cy="1296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3363AF7E-C027-C14C-A1A2-B32B96B4E4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050" y="2310860"/>
            <a:ext cx="3959225" cy="2767813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41E4348-5CF9-934B-934C-D4762C8F9258}"/>
              </a:ext>
            </a:extLst>
          </p:cNvPr>
          <p:cNvSpPr>
            <a:spLocks noGrp="1"/>
          </p:cNvSpPr>
          <p:nvPr>
            <p:ph type="body" idx="22"/>
          </p:nvPr>
        </p:nvSpPr>
        <p:spPr bwMode="auto">
          <a:xfrm>
            <a:off x="8232388" y="5078524"/>
            <a:ext cx="3960000" cy="1296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E9FE0D2B-2408-E54F-99D5-7E0ECC1178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8232388" y="2310860"/>
            <a:ext cx="3959225" cy="2767813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3812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full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1F96-0CE3-5A4E-9ADE-6B0B6862C346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4800" y="1173600"/>
            <a:ext cx="10800000" cy="1116849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394940"/>
            <a:ext cx="12192000" cy="2494871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Faire glisser l'image vers l'espace réservé ou cliquer sur l'icône pour l'ajouter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9F7D82C-FF57-0141-BFDD-AE9CB1A137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695999" y="4720854"/>
            <a:ext cx="3416525" cy="1560510"/>
          </a:xfrm>
          <a:solidFill>
            <a:schemeClr val="tx1"/>
          </a:solidFill>
        </p:spPr>
        <p:txBody>
          <a:bodyPr lIns="72000" anchor="ctr" anchorCtr="0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0783717-29E0-094A-AD75-0A5369D1D8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4409907" y="4720853"/>
            <a:ext cx="3377036" cy="1560511"/>
          </a:xfrm>
          <a:solidFill>
            <a:schemeClr val="tx1"/>
          </a:solidFill>
        </p:spPr>
        <p:txBody>
          <a:bodyPr lIns="72000" anchor="ctr" anchorCtr="0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3A3DE1A-904A-5741-98C7-22C9070CBF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8084326" y="4720854"/>
            <a:ext cx="3411672" cy="1560510"/>
          </a:xfrm>
          <a:solidFill>
            <a:schemeClr val="tx1"/>
          </a:solidFill>
        </p:spPr>
        <p:txBody>
          <a:bodyPr lIns="72000" anchor="ctr" anchorCtr="0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328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95324" y="1209600"/>
            <a:ext cx="10801351" cy="973138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94648" y="2329992"/>
            <a:ext cx="10801351" cy="236476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695324" y="4761941"/>
            <a:ext cx="3415859" cy="160579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410237" y="4764339"/>
            <a:ext cx="3376378" cy="160579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fld id="{443A5D93-1197-944F-A4A5-B706919249B3}" type="datetime3">
              <a:rPr lang="de-CH" smtClean="0"/>
              <a:t>28/08/2022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764339"/>
            <a:ext cx="3411007" cy="160579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3772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322C-6D44-354C-A3DA-E8307DD9BED4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1173600"/>
            <a:ext cx="10800000" cy="1116849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441532"/>
            <a:ext cx="6048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44000" y="2441532"/>
            <a:ext cx="6048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7034864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CA-4F95-ED46-96F1-B558F4483E67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823200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4116000" y="2817628"/>
            <a:ext cx="3960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1627A34D-A379-D94B-B442-61EC9FEF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02" y="1173600"/>
            <a:ext cx="10800000" cy="11168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965308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orizont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B117-F511-D744-BE01-FB596707A91B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1173600"/>
            <a:ext cx="10800000" cy="99189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4309915"/>
            <a:ext cx="6048000" cy="201562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44000" y="4309915"/>
            <a:ext cx="6048000" cy="201562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0" y="2231754"/>
            <a:ext cx="6048000" cy="201562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1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6144000" y="2231754"/>
            <a:ext cx="6048000" cy="201562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23342328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photos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57AE-48FC-C743-BA4F-5213D991C270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1173600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695325" y="2755771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3427304" y="2755771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5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6159283" y="2755771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8891262" y="2755771"/>
            <a:ext cx="2604737" cy="349416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90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full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FADF-12CF-DC40-86D2-F3D40D0C25A6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139761"/>
            <a:ext cx="12192000" cy="2494871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Faire glisser l'image vers l'espace réservé ou cliquer sur l'icône pour l'ajouter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9F7D82C-FF57-0141-BFDD-AE9CB1A137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695999" y="4600353"/>
            <a:ext cx="3416525" cy="1560510"/>
          </a:xfrm>
          <a:solidFill>
            <a:schemeClr val="accent3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0783717-29E0-094A-AD75-0A5369D1D8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4409907" y="4600352"/>
            <a:ext cx="3377036" cy="1560511"/>
          </a:xfrm>
          <a:solidFill>
            <a:schemeClr val="accent3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3A3DE1A-904A-5741-98C7-22C9070CBF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auto">
          <a:xfrm>
            <a:off x="8084326" y="4600353"/>
            <a:ext cx="3411672" cy="1560510"/>
          </a:xfrm>
          <a:solidFill>
            <a:schemeClr val="accent3"/>
          </a:solidFill>
        </p:spPr>
        <p:txBody>
          <a:bodyPr lIns="72000"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651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C7C4-0664-FC47-92AE-7584D9B6E23A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1173600"/>
            <a:ext cx="10800000" cy="92301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390153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3080000" y="2390153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5" name="Espace réservé pour une image  8"/>
          <p:cNvSpPr>
            <a:spLocks noGrp="1"/>
          </p:cNvSpPr>
          <p:nvPr>
            <p:ph type="pic" sz="quarter" idx="15"/>
          </p:nvPr>
        </p:nvSpPr>
        <p:spPr>
          <a:xfrm>
            <a:off x="6160000" y="2390153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  8"/>
          <p:cNvSpPr>
            <a:spLocks noGrp="1"/>
          </p:cNvSpPr>
          <p:nvPr>
            <p:ph type="pic" sz="quarter" idx="16"/>
          </p:nvPr>
        </p:nvSpPr>
        <p:spPr>
          <a:xfrm>
            <a:off x="9240001" y="2390153"/>
            <a:ext cx="2951999" cy="3960000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74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919566" y="2766447"/>
            <a:ext cx="5100234" cy="341051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53566" y="2766447"/>
            <a:ext cx="5100234" cy="341051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3137-B87F-044F-9384-99B0BFE66E03}" type="datetime3">
              <a:rPr lang="de-CH" smtClean="0"/>
              <a:t>28/08/2022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3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95324" y="476250"/>
            <a:ext cx="10801351" cy="973138"/>
          </a:xfrm>
        </p:spPr>
        <p:txBody>
          <a:bodyPr/>
          <a:lstStyle/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94648" y="1684948"/>
            <a:ext cx="10801351" cy="2563906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695324" y="4391027"/>
            <a:ext cx="3415859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410237" y="4393425"/>
            <a:ext cx="3376378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fld id="{96424ABC-55E1-D946-8874-320B23108ABE}" type="datetime3">
              <a:rPr lang="de-CH" smtClean="0"/>
              <a:t>28/08/2022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393425"/>
            <a:ext cx="3411007" cy="1766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</a:lstStyle>
          <a:p>
            <a:pPr lvl="0">
              <a:defRPr/>
            </a:pPr>
            <a:r>
              <a:rPr lang="en-US" dirty="0"/>
              <a:t>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762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9C2-09D9-4445-B581-1CE09B212B46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2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0" y="2309799"/>
            <a:ext cx="6048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144000" y="2309799"/>
            <a:ext cx="6048000" cy="3279146"/>
          </a:xfrm>
          <a:pattFill prst="smCheck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6000" y="1767565"/>
            <a:ext cx="10800000" cy="44093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666000" y="6440400"/>
            <a:ext cx="1517702" cy="24651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9DE94C-D580-BD41-ADCB-48F42BBE3DA5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42000" y="6440400"/>
            <a:ext cx="4114800" cy="2465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96800" y="6440400"/>
            <a:ext cx="215082" cy="246511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90AA3F6-1618-3548-975A-DD1A2939A246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45600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560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7602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2399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ZoneTexte 15">
            <a:extLst>
              <a:ext uri="{FF2B5EF4-FFF2-40B4-BE49-F238E27FC236}">
                <a16:creationId xmlns:a16="http://schemas.microsoft.com/office/drawing/2014/main" id="{DD78DBB9-3B01-D842-8439-DBF096CF7283}"/>
              </a:ext>
            </a:extLst>
          </p:cNvPr>
          <p:cNvSpPr txBox="1"/>
          <p:nvPr userDrawn="1"/>
        </p:nvSpPr>
        <p:spPr>
          <a:xfrm>
            <a:off x="696000" y="6558319"/>
            <a:ext cx="473857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FR" sz="800" dirty="0"/>
              <a:t>CERN</a:t>
            </a:r>
          </a:p>
        </p:txBody>
      </p:sp>
      <p:cxnSp>
        <p:nvCxnSpPr>
          <p:cNvPr id="17" name="Connecteur droit 12">
            <a:extLst>
              <a:ext uri="{FF2B5EF4-FFF2-40B4-BE49-F238E27FC236}">
                <a16:creationId xmlns:a16="http://schemas.microsoft.com/office/drawing/2014/main" id="{99BBD5A4-7E5D-9346-BD7B-2829B7FF368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4133" y="6558319"/>
            <a:ext cx="0" cy="1231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2">
            <a:extLst>
              <a:ext uri="{FF2B5EF4-FFF2-40B4-BE49-F238E27FC236}">
                <a16:creationId xmlns:a16="http://schemas.microsoft.com/office/drawing/2014/main" id="{B1B3F23D-1F79-434F-819F-04DAA39249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71238" y="6558319"/>
            <a:ext cx="0" cy="1231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1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720" r:id="rId3"/>
    <p:sldLayoutId id="2147483675" r:id="rId4"/>
    <p:sldLayoutId id="2147483719" r:id="rId5"/>
    <p:sldLayoutId id="2147483779" r:id="rId6"/>
    <p:sldLayoutId id="2147483778" r:id="rId7"/>
    <p:sldLayoutId id="2147483780" r:id="rId8"/>
    <p:sldLayoutId id="2147483672" r:id="rId9"/>
    <p:sldLayoutId id="2147483661" r:id="rId10"/>
    <p:sldLayoutId id="2147483673" r:id="rId11"/>
    <p:sldLayoutId id="2147483759" r:id="rId12"/>
    <p:sldLayoutId id="2147483668" r:id="rId13"/>
    <p:sldLayoutId id="2147483652" r:id="rId1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38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6000" y="1767565"/>
            <a:ext cx="10800000" cy="44093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666000" y="6440400"/>
            <a:ext cx="1517702" cy="232864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C3909C8-F354-C043-AED1-90B7538243CD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42000" y="6440400"/>
            <a:ext cx="4114800" cy="2328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96800" y="6440400"/>
            <a:ext cx="155940" cy="232864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90AA3F6-1618-3548-975A-DD1A2939A246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5600" y="0"/>
            <a:ext cx="3045600" cy="21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7602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2399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ZoneTexte 15">
            <a:extLst>
              <a:ext uri="{FF2B5EF4-FFF2-40B4-BE49-F238E27FC236}">
                <a16:creationId xmlns:a16="http://schemas.microsoft.com/office/drawing/2014/main" id="{079C62F9-24ED-CD48-8055-036B4D11F5A4}"/>
              </a:ext>
            </a:extLst>
          </p:cNvPr>
          <p:cNvSpPr txBox="1"/>
          <p:nvPr userDrawn="1"/>
        </p:nvSpPr>
        <p:spPr>
          <a:xfrm>
            <a:off x="696000" y="6558319"/>
            <a:ext cx="473857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FR" sz="800" dirty="0"/>
              <a:t>CERN</a:t>
            </a:r>
          </a:p>
        </p:txBody>
      </p:sp>
      <p:cxnSp>
        <p:nvCxnSpPr>
          <p:cNvPr id="17" name="Connecteur droit 12">
            <a:extLst>
              <a:ext uri="{FF2B5EF4-FFF2-40B4-BE49-F238E27FC236}">
                <a16:creationId xmlns:a16="http://schemas.microsoft.com/office/drawing/2014/main" id="{912FCC47-0B49-8E41-B4C0-94C1690E47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4133" y="6558319"/>
            <a:ext cx="0" cy="1231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2">
            <a:extLst>
              <a:ext uri="{FF2B5EF4-FFF2-40B4-BE49-F238E27FC236}">
                <a16:creationId xmlns:a16="http://schemas.microsoft.com/office/drawing/2014/main" id="{F8F8397F-520E-414A-A77D-EDE33F3B55F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71238" y="6558319"/>
            <a:ext cx="0" cy="1231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85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8" r:id="rId5"/>
    <p:sldLayoutId id="2147483784" r:id="rId6"/>
    <p:sldLayoutId id="2147483785" r:id="rId7"/>
    <p:sldLayoutId id="2147483786" r:id="rId8"/>
    <p:sldLayoutId id="2147483729" r:id="rId9"/>
    <p:sldLayoutId id="2147483730" r:id="rId10"/>
    <p:sldLayoutId id="2147483731" r:id="rId11"/>
    <p:sldLayoutId id="2147483760" r:id="rId12"/>
    <p:sldLayoutId id="2147483732" r:id="rId13"/>
    <p:sldLayoutId id="2147483733" r:id="rId1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38">
          <p15:clr>
            <a:srgbClr val="F26B43"/>
          </p15:clr>
        </p15:guide>
        <p15:guide id="4" pos="72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6000" y="1767565"/>
            <a:ext cx="10800000" cy="44093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666000" y="6440400"/>
            <a:ext cx="1517702" cy="2465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98E8E7F-D991-A04D-87E8-0442625D56B6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42000" y="6440400"/>
            <a:ext cx="4114800" cy="246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96800" y="6440400"/>
            <a:ext cx="185920" cy="246512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90AA3F6-1618-3548-975A-DD1A2939A246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560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7602" y="0"/>
            <a:ext cx="3045600" cy="21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2399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ZoneTexte 15">
            <a:extLst>
              <a:ext uri="{FF2B5EF4-FFF2-40B4-BE49-F238E27FC236}">
                <a16:creationId xmlns:a16="http://schemas.microsoft.com/office/drawing/2014/main" id="{61AA5364-A8BF-8A4C-BE25-4A9FAAD90CD8}"/>
              </a:ext>
            </a:extLst>
          </p:cNvPr>
          <p:cNvSpPr txBox="1"/>
          <p:nvPr userDrawn="1"/>
        </p:nvSpPr>
        <p:spPr>
          <a:xfrm>
            <a:off x="696000" y="6558319"/>
            <a:ext cx="473857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FR" sz="800" dirty="0"/>
              <a:t>CERN</a:t>
            </a:r>
          </a:p>
        </p:txBody>
      </p:sp>
      <p:cxnSp>
        <p:nvCxnSpPr>
          <p:cNvPr id="15" name="Connecteur droit 12">
            <a:extLst>
              <a:ext uri="{FF2B5EF4-FFF2-40B4-BE49-F238E27FC236}">
                <a16:creationId xmlns:a16="http://schemas.microsoft.com/office/drawing/2014/main" id="{78471F73-33EC-6A47-9A10-6CDC9C7AF48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4133" y="6558319"/>
            <a:ext cx="0" cy="1231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2">
            <a:extLst>
              <a:ext uri="{FF2B5EF4-FFF2-40B4-BE49-F238E27FC236}">
                <a16:creationId xmlns:a16="http://schemas.microsoft.com/office/drawing/2014/main" id="{10DD5E06-1134-3F44-A7C2-1EA71EE24B2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71238" y="6558319"/>
            <a:ext cx="0" cy="1231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7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87" r:id="rId6"/>
    <p:sldLayoutId id="2147483788" r:id="rId7"/>
    <p:sldLayoutId id="2147483789" r:id="rId8"/>
    <p:sldLayoutId id="2147483742" r:id="rId9"/>
    <p:sldLayoutId id="2147483743" r:id="rId10"/>
    <p:sldLayoutId id="2147483744" r:id="rId11"/>
    <p:sldLayoutId id="2147483761" r:id="rId12"/>
    <p:sldLayoutId id="2147483745" r:id="rId13"/>
    <p:sldLayoutId id="2147483746" r:id="rId1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0" userDrawn="1">
          <p15:clr>
            <a:srgbClr val="F26B43"/>
          </p15:clr>
        </p15:guide>
        <p15:guide id="3" pos="438">
          <p15:clr>
            <a:srgbClr val="F26B43"/>
          </p15:clr>
        </p15:guide>
        <p15:guide id="4" pos="7242">
          <p15:clr>
            <a:srgbClr val="F26B43"/>
          </p15:clr>
        </p15:guide>
        <p15:guide id="5" orient="horz" pos="3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6000" y="465591"/>
            <a:ext cx="10800000" cy="11168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6000" y="1767565"/>
            <a:ext cx="10800000" cy="44093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666000" y="6440400"/>
            <a:ext cx="1517702" cy="2465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286F45B-F219-8C4D-B168-9669C5E81B7C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42000" y="6440400"/>
            <a:ext cx="4114800" cy="246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96800" y="6440400"/>
            <a:ext cx="215082" cy="246512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90AA3F6-1618-3548-975A-DD1A2939A246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560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7602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2399" y="0"/>
            <a:ext cx="3045600" cy="21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ZoneTexte 15">
            <a:extLst>
              <a:ext uri="{FF2B5EF4-FFF2-40B4-BE49-F238E27FC236}">
                <a16:creationId xmlns:a16="http://schemas.microsoft.com/office/drawing/2014/main" id="{84603DAF-5012-AB4F-86D1-1F45BF27A37C}"/>
              </a:ext>
            </a:extLst>
          </p:cNvPr>
          <p:cNvSpPr txBox="1"/>
          <p:nvPr userDrawn="1"/>
        </p:nvSpPr>
        <p:spPr>
          <a:xfrm>
            <a:off x="696000" y="6558319"/>
            <a:ext cx="473857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FR" sz="800" dirty="0"/>
              <a:t>CERN</a:t>
            </a:r>
          </a:p>
        </p:txBody>
      </p:sp>
      <p:cxnSp>
        <p:nvCxnSpPr>
          <p:cNvPr id="17" name="Connecteur droit 12">
            <a:extLst>
              <a:ext uri="{FF2B5EF4-FFF2-40B4-BE49-F238E27FC236}">
                <a16:creationId xmlns:a16="http://schemas.microsoft.com/office/drawing/2014/main" id="{9285BDF2-1C98-1749-8440-26E71FFDC0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4133" y="6558319"/>
            <a:ext cx="0" cy="1231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2">
            <a:extLst>
              <a:ext uri="{FF2B5EF4-FFF2-40B4-BE49-F238E27FC236}">
                <a16:creationId xmlns:a16="http://schemas.microsoft.com/office/drawing/2014/main" id="{EA94AF57-1271-7C49-BCA7-80F03952DF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71238" y="6558319"/>
            <a:ext cx="0" cy="1231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79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3" r:id="rId5"/>
    <p:sldLayoutId id="2147483790" r:id="rId6"/>
    <p:sldLayoutId id="2147483791" r:id="rId7"/>
    <p:sldLayoutId id="2147483792" r:id="rId8"/>
    <p:sldLayoutId id="2147483754" r:id="rId9"/>
    <p:sldLayoutId id="2147483755" r:id="rId10"/>
    <p:sldLayoutId id="2147483756" r:id="rId11"/>
    <p:sldLayoutId id="2147483762" r:id="rId12"/>
    <p:sldLayoutId id="2147483757" r:id="rId13"/>
    <p:sldLayoutId id="2147483758" r:id="rId1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38">
          <p15:clr>
            <a:srgbClr val="F26B43"/>
          </p15:clr>
        </p15:guide>
        <p15:guide id="4" pos="7242">
          <p15:clr>
            <a:srgbClr val="F26B43"/>
          </p15:clr>
        </p15:guide>
        <p15:guide id="5" orient="horz" pos="30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7602" y="1172744"/>
            <a:ext cx="10800000" cy="11168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6000" y="2475285"/>
            <a:ext cx="10800000" cy="366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666000" y="6440400"/>
            <a:ext cx="1517702" cy="2465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C436976-DE63-7849-AF57-12E39C9EA666}" type="datetime3">
              <a:rPr lang="de-CH" smtClean="0"/>
              <a:t>28/08/2022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42000" y="6440400"/>
            <a:ext cx="4114800" cy="246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96800" y="6440400"/>
            <a:ext cx="224761" cy="246512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90AA3F6-1618-3548-975A-DD1A2939A246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5600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7602" y="0"/>
            <a:ext cx="3045600" cy="21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2399" y="0"/>
            <a:ext cx="3045600" cy="21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A05266-FCA9-6A4E-94E3-DD6E0BA84503}"/>
              </a:ext>
            </a:extLst>
          </p:cNvPr>
          <p:cNvSpPr/>
          <p:nvPr userDrawn="1"/>
        </p:nvSpPr>
        <p:spPr>
          <a:xfrm>
            <a:off x="0" y="-8125"/>
            <a:ext cx="12192000" cy="1098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5">
            <a:extLst>
              <a:ext uri="{FF2B5EF4-FFF2-40B4-BE49-F238E27FC236}">
                <a16:creationId xmlns:a16="http://schemas.microsoft.com/office/drawing/2014/main" id="{C4CBD9AC-A8B6-B649-88C5-1C79578695F9}"/>
              </a:ext>
            </a:extLst>
          </p:cNvPr>
          <p:cNvSpPr txBox="1"/>
          <p:nvPr userDrawn="1"/>
        </p:nvSpPr>
        <p:spPr>
          <a:xfrm>
            <a:off x="696000" y="6558319"/>
            <a:ext cx="473857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FR" sz="800" dirty="0"/>
              <a:t>CERN</a:t>
            </a:r>
          </a:p>
        </p:txBody>
      </p:sp>
      <p:cxnSp>
        <p:nvCxnSpPr>
          <p:cNvPr id="18" name="Connecteur droit 12">
            <a:extLst>
              <a:ext uri="{FF2B5EF4-FFF2-40B4-BE49-F238E27FC236}">
                <a16:creationId xmlns:a16="http://schemas.microsoft.com/office/drawing/2014/main" id="{BA52F4F5-39AA-DC4F-BE18-40D9CFF777B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4133" y="6558319"/>
            <a:ext cx="0" cy="1231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2">
            <a:extLst>
              <a:ext uri="{FF2B5EF4-FFF2-40B4-BE49-F238E27FC236}">
                <a16:creationId xmlns:a16="http://schemas.microsoft.com/office/drawing/2014/main" id="{1A803E3D-E6CC-D042-AA79-21626159DD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71238" y="6558319"/>
            <a:ext cx="0" cy="1231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3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97" r:id="rId3"/>
    <p:sldLayoutId id="2147483767" r:id="rId4"/>
    <p:sldLayoutId id="2147483768" r:id="rId5"/>
    <p:sldLayoutId id="2147483770" r:id="rId6"/>
    <p:sldLayoutId id="2147483777" r:id="rId7"/>
    <p:sldLayoutId id="2147483794" r:id="rId8"/>
    <p:sldLayoutId id="2147483795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2BA0-270B-F148-85ED-62529200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6" y="465592"/>
            <a:ext cx="11324967" cy="916982"/>
          </a:xfrm>
        </p:spPr>
        <p:txBody>
          <a:bodyPr>
            <a:noAutofit/>
          </a:bodyPr>
          <a:lstStyle/>
          <a:p>
            <a:r>
              <a:rPr lang="en-US" sz="4000" dirty="0"/>
              <a:t>Science for peace</a:t>
            </a:r>
            <a:br>
              <a:rPr lang="en-US" sz="3800" dirty="0"/>
            </a:br>
            <a:r>
              <a:rPr lang="en-US" sz="3100" dirty="0"/>
              <a:t>CERN was founded in 1954 with 12 European Member States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23BC5-E744-C148-9F53-201BAFB9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784-B262-9240-9451-F72477EF56B7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214C4-C0A6-664F-87EE-70A25DAD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C781E-76FF-374F-A134-BCA33B00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1</a:t>
            </a:fld>
            <a:endParaRPr lang="fr-FR"/>
          </a:p>
        </p:txBody>
      </p:sp>
      <p:sp>
        <p:nvSpPr>
          <p:cNvPr id="195" name="AutoShape 3">
            <a:extLst>
              <a:ext uri="{FF2B5EF4-FFF2-40B4-BE49-F238E27FC236}">
                <a16:creationId xmlns:a16="http://schemas.microsoft.com/office/drawing/2014/main" id="{893E21E5-BEFD-CC41-A448-CBB5B86E5E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78016" y="1603222"/>
            <a:ext cx="6707775" cy="331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ZoneTexte 15">
            <a:extLst>
              <a:ext uri="{FF2B5EF4-FFF2-40B4-BE49-F238E27FC236}">
                <a16:creationId xmlns:a16="http://schemas.microsoft.com/office/drawing/2014/main" id="{ED63E074-9F71-3744-8F38-9F06BA8B3D9D}"/>
              </a:ext>
            </a:extLst>
          </p:cNvPr>
          <p:cNvSpPr txBox="1"/>
          <p:nvPr/>
        </p:nvSpPr>
        <p:spPr>
          <a:xfrm>
            <a:off x="695318" y="3182192"/>
            <a:ext cx="3125001" cy="10359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/>
              <a:t>23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Member States</a:t>
            </a:r>
          </a:p>
          <a:p>
            <a:r>
              <a:rPr lang="en-US" sz="1000" dirty="0"/>
              <a:t>Austria – Belgium – </a:t>
            </a:r>
            <a:r>
              <a:rPr lang="en-US" sz="1000" b="1" dirty="0">
                <a:solidFill>
                  <a:srgbClr val="FF0000"/>
                </a:solidFill>
              </a:rPr>
              <a:t>Bulgaria </a:t>
            </a:r>
            <a:r>
              <a:rPr lang="en-US" sz="1000" dirty="0"/>
              <a:t>– Czech Republic </a:t>
            </a:r>
            <a:br>
              <a:rPr lang="en-US" sz="1000" dirty="0"/>
            </a:br>
            <a:r>
              <a:rPr lang="en-US" sz="1000" dirty="0"/>
              <a:t>Denmark – Finland – France – Germany – </a:t>
            </a:r>
            <a:r>
              <a:rPr lang="en-US" sz="1000" b="1" dirty="0">
                <a:solidFill>
                  <a:srgbClr val="FF0000"/>
                </a:solidFill>
              </a:rPr>
              <a:t>Greece</a:t>
            </a:r>
            <a:r>
              <a:rPr lang="en-US" sz="1000" dirty="0"/>
              <a:t> Hungary – Israel </a:t>
            </a:r>
            <a:r>
              <a:rPr lang="en-US" sz="1000" dirty="0">
                <a:solidFill>
                  <a:srgbClr val="0055A0"/>
                </a:solidFill>
              </a:rPr>
              <a:t>–</a:t>
            </a:r>
            <a:r>
              <a:rPr lang="en-US" sz="1000" dirty="0"/>
              <a:t> Italy – Netherlands – Norway </a:t>
            </a:r>
            <a:br>
              <a:rPr lang="en-US" sz="1000" dirty="0"/>
            </a:br>
            <a:r>
              <a:rPr lang="en-US" sz="1000" dirty="0"/>
              <a:t>Poland – Portugal – </a:t>
            </a:r>
            <a:r>
              <a:rPr lang="en-US" sz="1000" b="1" dirty="0">
                <a:solidFill>
                  <a:srgbClr val="FF0000"/>
                </a:solidFill>
              </a:rPr>
              <a:t>Romania </a:t>
            </a:r>
            <a:r>
              <a:rPr lang="en-US" sz="1000" dirty="0"/>
              <a:t>– </a:t>
            </a:r>
            <a:r>
              <a:rPr lang="en-US" sz="1000" b="1" dirty="0">
                <a:solidFill>
                  <a:srgbClr val="FF0000"/>
                </a:solidFill>
              </a:rPr>
              <a:t>Serbia</a:t>
            </a:r>
            <a:r>
              <a:rPr lang="en-US" sz="1000" dirty="0"/>
              <a:t> – Slovakia Spain – Sweden – Switzerland – United Kingdom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" name="ZoneTexte 15">
            <a:extLst>
              <a:ext uri="{FF2B5EF4-FFF2-40B4-BE49-F238E27FC236}">
                <a16:creationId xmlns:a16="http://schemas.microsoft.com/office/drawing/2014/main" id="{AE67E09A-DB82-F742-9DF1-BA3E62EBE9C1}"/>
              </a:ext>
            </a:extLst>
          </p:cNvPr>
          <p:cNvSpPr txBox="1"/>
          <p:nvPr/>
        </p:nvSpPr>
        <p:spPr>
          <a:xfrm>
            <a:off x="377023" y="4326012"/>
            <a:ext cx="3710481" cy="2376026"/>
          </a:xfrm>
          <a:prstGeom prst="rect">
            <a:avLst/>
          </a:prstGeom>
          <a:noFill/>
        </p:spPr>
        <p:txBody>
          <a:bodyPr wrap="square" lIns="324000" rIns="72000" rtlCol="0">
            <a:noAutofit/>
          </a:bodyPr>
          <a:lstStyle/>
          <a:p>
            <a:pPr marL="450850" indent="-450850"/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3 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Associate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Member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States </a:t>
            </a:r>
          </a:p>
          <a:p>
            <a:pPr marL="450850" indent="-450850"/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in the 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pre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-stage to 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membership</a:t>
            </a:r>
            <a:endParaRPr lang="fr-FR" sz="1600" dirty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0850" indent="-450850"/>
            <a:r>
              <a:rPr lang="en-US" sz="1000" b="1" dirty="0">
                <a:solidFill>
                  <a:srgbClr val="FF0000"/>
                </a:solidFill>
              </a:rPr>
              <a:t>Cyprus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 – Estonia – </a:t>
            </a:r>
            <a:r>
              <a:rPr lang="en-US" sz="1000" b="1" dirty="0">
                <a:solidFill>
                  <a:srgbClr val="FF0000"/>
                </a:solidFill>
              </a:rPr>
              <a:t>Slovenia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450850" indent="-450850"/>
            <a:endParaRPr lang="fr-FR" sz="900" b="1" dirty="0">
              <a:solidFill>
                <a:srgbClr val="6698CB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600" b="1" dirty="0">
                <a:solidFill>
                  <a:srgbClr val="668BCC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fr-FR" sz="1600" dirty="0">
                <a:solidFill>
                  <a:srgbClr val="668BC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600" dirty="0" err="1">
                <a:solidFill>
                  <a:srgbClr val="668BCC"/>
                </a:solidFill>
                <a:latin typeface="Arial" charset="0"/>
                <a:ea typeface="Arial" charset="0"/>
                <a:cs typeface="Arial" charset="0"/>
              </a:rPr>
              <a:t>Associate</a:t>
            </a:r>
            <a:r>
              <a:rPr lang="fr-FR" sz="1600" dirty="0">
                <a:solidFill>
                  <a:srgbClr val="668BC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600" dirty="0" err="1">
                <a:solidFill>
                  <a:srgbClr val="668BCC"/>
                </a:solidFill>
                <a:latin typeface="Arial" charset="0"/>
                <a:ea typeface="Arial" charset="0"/>
                <a:cs typeface="Arial" charset="0"/>
              </a:rPr>
              <a:t>Member</a:t>
            </a:r>
            <a:r>
              <a:rPr lang="fr-FR" sz="1600" dirty="0">
                <a:solidFill>
                  <a:srgbClr val="668BCC"/>
                </a:solidFill>
                <a:latin typeface="Arial" charset="0"/>
                <a:ea typeface="Arial" charset="0"/>
                <a:cs typeface="Arial" charset="0"/>
              </a:rPr>
              <a:t> States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Croatia</a:t>
            </a:r>
            <a:r>
              <a:rPr lang="en-US" sz="1000" dirty="0">
                <a:solidFill>
                  <a:srgbClr val="668BCC"/>
                </a:solidFill>
              </a:rPr>
              <a:t> – India –  Latvia – Lithuania – Pakistan</a:t>
            </a:r>
            <a:br>
              <a:rPr lang="en-US" sz="1000" dirty="0">
                <a:solidFill>
                  <a:srgbClr val="668BCC"/>
                </a:solidFill>
              </a:rPr>
            </a:br>
            <a:r>
              <a:rPr lang="en-US" sz="1000" b="1" dirty="0" err="1">
                <a:solidFill>
                  <a:srgbClr val="FF0000"/>
                </a:solidFill>
              </a:rPr>
              <a:t>Türkiye</a:t>
            </a:r>
            <a:r>
              <a:rPr lang="en-US" sz="1000" dirty="0">
                <a:solidFill>
                  <a:srgbClr val="668BCC"/>
                </a:solidFill>
              </a:rPr>
              <a:t> – Ukraine</a:t>
            </a:r>
          </a:p>
          <a:p>
            <a:endParaRPr lang="en-US" sz="1000" b="1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6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Observers</a:t>
            </a:r>
            <a:endParaRPr lang="fr-FR" sz="1600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Japan – Russia (suspended) – USA</a:t>
            </a:r>
          </a:p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European Union – JINR (suspended) – UNESCO</a:t>
            </a:r>
          </a:p>
          <a:p>
            <a:r>
              <a:rPr lang="en-US" sz="1000" dirty="0">
                <a:solidFill>
                  <a:srgbClr val="A8CEE3"/>
                </a:solidFill>
              </a:rPr>
              <a:t> </a:t>
            </a:r>
          </a:p>
        </p:txBody>
      </p: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ED366C7-9586-CF46-9759-425FC74B08D9}"/>
              </a:ext>
            </a:extLst>
          </p:cNvPr>
          <p:cNvGrpSpPr/>
          <p:nvPr/>
        </p:nvGrpSpPr>
        <p:grpSpPr>
          <a:xfrm>
            <a:off x="9109465" y="3645907"/>
            <a:ext cx="3321496" cy="1542503"/>
            <a:chOff x="9915059" y="2650253"/>
            <a:chExt cx="3178132" cy="1624460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9D2F5DCE-2B1B-F342-85BA-962A761725C7}"/>
                </a:ext>
              </a:extLst>
            </p:cNvPr>
            <p:cNvSpPr/>
            <p:nvPr/>
          </p:nvSpPr>
          <p:spPr>
            <a:xfrm>
              <a:off x="9915059" y="2650253"/>
              <a:ext cx="2956161" cy="16244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ZoneTexte 2">
              <a:extLst>
                <a:ext uri="{FF2B5EF4-FFF2-40B4-BE49-F238E27FC236}">
                  <a16:creationId xmlns:a16="http://schemas.microsoft.com/office/drawing/2014/main" id="{6C341B06-E424-6B48-A791-969129B7F027}"/>
                </a:ext>
              </a:extLst>
            </p:cNvPr>
            <p:cNvSpPr txBox="1"/>
            <p:nvPr/>
          </p:nvSpPr>
          <p:spPr>
            <a:xfrm>
              <a:off x="9954637" y="2723467"/>
              <a:ext cx="3138554" cy="150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80000"/>
                </a:lnSpc>
                <a:spcBef>
                  <a:spcPct val="20000"/>
                </a:spcBef>
                <a:buSzPct val="65000"/>
                <a:defRPr/>
              </a:pPr>
              <a:r>
                <a:rPr lang="en-US" sz="1500" dirty="0">
                  <a:solidFill>
                    <a:schemeClr val="bg1"/>
                  </a:solidFill>
                  <a:effectLst>
                    <a:outerShdw sx="1000" sy="1000" algn="ctr" rotWithShape="0">
                      <a:schemeClr val="tx1"/>
                    </a:outerShdw>
                  </a:effectLst>
                </a:rPr>
                <a:t>As of </a:t>
              </a:r>
              <a:r>
                <a:rPr lang="en-US" sz="1500" dirty="0">
                  <a:solidFill>
                    <a:schemeClr val="bg1"/>
                  </a:solidFill>
                </a:rPr>
                <a:t>31 December 2021</a:t>
              </a:r>
              <a:endParaRPr lang="en-US" sz="1500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endParaRPr>
            </a:p>
            <a:p>
              <a:pPr marL="171450" indent="-171450">
                <a:lnSpc>
                  <a:spcPct val="80000"/>
                </a:lnSpc>
                <a:spcBef>
                  <a:spcPct val="20000"/>
                </a:spcBef>
                <a:buSzPct val="65000"/>
                <a:defRPr/>
              </a:pPr>
              <a:r>
                <a:rPr lang="en-US" sz="1500" dirty="0">
                  <a:solidFill>
                    <a:schemeClr val="bg1"/>
                  </a:solidFill>
                  <a:effectLst>
                    <a:outerShdw sx="1000" sy="1000" algn="ctr" rotWithShape="0">
                      <a:schemeClr val="tx1"/>
                    </a:outerShdw>
                  </a:effectLst>
                </a:rPr>
                <a:t>Employees:</a:t>
              </a:r>
            </a:p>
            <a:p>
              <a:pPr marL="171450" indent="-171450">
                <a:lnSpc>
                  <a:spcPct val="80000"/>
                </a:lnSpc>
                <a:spcBef>
                  <a:spcPct val="20000"/>
                </a:spcBef>
                <a:buSzPct val="65000"/>
                <a:defRPr/>
              </a:pPr>
              <a:r>
                <a:rPr lang="en-US" sz="1500" b="1" dirty="0">
                  <a:solidFill>
                    <a:schemeClr val="bg1"/>
                  </a:solidFill>
                  <a:effectLst>
                    <a:outerShdw sx="1000" sy="1000" algn="ctr" rotWithShape="0">
                      <a:schemeClr val="tx1"/>
                    </a:outerShdw>
                  </a:effectLst>
                </a:rPr>
                <a:t>2676 </a:t>
              </a:r>
              <a:r>
                <a:rPr lang="en-US" sz="1500" dirty="0">
                  <a:solidFill>
                    <a:schemeClr val="bg1"/>
                  </a:solidFill>
                  <a:effectLst>
                    <a:outerShdw sx="1000" sy="1000" algn="ctr" rotWithShape="0">
                      <a:schemeClr val="tx1"/>
                    </a:outerShdw>
                  </a:effectLst>
                </a:rPr>
                <a:t>staff, </a:t>
              </a:r>
              <a:r>
                <a:rPr lang="en-US" sz="1500" b="1" dirty="0">
                  <a:solidFill>
                    <a:schemeClr val="bg1"/>
                  </a:solidFill>
                  <a:effectLst>
                    <a:outerShdw sx="1000" sy="1000" algn="ctr" rotWithShape="0">
                      <a:schemeClr val="tx1"/>
                    </a:outerShdw>
                  </a:effectLst>
                </a:rPr>
                <a:t>783</a:t>
              </a:r>
              <a:r>
                <a:rPr lang="en-US" sz="1500" dirty="0">
                  <a:solidFill>
                    <a:schemeClr val="bg1"/>
                  </a:solidFill>
                  <a:effectLst>
                    <a:outerShdw sx="1000" sy="1000" algn="ctr" rotWithShape="0">
                      <a:schemeClr val="tx1"/>
                    </a:outerShdw>
                  </a:effectLst>
                </a:rPr>
                <a:t> fellows</a:t>
              </a:r>
            </a:p>
            <a:p>
              <a:pPr marL="171450" indent="-171450">
                <a:lnSpc>
                  <a:spcPct val="80000"/>
                </a:lnSpc>
                <a:spcBef>
                  <a:spcPct val="20000"/>
                </a:spcBef>
                <a:buSzPct val="65000"/>
                <a:defRPr/>
              </a:pPr>
              <a:endParaRPr lang="en-US" sz="1500" dirty="0">
                <a:solidFill>
                  <a:schemeClr val="bg2"/>
                </a:solidFill>
              </a:endParaRPr>
            </a:p>
            <a:p>
              <a:pPr marL="171450" indent="-171450">
                <a:lnSpc>
                  <a:spcPct val="80000"/>
                </a:lnSpc>
                <a:spcBef>
                  <a:spcPct val="20000"/>
                </a:spcBef>
                <a:buSzPct val="65000"/>
                <a:defRPr/>
              </a:pPr>
              <a:r>
                <a:rPr lang="en-US" sz="1500" dirty="0">
                  <a:solidFill>
                    <a:schemeClr val="bg2"/>
                  </a:solidFill>
                </a:rPr>
                <a:t>Associates:</a:t>
              </a:r>
              <a:r>
                <a:rPr lang="en-US" sz="1500" b="1" dirty="0">
                  <a:solidFill>
                    <a:schemeClr val="bg2"/>
                  </a:solidFill>
                  <a:effectLst>
                    <a:outerShdw sx="1000" sy="1000" algn="ctr" rotWithShape="0">
                      <a:schemeClr val="tx1"/>
                    </a:outerShdw>
                  </a:effectLst>
                </a:rPr>
                <a:t> </a:t>
              </a:r>
            </a:p>
            <a:p>
              <a:pPr marL="171450" indent="-171450">
                <a:lnSpc>
                  <a:spcPct val="80000"/>
                </a:lnSpc>
                <a:spcBef>
                  <a:spcPct val="20000"/>
                </a:spcBef>
                <a:buSzPct val="65000"/>
                <a:defRPr/>
              </a:pPr>
              <a:r>
                <a:rPr lang="en-US" sz="1500" b="1" dirty="0">
                  <a:solidFill>
                    <a:schemeClr val="bg1"/>
                  </a:solidFill>
                  <a:effectLst>
                    <a:outerShdw sx="1000" sy="1000" algn="ctr" rotWithShape="0">
                      <a:schemeClr val="tx1"/>
                    </a:outerShdw>
                  </a:effectLst>
                </a:rPr>
                <a:t>11 175 </a:t>
              </a:r>
              <a:r>
                <a:rPr lang="en-US" sz="1500" dirty="0">
                  <a:solidFill>
                    <a:schemeClr val="bg1"/>
                  </a:solidFill>
                  <a:effectLst>
                    <a:outerShdw sx="1000" sy="1000" algn="ctr" rotWithShape="0">
                      <a:schemeClr val="tx1"/>
                    </a:outerShdw>
                  </a:effectLst>
                </a:rPr>
                <a:t>users, </a:t>
              </a:r>
              <a:r>
                <a:rPr lang="en-US" sz="1500" b="1" dirty="0">
                  <a:solidFill>
                    <a:schemeClr val="bg1"/>
                  </a:solidFill>
                  <a:effectLst>
                    <a:outerShdw sx="1000" sy="1000" algn="ctr" rotWithShape="0">
                      <a:schemeClr val="tx1"/>
                    </a:outerShdw>
                  </a:effectLst>
                </a:rPr>
                <a:t>1556 </a:t>
              </a:r>
              <a:r>
                <a:rPr lang="en-US" sz="1500" dirty="0">
                  <a:solidFill>
                    <a:schemeClr val="bg1"/>
                  </a:solidFill>
                  <a:effectLst>
                    <a:outerShdw sx="1000" sy="1000" algn="ctr" rotWithShape="0">
                      <a:schemeClr val="tx1"/>
                    </a:outerShdw>
                  </a:effectLst>
                </a:rPr>
                <a:t>others</a:t>
              </a:r>
            </a:p>
          </p:txBody>
        </p:sp>
      </p:grpSp>
      <p:sp>
        <p:nvSpPr>
          <p:cNvPr id="392" name="Rectangle 391">
            <a:extLst>
              <a:ext uri="{FF2B5EF4-FFF2-40B4-BE49-F238E27FC236}">
                <a16:creationId xmlns:a16="http://schemas.microsoft.com/office/drawing/2014/main" id="{B1CFD215-7D6F-B748-9D72-E6BE6E6B67D3}"/>
              </a:ext>
            </a:extLst>
          </p:cNvPr>
          <p:cNvSpPr/>
          <p:nvPr/>
        </p:nvSpPr>
        <p:spPr>
          <a:xfrm>
            <a:off x="9093212" y="2509914"/>
            <a:ext cx="3105342" cy="10460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ZoneTexte 2">
            <a:extLst>
              <a:ext uri="{FF2B5EF4-FFF2-40B4-BE49-F238E27FC236}">
                <a16:creationId xmlns:a16="http://schemas.microsoft.com/office/drawing/2014/main" id="{550A0A85-68F3-AD4E-BC01-61C37573C952}"/>
              </a:ext>
            </a:extLst>
          </p:cNvPr>
          <p:cNvSpPr txBox="1"/>
          <p:nvPr/>
        </p:nvSpPr>
        <p:spPr>
          <a:xfrm>
            <a:off x="9109466" y="2509982"/>
            <a:ext cx="2744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CERN’s annual budget </a:t>
            </a:r>
            <a:b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1200 MCHF (equivalent </a:t>
            </a:r>
            <a:b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a medium-sized European university)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09612-5C3B-A642-A5D1-6DF331BB2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354" y="1513146"/>
            <a:ext cx="5613400" cy="3581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E8936-EC78-E142-B8DB-84FC50F36B5B}"/>
              </a:ext>
            </a:extLst>
          </p:cNvPr>
          <p:cNvSpPr txBox="1"/>
          <p:nvPr/>
        </p:nvSpPr>
        <p:spPr>
          <a:xfrm>
            <a:off x="4771009" y="5077238"/>
            <a:ext cx="6980264" cy="1641892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Around 50 Cooperation Agreements </a:t>
            </a:r>
            <a:b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with non-Member States and Territories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Albania </a:t>
            </a:r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 Algeria – Argentina – Armenia – Australia – Azerbaijan – Bangladesh – Belarus – Bolivia</a:t>
            </a:r>
            <a:b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1000" b="1" dirty="0">
                <a:solidFill>
                  <a:srgbClr val="FF0000"/>
                </a:solidFill>
              </a:rPr>
              <a:t>Bosnia and Herzegovina </a:t>
            </a:r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  Brazil – Canada – Chile – Colombia – Costa Rica – Ecuador – Egypt – Georgia – Honduras</a:t>
            </a:r>
          </a:p>
          <a:p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Iceland – Iran – Jordan – Kazakhstan – Lebanon – Malta – Mexico – Mongolia – </a:t>
            </a:r>
            <a:r>
              <a:rPr lang="en-US" sz="1000" b="1" dirty="0">
                <a:solidFill>
                  <a:srgbClr val="FF0000"/>
                </a:solidFill>
              </a:rPr>
              <a:t>Montenegro</a:t>
            </a:r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– Morocco – Nepal  </a:t>
            </a:r>
          </a:p>
          <a:p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New Zealand – </a:t>
            </a:r>
            <a:r>
              <a:rPr lang="en-US" sz="1000" b="1" dirty="0">
                <a:solidFill>
                  <a:srgbClr val="FF0000"/>
                </a:solidFill>
              </a:rPr>
              <a:t>North Macedonia </a:t>
            </a:r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 Palestine – Paraguay – People's Republic of China – Peru – Philippines – Qatar</a:t>
            </a:r>
          </a:p>
          <a:p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Republic of Korea – Saudi Arabia – Sri Lanka – South Africa – Thailand – Tunisia – United Arab Emirates – Vietnam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7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2BA0-270B-F148-85ED-62529200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65592"/>
            <a:ext cx="10800000" cy="682894"/>
          </a:xfrm>
        </p:spPr>
        <p:txBody>
          <a:bodyPr>
            <a:normAutofit/>
          </a:bodyPr>
          <a:lstStyle/>
          <a:p>
            <a:r>
              <a:rPr lang="en-US" sz="4000" dirty="0"/>
              <a:t>A laboratory for people around the world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23BC5-E744-C148-9F53-201BAFB9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BDB7-F1C9-3B45-B89F-58140BBE33A4}" type="datetime3">
              <a:rPr lang="de-CH" smtClean="0"/>
              <a:t>28/08/2022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214C4-C0A6-664F-87EE-70A25DAD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C781E-76FF-374F-A134-BCA33B00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3F6-1618-3548-975A-DD1A2939A246}" type="slidenum">
              <a:rPr lang="fr-FR" smtClean="0"/>
              <a:t>2</a:t>
            </a:fld>
            <a:endParaRPr lang="fr-FR"/>
          </a:p>
        </p:txBody>
      </p:sp>
      <p:sp>
        <p:nvSpPr>
          <p:cNvPr id="195" name="AutoShape 3">
            <a:extLst>
              <a:ext uri="{FF2B5EF4-FFF2-40B4-BE49-F238E27FC236}">
                <a16:creationId xmlns:a16="http://schemas.microsoft.com/office/drawing/2014/main" id="{893E21E5-BEFD-CC41-A448-CBB5B86E5E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743231" y="1651064"/>
            <a:ext cx="6707775" cy="331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5" name="TextBox 754">
            <a:extLst>
              <a:ext uri="{FF2B5EF4-FFF2-40B4-BE49-F238E27FC236}">
                <a16:creationId xmlns:a16="http://schemas.microsoft.com/office/drawing/2014/main" id="{370A23ED-C0A0-6B4C-8F18-70D93F06AEB8}"/>
              </a:ext>
            </a:extLst>
          </p:cNvPr>
          <p:cNvSpPr txBox="1"/>
          <p:nvPr/>
        </p:nvSpPr>
        <p:spPr>
          <a:xfrm>
            <a:off x="5620871" y="5321258"/>
            <a:ext cx="5964112" cy="166303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Non-Member States and Territories </a:t>
            </a:r>
            <a:r>
              <a:rPr lang="fr-FR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1194</a:t>
            </a:r>
            <a:r>
              <a:rPr lang="fr-F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Algeria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Argentina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16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Armenia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10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Australia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Azerbaijan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Bahrain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2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Belarus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24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Brazil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106 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Canada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189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Chile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23 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Colombia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18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Cuba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Ecuador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Egypt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16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Georgia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36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Hong Kong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17 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Iceland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Indonesia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Iran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11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Ireland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Jordan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Kuwait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Lebanon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15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Madagascar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</a:p>
          <a:p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Malaysia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Malta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 – 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Mexico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48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Montenegro 5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Morocco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18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New Zealand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8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Oman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People’s Republic of China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314 –  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Peru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Philippines </a:t>
            </a:r>
            <a:r>
              <a:rPr lang="en-GB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Republic of Korea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113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Singapore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South Africa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52</a:t>
            </a:r>
          </a:p>
          <a:p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Sri Lanka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10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Taiwan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45 –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Thailand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18 – </a:t>
            </a:r>
            <a:r>
              <a:rPr lang="en-US" sz="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United Arab Emirates </a:t>
            </a: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896" name="ZoneTexte 15">
            <a:extLst>
              <a:ext uri="{FF2B5EF4-FFF2-40B4-BE49-F238E27FC236}">
                <a16:creationId xmlns:a16="http://schemas.microsoft.com/office/drawing/2014/main" id="{9FCF8CFA-D161-954A-B280-A5DD293A3A7A}"/>
              </a:ext>
            </a:extLst>
          </p:cNvPr>
          <p:cNvSpPr txBox="1"/>
          <p:nvPr/>
        </p:nvSpPr>
        <p:spPr>
          <a:xfrm>
            <a:off x="695325" y="3512104"/>
            <a:ext cx="3356836" cy="10359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/>
              <a:t>Member States 6642 </a:t>
            </a:r>
            <a:endParaRPr lang="en-US" sz="1400" dirty="0"/>
          </a:p>
          <a:p>
            <a:r>
              <a:rPr lang="en-US" sz="900" b="1" dirty="0"/>
              <a:t>Austria </a:t>
            </a:r>
            <a:r>
              <a:rPr lang="en-US" sz="900" dirty="0"/>
              <a:t>74 –</a:t>
            </a:r>
            <a:r>
              <a:rPr lang="en-US" sz="900" b="1" dirty="0"/>
              <a:t> Belgium </a:t>
            </a:r>
            <a:r>
              <a:rPr lang="en-US" sz="900" dirty="0"/>
              <a:t>122 –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FF0000"/>
                </a:solidFill>
              </a:rPr>
              <a:t>Bulgaria 39 </a:t>
            </a:r>
            <a:r>
              <a:rPr lang="en-US" sz="900" dirty="0"/>
              <a:t>–</a:t>
            </a:r>
            <a:r>
              <a:rPr lang="en-US" sz="900" b="1" dirty="0"/>
              <a:t> Czech Republic </a:t>
            </a:r>
            <a:r>
              <a:rPr lang="en-US" sz="900" dirty="0"/>
              <a:t>227 </a:t>
            </a:r>
            <a:r>
              <a:rPr lang="en-US" sz="900" b="1" dirty="0"/>
              <a:t>Denmark</a:t>
            </a:r>
            <a:r>
              <a:rPr lang="en-US" sz="900" dirty="0"/>
              <a:t> 42 –</a:t>
            </a:r>
            <a:r>
              <a:rPr lang="en-US" sz="900" b="1" dirty="0"/>
              <a:t> Finland </a:t>
            </a:r>
            <a:r>
              <a:rPr lang="en-US" sz="900" dirty="0"/>
              <a:t>71 –</a:t>
            </a:r>
            <a:r>
              <a:rPr lang="en-US" sz="900" b="1" dirty="0"/>
              <a:t> France </a:t>
            </a:r>
            <a:r>
              <a:rPr lang="en-US" sz="900" dirty="0"/>
              <a:t>811 –</a:t>
            </a:r>
            <a:r>
              <a:rPr lang="en-US" sz="900" b="1" dirty="0"/>
              <a:t> Germany </a:t>
            </a:r>
            <a:r>
              <a:rPr lang="en-US" sz="900" dirty="0"/>
              <a:t>1129 </a:t>
            </a:r>
            <a:r>
              <a:rPr lang="en-US" sz="900" b="1" dirty="0">
                <a:solidFill>
                  <a:srgbClr val="FF0000"/>
                </a:solidFill>
              </a:rPr>
              <a:t>Greece 133 </a:t>
            </a:r>
            <a:r>
              <a:rPr lang="en-US" sz="900" dirty="0"/>
              <a:t>–</a:t>
            </a:r>
            <a:r>
              <a:rPr lang="en-US" sz="900" b="1" dirty="0"/>
              <a:t> Hungary </a:t>
            </a:r>
            <a:r>
              <a:rPr lang="en-US" sz="900" dirty="0"/>
              <a:t>69 –</a:t>
            </a:r>
            <a:r>
              <a:rPr lang="en-US" sz="900" b="1" dirty="0"/>
              <a:t> Israel </a:t>
            </a:r>
            <a:r>
              <a:rPr lang="en-US" sz="900" dirty="0"/>
              <a:t>67 –</a:t>
            </a:r>
            <a:r>
              <a:rPr lang="en-US" sz="900" b="1" dirty="0"/>
              <a:t> Italy </a:t>
            </a:r>
            <a:r>
              <a:rPr lang="en-US" sz="900" dirty="0"/>
              <a:t>1423 </a:t>
            </a:r>
          </a:p>
          <a:p>
            <a:r>
              <a:rPr lang="en-US" sz="900" b="1" dirty="0"/>
              <a:t>Netherlands </a:t>
            </a:r>
            <a:r>
              <a:rPr lang="en-US" sz="900" dirty="0"/>
              <a:t>157 –</a:t>
            </a:r>
            <a:r>
              <a:rPr lang="en-US" sz="900" b="1" dirty="0"/>
              <a:t> Norway</a:t>
            </a:r>
            <a:r>
              <a:rPr lang="en-US" sz="900" dirty="0"/>
              <a:t> 69 –</a:t>
            </a:r>
            <a:r>
              <a:rPr lang="en-US" sz="900" b="1" dirty="0"/>
              <a:t> Poland </a:t>
            </a:r>
            <a:r>
              <a:rPr lang="en-US" sz="900" dirty="0"/>
              <a:t>278 –</a:t>
            </a:r>
            <a:r>
              <a:rPr lang="en-US" sz="900" b="1" dirty="0"/>
              <a:t> Portugal </a:t>
            </a:r>
            <a:r>
              <a:rPr lang="en-US" sz="900" dirty="0"/>
              <a:t>89 </a:t>
            </a:r>
            <a:r>
              <a:rPr lang="en-US" sz="900" b="1" dirty="0">
                <a:solidFill>
                  <a:srgbClr val="FF0000"/>
                </a:solidFill>
              </a:rPr>
              <a:t>Romania 105 </a:t>
            </a:r>
            <a:r>
              <a:rPr lang="en-US" sz="900" b="1" dirty="0"/>
              <a:t>– </a:t>
            </a:r>
            <a:r>
              <a:rPr lang="en-US" sz="900" b="1" dirty="0">
                <a:solidFill>
                  <a:srgbClr val="FF0000"/>
                </a:solidFill>
              </a:rPr>
              <a:t>Serbia 36 </a:t>
            </a:r>
            <a:r>
              <a:rPr lang="en-US" sz="900" dirty="0"/>
              <a:t>–</a:t>
            </a:r>
            <a:r>
              <a:rPr lang="en-US" sz="900" b="1" dirty="0"/>
              <a:t> Slovakia </a:t>
            </a:r>
            <a:r>
              <a:rPr lang="en-US" sz="900" dirty="0"/>
              <a:t>66 –</a:t>
            </a:r>
            <a:r>
              <a:rPr lang="en-US" sz="900" b="1" dirty="0"/>
              <a:t> Spain </a:t>
            </a:r>
            <a:r>
              <a:rPr lang="en-US" sz="900" dirty="0"/>
              <a:t>328</a:t>
            </a:r>
            <a:r>
              <a:rPr lang="en-US" sz="900" b="1" dirty="0"/>
              <a:t> </a:t>
            </a:r>
            <a:br>
              <a:rPr lang="en-US" sz="900" b="1" dirty="0"/>
            </a:br>
            <a:r>
              <a:rPr lang="en-US" sz="900" b="1" dirty="0"/>
              <a:t>Sweden </a:t>
            </a:r>
            <a:r>
              <a:rPr lang="en-US" sz="900" dirty="0"/>
              <a:t>88 –</a:t>
            </a:r>
            <a:r>
              <a:rPr lang="en-US" sz="900" b="1" dirty="0"/>
              <a:t> Switzerland </a:t>
            </a:r>
            <a:r>
              <a:rPr lang="en-US" sz="900" dirty="0"/>
              <a:t>372 –</a:t>
            </a:r>
            <a:r>
              <a:rPr lang="en-US" sz="900" b="1" dirty="0"/>
              <a:t> United Kingdom</a:t>
            </a:r>
            <a:r>
              <a:rPr lang="en-US" sz="900" dirty="0"/>
              <a:t> 847</a:t>
            </a:r>
            <a:r>
              <a:rPr lang="en-US" sz="900" b="1" dirty="0"/>
              <a:t> </a:t>
            </a:r>
            <a:endParaRPr lang="en-US" sz="900" dirty="0"/>
          </a:p>
        </p:txBody>
      </p:sp>
      <p:sp>
        <p:nvSpPr>
          <p:cNvPr id="897" name="ZoneTexte 15">
            <a:extLst>
              <a:ext uri="{FF2B5EF4-FFF2-40B4-BE49-F238E27FC236}">
                <a16:creationId xmlns:a16="http://schemas.microsoft.com/office/drawing/2014/main" id="{DE09DFFE-3CD1-614D-A05A-7F9E823B5F03}"/>
              </a:ext>
            </a:extLst>
          </p:cNvPr>
          <p:cNvSpPr txBox="1"/>
          <p:nvPr/>
        </p:nvSpPr>
        <p:spPr>
          <a:xfrm>
            <a:off x="368049" y="4662299"/>
            <a:ext cx="4490390" cy="1828713"/>
          </a:xfrm>
          <a:prstGeom prst="rect">
            <a:avLst/>
          </a:prstGeom>
          <a:noFill/>
          <a:ln>
            <a:noFill/>
          </a:ln>
        </p:spPr>
        <p:txBody>
          <a:bodyPr wrap="square" lIns="324000" rIns="72000" rtlCol="0">
            <a:noAutofit/>
          </a:bodyPr>
          <a:lstStyle/>
          <a:p>
            <a:pPr marL="450850" indent="-450850"/>
            <a:r>
              <a:rPr lang="fr-FR" sz="1400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Associate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400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Member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States</a:t>
            </a:r>
          </a:p>
          <a:p>
            <a:pPr marL="450850" indent="-450850"/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in the </a:t>
            </a:r>
            <a:r>
              <a:rPr lang="fr-FR" sz="1400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pre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-stage to </a:t>
            </a:r>
            <a:r>
              <a:rPr lang="fr-FR" sz="1400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membership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55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900" b="1" dirty="0">
                <a:solidFill>
                  <a:srgbClr val="FF0000"/>
                </a:solidFill>
              </a:rPr>
              <a:t>Cyprus 10 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en-US" sz="900" b="1" dirty="0">
                <a:solidFill>
                  <a:schemeClr val="accent4">
                    <a:lumMod val="75000"/>
                  </a:schemeClr>
                </a:solidFill>
              </a:rPr>
              <a:t>Estonia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</a:rPr>
              <a:t> 24 – </a:t>
            </a:r>
            <a:r>
              <a:rPr lang="en-US" sz="900" b="1" dirty="0">
                <a:solidFill>
                  <a:srgbClr val="FF0000"/>
                </a:solidFill>
              </a:rPr>
              <a:t>Slovenia 21</a:t>
            </a:r>
          </a:p>
          <a:p>
            <a:pPr marL="450850" indent="-450850"/>
            <a:endParaRPr lang="fr-FR" sz="900" b="1" dirty="0">
              <a:solidFill>
                <a:srgbClr val="6698CB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400" dirty="0" err="1">
                <a:solidFill>
                  <a:srgbClr val="668BCC"/>
                </a:solidFill>
                <a:latin typeface="Arial" charset="0"/>
                <a:ea typeface="Arial" charset="0"/>
                <a:cs typeface="Arial" charset="0"/>
              </a:rPr>
              <a:t>Associate</a:t>
            </a:r>
            <a:r>
              <a:rPr lang="fr-FR" sz="1400" dirty="0">
                <a:solidFill>
                  <a:srgbClr val="668BC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400" dirty="0" err="1">
                <a:solidFill>
                  <a:srgbClr val="668BCC"/>
                </a:solidFill>
                <a:latin typeface="Arial" charset="0"/>
                <a:ea typeface="Arial" charset="0"/>
                <a:cs typeface="Arial" charset="0"/>
              </a:rPr>
              <a:t>Member</a:t>
            </a:r>
            <a:r>
              <a:rPr lang="fr-FR" sz="1400" dirty="0">
                <a:solidFill>
                  <a:srgbClr val="668BCC"/>
                </a:solidFill>
                <a:latin typeface="Arial" charset="0"/>
                <a:ea typeface="Arial" charset="0"/>
                <a:cs typeface="Arial" charset="0"/>
              </a:rPr>
              <a:t> States </a:t>
            </a:r>
            <a:r>
              <a:rPr lang="fr-FR" sz="1400" b="1" dirty="0">
                <a:solidFill>
                  <a:srgbClr val="668BCC"/>
                </a:solidFill>
                <a:latin typeface="Arial" charset="0"/>
                <a:ea typeface="Arial" charset="0"/>
                <a:cs typeface="Arial" charset="0"/>
              </a:rPr>
              <a:t>367</a:t>
            </a:r>
            <a:endParaRPr lang="fr-FR" sz="1400" dirty="0">
              <a:solidFill>
                <a:srgbClr val="668BCC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900" b="1" dirty="0">
                <a:solidFill>
                  <a:srgbClr val="FF0000"/>
                </a:solidFill>
              </a:rPr>
              <a:t>Croatia 36 </a:t>
            </a:r>
            <a:r>
              <a:rPr lang="en-US" sz="900" dirty="0">
                <a:solidFill>
                  <a:srgbClr val="668BCC"/>
                </a:solidFill>
              </a:rPr>
              <a:t>–</a:t>
            </a:r>
            <a:r>
              <a:rPr lang="en-US" sz="900" b="1" dirty="0">
                <a:solidFill>
                  <a:srgbClr val="668BCC"/>
                </a:solidFill>
              </a:rPr>
              <a:t> India </a:t>
            </a:r>
            <a:r>
              <a:rPr lang="en-US" sz="900" dirty="0">
                <a:solidFill>
                  <a:srgbClr val="668BCC"/>
                </a:solidFill>
              </a:rPr>
              <a:t>130 –  </a:t>
            </a:r>
            <a:r>
              <a:rPr lang="en-US" sz="900" b="1" dirty="0">
                <a:solidFill>
                  <a:srgbClr val="668BCC"/>
                </a:solidFill>
              </a:rPr>
              <a:t>Latvia </a:t>
            </a:r>
            <a:r>
              <a:rPr lang="en-US" sz="900" dirty="0">
                <a:solidFill>
                  <a:srgbClr val="668BCC"/>
                </a:solidFill>
              </a:rPr>
              <a:t>11 – </a:t>
            </a:r>
            <a:r>
              <a:rPr lang="en-US" sz="900" b="1" dirty="0">
                <a:solidFill>
                  <a:srgbClr val="668BCC"/>
                </a:solidFill>
              </a:rPr>
              <a:t>Lithuania </a:t>
            </a:r>
            <a:r>
              <a:rPr lang="en-US" sz="900" dirty="0">
                <a:solidFill>
                  <a:srgbClr val="668BCC"/>
                </a:solidFill>
              </a:rPr>
              <a:t>12 – </a:t>
            </a:r>
            <a:r>
              <a:rPr lang="en-US" sz="900" b="1" dirty="0">
                <a:solidFill>
                  <a:srgbClr val="668BCC"/>
                </a:solidFill>
              </a:rPr>
              <a:t>Pakistan </a:t>
            </a:r>
            <a:r>
              <a:rPr lang="en-US" sz="900" dirty="0">
                <a:solidFill>
                  <a:srgbClr val="668BCC"/>
                </a:solidFill>
              </a:rPr>
              <a:t>30 </a:t>
            </a:r>
          </a:p>
          <a:p>
            <a:r>
              <a:rPr lang="en-US" sz="900" b="1" dirty="0" err="1">
                <a:solidFill>
                  <a:srgbClr val="FF0000"/>
                </a:solidFill>
              </a:rPr>
              <a:t>Türkiye</a:t>
            </a:r>
            <a:r>
              <a:rPr lang="en-US" sz="900" b="1" dirty="0">
                <a:solidFill>
                  <a:srgbClr val="FF0000"/>
                </a:solidFill>
              </a:rPr>
              <a:t> 122 </a:t>
            </a:r>
            <a:r>
              <a:rPr lang="en-US" sz="900" dirty="0">
                <a:solidFill>
                  <a:srgbClr val="668BCC"/>
                </a:solidFill>
              </a:rPr>
              <a:t>–</a:t>
            </a:r>
            <a:r>
              <a:rPr lang="en-US" sz="900" b="1" dirty="0">
                <a:solidFill>
                  <a:srgbClr val="668BCC"/>
                </a:solidFill>
              </a:rPr>
              <a:t> Ukraine</a:t>
            </a:r>
            <a:r>
              <a:rPr lang="en-US" sz="900" dirty="0">
                <a:solidFill>
                  <a:srgbClr val="668BCC"/>
                </a:solidFill>
              </a:rPr>
              <a:t> 26</a:t>
            </a:r>
          </a:p>
          <a:p>
            <a:endParaRPr lang="en-US" sz="1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4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Observers</a:t>
            </a:r>
            <a:r>
              <a:rPr lang="fr-FR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2917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US" sz="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Japan </a:t>
            </a:r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189 – </a:t>
            </a:r>
            <a:r>
              <a:rPr lang="en-US" sz="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Russia </a:t>
            </a:r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(suspended) 971 – </a:t>
            </a:r>
            <a:r>
              <a:rPr lang="en-US" sz="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United States of America</a:t>
            </a:r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1757</a:t>
            </a:r>
          </a:p>
        </p:txBody>
      </p:sp>
      <p:sp>
        <p:nvSpPr>
          <p:cNvPr id="898" name="TextBox 897">
            <a:extLst>
              <a:ext uri="{FF2B5EF4-FFF2-40B4-BE49-F238E27FC236}">
                <a16:creationId xmlns:a16="http://schemas.microsoft.com/office/drawing/2014/main" id="{2808FD21-D4AB-F549-9A57-AA123844C767}"/>
              </a:ext>
            </a:extLst>
          </p:cNvPr>
          <p:cNvSpPr txBox="1"/>
          <p:nvPr/>
        </p:nvSpPr>
        <p:spPr>
          <a:xfrm>
            <a:off x="967215" y="1177032"/>
            <a:ext cx="1112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Distribution of all CERN Users by the country of their home institutes as of 31 December 2021</a:t>
            </a:r>
          </a:p>
        </p:txBody>
      </p:sp>
      <p:sp>
        <p:nvSpPr>
          <p:cNvPr id="400" name="ZoneTexte 9">
            <a:extLst>
              <a:ext uri="{FF2B5EF4-FFF2-40B4-BE49-F238E27FC236}">
                <a16:creationId xmlns:a16="http://schemas.microsoft.com/office/drawing/2014/main" id="{0597B97A-0B05-5A47-9570-9CB78847FC96}"/>
              </a:ext>
            </a:extLst>
          </p:cNvPr>
          <p:cNvSpPr txBox="1"/>
          <p:nvPr/>
        </p:nvSpPr>
        <p:spPr bwMode="auto">
          <a:xfrm>
            <a:off x="695325" y="2252689"/>
            <a:ext cx="2716090" cy="1035903"/>
          </a:xfrm>
          <a:prstGeom prst="rect">
            <a:avLst/>
          </a:prstGeom>
          <a:solidFill>
            <a:schemeClr val="accent2"/>
          </a:solidFill>
        </p:spPr>
        <p:txBody>
          <a:bodyPr wrap="none" anchor="ctr" anchorCtr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CH" sz="1400" dirty="0" err="1">
                <a:solidFill>
                  <a:schemeClr val="bg1"/>
                </a:solidFill>
              </a:rPr>
              <a:t>Geographical</a:t>
            </a:r>
            <a:r>
              <a:rPr lang="fr-CH" sz="1400" dirty="0">
                <a:solidFill>
                  <a:schemeClr val="bg1"/>
                </a:solidFill>
              </a:rPr>
              <a:t> &amp; cultural </a:t>
            </a:r>
            <a:r>
              <a:rPr lang="fr-CH" sz="1400" dirty="0" err="1">
                <a:solidFill>
                  <a:schemeClr val="bg1"/>
                </a:solidFill>
              </a:rPr>
              <a:t>diversity</a:t>
            </a:r>
            <a:endParaRPr lang="fr-CH" sz="1400" dirty="0">
              <a:solidFill>
                <a:schemeClr val="bg1"/>
              </a:solidFill>
            </a:endParaRPr>
          </a:p>
          <a:p>
            <a:pPr algn="ctr"/>
            <a:r>
              <a:rPr lang="fr-CH" sz="1400" dirty="0" err="1">
                <a:solidFill>
                  <a:schemeClr val="bg1"/>
                </a:solidFill>
              </a:rPr>
              <a:t>Users</a:t>
            </a:r>
            <a:r>
              <a:rPr lang="fr-CH" sz="1400" b="1" dirty="0">
                <a:solidFill>
                  <a:schemeClr val="bg1"/>
                </a:solidFill>
              </a:rPr>
              <a:t> </a:t>
            </a:r>
            <a:r>
              <a:rPr lang="fr-CH" sz="1400" dirty="0">
                <a:solidFill>
                  <a:schemeClr val="bg1"/>
                </a:solidFill>
              </a:rPr>
              <a:t>of </a:t>
            </a:r>
            <a:r>
              <a:rPr lang="fr-CH" sz="1400" b="1" dirty="0">
                <a:solidFill>
                  <a:schemeClr val="bg1"/>
                </a:solidFill>
              </a:rPr>
              <a:t>110</a:t>
            </a:r>
            <a:r>
              <a:rPr lang="fr-CH" sz="1400" dirty="0">
                <a:solidFill>
                  <a:schemeClr val="bg1"/>
                </a:solidFill>
              </a:rPr>
              <a:t> </a:t>
            </a:r>
            <a:r>
              <a:rPr lang="fr-CH" sz="1400" b="1" dirty="0" err="1">
                <a:solidFill>
                  <a:schemeClr val="bg1"/>
                </a:solidFill>
              </a:rPr>
              <a:t>nationalities</a:t>
            </a:r>
            <a:endParaRPr lang="fr-CH" sz="14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19.4</a:t>
            </a:r>
            <a:r>
              <a:rPr lang="fr-CH" sz="1400" b="1" dirty="0">
                <a:solidFill>
                  <a:schemeClr val="bg1"/>
                </a:solidFill>
              </a:rPr>
              <a:t>% </a:t>
            </a:r>
            <a:r>
              <a:rPr lang="fr-CH" sz="1400" b="1" dirty="0" err="1">
                <a:solidFill>
                  <a:schemeClr val="bg1"/>
                </a:solidFill>
              </a:rPr>
              <a:t>women</a:t>
            </a:r>
            <a:endParaRPr lang="fr-CH" sz="1400" dirty="0">
              <a:solidFill>
                <a:schemeClr val="bg1"/>
              </a:solidFill>
            </a:endParaRPr>
          </a:p>
        </p:txBody>
      </p:sp>
      <p:grpSp>
        <p:nvGrpSpPr>
          <p:cNvPr id="901" name="Group 900">
            <a:extLst>
              <a:ext uri="{FF2B5EF4-FFF2-40B4-BE49-F238E27FC236}">
                <a16:creationId xmlns:a16="http://schemas.microsoft.com/office/drawing/2014/main" id="{D0BD652F-5CF1-1842-A97F-108B17992596}"/>
              </a:ext>
            </a:extLst>
          </p:cNvPr>
          <p:cNvGrpSpPr/>
          <p:nvPr/>
        </p:nvGrpSpPr>
        <p:grpSpPr>
          <a:xfrm>
            <a:off x="905973" y="1917679"/>
            <a:ext cx="2142382" cy="306464"/>
            <a:chOff x="905973" y="1917679"/>
            <a:chExt cx="2142382" cy="306464"/>
          </a:xfrm>
        </p:grpSpPr>
        <p:pic>
          <p:nvPicPr>
            <p:cNvPr id="401" name="Picture 400">
              <a:extLst>
                <a:ext uri="{FF2B5EF4-FFF2-40B4-BE49-F238E27FC236}">
                  <a16:creationId xmlns:a16="http://schemas.microsoft.com/office/drawing/2014/main" id="{B2EF796C-66BC-1846-AC2A-3FDD83078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973" y="1917679"/>
              <a:ext cx="1050150" cy="306464"/>
            </a:xfrm>
            <a:prstGeom prst="rect">
              <a:avLst/>
            </a:prstGeom>
          </p:spPr>
        </p:pic>
        <p:pic>
          <p:nvPicPr>
            <p:cNvPr id="402" name="Picture 401">
              <a:extLst>
                <a:ext uri="{FF2B5EF4-FFF2-40B4-BE49-F238E27FC236}">
                  <a16:creationId xmlns:a16="http://schemas.microsoft.com/office/drawing/2014/main" id="{5270F467-8D62-CE44-ACED-53D942C2B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8205" y="1917679"/>
              <a:ext cx="1050150" cy="30646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6780E5E-4BEA-D043-8F44-8F3D3C1ED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106" y="1739858"/>
            <a:ext cx="5613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28510"/>
      </p:ext>
    </p:extLst>
  </p:cSld>
  <p:clrMapOvr>
    <a:masterClrMapping/>
  </p:clrMapOvr>
</p:sld>
</file>

<file path=ppt/theme/theme1.xml><?xml version="1.0" encoding="utf-8"?>
<a:theme xmlns:a="http://schemas.openxmlformats.org/drawingml/2006/main" name="1_Research">
  <a:themeElements>
    <a:clrScheme name="CERN 2">
      <a:dk1>
        <a:srgbClr val="0033A0"/>
      </a:dk1>
      <a:lt1>
        <a:srgbClr val="FFFFFF"/>
      </a:lt1>
      <a:dk2>
        <a:srgbClr val="2F2F2F"/>
      </a:dk2>
      <a:lt2>
        <a:srgbClr val="FFFFFF"/>
      </a:lt2>
      <a:accent1>
        <a:srgbClr val="6E2466"/>
      </a:accent1>
      <a:accent2>
        <a:srgbClr val="E15E32"/>
      </a:accent2>
      <a:accent3>
        <a:srgbClr val="1C446B"/>
      </a:accent3>
      <a:accent4>
        <a:srgbClr val="61C5D3"/>
      </a:accent4>
      <a:accent5>
        <a:srgbClr val="BFBFCB"/>
      </a:accent5>
      <a:accent6>
        <a:srgbClr val="0033A0"/>
      </a:accent6>
      <a:hlink>
        <a:srgbClr val="6D2466"/>
      </a:hlink>
      <a:folHlink>
        <a:srgbClr val="61C4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_New_Corporate_proposition" id="{F1C3E971-1B97-8840-A76A-3950E72D87FC}" vid="{4904FA80-2E56-9C4B-87CA-1D42BF3744A9}"/>
    </a:ext>
  </a:extLst>
</a:theme>
</file>

<file path=ppt/theme/theme2.xml><?xml version="1.0" encoding="utf-8"?>
<a:theme xmlns:a="http://schemas.openxmlformats.org/drawingml/2006/main" name="2_Collaboration">
  <a:themeElements>
    <a:clrScheme name="CERN 2">
      <a:dk1>
        <a:srgbClr val="0033A0"/>
      </a:dk1>
      <a:lt1>
        <a:srgbClr val="FFFFFF"/>
      </a:lt1>
      <a:dk2>
        <a:srgbClr val="2F2F2F"/>
      </a:dk2>
      <a:lt2>
        <a:srgbClr val="FFFFFF"/>
      </a:lt2>
      <a:accent1>
        <a:srgbClr val="6E2466"/>
      </a:accent1>
      <a:accent2>
        <a:srgbClr val="E15E32"/>
      </a:accent2>
      <a:accent3>
        <a:srgbClr val="1C446B"/>
      </a:accent3>
      <a:accent4>
        <a:srgbClr val="61C5D3"/>
      </a:accent4>
      <a:accent5>
        <a:srgbClr val="BFBFCB"/>
      </a:accent5>
      <a:accent6>
        <a:srgbClr val="0033A0"/>
      </a:accent6>
      <a:hlink>
        <a:srgbClr val="6D2466"/>
      </a:hlink>
      <a:folHlink>
        <a:srgbClr val="61C4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_New_Corporate_proposition" id="{F1C3E971-1B97-8840-A76A-3950E72D87FC}" vid="{4904FA80-2E56-9C4B-87CA-1D42BF3744A9}"/>
    </a:ext>
  </a:extLst>
</a:theme>
</file>

<file path=ppt/theme/theme3.xml><?xml version="1.0" encoding="utf-8"?>
<a:theme xmlns:a="http://schemas.openxmlformats.org/drawingml/2006/main" name="3_Innovation">
  <a:themeElements>
    <a:clrScheme name="CERN 2">
      <a:dk1>
        <a:srgbClr val="0033A0"/>
      </a:dk1>
      <a:lt1>
        <a:srgbClr val="FFFFFF"/>
      </a:lt1>
      <a:dk2>
        <a:srgbClr val="2F2F2F"/>
      </a:dk2>
      <a:lt2>
        <a:srgbClr val="FFFFFF"/>
      </a:lt2>
      <a:accent1>
        <a:srgbClr val="6E2466"/>
      </a:accent1>
      <a:accent2>
        <a:srgbClr val="E15E32"/>
      </a:accent2>
      <a:accent3>
        <a:srgbClr val="1C446B"/>
      </a:accent3>
      <a:accent4>
        <a:srgbClr val="61C5D3"/>
      </a:accent4>
      <a:accent5>
        <a:srgbClr val="BFBFCB"/>
      </a:accent5>
      <a:accent6>
        <a:srgbClr val="0033A0"/>
      </a:accent6>
      <a:hlink>
        <a:srgbClr val="6D2466"/>
      </a:hlink>
      <a:folHlink>
        <a:srgbClr val="61C4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_New_Corporate_proposition" id="{F1C3E971-1B97-8840-A76A-3950E72D87FC}" vid="{4904FA80-2E56-9C4B-87CA-1D42BF3744A9}"/>
    </a:ext>
  </a:extLst>
</a:theme>
</file>

<file path=ppt/theme/theme4.xml><?xml version="1.0" encoding="utf-8"?>
<a:theme xmlns:a="http://schemas.openxmlformats.org/drawingml/2006/main" name="4_Education and Training">
  <a:themeElements>
    <a:clrScheme name="CERN 2">
      <a:dk1>
        <a:srgbClr val="0033A0"/>
      </a:dk1>
      <a:lt1>
        <a:srgbClr val="FFFFFF"/>
      </a:lt1>
      <a:dk2>
        <a:srgbClr val="2F2F2F"/>
      </a:dk2>
      <a:lt2>
        <a:srgbClr val="FFFFFF"/>
      </a:lt2>
      <a:accent1>
        <a:srgbClr val="6E2466"/>
      </a:accent1>
      <a:accent2>
        <a:srgbClr val="E15E32"/>
      </a:accent2>
      <a:accent3>
        <a:srgbClr val="1C446B"/>
      </a:accent3>
      <a:accent4>
        <a:srgbClr val="61C5D3"/>
      </a:accent4>
      <a:accent5>
        <a:srgbClr val="BFBFCB"/>
      </a:accent5>
      <a:accent6>
        <a:srgbClr val="0033A0"/>
      </a:accent6>
      <a:hlink>
        <a:srgbClr val="6D2466"/>
      </a:hlink>
      <a:folHlink>
        <a:srgbClr val="61C4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_New_Corporate_proposition" id="{F1C3E971-1B97-8840-A76A-3950E72D87FC}" vid="{4904FA80-2E56-9C4B-87CA-1D42BF3744A9}"/>
    </a:ext>
  </a:extLst>
</a:theme>
</file>

<file path=ppt/theme/theme5.xml><?xml version="1.0" encoding="utf-8"?>
<a:theme xmlns:a="http://schemas.openxmlformats.org/drawingml/2006/main" name="Country">
  <a:themeElements>
    <a:clrScheme name="CERN 2">
      <a:dk1>
        <a:srgbClr val="0033A0"/>
      </a:dk1>
      <a:lt1>
        <a:srgbClr val="FFFFFF"/>
      </a:lt1>
      <a:dk2>
        <a:srgbClr val="2F2F2F"/>
      </a:dk2>
      <a:lt2>
        <a:srgbClr val="FFFFFF"/>
      </a:lt2>
      <a:accent1>
        <a:srgbClr val="6E2466"/>
      </a:accent1>
      <a:accent2>
        <a:srgbClr val="E15E32"/>
      </a:accent2>
      <a:accent3>
        <a:srgbClr val="1C446B"/>
      </a:accent3>
      <a:accent4>
        <a:srgbClr val="61C5D3"/>
      </a:accent4>
      <a:accent5>
        <a:srgbClr val="BFBFCB"/>
      </a:accent5>
      <a:accent6>
        <a:srgbClr val="0033A0"/>
      </a:accent6>
      <a:hlink>
        <a:srgbClr val="6D2466"/>
      </a:hlink>
      <a:folHlink>
        <a:srgbClr val="61C4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_New_Corporate_proposition" id="{F1C3E971-1B97-8840-A76A-3950E72D87FC}" vid="{4904FA80-2E56-9C4B-87CA-1D42BF3744A9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CERN_New_Corporate_proposition</Template>
  <TotalTime>20637</TotalTime>
  <Words>631</Words>
  <Application>Microsoft Macintosh PowerPoint</Application>
  <PresentationFormat>Widescreen</PresentationFormat>
  <Paragraphs>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1_Research</vt:lpstr>
      <vt:lpstr>2_Collaboration</vt:lpstr>
      <vt:lpstr>3_Innovation</vt:lpstr>
      <vt:lpstr>4_Education and Training</vt:lpstr>
      <vt:lpstr>Country</vt:lpstr>
      <vt:lpstr>Science for peace CERN was founded in 1954 with 12 European Member States</vt:lpstr>
      <vt:lpstr>A laboratory for people around the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Ewa Lopienska</dc:creator>
  <cp:lastModifiedBy>Emmanuel Tsesmelis</cp:lastModifiedBy>
  <cp:revision>1012</cp:revision>
  <cp:lastPrinted>2021-04-15T12:33:04Z</cp:lastPrinted>
  <dcterms:created xsi:type="dcterms:W3CDTF">2017-12-12T17:17:03Z</dcterms:created>
  <dcterms:modified xsi:type="dcterms:W3CDTF">2022-08-28T21:46:34Z</dcterms:modified>
</cp:coreProperties>
</file>