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3" r:id="rId2"/>
  </p:sldIdLst>
  <p:sldSz cx="43891200" cy="21945600"/>
  <p:notesSz cx="6858000" cy="9144000"/>
  <p:embeddedFontLst>
    <p:embeddedFont>
      <p:font typeface="Calibri" panose="020F0502020204030204" pitchFamily="34" charset="0"/>
      <p:regular r:id="rId4"/>
      <p:bold r:id="rId5"/>
      <p:italic r:id="rId6"/>
      <p:boldItalic r:id="rId7"/>
    </p:embeddedFont>
    <p:embeddedFont>
      <p:font typeface="Cambria Math" panose="02040503050406030204" pitchFamily="18" charset="0"/>
      <p:regular r:id="rId8"/>
    </p:embeddedFont>
    <p:embeddedFont>
      <p:font typeface="Chivo" panose="020F0502020204030204" pitchFamily="34" charset="0"/>
      <p:regular r:id="rId9"/>
      <p:bold r:id="rId10"/>
      <p:italic r:id="rId11"/>
      <p:boldItalic r:id="rId12"/>
    </p:embeddedFont>
    <p:embeddedFont>
      <p:font typeface="Domine" pitchFamily="2" charset="77"/>
      <p:regular r:id="rId13"/>
      <p:bold r:id="rId14"/>
    </p:embeddedFont>
    <p:embeddedFont>
      <p:font typeface="Montserrat Extra Bold" panose="00000900000000000000"/>
      <p:bold r:id="rId15"/>
    </p:embeddedFont>
  </p:embeddedFontLst>
  <p:custDataLst>
    <p:tags r:id="rId16"/>
  </p:custDataLst>
  <p:defaultTextStyle>
    <a:defPPr>
      <a:defRPr lang="en-US"/>
    </a:defPPr>
    <a:lvl1pPr marL="0" algn="l" defTabSz="4388077" rtl="0" eaLnBrk="1" latinLnBrk="0" hangingPunct="1">
      <a:defRPr sz="8698" kern="1200">
        <a:solidFill>
          <a:schemeClr val="tx1"/>
        </a:solidFill>
        <a:latin typeface="+mn-lt"/>
        <a:ea typeface="+mn-ea"/>
        <a:cs typeface="+mn-cs"/>
      </a:defRPr>
    </a:lvl1pPr>
    <a:lvl2pPr marL="2194039" algn="l" defTabSz="4388077" rtl="0" eaLnBrk="1" latinLnBrk="0" hangingPunct="1">
      <a:defRPr sz="8698" kern="1200">
        <a:solidFill>
          <a:schemeClr val="tx1"/>
        </a:solidFill>
        <a:latin typeface="+mn-lt"/>
        <a:ea typeface="+mn-ea"/>
        <a:cs typeface="+mn-cs"/>
      </a:defRPr>
    </a:lvl2pPr>
    <a:lvl3pPr marL="4388077" algn="l" defTabSz="4388077" rtl="0" eaLnBrk="1" latinLnBrk="0" hangingPunct="1">
      <a:defRPr sz="8698" kern="1200">
        <a:solidFill>
          <a:schemeClr val="tx1"/>
        </a:solidFill>
        <a:latin typeface="+mn-lt"/>
        <a:ea typeface="+mn-ea"/>
        <a:cs typeface="+mn-cs"/>
      </a:defRPr>
    </a:lvl3pPr>
    <a:lvl4pPr marL="6582120" algn="l" defTabSz="4388077" rtl="0" eaLnBrk="1" latinLnBrk="0" hangingPunct="1">
      <a:defRPr sz="8698" kern="1200">
        <a:solidFill>
          <a:schemeClr val="tx1"/>
        </a:solidFill>
        <a:latin typeface="+mn-lt"/>
        <a:ea typeface="+mn-ea"/>
        <a:cs typeface="+mn-cs"/>
      </a:defRPr>
    </a:lvl4pPr>
    <a:lvl5pPr marL="8776160" algn="l" defTabSz="4388077" rtl="0" eaLnBrk="1" latinLnBrk="0" hangingPunct="1">
      <a:defRPr sz="8698" kern="1200">
        <a:solidFill>
          <a:schemeClr val="tx1"/>
        </a:solidFill>
        <a:latin typeface="+mn-lt"/>
        <a:ea typeface="+mn-ea"/>
        <a:cs typeface="+mn-cs"/>
      </a:defRPr>
    </a:lvl5pPr>
    <a:lvl6pPr marL="10970199" algn="l" defTabSz="4388077" rtl="0" eaLnBrk="1" latinLnBrk="0" hangingPunct="1">
      <a:defRPr sz="8698" kern="1200">
        <a:solidFill>
          <a:schemeClr val="tx1"/>
        </a:solidFill>
        <a:latin typeface="+mn-lt"/>
        <a:ea typeface="+mn-ea"/>
        <a:cs typeface="+mn-cs"/>
      </a:defRPr>
    </a:lvl6pPr>
    <a:lvl7pPr marL="13164238" algn="l" defTabSz="4388077" rtl="0" eaLnBrk="1" latinLnBrk="0" hangingPunct="1">
      <a:defRPr sz="8698" kern="1200">
        <a:solidFill>
          <a:schemeClr val="tx1"/>
        </a:solidFill>
        <a:latin typeface="+mn-lt"/>
        <a:ea typeface="+mn-ea"/>
        <a:cs typeface="+mn-cs"/>
      </a:defRPr>
    </a:lvl7pPr>
    <a:lvl8pPr marL="15358277" algn="l" defTabSz="4388077" rtl="0" eaLnBrk="1" latinLnBrk="0" hangingPunct="1">
      <a:defRPr sz="8698" kern="1200">
        <a:solidFill>
          <a:schemeClr val="tx1"/>
        </a:solidFill>
        <a:latin typeface="+mn-lt"/>
        <a:ea typeface="+mn-ea"/>
        <a:cs typeface="+mn-cs"/>
      </a:defRPr>
    </a:lvl8pPr>
    <a:lvl9pPr marL="17552318" algn="l" defTabSz="4388077" rtl="0" eaLnBrk="1" latinLnBrk="0" hangingPunct="1">
      <a:defRPr sz="86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10368" userDrawn="1">
          <p15:clr>
            <a:srgbClr val="A4A3A4"/>
          </p15:clr>
        </p15:guide>
        <p15:guide id="3" orient="horz" pos="6912" userDrawn="1">
          <p15:clr>
            <a:srgbClr val="A4A3A4"/>
          </p15:clr>
        </p15:guide>
        <p15:guide id="4"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71" autoAdjust="0"/>
    <p:restoredTop sz="93519" autoAdjust="0"/>
  </p:normalViewPr>
  <p:slideViewPr>
    <p:cSldViewPr snapToGrid="0">
      <p:cViewPr>
        <p:scale>
          <a:sx n="70" d="100"/>
          <a:sy n="70" d="100"/>
        </p:scale>
        <p:origin x="-9096" y="144"/>
      </p:cViewPr>
      <p:guideLst>
        <p:guide orient="horz" pos="4608"/>
        <p:guide pos="10368"/>
        <p:guide orient="horz" pos="6912"/>
        <p:guide pos="1382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NULL"/><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defPPr>
              <a:defRPr kern="1200"/>
            </a:defPPr>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defPPr>
              <a:defRPr kern="1200"/>
            </a:defPPr>
            <a:lvl1pPr algn="r">
              <a:defRPr sz="1200"/>
            </a:lvl1pPr>
          </a:lstStyle>
          <a:p>
            <a:fld id="{7B0E8FA9-8B5F-4493-A208-FBBD06A1EBF4}" type="datetimeFigureOut">
              <a:rPr lang="en-US" smtClean="0"/>
              <a:t>7/10/25</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defPPr>
              <a:defRPr kern="1200"/>
            </a:defPPr>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defPPr>
              <a:defRPr kern="1200"/>
            </a:defPPr>
            <a:lvl1pPr algn="r">
              <a:defRPr sz="1200"/>
            </a:lvl1pPr>
          </a:lstStyle>
          <a:p>
            <a:fld id="{CD15AFD9-35F1-4A8D-8AD3-EDB948176196}" type="slidenum">
              <a:rPr lang="en-US" smtClean="0"/>
              <a:t>‹#›</a:t>
            </a:fld>
            <a:endParaRPr lang="en-US"/>
          </a:p>
        </p:txBody>
      </p:sp>
    </p:spTree>
    <p:extLst>
      <p:ext uri="{BB962C8B-B14F-4D97-AF65-F5344CB8AC3E}">
        <p14:creationId xmlns:p14="http://schemas.microsoft.com/office/powerpoint/2010/main" val="2095315684"/>
      </p:ext>
    </p:extLst>
  </p:cSld>
  <p:clrMap bg1="lt1" tx1="dk1" bg2="lt2" tx2="dk2" accent1="accent1" accent2="accent2" accent3="accent3" accent4="accent4" accent5="accent5" accent6="accent6" hlink="hlink" folHlink="folHlink"/>
  <p:notesStyle>
    <a:lvl1pPr marL="0" algn="l" defTabSz="4388077" rtl="0" eaLnBrk="1" latinLnBrk="0" hangingPunct="1">
      <a:defRPr sz="5700" kern="1200">
        <a:solidFill>
          <a:schemeClr val="tx1"/>
        </a:solidFill>
        <a:latin typeface="+mn-lt"/>
        <a:ea typeface="+mn-ea"/>
        <a:cs typeface="+mn-cs"/>
      </a:defRPr>
    </a:lvl1pPr>
    <a:lvl2pPr marL="2194039" algn="l" defTabSz="4388077" rtl="0" eaLnBrk="1" latinLnBrk="0" hangingPunct="1">
      <a:defRPr sz="5700" kern="1200">
        <a:solidFill>
          <a:schemeClr val="tx1"/>
        </a:solidFill>
        <a:latin typeface="+mn-lt"/>
        <a:ea typeface="+mn-ea"/>
        <a:cs typeface="+mn-cs"/>
      </a:defRPr>
    </a:lvl2pPr>
    <a:lvl3pPr marL="4388077" algn="l" defTabSz="4388077" rtl="0" eaLnBrk="1" latinLnBrk="0" hangingPunct="1">
      <a:defRPr sz="5700" kern="1200">
        <a:solidFill>
          <a:schemeClr val="tx1"/>
        </a:solidFill>
        <a:latin typeface="+mn-lt"/>
        <a:ea typeface="+mn-ea"/>
        <a:cs typeface="+mn-cs"/>
      </a:defRPr>
    </a:lvl3pPr>
    <a:lvl4pPr marL="6582120" algn="l" defTabSz="4388077" rtl="0" eaLnBrk="1" latinLnBrk="0" hangingPunct="1">
      <a:defRPr sz="5700" kern="1200">
        <a:solidFill>
          <a:schemeClr val="tx1"/>
        </a:solidFill>
        <a:latin typeface="+mn-lt"/>
        <a:ea typeface="+mn-ea"/>
        <a:cs typeface="+mn-cs"/>
      </a:defRPr>
    </a:lvl4pPr>
    <a:lvl5pPr marL="8776160" algn="l" defTabSz="4388077" rtl="0" eaLnBrk="1" latinLnBrk="0" hangingPunct="1">
      <a:defRPr sz="5700" kern="1200">
        <a:solidFill>
          <a:schemeClr val="tx1"/>
        </a:solidFill>
        <a:latin typeface="+mn-lt"/>
        <a:ea typeface="+mn-ea"/>
        <a:cs typeface="+mn-cs"/>
      </a:defRPr>
    </a:lvl5pPr>
    <a:lvl6pPr marL="10970199" algn="l" defTabSz="4388077" rtl="0" eaLnBrk="1" latinLnBrk="0" hangingPunct="1">
      <a:defRPr sz="5700" kern="1200">
        <a:solidFill>
          <a:schemeClr val="tx1"/>
        </a:solidFill>
        <a:latin typeface="+mn-lt"/>
        <a:ea typeface="+mn-ea"/>
        <a:cs typeface="+mn-cs"/>
      </a:defRPr>
    </a:lvl6pPr>
    <a:lvl7pPr marL="13164238" algn="l" defTabSz="4388077" rtl="0" eaLnBrk="1" latinLnBrk="0" hangingPunct="1">
      <a:defRPr sz="5700" kern="1200">
        <a:solidFill>
          <a:schemeClr val="tx1"/>
        </a:solidFill>
        <a:latin typeface="+mn-lt"/>
        <a:ea typeface="+mn-ea"/>
        <a:cs typeface="+mn-cs"/>
      </a:defRPr>
    </a:lvl7pPr>
    <a:lvl8pPr marL="15358277" algn="l" defTabSz="4388077" rtl="0" eaLnBrk="1" latinLnBrk="0" hangingPunct="1">
      <a:defRPr sz="5700" kern="1200">
        <a:solidFill>
          <a:schemeClr val="tx1"/>
        </a:solidFill>
        <a:latin typeface="+mn-lt"/>
        <a:ea typeface="+mn-ea"/>
        <a:cs typeface="+mn-cs"/>
      </a:defRPr>
    </a:lvl8pPr>
    <a:lvl9pPr marL="17552318" algn="l" defTabSz="4388077" rtl="0" eaLnBrk="1" latinLnBrk="0" hangingPunct="1">
      <a:defRPr sz="5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676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462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4342921"/>
      </p:ext>
    </p:extLst>
  </p:cSld>
  <p:clrMap bg1="lt1" tx1="dk1" bg2="lt2" tx2="dk2" accent1="accent1" accent2="accent2" accent3="accent3" accent4="accent4" accent5="accent5" accent6="accent6" hlink="hlink" folHlink="folHlink"/>
  <p:sldLayoutIdLst>
    <p:sldLayoutId id="2147483679" r:id="rId1"/>
    <p:sldLayoutId id="2147483680" r:id="rId2"/>
  </p:sldLayoutIdLst>
  <p:transition/>
  <p:txStyles>
    <p:titleStyle>
      <a:defPPr>
        <a:defRPr kern="1200"/>
      </a:defPPr>
      <a:lvl1pPr algn="ctr" defTabSz="2926165" rtl="0" eaLnBrk="1" latinLnBrk="0" hangingPunct="1">
        <a:spcBef>
          <a:spcPct val="0"/>
        </a:spcBef>
        <a:buNone/>
        <a:defRPr sz="8934" kern="1200">
          <a:solidFill>
            <a:schemeClr val="tx1"/>
          </a:solidFill>
          <a:latin typeface="+mj-lt"/>
          <a:ea typeface="+mj-ea"/>
          <a:cs typeface="+mj-cs"/>
        </a:defRPr>
      </a:lvl1pPr>
    </p:titleStyle>
    <p:bodyStyle>
      <a:defPPr>
        <a:defRPr kern="1200"/>
      </a:defPPr>
      <a:lvl1pPr marL="0" indent="0" algn="l" defTabSz="2926165" rtl="0" eaLnBrk="1" latinLnBrk="0" hangingPunct="1">
        <a:spcBef>
          <a:spcPct val="20000"/>
        </a:spcBef>
        <a:buFont typeface="Arial" pitchFamily="34" charset="0"/>
        <a:buNone/>
        <a:defRPr sz="8934" kern="1200">
          <a:solidFill>
            <a:schemeClr val="tx1"/>
          </a:solidFill>
          <a:latin typeface="+mn-lt"/>
          <a:ea typeface="+mn-ea"/>
          <a:cs typeface="+mn-cs"/>
        </a:defRPr>
      </a:lvl1pPr>
      <a:lvl2pPr marL="2377510" indent="-914427" algn="l" defTabSz="2926165"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707" indent="-731541" algn="l" defTabSz="2926165" rtl="0" eaLnBrk="1" latinLnBrk="0" hangingPunct="1">
        <a:spcBef>
          <a:spcPct val="20000"/>
        </a:spcBef>
        <a:buFont typeface="Arial" pitchFamily="34" charset="0"/>
        <a:buChar char="•"/>
        <a:defRPr sz="7667" kern="1200">
          <a:solidFill>
            <a:schemeClr val="tx1"/>
          </a:solidFill>
          <a:latin typeface="+mn-lt"/>
          <a:ea typeface="+mn-ea"/>
          <a:cs typeface="+mn-cs"/>
        </a:defRPr>
      </a:lvl3pPr>
      <a:lvl4pPr marL="5120789"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4pPr>
      <a:lvl5pPr marL="658387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5pPr>
      <a:lvl6pPr marL="8046954"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6pPr>
      <a:lvl7pPr marL="9510037"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7pPr>
      <a:lvl8pPr marL="10973120"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8pPr>
      <a:lvl9pPr marL="1243620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9pPr>
    </p:bodyStyle>
    <p:otherStyle>
      <a:defPPr>
        <a:defRPr lang="en-US"/>
      </a:defPPr>
      <a:lvl1pPr marL="0" algn="l" defTabSz="2926165" rtl="0" eaLnBrk="1" latinLnBrk="0" hangingPunct="1">
        <a:defRPr sz="5800" kern="1200">
          <a:solidFill>
            <a:schemeClr val="tx1"/>
          </a:solidFill>
          <a:latin typeface="+mn-lt"/>
          <a:ea typeface="+mn-ea"/>
          <a:cs typeface="+mn-cs"/>
        </a:defRPr>
      </a:lvl1pPr>
      <a:lvl2pPr marL="1463082" algn="l" defTabSz="2926165" rtl="0" eaLnBrk="1" latinLnBrk="0" hangingPunct="1">
        <a:defRPr sz="5800" kern="1200">
          <a:solidFill>
            <a:schemeClr val="tx1"/>
          </a:solidFill>
          <a:latin typeface="+mn-lt"/>
          <a:ea typeface="+mn-ea"/>
          <a:cs typeface="+mn-cs"/>
        </a:defRPr>
      </a:lvl2pPr>
      <a:lvl3pPr marL="2926165" algn="l" defTabSz="2926165" rtl="0" eaLnBrk="1" latinLnBrk="0" hangingPunct="1">
        <a:defRPr sz="5800" kern="1200">
          <a:solidFill>
            <a:schemeClr val="tx1"/>
          </a:solidFill>
          <a:latin typeface="+mn-lt"/>
          <a:ea typeface="+mn-ea"/>
          <a:cs typeface="+mn-cs"/>
        </a:defRPr>
      </a:lvl3pPr>
      <a:lvl4pPr marL="4389248" algn="l" defTabSz="2926165" rtl="0" eaLnBrk="1" latinLnBrk="0" hangingPunct="1">
        <a:defRPr sz="5800" kern="1200">
          <a:solidFill>
            <a:schemeClr val="tx1"/>
          </a:solidFill>
          <a:latin typeface="+mn-lt"/>
          <a:ea typeface="+mn-ea"/>
          <a:cs typeface="+mn-cs"/>
        </a:defRPr>
      </a:lvl4pPr>
      <a:lvl5pPr marL="5852331" algn="l" defTabSz="2926165" rtl="0" eaLnBrk="1" latinLnBrk="0" hangingPunct="1">
        <a:defRPr sz="5800" kern="1200">
          <a:solidFill>
            <a:schemeClr val="tx1"/>
          </a:solidFill>
          <a:latin typeface="+mn-lt"/>
          <a:ea typeface="+mn-ea"/>
          <a:cs typeface="+mn-cs"/>
        </a:defRPr>
      </a:lvl5pPr>
      <a:lvl6pPr marL="7315413" algn="l" defTabSz="2926165" rtl="0" eaLnBrk="1" latinLnBrk="0" hangingPunct="1">
        <a:defRPr sz="5800" kern="1200">
          <a:solidFill>
            <a:schemeClr val="tx1"/>
          </a:solidFill>
          <a:latin typeface="+mn-lt"/>
          <a:ea typeface="+mn-ea"/>
          <a:cs typeface="+mn-cs"/>
        </a:defRPr>
      </a:lvl6pPr>
      <a:lvl7pPr marL="8778496" algn="l" defTabSz="2926165" rtl="0" eaLnBrk="1" latinLnBrk="0" hangingPunct="1">
        <a:defRPr sz="5800" kern="1200">
          <a:solidFill>
            <a:schemeClr val="tx1"/>
          </a:solidFill>
          <a:latin typeface="+mn-lt"/>
          <a:ea typeface="+mn-ea"/>
          <a:cs typeface="+mn-cs"/>
        </a:defRPr>
      </a:lvl7pPr>
      <a:lvl8pPr marL="10241578" algn="l" defTabSz="2926165" rtl="0" eaLnBrk="1" latinLnBrk="0" hangingPunct="1">
        <a:defRPr sz="5800" kern="1200">
          <a:solidFill>
            <a:schemeClr val="tx1"/>
          </a:solidFill>
          <a:latin typeface="+mn-lt"/>
          <a:ea typeface="+mn-ea"/>
          <a:cs typeface="+mn-cs"/>
        </a:defRPr>
      </a:lvl8pPr>
      <a:lvl9pPr marL="11704661" algn="l" defTabSz="2926165"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Rounded Corners 44"/>
          <p:cNvSpPr/>
          <p:nvPr/>
        </p:nvSpPr>
        <p:spPr>
          <a:xfrm>
            <a:off x="33130049" y="4662408"/>
            <a:ext cx="10212511" cy="4212496"/>
          </a:xfrm>
          <a:prstGeom prst="roundRect">
            <a:avLst>
              <a:gd name="adj" fmla="val 5601"/>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72" name="Rectangle 71"/>
          <p:cNvSpPr/>
          <p:nvPr/>
        </p:nvSpPr>
        <p:spPr>
          <a:xfrm>
            <a:off x="0" y="2"/>
            <a:ext cx="43891200" cy="4168061"/>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5344" tIns="42672" rIns="85344" bIns="42672" rtlCol="0" anchor="ctr"/>
          <a:lstStyle>
            <a:defPPr>
              <a:defRPr kern="1200"/>
            </a:defPPr>
          </a:lstStyle>
          <a:p>
            <a:pPr algn="ctr"/>
            <a:endParaRPr lang="en-US" sz="5799" dirty="0"/>
          </a:p>
        </p:txBody>
      </p:sp>
      <p:sp>
        <p:nvSpPr>
          <p:cNvPr id="51" name="Title 11">
            <a:extLst>
              <a:ext uri="{FF2B5EF4-FFF2-40B4-BE49-F238E27FC236}">
                <a16:creationId xmlns:a16="http://schemas.microsoft.com/office/drawing/2014/main" id="{EE7A5C51-35F0-4B71-992D-43D344D16C04}"/>
              </a:ext>
            </a:extLst>
          </p:cNvPr>
          <p:cNvSpPr txBox="1"/>
          <p:nvPr/>
        </p:nvSpPr>
        <p:spPr>
          <a:xfrm>
            <a:off x="3730752" y="429934"/>
            <a:ext cx="36685728" cy="1831290"/>
          </a:xfrm>
          <a:prstGeom prst="rect">
            <a:avLst/>
          </a:prstGeom>
        </p:spPr>
        <p:txBody>
          <a:bodyPr lIns="85344" tIns="42672" rIns="85344" bIns="42672"/>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GB" sz="6600" b="1" i="0" dirty="0">
                <a:solidFill>
                  <a:srgbClr val="CB6D04"/>
                </a:solidFill>
                <a:effectLst/>
                <a:latin typeface="Times New Roman" panose="02020603050405020304" pitchFamily="18" charset="0"/>
                <a:cs typeface="Times New Roman" panose="02020603050405020304" pitchFamily="18" charset="0"/>
              </a:rPr>
              <a:t>Optimizing Fourier ptychographic reconstruction for illumination wavelength and noise reduction</a:t>
            </a:r>
          </a:p>
        </p:txBody>
      </p:sp>
      <p:sp>
        <p:nvSpPr>
          <p:cNvPr id="58" name="Text Placeholder 16">
            <a:extLst>
              <a:ext uri="{FF2B5EF4-FFF2-40B4-BE49-F238E27FC236}">
                <a16:creationId xmlns:a16="http://schemas.microsoft.com/office/drawing/2014/main" id="{1F3AA395-C058-4F87-B3A3-A8A8BC543EF9}"/>
              </a:ext>
            </a:extLst>
          </p:cNvPr>
          <p:cNvSpPr txBox="1"/>
          <p:nvPr/>
        </p:nvSpPr>
        <p:spPr>
          <a:xfrm>
            <a:off x="8249452" y="1542362"/>
            <a:ext cx="27432000" cy="2428357"/>
          </a:xfrm>
          <a:prstGeom prst="rect">
            <a:avLst/>
          </a:prstGeom>
        </p:spPr>
        <p:txBody>
          <a:bodyPr lIns="85344" tIns="42672" rIns="85344" bIns="42672">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3700" dirty="0" err="1">
                <a:solidFill>
                  <a:schemeClr val="bg1"/>
                </a:solidFill>
                <a:latin typeface="Domine" panose="02040503040403060204" pitchFamily="18" charset="0"/>
              </a:rPr>
              <a:t>Arban</a:t>
            </a:r>
            <a:r>
              <a:rPr lang="en-US" sz="3700" dirty="0">
                <a:solidFill>
                  <a:schemeClr val="bg1"/>
                </a:solidFill>
                <a:latin typeface="Domine" panose="02040503040403060204" pitchFamily="18" charset="0"/>
              </a:rPr>
              <a:t> UKA</a:t>
            </a:r>
            <a:r>
              <a:rPr lang="en-US" sz="3700" baseline="30000" dirty="0">
                <a:solidFill>
                  <a:schemeClr val="bg1"/>
                </a:solidFill>
                <a:latin typeface="Domine" panose="02040503040403060204" pitchFamily="18" charset="0"/>
              </a:rPr>
              <a:t>1</a:t>
            </a:r>
            <a:r>
              <a:rPr lang="en-US" sz="3700" dirty="0">
                <a:solidFill>
                  <a:schemeClr val="bg1"/>
                </a:solidFill>
                <a:latin typeface="Domine" panose="02040503040403060204" pitchFamily="18" charset="0"/>
              </a:rPr>
              <a:t>, Kevin Haxhi</a:t>
            </a:r>
            <a:r>
              <a:rPr lang="en-US" sz="3700" baseline="30000" dirty="0">
                <a:solidFill>
                  <a:schemeClr val="bg1"/>
                </a:solidFill>
                <a:latin typeface="Domine" panose="02040503040403060204" pitchFamily="18" charset="0"/>
              </a:rPr>
              <a:t>1</a:t>
            </a:r>
            <a:r>
              <a:rPr lang="en-US" sz="3700" dirty="0">
                <a:solidFill>
                  <a:schemeClr val="bg1"/>
                </a:solidFill>
                <a:latin typeface="Domine" panose="02040503040403060204" pitchFamily="18" charset="0"/>
              </a:rPr>
              <a:t>, Gent Imeraj</a:t>
            </a:r>
            <a:r>
              <a:rPr lang="en-US" sz="3700" baseline="30000" dirty="0">
                <a:solidFill>
                  <a:schemeClr val="bg1"/>
                </a:solidFill>
                <a:latin typeface="Domine" panose="02040503040403060204" pitchFamily="18" charset="0"/>
              </a:rPr>
              <a:t>2</a:t>
            </a:r>
            <a:r>
              <a:rPr lang="en-US" sz="3700" dirty="0">
                <a:solidFill>
                  <a:schemeClr val="bg1"/>
                </a:solidFill>
                <a:latin typeface="Domine" panose="02040503040403060204" pitchFamily="18" charset="0"/>
              </a:rPr>
              <a:t>, Griselda Alushllari</a:t>
            </a:r>
            <a:r>
              <a:rPr lang="en-US" sz="3700" baseline="30000" dirty="0">
                <a:solidFill>
                  <a:schemeClr val="bg1"/>
                </a:solidFill>
                <a:latin typeface="Domine" panose="02040503040403060204" pitchFamily="18" charset="0"/>
              </a:rPr>
              <a:t>3</a:t>
            </a:r>
          </a:p>
          <a:p>
            <a:pPr algn="ctr"/>
            <a:r>
              <a:rPr lang="en-US" sz="3200" baseline="30000" dirty="0">
                <a:solidFill>
                  <a:schemeClr val="bg1"/>
                </a:solidFill>
                <a:latin typeface="Times New Roman" panose="02020603050405020304" pitchFamily="18" charset="0"/>
                <a:cs typeface="Times New Roman" panose="02020603050405020304" pitchFamily="18" charset="0"/>
              </a:rPr>
              <a:t>1</a:t>
            </a:r>
            <a:r>
              <a:rPr lang="en-US" sz="3200" dirty="0">
                <a:solidFill>
                  <a:schemeClr val="bg1"/>
                </a:solidFill>
                <a:latin typeface="Times New Roman" panose="02020603050405020304" pitchFamily="18" charset="0"/>
                <a:cs typeface="Times New Roman" panose="02020603050405020304" pitchFamily="18" charset="0"/>
              </a:rPr>
              <a:t>Department of Computer Engineering, Epoka University, 1000, Tirana, Albania</a:t>
            </a:r>
          </a:p>
          <a:p>
            <a:pPr algn="ctr"/>
            <a:r>
              <a:rPr lang="en-US" sz="3200" kern="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AL"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Applied Informatics, Hosei University, Tokyo, Japan</a:t>
            </a:r>
          </a:p>
          <a:p>
            <a:pPr algn="ctr"/>
            <a:r>
              <a:rPr lang="en-US" sz="3200" kern="0" baseline="30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AL" sz="3200"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Department of Physics, Tirana University, Tirana, Albania</a:t>
            </a:r>
            <a:endParaRPr lang="en-AL" sz="3200" kern="100" dirty="0">
              <a:solidFill>
                <a:schemeClr val="bg1"/>
              </a:solidFill>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71" name="Rectangle: Rounded Corners 70"/>
          <p:cNvSpPr/>
          <p:nvPr/>
        </p:nvSpPr>
        <p:spPr>
          <a:xfrm>
            <a:off x="33037360" y="18288042"/>
            <a:ext cx="10233021" cy="3185135"/>
          </a:xfrm>
          <a:prstGeom prst="roundRect">
            <a:avLst>
              <a:gd name="adj" fmla="val 3948"/>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59" name="TextBox 58">
            <a:extLst>
              <a:ext uri="{FF2B5EF4-FFF2-40B4-BE49-F238E27FC236}">
                <a16:creationId xmlns:a16="http://schemas.microsoft.com/office/drawing/2014/main" id="{2224C3B5-C740-463A-8086-222E05D55D53}"/>
              </a:ext>
            </a:extLst>
          </p:cNvPr>
          <p:cNvSpPr txBox="1"/>
          <p:nvPr/>
        </p:nvSpPr>
        <p:spPr>
          <a:xfrm>
            <a:off x="33502494" y="18805348"/>
            <a:ext cx="9645961" cy="2541530"/>
          </a:xfrm>
          <a:prstGeom prst="rect">
            <a:avLst/>
          </a:prstGeom>
          <a:noFill/>
        </p:spPr>
        <p:txBody>
          <a:bodyPr wrap="square" rtlCol="0">
            <a:spAutoFit/>
          </a:bodyPr>
          <a:lstStyle>
            <a:defPPr>
              <a:defRPr kern="1200"/>
            </a:defPPr>
          </a:lstStyle>
          <a:p>
            <a:pPr algn="just">
              <a:lnSpc>
                <a:spcPct val="115000"/>
              </a:lnSpc>
            </a:pPr>
            <a:r>
              <a:rPr lang="en-US"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[1] </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Zheng, G., Horstmeyer, R., &amp; Yang, C. (2013). Wide-field, high-resolution Fourier ptychographic microscopy. </a:t>
            </a:r>
            <a:r>
              <a:rPr lang="en-AL" sz="2000" i="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Nature photonics</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 </a:t>
            </a:r>
            <a:r>
              <a:rPr lang="en-AL" sz="2000" i="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7</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(9), 739-745.</a:t>
            </a:r>
            <a:endParaRPr lang="en-AL"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US"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[2] </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Zheng, G., Shen, C., Jiang, S., Song, P., &amp; Yang, C. (2021). Concept, implementations and applications of Fourier ptychography. </a:t>
            </a:r>
            <a:r>
              <a:rPr lang="en-AL" sz="2000" i="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Nature Reviews Physics</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 </a:t>
            </a:r>
            <a:r>
              <a:rPr lang="en-AL" sz="2000" i="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3</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(3), 207-223.</a:t>
            </a:r>
            <a:endParaRPr lang="en-AL"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15000"/>
              </a:lnSpc>
            </a:pPr>
            <a:r>
              <a:rPr lang="en-US"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[3] </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Uka, A., Imeraj, G., Qesaraku, B., &amp; Shehu, B. (2022). Fourier Ptychography Microscopy Resolution Improvement Employing Refocusing. In </a:t>
            </a:r>
            <a:r>
              <a:rPr lang="en-AL" sz="2000" i="1"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BIODEVICES</a:t>
            </a:r>
            <a:r>
              <a:rPr lang="en-AL" sz="2000" kern="100" dirty="0">
                <a:solidFill>
                  <a:srgbClr val="222222"/>
                </a:solidFill>
                <a:effectLst/>
                <a:latin typeface="Times New Roman" panose="02020603050405020304" pitchFamily="18" charset="0"/>
                <a:ea typeface="Aptos" panose="020B0004020202020204" pitchFamily="34" charset="0"/>
                <a:cs typeface="Times New Roman" panose="02020603050405020304" pitchFamily="18" charset="0"/>
              </a:rPr>
              <a:t> (pp. 191-195)</a:t>
            </a:r>
            <a:endParaRPr lang="en-AL" sz="2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60" name="TextBox 59">
            <a:extLst>
              <a:ext uri="{FF2B5EF4-FFF2-40B4-BE49-F238E27FC236}">
                <a16:creationId xmlns:a16="http://schemas.microsoft.com/office/drawing/2014/main" id="{1043F711-D47E-42B5-B443-99A2ED27753E}"/>
              </a:ext>
            </a:extLst>
          </p:cNvPr>
          <p:cNvSpPr txBox="1"/>
          <p:nvPr/>
        </p:nvSpPr>
        <p:spPr>
          <a:xfrm>
            <a:off x="33441535" y="18377675"/>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Montserrat Extra Bold" panose="00000900000000000000" pitchFamily="50" charset="0"/>
              </a:rPr>
              <a:t>References</a:t>
            </a:r>
          </a:p>
        </p:txBody>
      </p:sp>
      <p:sp>
        <p:nvSpPr>
          <p:cNvPr id="42" name="Rectangle: Rounded Corners 41"/>
          <p:cNvSpPr/>
          <p:nvPr/>
        </p:nvSpPr>
        <p:spPr>
          <a:xfrm>
            <a:off x="33109539" y="9083756"/>
            <a:ext cx="10233021" cy="8848644"/>
          </a:xfrm>
          <a:prstGeom prst="roundRect">
            <a:avLst>
              <a:gd name="adj" fmla="val 6130"/>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4" name="TextBox 83">
            <a:extLst>
              <a:ext uri="{FF2B5EF4-FFF2-40B4-BE49-F238E27FC236}">
                <a16:creationId xmlns:a16="http://schemas.microsoft.com/office/drawing/2014/main" id="{7ABCCD2C-433F-478B-B18B-A4DAD100C702}"/>
              </a:ext>
            </a:extLst>
          </p:cNvPr>
          <p:cNvSpPr txBox="1"/>
          <p:nvPr/>
        </p:nvSpPr>
        <p:spPr>
          <a:xfrm>
            <a:off x="33407362" y="9693064"/>
            <a:ext cx="9642590" cy="8106835"/>
          </a:xfrm>
          <a:prstGeom prst="rect">
            <a:avLst/>
          </a:prstGeom>
          <a:noFill/>
        </p:spPr>
        <p:txBody>
          <a:bodyPr wrap="square" rtlCol="0">
            <a:spAutoFit/>
          </a:bodyPr>
          <a:lstStyle>
            <a:defPPr>
              <a:defRPr kern="1200"/>
            </a:defPPr>
          </a:lstStyle>
          <a:p>
            <a:pPr lvl="0">
              <a:lnSpc>
                <a:spcPct val="115000"/>
              </a:lnSpc>
            </a:pPr>
            <a:r>
              <a:rPr lang="en-US" sz="2400" dirty="0">
                <a:effectLst/>
                <a:latin typeface="Times New Roman" panose="02020603050405020304" pitchFamily="18" charset="0"/>
                <a:ea typeface="Cambria Math" panose="02040503050406030204" pitchFamily="18" charset="0"/>
              </a:rPr>
              <a:t>When all dataset images contain realistic noise, applying SVD to reference image is highly effective. If the noise in the dataset is severe, using SVD on reference image did not help to reduce all of it. As a result, the algorithm starts with a poor initial intensity estimate, which will result in diverging from the fine-structure image.</a:t>
            </a:r>
            <a:r>
              <a:rPr lang="en-AL" sz="2400" dirty="0">
                <a:latin typeface="Calibri" panose="020F0502020204030204" pitchFamily="34" charset="0"/>
                <a:ea typeface="Cambria Math" panose="02040503050406030204" pitchFamily="18" charset="0"/>
              </a:rPr>
              <a:t> </a:t>
            </a:r>
            <a:r>
              <a:rPr lang="en-US" sz="2400" dirty="0">
                <a:effectLst/>
                <a:latin typeface="Times New Roman" panose="02020603050405020304" pitchFamily="18" charset="0"/>
                <a:ea typeface="Cambria Math" panose="02040503050406030204" pitchFamily="18" charset="0"/>
              </a:rPr>
              <a:t>Increasing alpha parameter to an extent, will lead to better convergence towards the reference image. This will be beneficial only when the reference image is relatively clean.</a:t>
            </a:r>
            <a:r>
              <a:rPr lang="en-AL" sz="2400" dirty="0">
                <a:latin typeface="Calibri" panose="020F0502020204030204" pitchFamily="34" charset="0"/>
                <a:ea typeface="Cambria Math" panose="02040503050406030204" pitchFamily="18" charset="0"/>
              </a:rPr>
              <a:t> </a:t>
            </a:r>
            <a:r>
              <a:rPr lang="en-US" sz="2400" dirty="0">
                <a:effectLst/>
                <a:latin typeface="Times New Roman" panose="02020603050405020304" pitchFamily="18" charset="0"/>
                <a:ea typeface="Cambria Math" panose="02040503050406030204" pitchFamily="18" charset="0"/>
              </a:rPr>
              <a:t>FP algorithm reconstructs phase from known intensity of the images. If the intensity has noise, the reconstructed phase will be noisy, too. So, applying SVD/WT only on the intensity, without trying to fix the phase, will not correct the image.</a:t>
            </a:r>
            <a:r>
              <a:rPr lang="en-AL" sz="2400" dirty="0">
                <a:latin typeface="Calibri" panose="020F0502020204030204" pitchFamily="34" charset="0"/>
                <a:ea typeface="Cambria Math" panose="02040503050406030204" pitchFamily="18" charset="0"/>
              </a:rPr>
              <a:t>  </a:t>
            </a:r>
            <a:r>
              <a:rPr lang="en-US" sz="2400" dirty="0">
                <a:effectLst/>
                <a:latin typeface="Times New Roman" panose="02020603050405020304" pitchFamily="18" charset="0"/>
                <a:ea typeface="Cambria Math" panose="02040503050406030204" pitchFamily="18" charset="0"/>
              </a:rPr>
              <a:t>Using SVD/WT post-reconstruction worked fine when we applied them separately in the real and imaginary part. Then, after creating the complex object, it preserved better details and high information when we displayed only the real part, compared to displaying the whole magnitude. It turned out that the imaginary part had most of the noise.</a:t>
            </a:r>
            <a:r>
              <a:rPr lang="en-AL" sz="2400" dirty="0">
                <a:latin typeface="Calibri" panose="020F0502020204030204" pitchFamily="34" charset="0"/>
                <a:ea typeface="Cambria Math" panose="02040503050406030204" pitchFamily="18" charset="0"/>
              </a:rPr>
              <a:t> </a:t>
            </a:r>
            <a:r>
              <a:rPr lang="en-US" sz="2400" dirty="0">
                <a:effectLst/>
                <a:latin typeface="Times New Roman" panose="02020603050405020304" pitchFamily="18" charset="0"/>
                <a:ea typeface="Cambria Math" panose="02040503050406030204" pitchFamily="18" charset="0"/>
              </a:rPr>
              <a:t>Using WT/SVD during reconstruction (Fourier domain), proved to be highly effective, despite the noise in the dataset images. But, to reconstruct an image with fine details, it also needs high alpha parameter and a noiseless reference image.</a:t>
            </a:r>
            <a:endParaRPr lang="en-AL" sz="2400" dirty="0">
              <a:effectLst/>
              <a:latin typeface="Calibri" panose="020F0502020204030204" pitchFamily="34" charset="0"/>
              <a:ea typeface="Calibri" panose="020F0502020204030204" pitchFamily="34" charset="0"/>
            </a:endParaRPr>
          </a:p>
          <a:p>
            <a:pPr algn="just" eaLnBrk="1" hangingPunct="1">
              <a:spcBef>
                <a:spcPct val="0"/>
              </a:spcBef>
              <a:buFontTx/>
              <a:buNone/>
            </a:pPr>
            <a:endParaRPr lang="nl-NL" altLang="en-US" sz="2400" b="0" i="1" dirty="0"/>
          </a:p>
        </p:txBody>
      </p:sp>
      <p:sp>
        <p:nvSpPr>
          <p:cNvPr id="85" name="TextBox 84">
            <a:extLst>
              <a:ext uri="{FF2B5EF4-FFF2-40B4-BE49-F238E27FC236}">
                <a16:creationId xmlns:a16="http://schemas.microsoft.com/office/drawing/2014/main" id="{2F9F16DD-B1FB-447B-BA78-9201D1B2D897}"/>
              </a:ext>
            </a:extLst>
          </p:cNvPr>
          <p:cNvSpPr txBox="1"/>
          <p:nvPr/>
        </p:nvSpPr>
        <p:spPr>
          <a:xfrm>
            <a:off x="33313519" y="9169844"/>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Conclusion</a:t>
            </a:r>
          </a:p>
        </p:txBody>
      </p:sp>
      <p:sp>
        <p:nvSpPr>
          <p:cNvPr id="39" name="Rectangle: Rounded Corners 38"/>
          <p:cNvSpPr/>
          <p:nvPr/>
        </p:nvSpPr>
        <p:spPr>
          <a:xfrm>
            <a:off x="548640" y="4666446"/>
            <a:ext cx="10233021" cy="9436521"/>
          </a:xfrm>
          <a:prstGeom prst="roundRect">
            <a:avLst>
              <a:gd name="adj" fmla="val 1711"/>
            </a:avLst>
          </a:prstGeom>
          <a:solidFill>
            <a:srgbClr val="A0BEC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46" name="TextBox 45"/>
          <p:cNvSpPr txBox="1"/>
          <p:nvPr/>
        </p:nvSpPr>
        <p:spPr>
          <a:xfrm>
            <a:off x="1013777" y="5392890"/>
            <a:ext cx="9496036" cy="8710077"/>
          </a:xfrm>
          <a:prstGeom prst="rect">
            <a:avLst/>
          </a:prstGeom>
          <a:noFill/>
        </p:spPr>
        <p:txBody>
          <a:bodyPr wrap="square" rtlCol="0">
            <a:spAutoFit/>
          </a:bodyPr>
          <a:lstStyle>
            <a:defPPr>
              <a:defRPr kern="1200"/>
            </a:defPPr>
          </a:lstStyle>
          <a:p>
            <a:pPr algn="just"/>
            <a:r>
              <a:rPr lang="en-GB" sz="2800" b="0" i="0" dirty="0">
                <a:effectLst/>
                <a:latin typeface="Times New Roman" panose="02020603050405020304" pitchFamily="18" charset="0"/>
                <a:cs typeface="Times New Roman" panose="02020603050405020304" pitchFamily="18" charset="0"/>
              </a:rPr>
              <a:t>Microscopy is an important field that has seen significant improvements over the last decades to overcome unique inherent limitations. Some times the physical limitations could be overcome by using computational imaging. Fourier Ptychography is a powerful computational imaging technique that overcomes the resolution limitations of traditional microscopy by combining multiple low-resolution images captured under varied illumination angles. It overcomes the limitations of the traditional microscopes numerical aperture and reconstruct high-resolution image. The essence of this method lies in the reconstruction of images that go up to gigapixels using series of low-quality images. The traditional microscopic technique involves illumination by white light of the samples that are fixed on uniform glass slides. Here we test whether the Fourier Ptychography implemented on microscopic images acquired from a microfluidic chamber system depends on the wavelength of the illumination. We conclude that a shorter wavelength leads to a higher resolution of the images that are reconstructed. Results are combined with careful noise removal techniques involving different wavelets.</a:t>
            </a:r>
            <a:endParaRPr lang="en-GB" sz="2800" b="0" dirty="0">
              <a:effectLst/>
              <a:latin typeface="Times New Roman" panose="02020603050405020304" pitchFamily="18" charset="0"/>
              <a:cs typeface="Times New Roman" panose="02020603050405020304" pitchFamily="18" charset="0"/>
            </a:endParaRPr>
          </a:p>
        </p:txBody>
      </p:sp>
      <p:sp>
        <p:nvSpPr>
          <p:cNvPr id="47" name="TextBox 46"/>
          <p:cNvSpPr txBox="1"/>
          <p:nvPr/>
        </p:nvSpPr>
        <p:spPr>
          <a:xfrm>
            <a:off x="1013777" y="4846015"/>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Domine" panose="020B0604020202020204" charset="0"/>
              </a:rPr>
              <a:t>Abstract</a:t>
            </a:r>
          </a:p>
        </p:txBody>
      </p:sp>
      <p:sp>
        <p:nvSpPr>
          <p:cNvPr id="43" name="Rectangle: Rounded Corners 42"/>
          <p:cNvSpPr/>
          <p:nvPr/>
        </p:nvSpPr>
        <p:spPr>
          <a:xfrm>
            <a:off x="548640" y="15423894"/>
            <a:ext cx="10233021" cy="6049282"/>
          </a:xfrm>
          <a:prstGeom prst="roundRect">
            <a:avLst>
              <a:gd name="adj" fmla="val 2037"/>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86" name="TextBox 85">
            <a:extLst>
              <a:ext uri="{FF2B5EF4-FFF2-40B4-BE49-F238E27FC236}">
                <a16:creationId xmlns:a16="http://schemas.microsoft.com/office/drawing/2014/main" id="{9B320F11-3F85-4920-92E0-15D89C7AF4D2}"/>
              </a:ext>
            </a:extLst>
          </p:cNvPr>
          <p:cNvSpPr txBox="1"/>
          <p:nvPr/>
        </p:nvSpPr>
        <p:spPr>
          <a:xfrm>
            <a:off x="841248" y="15632691"/>
            <a:ext cx="9664663" cy="4401205"/>
          </a:xfrm>
          <a:prstGeom prst="rect">
            <a:avLst/>
          </a:prstGeom>
          <a:noFill/>
        </p:spPr>
        <p:txBody>
          <a:bodyPr wrap="square" rtlCol="0">
            <a:spAutoFit/>
          </a:bodyPr>
          <a:lstStyle>
            <a:defPPr>
              <a:defRPr kern="1200"/>
            </a:defPPr>
          </a:lstStyle>
          <a:p>
            <a:pPr algn="just">
              <a:buSzPts val="1400"/>
            </a:pPr>
            <a:r>
              <a:rPr lang="sq-AL" sz="2800" dirty="0">
                <a:latin typeface="Times New Roman" panose="02020603050405020304" pitchFamily="18" charset="0"/>
                <a:cs typeface="Times New Roman" panose="02020603050405020304" pitchFamily="18" charset="0"/>
              </a:rPr>
              <a:t>Fourier Ptychography Microscopy  </a:t>
            </a:r>
            <a:r>
              <a:rPr lang="en-US" sz="2800" dirty="0">
                <a:latin typeface="Times New Roman" panose="02020603050405020304" pitchFamily="18" charset="0"/>
                <a:cs typeface="Times New Roman" panose="02020603050405020304" pitchFamily="18" charset="0"/>
              </a:rPr>
              <a:t>a computational imaging technique that is able to bypass the barrier of SBP without involving procedures like mechanical scanning or phase measurement. We use this technique in homemade portable microscopes that acquire images from multiparametric microfluidic chambers and improving the image resolution using computation imaging provides a great improvement in the resolutions. This includes the use of programmed illumination using LED. Here we use also lasers that inherently have a narrower bandwidth that the LED’s. </a:t>
            </a:r>
          </a:p>
        </p:txBody>
      </p:sp>
      <p:sp>
        <p:nvSpPr>
          <p:cNvPr id="87" name="TextBox 86">
            <a:extLst>
              <a:ext uri="{FF2B5EF4-FFF2-40B4-BE49-F238E27FC236}">
                <a16:creationId xmlns:a16="http://schemas.microsoft.com/office/drawing/2014/main" id="{7DB2E49A-CE7A-4210-AE9F-5037030C938E}"/>
              </a:ext>
            </a:extLst>
          </p:cNvPr>
          <p:cNvSpPr txBox="1"/>
          <p:nvPr/>
        </p:nvSpPr>
        <p:spPr>
          <a:xfrm>
            <a:off x="428561" y="14900674"/>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Montserrat Extra Bold" panose="00000900000000000000" pitchFamily="50" charset="0"/>
              </a:rPr>
              <a:t>Introduction</a:t>
            </a:r>
          </a:p>
        </p:txBody>
      </p:sp>
      <p:sp>
        <p:nvSpPr>
          <p:cNvPr id="40" name="Rectangle: Rounded Corners 39"/>
          <p:cNvSpPr/>
          <p:nvPr/>
        </p:nvSpPr>
        <p:spPr>
          <a:xfrm>
            <a:off x="11395437" y="4708935"/>
            <a:ext cx="10233021" cy="16806731"/>
          </a:xfrm>
          <a:prstGeom prst="roundRect">
            <a:avLst>
              <a:gd name="adj" fmla="val 4686"/>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a:p>
        </p:txBody>
      </p:sp>
      <p:sp>
        <p:nvSpPr>
          <p:cNvPr id="90" name="TextBox 89">
            <a:extLst>
              <a:ext uri="{FF2B5EF4-FFF2-40B4-BE49-F238E27FC236}">
                <a16:creationId xmlns:a16="http://schemas.microsoft.com/office/drawing/2014/main" id="{29FDCEBF-DA7D-4AE0-A6BD-06A1FEAE41E1}"/>
              </a:ext>
            </a:extLst>
          </p:cNvPr>
          <p:cNvSpPr txBox="1"/>
          <p:nvPr/>
        </p:nvSpPr>
        <p:spPr>
          <a:xfrm>
            <a:off x="11834739" y="5809852"/>
            <a:ext cx="9302746" cy="9268050"/>
          </a:xfrm>
          <a:prstGeom prst="rect">
            <a:avLst/>
          </a:prstGeom>
          <a:noFill/>
        </p:spPr>
        <p:txBody>
          <a:bodyPr wrap="square" rtlCol="0">
            <a:spAutoFit/>
          </a:bodyPr>
          <a:lstStyle>
            <a:defPPr>
              <a:defRPr kern="1200"/>
            </a:defPPr>
          </a:lstStyle>
          <a:p>
            <a:pPr marL="0" marR="0" algn="just">
              <a:lnSpc>
                <a:spcPct val="107000"/>
              </a:lnSpc>
              <a:spcAft>
                <a:spcPts val="800"/>
              </a:spcAft>
              <a:buNone/>
            </a:pPr>
            <a:r>
              <a:rPr lang="en-US" sz="2400" b="1" kern="100" dirty="0">
                <a:effectLst/>
                <a:ea typeface="Microsoft Yi Baiti" panose="03000500000000000000" pitchFamily="66" charset="0"/>
                <a:cs typeface="Arial" panose="020B0604020202020204" pitchFamily="34" charset="0"/>
              </a:rPr>
              <a:t>Datasets:</a:t>
            </a:r>
            <a:endParaRPr lang="en-US" sz="2400" kern="100" dirty="0">
              <a:effectLst/>
              <a:ea typeface="Microsoft Yi Baiti" panose="03000500000000000000" pitchFamily="66" charset="0"/>
              <a:cs typeface="Arial" panose="020B0604020202020204" pitchFamily="34" charset="0"/>
            </a:endParaRPr>
          </a:p>
          <a:p>
            <a:pPr algn="just" eaLnBrk="1" hangingPunct="1">
              <a:spcBef>
                <a:spcPct val="0"/>
              </a:spcBef>
              <a:buNone/>
            </a:pPr>
            <a:r>
              <a:rPr lang="en-GB" sz="2400" b="0" dirty="0">
                <a:effectLst/>
                <a:latin typeface="Times New Roman" panose="02020603050405020304" pitchFamily="18" charset="0"/>
              </a:rPr>
              <a:t>The images are acquired in a homemade microscope that uses an array of LED or laser sources as illumination for the sample. Once we know the distance between neighbouring LED sources, we can use this information when we fuse the information in the </a:t>
            </a:r>
            <a:r>
              <a:rPr lang="en-GB" sz="2400" b="0" dirty="0" err="1">
                <a:effectLst/>
                <a:latin typeface="Times New Roman" panose="02020603050405020304" pitchFamily="18" charset="0"/>
              </a:rPr>
              <a:t>fourier</a:t>
            </a:r>
            <a:r>
              <a:rPr lang="en-GB" sz="2400" b="0" dirty="0">
                <a:effectLst/>
                <a:latin typeface="Times New Roman" panose="02020603050405020304" pitchFamily="18" charset="0"/>
              </a:rPr>
              <a:t> domain. One can take 9 images from 3 rows of LEDs that has 3 LED on each column. Or take, 25 images using 5-by-5 LED array.</a:t>
            </a:r>
          </a:p>
          <a:p>
            <a:pPr algn="just" eaLnBrk="1" hangingPunct="1">
              <a:spcBef>
                <a:spcPct val="0"/>
              </a:spcBef>
              <a:buNone/>
            </a:pPr>
            <a:endParaRPr lang="en-GB" sz="2400" kern="100" dirty="0">
              <a:latin typeface="Times New Roman" panose="02020603050405020304" pitchFamily="18" charset="0"/>
              <a:ea typeface="Microsoft Yi Baiti" panose="03000500000000000000" pitchFamily="66" charset="0"/>
              <a:cs typeface="Arial" panose="020B0604020202020204" pitchFamily="34" charset="0"/>
            </a:endParaRPr>
          </a:p>
          <a:p>
            <a:pPr algn="just" eaLnBrk="1" hangingPunct="1">
              <a:spcBef>
                <a:spcPct val="0"/>
              </a:spcBef>
              <a:buNone/>
            </a:pPr>
            <a:endParaRPr lang="en-GB" sz="2400" kern="100" dirty="0">
              <a:effectLst/>
              <a:latin typeface="Times New Roman" panose="02020603050405020304" pitchFamily="18" charset="0"/>
              <a:ea typeface="Microsoft Yi Baiti" panose="03000500000000000000" pitchFamily="66" charset="0"/>
              <a:cs typeface="Arial" panose="020B0604020202020204" pitchFamily="34" charset="0"/>
            </a:endParaRPr>
          </a:p>
          <a:p>
            <a:pPr algn="just" eaLnBrk="1" hangingPunct="1">
              <a:spcBef>
                <a:spcPct val="0"/>
              </a:spcBef>
              <a:buNone/>
            </a:pPr>
            <a:endParaRPr lang="en-GB" sz="2400" kern="100" dirty="0">
              <a:latin typeface="Times New Roman" panose="02020603050405020304" pitchFamily="18" charset="0"/>
              <a:ea typeface="Microsoft Yi Baiti" panose="03000500000000000000" pitchFamily="66" charset="0"/>
              <a:cs typeface="Arial" panose="020B0604020202020204" pitchFamily="34" charset="0"/>
            </a:endParaRPr>
          </a:p>
          <a:p>
            <a:pPr algn="just" eaLnBrk="1" hangingPunct="1">
              <a:spcBef>
                <a:spcPct val="0"/>
              </a:spcBef>
              <a:buNone/>
            </a:pPr>
            <a:endParaRPr lang="en-GB" sz="2400" kern="100" dirty="0">
              <a:effectLst/>
              <a:latin typeface="Times New Roman" panose="02020603050405020304" pitchFamily="18" charset="0"/>
              <a:ea typeface="Microsoft Yi Baiti" panose="03000500000000000000" pitchFamily="66" charset="0"/>
              <a:cs typeface="Arial" panose="020B0604020202020204" pitchFamily="34" charset="0"/>
            </a:endParaRPr>
          </a:p>
          <a:p>
            <a:pPr algn="just" eaLnBrk="1" hangingPunct="1">
              <a:spcBef>
                <a:spcPct val="0"/>
              </a:spcBef>
              <a:buNone/>
            </a:pPr>
            <a:endParaRPr lang="en-GB" sz="2400" kern="100" dirty="0">
              <a:latin typeface="Times New Roman" panose="02020603050405020304" pitchFamily="18" charset="0"/>
              <a:ea typeface="Microsoft Yi Baiti" panose="03000500000000000000" pitchFamily="66" charset="0"/>
              <a:cs typeface="Arial" panose="020B0604020202020204" pitchFamily="34" charset="0"/>
            </a:endParaRPr>
          </a:p>
          <a:p>
            <a:pPr algn="just" eaLnBrk="1" hangingPunct="1">
              <a:spcBef>
                <a:spcPct val="0"/>
              </a:spcBef>
              <a:buNone/>
            </a:pPr>
            <a:endParaRPr lang="en-US" sz="2400" kern="100" dirty="0">
              <a:effectLst/>
              <a:ea typeface="Microsoft Yi Baiti" panose="03000500000000000000" pitchFamily="66" charset="0"/>
              <a:cs typeface="Arial" panose="020B0604020202020204" pitchFamily="34" charset="0"/>
            </a:endParaRPr>
          </a:p>
          <a:p>
            <a:pPr marR="0" lvl="0" algn="just">
              <a:lnSpc>
                <a:spcPct val="107000"/>
              </a:lnSpc>
              <a:spcAft>
                <a:spcPts val="800"/>
              </a:spcAft>
              <a:buSzPts val="1000"/>
              <a:tabLst>
                <a:tab pos="457200" algn="l"/>
              </a:tabLst>
            </a:pPr>
            <a:endParaRPr lang="en-US" sz="2400" kern="100" dirty="0">
              <a:ea typeface="Microsoft Yi Baiti" panose="03000500000000000000" pitchFamily="66" charset="0"/>
              <a:cs typeface="Arial" panose="020B0604020202020204" pitchFamily="34" charset="0"/>
            </a:endParaRPr>
          </a:p>
          <a:p>
            <a:pPr marR="0" lvl="0" algn="just">
              <a:lnSpc>
                <a:spcPct val="107000"/>
              </a:lnSpc>
              <a:spcAft>
                <a:spcPts val="800"/>
              </a:spcAft>
              <a:buSzPts val="1000"/>
              <a:tabLst>
                <a:tab pos="457200" algn="l"/>
              </a:tabLst>
            </a:pPr>
            <a:endParaRPr lang="en-US" sz="2400" kern="100" dirty="0">
              <a:effectLst/>
              <a:ea typeface="Microsoft Yi Baiti" panose="03000500000000000000" pitchFamily="66" charset="0"/>
              <a:cs typeface="Arial" panose="020B0604020202020204" pitchFamily="34" charset="0"/>
            </a:endParaRPr>
          </a:p>
          <a:p>
            <a:pPr marR="0" lvl="0" algn="just">
              <a:lnSpc>
                <a:spcPct val="107000"/>
              </a:lnSpc>
              <a:spcAft>
                <a:spcPts val="800"/>
              </a:spcAft>
              <a:buSzPts val="1000"/>
              <a:tabLst>
                <a:tab pos="457200" algn="l"/>
              </a:tabLst>
            </a:pPr>
            <a:endParaRPr lang="en-US" sz="2400" kern="100" dirty="0">
              <a:ea typeface="Microsoft Yi Baiti" panose="03000500000000000000" pitchFamily="66" charset="0"/>
              <a:cs typeface="Arial" panose="020B0604020202020204" pitchFamily="34" charset="0"/>
            </a:endParaRPr>
          </a:p>
          <a:p>
            <a:pPr marR="0" lvl="0" algn="just">
              <a:lnSpc>
                <a:spcPct val="107000"/>
              </a:lnSpc>
              <a:spcAft>
                <a:spcPts val="800"/>
              </a:spcAft>
              <a:buSzPts val="1000"/>
              <a:tabLst>
                <a:tab pos="457200" algn="l"/>
              </a:tabLst>
            </a:pPr>
            <a:endParaRPr lang="en-US" sz="2400" kern="100" dirty="0">
              <a:effectLst/>
              <a:ea typeface="Microsoft Yi Baiti" panose="03000500000000000000" pitchFamily="66" charset="0"/>
              <a:cs typeface="Arial" panose="020B0604020202020204" pitchFamily="34" charset="0"/>
            </a:endParaRPr>
          </a:p>
          <a:p>
            <a:pPr marR="0" lvl="0" algn="ctr">
              <a:lnSpc>
                <a:spcPct val="107000"/>
              </a:lnSpc>
              <a:spcAft>
                <a:spcPts val="800"/>
              </a:spcAft>
              <a:buSzPts val="1000"/>
              <a:tabLst>
                <a:tab pos="457200" algn="l"/>
              </a:tabLst>
            </a:pPr>
            <a:r>
              <a:rPr lang="en-US" sz="2400" kern="100" dirty="0">
                <a:effectLst/>
                <a:ea typeface="Microsoft Yi Baiti" panose="03000500000000000000" pitchFamily="66" charset="0"/>
                <a:cs typeface="Arial" panose="020B0604020202020204" pitchFamily="34" charset="0"/>
              </a:rPr>
              <a:t> </a:t>
            </a:r>
          </a:p>
          <a:p>
            <a:pPr marR="0" lvl="0" algn="ctr">
              <a:lnSpc>
                <a:spcPct val="107000"/>
              </a:lnSpc>
              <a:spcAft>
                <a:spcPts val="800"/>
              </a:spcAft>
              <a:buSzPts val="1000"/>
              <a:tabLst>
                <a:tab pos="457200" algn="l"/>
              </a:tabLst>
            </a:pPr>
            <a:r>
              <a:rPr lang="en-US" sz="2400" b="1" kern="100" dirty="0">
                <a:effectLst/>
                <a:ea typeface="Microsoft Yi Baiti" panose="03000500000000000000" pitchFamily="66" charset="0"/>
                <a:cs typeface="Arial" panose="020B0604020202020204" pitchFamily="34" charset="0"/>
              </a:rPr>
              <a:t>Figure 1: </a:t>
            </a:r>
            <a:r>
              <a:rPr lang="en-US" sz="2400" kern="100" dirty="0">
                <a:effectLst/>
                <a:ea typeface="Microsoft Yi Baiti" panose="03000500000000000000" pitchFamily="66" charset="0"/>
                <a:cs typeface="Arial" panose="020B0604020202020204" pitchFamily="34" charset="0"/>
              </a:rPr>
              <a:t>Sample illumination in a microscope from 2 different directions</a:t>
            </a:r>
          </a:p>
          <a:p>
            <a:pPr marL="0" marR="0" algn="just">
              <a:lnSpc>
                <a:spcPct val="107000"/>
              </a:lnSpc>
              <a:spcAft>
                <a:spcPts val="800"/>
              </a:spcAft>
              <a:buNone/>
            </a:pPr>
            <a:endParaRPr lang="en-US" sz="2400" b="1" kern="100" dirty="0">
              <a:effectLst/>
              <a:ea typeface="Microsoft Yi Baiti" panose="03000500000000000000" pitchFamily="66" charset="0"/>
              <a:cs typeface="Arial" panose="020B0604020202020204" pitchFamily="34" charset="0"/>
            </a:endParaRPr>
          </a:p>
          <a:p>
            <a:pPr marL="0" marR="0" algn="just">
              <a:lnSpc>
                <a:spcPct val="107000"/>
              </a:lnSpc>
              <a:spcAft>
                <a:spcPts val="800"/>
              </a:spcAft>
              <a:buNone/>
            </a:pPr>
            <a:endParaRPr lang="en-US" sz="2400" b="1" kern="100" dirty="0">
              <a:ea typeface="Microsoft Yi Baiti" panose="03000500000000000000" pitchFamily="66" charset="0"/>
              <a:cs typeface="Arial" panose="020B0604020202020204" pitchFamily="34" charset="0"/>
            </a:endParaRPr>
          </a:p>
        </p:txBody>
      </p:sp>
      <p:sp>
        <p:nvSpPr>
          <p:cNvPr id="91" name="TextBox 90">
            <a:extLst>
              <a:ext uri="{FF2B5EF4-FFF2-40B4-BE49-F238E27FC236}">
                <a16:creationId xmlns:a16="http://schemas.microsoft.com/office/drawing/2014/main" id="{15232698-55E6-4C6D-9947-A1F5F1CCE1E0}"/>
              </a:ext>
            </a:extLst>
          </p:cNvPr>
          <p:cNvSpPr txBox="1"/>
          <p:nvPr/>
        </p:nvSpPr>
        <p:spPr>
          <a:xfrm>
            <a:off x="11871986" y="5149539"/>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Montserrat Extra Bold" panose="00000900000000000000" pitchFamily="50" charset="0"/>
              </a:rPr>
              <a:t>Methodology</a:t>
            </a:r>
          </a:p>
        </p:txBody>
      </p:sp>
      <p:sp>
        <p:nvSpPr>
          <p:cNvPr id="41" name="Rectangle: Rounded Corners 40"/>
          <p:cNvSpPr/>
          <p:nvPr/>
        </p:nvSpPr>
        <p:spPr>
          <a:xfrm>
            <a:off x="22262743" y="4736786"/>
            <a:ext cx="10233021" cy="16806731"/>
          </a:xfrm>
          <a:prstGeom prst="roundRect">
            <a:avLst>
              <a:gd name="adj" fmla="val 7001"/>
            </a:avLst>
          </a:prstGeom>
          <a:solidFill>
            <a:srgbClr val="E3E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a:defPPr>
          </a:lstStyle>
          <a:p>
            <a:pPr algn="ctr"/>
            <a:endParaRPr lang="en-US" sz="6400" dirty="0"/>
          </a:p>
        </p:txBody>
      </p:sp>
      <p:sp>
        <p:nvSpPr>
          <p:cNvPr id="93" name="TextBox 92">
            <a:extLst>
              <a:ext uri="{FF2B5EF4-FFF2-40B4-BE49-F238E27FC236}">
                <a16:creationId xmlns:a16="http://schemas.microsoft.com/office/drawing/2014/main" id="{7381E656-1550-4678-91D6-50348E24F942}"/>
              </a:ext>
            </a:extLst>
          </p:cNvPr>
          <p:cNvSpPr txBox="1"/>
          <p:nvPr/>
        </p:nvSpPr>
        <p:spPr>
          <a:xfrm>
            <a:off x="22696807" y="5026771"/>
            <a:ext cx="9302746"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Results</a:t>
            </a:r>
          </a:p>
        </p:txBody>
      </p:sp>
      <p:pic>
        <p:nvPicPr>
          <p:cNvPr id="3" name="Picture 2" descr="Epoka University - Wikipedia">
            <a:extLst>
              <a:ext uri="{FF2B5EF4-FFF2-40B4-BE49-F238E27FC236}">
                <a16:creationId xmlns:a16="http://schemas.microsoft.com/office/drawing/2014/main" id="{B3E8B569-1E41-D28F-D28D-24E42CBF96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83338" y="1885482"/>
            <a:ext cx="6765117" cy="2239861"/>
          </a:xfrm>
          <a:prstGeom prst="rect">
            <a:avLst/>
          </a:prstGeom>
          <a:noFill/>
          <a:ln>
            <a:noFill/>
          </a:ln>
        </p:spPr>
      </p:pic>
      <p:sp>
        <p:nvSpPr>
          <p:cNvPr id="17" name="Tekstvak 14335">
            <a:extLst>
              <a:ext uri="{FF2B5EF4-FFF2-40B4-BE49-F238E27FC236}">
                <a16:creationId xmlns:a16="http://schemas.microsoft.com/office/drawing/2014/main" id="{7ACB9DCA-1DBF-FBDF-787F-3CC079470C21}"/>
              </a:ext>
            </a:extLst>
          </p:cNvPr>
          <p:cNvSpPr txBox="1">
            <a:spLocks noChangeArrowheads="1"/>
          </p:cNvSpPr>
          <p:nvPr/>
        </p:nvSpPr>
        <p:spPr bwMode="auto">
          <a:xfrm>
            <a:off x="22514082" y="14724132"/>
            <a:ext cx="9285461" cy="341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endParaRPr lang="en-GB" sz="2800" b="0" dirty="0">
              <a:effectLst/>
              <a:latin typeface="Times New Roman" panose="02020603050405020304" pitchFamily="18" charset="0"/>
            </a:endParaRPr>
          </a:p>
          <a:p>
            <a:pPr algn="just" eaLnBrk="1" hangingPunct="1">
              <a:spcBef>
                <a:spcPct val="0"/>
              </a:spcBef>
              <a:buFontTx/>
              <a:buNone/>
            </a:pPr>
            <a:r>
              <a:rPr lang="en-GB" altLang="en-US" sz="2800" b="0" dirty="0">
                <a:latin typeface="Times New Roman" panose="02020603050405020304" pitchFamily="18" charset="0"/>
              </a:rPr>
              <a:t>We notice that the resolution is higher for smaller wavelengths (blue </a:t>
            </a:r>
            <a:r>
              <a:rPr lang="en-GB" altLang="en-US" sz="2800" b="0" dirty="0" err="1">
                <a:latin typeface="Times New Roman" panose="02020603050405020304" pitchFamily="18" charset="0"/>
              </a:rPr>
              <a:t>color</a:t>
            </a:r>
            <a:r>
              <a:rPr lang="en-GB" altLang="en-US" sz="2800" b="0" dirty="0">
                <a:latin typeface="Times New Roman" panose="02020603050405020304" pitchFamily="18" charset="0"/>
              </a:rPr>
              <a:t> vs red). We evaluate also the robustness of this technique to noise. We add noise to the acquired images and evaluate the quality of the reconstructed images using several different scenarios. The noise is removed using SVD </a:t>
            </a:r>
            <a:r>
              <a:rPr lang="en-GB" altLang="en-US" sz="2800" b="0">
                <a:latin typeface="Times New Roman" panose="02020603050405020304" pitchFamily="18" charset="0"/>
              </a:rPr>
              <a:t>and Wavelets.</a:t>
            </a:r>
            <a:endParaRPr lang="en-US" altLang="en-US" sz="2800" b="0" dirty="0"/>
          </a:p>
        </p:txBody>
      </p:sp>
      <p:sp>
        <p:nvSpPr>
          <p:cNvPr id="18" name="Text Box 93">
            <a:extLst>
              <a:ext uri="{FF2B5EF4-FFF2-40B4-BE49-F238E27FC236}">
                <a16:creationId xmlns:a16="http://schemas.microsoft.com/office/drawing/2014/main" id="{F1A52593-89FC-E3C7-599E-F501AF1DEF9E}"/>
              </a:ext>
            </a:extLst>
          </p:cNvPr>
          <p:cNvSpPr txBox="1">
            <a:spLocks noChangeArrowheads="1"/>
          </p:cNvSpPr>
          <p:nvPr/>
        </p:nvSpPr>
        <p:spPr bwMode="auto">
          <a:xfrm>
            <a:off x="11415947" y="16468238"/>
            <a:ext cx="9954118" cy="255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marL="0" marR="0" lvl="0" indent="0" algn="l" rtl="0">
              <a:lnSpc>
                <a:spcPct val="100000"/>
              </a:lnSpc>
              <a:spcBef>
                <a:spcPts val="0"/>
              </a:spcBef>
              <a:spcAft>
                <a:spcPts val="0"/>
              </a:spcAft>
              <a:buNone/>
            </a:pPr>
            <a:r>
              <a:rPr lang="en-US" sz="2800" i="0" u="none" strike="noStrike" cap="none" dirty="0">
                <a:latin typeface="Times New Roman" panose="02020603050405020304" pitchFamily="18" charset="0"/>
                <a:ea typeface="Chivo"/>
                <a:cs typeface="Times New Roman" panose="02020603050405020304" pitchFamily="18" charset="0"/>
                <a:sym typeface="Chivo"/>
              </a:rPr>
              <a:t>Uncertainty principle is valid in microscopy and the resolution in </a:t>
            </a:r>
            <a:r>
              <a:rPr lang="en-US" sz="2800" i="0" u="none" strike="noStrike" cap="none" dirty="0" err="1">
                <a:latin typeface="Times New Roman" panose="02020603050405020304" pitchFamily="18" charset="0"/>
                <a:ea typeface="Chivo"/>
                <a:cs typeface="Times New Roman" panose="02020603050405020304" pitchFamily="18" charset="0"/>
                <a:sym typeface="Chivo"/>
              </a:rPr>
              <a:t>reral</a:t>
            </a:r>
            <a:r>
              <a:rPr lang="en-US" sz="2800" i="0" u="none" strike="noStrike" cap="none" dirty="0">
                <a:latin typeface="Times New Roman" panose="02020603050405020304" pitchFamily="18" charset="0"/>
                <a:ea typeface="Chivo"/>
                <a:cs typeface="Times New Roman" panose="02020603050405020304" pitchFamily="18" charset="0"/>
                <a:sym typeface="Chivo"/>
              </a:rPr>
              <a:t> </a:t>
            </a:r>
            <a:r>
              <a:rPr lang="en-US" sz="2800" dirty="0">
                <a:latin typeface="Times New Roman" panose="02020603050405020304" pitchFamily="18" charset="0"/>
                <a:ea typeface="Chivo"/>
                <a:cs typeface="Times New Roman" panose="02020603050405020304" pitchFamily="18" charset="0"/>
                <a:sym typeface="Chivo"/>
              </a:rPr>
              <a:t>domain in inversely proportional to the transform/reciprocal/Fourier domain. We observe also the dependency on the wavelength of the illumination, where a lower wavelength corresponds to a higher resolution</a:t>
            </a:r>
            <a:endParaRPr lang="en-US" sz="2000" b="0" i="0" u="none" strike="noStrike" cap="none" dirty="0">
              <a:solidFill>
                <a:srgbClr val="000000"/>
              </a:solidFill>
              <a:latin typeface="Chivo"/>
              <a:ea typeface="Chivo"/>
              <a:cs typeface="Chivo"/>
              <a:sym typeface="Chivo"/>
            </a:endParaRPr>
          </a:p>
        </p:txBody>
      </p:sp>
      <p:sp>
        <p:nvSpPr>
          <p:cNvPr id="22" name="Tekstvak 14335">
            <a:extLst>
              <a:ext uri="{FF2B5EF4-FFF2-40B4-BE49-F238E27FC236}">
                <a16:creationId xmlns:a16="http://schemas.microsoft.com/office/drawing/2014/main" id="{8C9FC5C9-C985-232B-9572-9059D4D3526B}"/>
              </a:ext>
            </a:extLst>
          </p:cNvPr>
          <p:cNvSpPr txBox="1">
            <a:spLocks noChangeArrowheads="1"/>
          </p:cNvSpPr>
          <p:nvPr/>
        </p:nvSpPr>
        <p:spPr bwMode="auto">
          <a:xfrm>
            <a:off x="26656243" y="10170240"/>
            <a:ext cx="5723960" cy="480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US" altLang="en-US" sz="2600" b="0" dirty="0">
                <a:latin typeface="Times New Roman" panose="02020603050405020304" pitchFamily="18" charset="0"/>
                <a:cs typeface="Times New Roman" panose="02020603050405020304" pitchFamily="18" charset="0"/>
              </a:rPr>
              <a:t>These components have precisely drawn lines with line thickness down to 0.7 micrometer. </a:t>
            </a:r>
          </a:p>
          <a:p>
            <a:pPr algn="just" eaLnBrk="1" hangingPunct="1">
              <a:spcBef>
                <a:spcPct val="0"/>
              </a:spcBef>
              <a:buFontTx/>
              <a:buNone/>
            </a:pPr>
            <a:r>
              <a:rPr lang="en-US" altLang="en-US" sz="2600" dirty="0">
                <a:latin typeface="Times New Roman" panose="02020603050405020304" pitchFamily="18" charset="0"/>
                <a:cs typeface="Times New Roman" panose="02020603050405020304" pitchFamily="18" charset="0"/>
              </a:rPr>
              <a:t>Several images acquired are fused in the </a:t>
            </a:r>
            <a:r>
              <a:rPr lang="en-US" altLang="en-US" sz="2600" dirty="0" err="1">
                <a:latin typeface="Times New Roman" panose="02020603050405020304" pitchFamily="18" charset="0"/>
                <a:cs typeface="Times New Roman" panose="02020603050405020304" pitchFamily="18" charset="0"/>
              </a:rPr>
              <a:t>fourier</a:t>
            </a:r>
            <a:r>
              <a:rPr lang="en-US" altLang="en-US" sz="2600" dirty="0">
                <a:latin typeface="Times New Roman" panose="02020603050405020304" pitchFamily="18" charset="0"/>
                <a:cs typeface="Times New Roman" panose="02020603050405020304" pitchFamily="18" charset="0"/>
              </a:rPr>
              <a:t> domain, and then then this information is used to reconstruct a higher resolution image by transforming to real domain. The quality of these images is </a:t>
            </a:r>
            <a:r>
              <a:rPr lang="en-US" altLang="en-US" sz="2600" dirty="0" err="1">
                <a:latin typeface="Times New Roman" panose="02020603050405020304" pitchFamily="18" charset="0"/>
                <a:cs typeface="Times New Roman" panose="02020603050405020304" pitchFamily="18" charset="0"/>
              </a:rPr>
              <a:t>quatitatively</a:t>
            </a:r>
            <a:r>
              <a:rPr lang="en-US" altLang="en-US" sz="2600" dirty="0">
                <a:latin typeface="Times New Roman" panose="02020603050405020304" pitchFamily="18" charset="0"/>
                <a:cs typeface="Times New Roman" panose="02020603050405020304" pitchFamily="18" charset="0"/>
              </a:rPr>
              <a:t> evaluated using quality metrics: NIQE, PIQE, BRISQUE</a:t>
            </a:r>
            <a:endParaRPr lang="nl-NL" altLang="en-US" sz="2600" b="0" dirty="0">
              <a:latin typeface="Times New Roman" panose="02020603050405020304" pitchFamily="18" charset="0"/>
              <a:cs typeface="Times New Roman" panose="02020603050405020304" pitchFamily="18" charset="0"/>
            </a:endParaRPr>
          </a:p>
        </p:txBody>
      </p:sp>
      <p:pic>
        <p:nvPicPr>
          <p:cNvPr id="2" name="Picture 1" descr="acquisition1.jpg">
            <a:extLst>
              <a:ext uri="{FF2B5EF4-FFF2-40B4-BE49-F238E27FC236}">
                <a16:creationId xmlns:a16="http://schemas.microsoft.com/office/drawing/2014/main" id="{AD252AED-9C64-C504-3A88-2CC379A4E83E}"/>
              </a:ext>
            </a:extLst>
          </p:cNvPr>
          <p:cNvPicPr>
            <a:picLocks noChangeAspect="1"/>
          </p:cNvPicPr>
          <p:nvPr/>
        </p:nvPicPr>
        <p:blipFill>
          <a:blip r:embed="rId3"/>
          <a:stretch>
            <a:fillRect/>
          </a:stretch>
        </p:blipFill>
        <p:spPr>
          <a:xfrm>
            <a:off x="12183756" y="8585040"/>
            <a:ext cx="5738484" cy="1912828"/>
          </a:xfrm>
          <a:prstGeom prst="rect">
            <a:avLst/>
          </a:prstGeom>
        </p:spPr>
      </p:pic>
      <p:pic>
        <p:nvPicPr>
          <p:cNvPr id="5" name="Picture 4" descr="acquisition3.jpg">
            <a:extLst>
              <a:ext uri="{FF2B5EF4-FFF2-40B4-BE49-F238E27FC236}">
                <a16:creationId xmlns:a16="http://schemas.microsoft.com/office/drawing/2014/main" id="{1F5A209B-7E14-1187-481F-8EFAE65FC1EF}"/>
              </a:ext>
            </a:extLst>
          </p:cNvPr>
          <p:cNvPicPr>
            <a:picLocks noChangeAspect="1"/>
          </p:cNvPicPr>
          <p:nvPr/>
        </p:nvPicPr>
        <p:blipFill>
          <a:blip r:embed="rId4"/>
          <a:stretch>
            <a:fillRect/>
          </a:stretch>
        </p:blipFill>
        <p:spPr>
          <a:xfrm>
            <a:off x="12154774" y="10608701"/>
            <a:ext cx="5738484" cy="1912828"/>
          </a:xfrm>
          <a:prstGeom prst="rect">
            <a:avLst/>
          </a:prstGeom>
        </p:spPr>
      </p:pic>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F8BBE846-2CBD-2F22-994B-39EADFDBE3DB}"/>
                  </a:ext>
                </a:extLst>
              </p:cNvPr>
              <p:cNvSpPr/>
              <p:nvPr/>
            </p:nvSpPr>
            <p:spPr>
              <a:xfrm>
                <a:off x="12183756" y="14335957"/>
                <a:ext cx="2925224" cy="11440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1"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x</m:t>
                      </m:r>
                      <m:r>
                        <a:rPr lang="en-US" sz="3600" b="0" i="0"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m:t>
                      </m:r>
                      <m:r>
                        <a:rPr lang="en-US" sz="3600" b="0" i="1" smtClean="0">
                          <a:latin typeface="Cambria Math" panose="02040503050406030204" pitchFamily="18" charset="0"/>
                          <a:ea typeface="Cambria Math" panose="02040503050406030204" pitchFamily="18" charset="0"/>
                        </a:rPr>
                        <m:t>𝑘</m:t>
                      </m:r>
                      <m:r>
                        <a:rPr lang="en-US" sz="3600">
                          <a:latin typeface="Cambria Math" panose="02040503050406030204" pitchFamily="18" charset="0"/>
                          <a:ea typeface="Cambria Math" panose="02040503050406030204" pitchFamily="18" charset="0"/>
                        </a:rPr>
                        <m:t>≥</m:t>
                      </m:r>
                      <m:f>
                        <m:fPr>
                          <m:ctrlPr>
                            <a:rPr lang="en-US" sz="3600" b="0" i="1" smtClean="0">
                              <a:latin typeface="Cambria Math" panose="02040503050406030204" pitchFamily="18" charset="0"/>
                            </a:rPr>
                          </m:ctrlPr>
                        </m:fPr>
                        <m:num>
                          <m:r>
                            <a:rPr lang="en-US" sz="3600" b="0" i="1" smtClean="0">
                              <a:latin typeface="Cambria Math" panose="02040503050406030204" pitchFamily="18" charset="0"/>
                            </a:rPr>
                            <m:t>h</m:t>
                          </m:r>
                        </m:num>
                        <m:den>
                          <m:r>
                            <a:rPr lang="en-US" sz="3600" b="0" i="1" smtClean="0">
                              <a:latin typeface="Cambria Math" panose="02040503050406030204" pitchFamily="18" charset="0"/>
                            </a:rPr>
                            <m:t>4</m:t>
                          </m:r>
                          <m:r>
                            <a:rPr lang="en-US" sz="3600" b="0" i="1" smtClean="0">
                              <a:latin typeface="Cambria Math" panose="02040503050406030204" pitchFamily="18" charset="0"/>
                              <a:ea typeface="Cambria Math" panose="02040503050406030204" pitchFamily="18" charset="0"/>
                            </a:rPr>
                            <m:t>𝜋</m:t>
                          </m:r>
                        </m:den>
                      </m:f>
                    </m:oMath>
                  </m:oMathPara>
                </a14:m>
                <a:endParaRPr lang="en-US" sz="3600" dirty="0"/>
              </a:p>
            </p:txBody>
          </p:sp>
        </mc:Choice>
        <mc:Fallback>
          <p:sp>
            <p:nvSpPr>
              <p:cNvPr id="6" name="Rectangle 5">
                <a:extLst>
                  <a:ext uri="{FF2B5EF4-FFF2-40B4-BE49-F238E27FC236}">
                    <a16:creationId xmlns:a16="http://schemas.microsoft.com/office/drawing/2014/main" id="{F8BBE846-2CBD-2F22-994B-39EADFDBE3DB}"/>
                  </a:ext>
                </a:extLst>
              </p:cNvPr>
              <p:cNvSpPr>
                <a:spLocks noRot="1" noChangeAspect="1" noMove="1" noResize="1" noEditPoints="1" noAdjustHandles="1" noChangeArrowheads="1" noChangeShapeType="1" noTextEdit="1"/>
              </p:cNvSpPr>
              <p:nvPr/>
            </p:nvSpPr>
            <p:spPr>
              <a:xfrm>
                <a:off x="12183756" y="14335957"/>
                <a:ext cx="2925224" cy="1144096"/>
              </a:xfrm>
              <a:prstGeom prst="rect">
                <a:avLst/>
              </a:prstGeom>
              <a:blipFill>
                <a:blip r:embed="rId5"/>
                <a:stretch>
                  <a:fillRect b="-8791"/>
                </a:stretch>
              </a:blipFill>
            </p:spPr>
            <p:txBody>
              <a:bodyPr/>
              <a:lstStyle/>
              <a:p>
                <a:r>
                  <a:rPr lang="en-AL">
                    <a:noFill/>
                  </a:rPr>
                  <a:t> </a:t>
                </a:r>
              </a:p>
            </p:txBody>
          </p:sp>
        </mc:Fallback>
      </mc:AlternateContent>
      <p:pic>
        <p:nvPicPr>
          <p:cNvPr id="7" name="image18.jpeg" descr="microscope.jpg">
            <a:extLst>
              <a:ext uri="{FF2B5EF4-FFF2-40B4-BE49-F238E27FC236}">
                <a16:creationId xmlns:a16="http://schemas.microsoft.com/office/drawing/2014/main" id="{BEE60E41-02FF-DBF4-E8D5-64B7F9BC79D2}"/>
              </a:ext>
            </a:extLst>
          </p:cNvPr>
          <p:cNvPicPr/>
          <p:nvPr/>
        </p:nvPicPr>
        <p:blipFill>
          <a:blip r:embed="rId6" cstate="print"/>
          <a:stretch>
            <a:fillRect/>
          </a:stretch>
        </p:blipFill>
        <p:spPr>
          <a:xfrm>
            <a:off x="18416273" y="8594487"/>
            <a:ext cx="2953792" cy="3927042"/>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5AB3F5D3-B4F3-5333-4AB2-599CB29BEB44}"/>
                  </a:ext>
                </a:extLst>
              </p:cNvPr>
              <p:cNvSpPr txBox="1"/>
              <p:nvPr/>
            </p:nvSpPr>
            <p:spPr>
              <a:xfrm>
                <a:off x="12016736" y="15588350"/>
                <a:ext cx="9248741" cy="830997"/>
              </a:xfrm>
              <a:prstGeom prst="rect">
                <a:avLst/>
              </a:prstGeom>
              <a:noFill/>
            </p:spPr>
            <p:txBody>
              <a:bodyPr wrap="square" rtlCol="0">
                <a:spAutoFit/>
              </a:bodyPr>
              <a:lstStyle/>
              <a:p>
                <a14:m>
                  <m:oMath xmlns:m="http://schemas.openxmlformats.org/officeDocument/2006/math">
                    <m:r>
                      <m:rPr>
                        <m:nor/>
                      </m:rPr>
                      <a:rPr lang="en-US" sz="2400" dirty="0" smtClean="0"/>
                      <m:t>Field</m:t>
                    </m:r>
                    <m:r>
                      <m:rPr>
                        <m:nor/>
                      </m:rPr>
                      <a:rPr lang="en-US" sz="2400" dirty="0" smtClean="0"/>
                      <m:t> </m:t>
                    </m:r>
                    <m:r>
                      <m:rPr>
                        <m:nor/>
                      </m:rPr>
                      <a:rPr lang="en-US" sz="2400" dirty="0" smtClean="0"/>
                      <m:t>of</m:t>
                    </m:r>
                    <m:r>
                      <m:rPr>
                        <m:nor/>
                      </m:rPr>
                      <a:rPr lang="en-US" sz="2400" dirty="0" smtClean="0"/>
                      <m:t> </m:t>
                    </m:r>
                    <m:r>
                      <m:rPr>
                        <m:nor/>
                      </m:rPr>
                      <a:rPr lang="en-US" sz="2400" dirty="0" smtClean="0"/>
                      <m:t>View</m:t>
                    </m:r>
                    <m:r>
                      <a:rPr lang="en-US" sz="2400" b="0" i="1" dirty="0"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𝑋</m:t>
                    </m:r>
                    <m:r>
                      <a:rPr lang="en-US" sz="2400" b="0" i="1" smtClean="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x</m:t>
                    </m:r>
                    <m:r>
                      <a:rPr lang="en-US" sz="240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m:t>
                    </m:r>
                    <m:r>
                      <a:rPr lang="en-US" sz="2400" b="0" i="0" smtClean="0">
                        <a:latin typeface="Cambria Math" panose="02040503050406030204" pitchFamily="18" charset="0"/>
                        <a:ea typeface="Cambria Math" panose="02040503050406030204" pitchFamily="18" charset="0"/>
                      </a:rPr>
                      <m:t>      </m:t>
                    </m:r>
                    <m:r>
                      <a:rPr lang="en-US" sz="2400" b="0" i="0" smtClean="0">
                        <a:latin typeface="Cambria Math" panose="02040503050406030204" pitchFamily="18" charset="0"/>
                        <a:ea typeface="Cambria Math" panose="02040503050406030204" pitchFamily="18" charset="0"/>
                      </a:rPr>
                      <m:t> </m:t>
                    </m:r>
                  </m:oMath>
                </a14:m>
                <a:r>
                  <a:rPr lang="en-US" sz="2400" dirty="0"/>
                  <a:t>-&gt; Real Domain –         Object Plane</a:t>
                </a:r>
              </a:p>
              <a:p>
                <a14:m>
                  <m:oMath xmlns:m="http://schemas.openxmlformats.org/officeDocument/2006/math">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k</m:t>
                    </m:r>
                    <m:r>
                      <a:rPr lang="en-US" sz="240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𝑁</m:t>
                    </m:r>
                    <m:r>
                      <a:rPr lang="en-US" sz="2400">
                        <a:latin typeface="Cambria Math" panose="02040503050406030204" pitchFamily="18" charset="0"/>
                        <a:ea typeface="Cambria Math" panose="02040503050406030204" pitchFamily="18" charset="0"/>
                      </a:rPr>
                      <m:t>     </m:t>
                    </m:r>
                  </m:oMath>
                </a14:m>
                <a:r>
                  <a:rPr lang="en-US" sz="2400" dirty="0"/>
                  <a:t>-&gt; Transform Domain – Image Plane</a:t>
                </a:r>
                <a:endParaRPr lang="sq-AL" sz="2400" dirty="0"/>
              </a:p>
            </p:txBody>
          </p:sp>
        </mc:Choice>
        <mc:Fallback>
          <p:sp>
            <p:nvSpPr>
              <p:cNvPr id="8" name="TextBox 7">
                <a:extLst>
                  <a:ext uri="{FF2B5EF4-FFF2-40B4-BE49-F238E27FC236}">
                    <a16:creationId xmlns:a16="http://schemas.microsoft.com/office/drawing/2014/main" id="{5AB3F5D3-B4F3-5333-4AB2-599CB29BEB44}"/>
                  </a:ext>
                </a:extLst>
              </p:cNvPr>
              <p:cNvSpPr txBox="1">
                <a:spLocks noRot="1" noChangeAspect="1" noMove="1" noResize="1" noEditPoints="1" noAdjustHandles="1" noChangeArrowheads="1" noChangeShapeType="1" noTextEdit="1"/>
              </p:cNvSpPr>
              <p:nvPr/>
            </p:nvSpPr>
            <p:spPr>
              <a:xfrm>
                <a:off x="12016736" y="15588350"/>
                <a:ext cx="9248741" cy="830997"/>
              </a:xfrm>
              <a:prstGeom prst="rect">
                <a:avLst/>
              </a:prstGeom>
              <a:blipFill>
                <a:blip r:embed="rId7"/>
                <a:stretch>
                  <a:fillRect l="-686" t="-6061" b="-15152"/>
                </a:stretch>
              </a:blipFill>
            </p:spPr>
            <p:txBody>
              <a:bodyPr/>
              <a:lstStyle/>
              <a:p>
                <a:r>
                  <a:rPr lang="en-AL">
                    <a:noFill/>
                  </a:rPr>
                  <a:t> </a:t>
                </a:r>
              </a:p>
            </p:txBody>
          </p:sp>
        </mc:Fallback>
      </mc:AlternateContent>
      <p:sp>
        <p:nvSpPr>
          <p:cNvPr id="9" name="Google Shape;647;p52">
            <a:extLst>
              <a:ext uri="{FF2B5EF4-FFF2-40B4-BE49-F238E27FC236}">
                <a16:creationId xmlns:a16="http://schemas.microsoft.com/office/drawing/2014/main" id="{3FA24237-B68E-FDBA-4FF6-B06665542933}"/>
              </a:ext>
            </a:extLst>
          </p:cNvPr>
          <p:cNvSpPr txBox="1">
            <a:spLocks/>
          </p:cNvSpPr>
          <p:nvPr/>
        </p:nvSpPr>
        <p:spPr>
          <a:xfrm>
            <a:off x="18416273" y="20816039"/>
            <a:ext cx="2213700" cy="899400"/>
          </a:xfrm>
          <a:prstGeom prst="rect">
            <a:avLst/>
          </a:prstGeom>
        </p:spPr>
        <p:txBody>
          <a:bodyPr spcFirstLastPara="1" wrap="square" lIns="91425" tIns="91425" rIns="91425" bIns="91425" anchor="t" anchorCtr="0">
            <a:noAutofit/>
          </a:bodyPr>
          <a:lstStyle>
            <a:defPPr>
              <a:defRPr kern="1200"/>
            </a:defPPr>
            <a:lvl1pPr marL="0" indent="0" algn="l" defTabSz="2926165" rtl="0" eaLnBrk="1" latinLnBrk="0" hangingPunct="1">
              <a:spcBef>
                <a:spcPct val="20000"/>
              </a:spcBef>
              <a:buFont typeface="Arial" pitchFamily="34" charset="0"/>
              <a:buNone/>
              <a:defRPr sz="8934" kern="1200">
                <a:solidFill>
                  <a:schemeClr val="tx1"/>
                </a:solidFill>
                <a:latin typeface="+mn-lt"/>
                <a:ea typeface="+mn-ea"/>
                <a:cs typeface="+mn-cs"/>
              </a:defRPr>
            </a:lvl1pPr>
            <a:lvl2pPr marL="2377510" indent="-914427" algn="l" defTabSz="2926165"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707" indent="-731541" algn="l" defTabSz="2926165" rtl="0" eaLnBrk="1" latinLnBrk="0" hangingPunct="1">
              <a:spcBef>
                <a:spcPct val="20000"/>
              </a:spcBef>
              <a:buFont typeface="Arial" pitchFamily="34" charset="0"/>
              <a:buChar char="•"/>
              <a:defRPr sz="7667" kern="1200">
                <a:solidFill>
                  <a:schemeClr val="tx1"/>
                </a:solidFill>
                <a:latin typeface="+mn-lt"/>
                <a:ea typeface="+mn-ea"/>
                <a:cs typeface="+mn-cs"/>
              </a:defRPr>
            </a:lvl3pPr>
            <a:lvl4pPr marL="5120789"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4pPr>
            <a:lvl5pPr marL="658387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5pPr>
            <a:lvl6pPr marL="8046954"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6pPr>
            <a:lvl7pPr marL="9510037"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7pPr>
            <a:lvl8pPr marL="10973120"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8pPr>
            <a:lvl9pPr marL="1243620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9pPr>
          </a:lstStyle>
          <a:p>
            <a:pPr>
              <a:buClr>
                <a:schemeClr val="dk1"/>
              </a:buClr>
              <a:buSzPts val="1100"/>
            </a:pPr>
            <a:r>
              <a:rPr lang="en-US" sz="2400" dirty="0"/>
              <a:t>BLUE LIGHT</a:t>
            </a:r>
          </a:p>
        </p:txBody>
      </p:sp>
      <p:sp>
        <p:nvSpPr>
          <p:cNvPr id="10" name="Google Shape;648;p52">
            <a:extLst>
              <a:ext uri="{FF2B5EF4-FFF2-40B4-BE49-F238E27FC236}">
                <a16:creationId xmlns:a16="http://schemas.microsoft.com/office/drawing/2014/main" id="{D4B8D907-5886-3E03-3A8F-D30051BC92B6}"/>
              </a:ext>
            </a:extLst>
          </p:cNvPr>
          <p:cNvSpPr txBox="1">
            <a:spLocks/>
          </p:cNvSpPr>
          <p:nvPr/>
        </p:nvSpPr>
        <p:spPr>
          <a:xfrm>
            <a:off x="12895280" y="20722265"/>
            <a:ext cx="2213700" cy="899400"/>
          </a:xfrm>
          <a:prstGeom prst="rect">
            <a:avLst/>
          </a:prstGeom>
        </p:spPr>
        <p:txBody>
          <a:bodyPr spcFirstLastPara="1" wrap="square" lIns="91425" tIns="91425" rIns="91425" bIns="91425" anchor="t" anchorCtr="0">
            <a:noAutofit/>
          </a:bodyPr>
          <a:lstStyle>
            <a:defPPr>
              <a:defRPr kern="1200"/>
            </a:defPPr>
            <a:lvl1pPr marL="0" indent="0" algn="l" defTabSz="2926165" rtl="0" eaLnBrk="1" latinLnBrk="0" hangingPunct="1">
              <a:spcBef>
                <a:spcPct val="20000"/>
              </a:spcBef>
              <a:buFont typeface="Arial" pitchFamily="34" charset="0"/>
              <a:buNone/>
              <a:defRPr sz="8934" kern="1200">
                <a:solidFill>
                  <a:schemeClr val="tx1"/>
                </a:solidFill>
                <a:latin typeface="+mn-lt"/>
                <a:ea typeface="+mn-ea"/>
                <a:cs typeface="+mn-cs"/>
              </a:defRPr>
            </a:lvl1pPr>
            <a:lvl2pPr marL="2377510" indent="-914427" algn="l" defTabSz="2926165"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707" indent="-731541" algn="l" defTabSz="2926165" rtl="0" eaLnBrk="1" latinLnBrk="0" hangingPunct="1">
              <a:spcBef>
                <a:spcPct val="20000"/>
              </a:spcBef>
              <a:buFont typeface="Arial" pitchFamily="34" charset="0"/>
              <a:buChar char="•"/>
              <a:defRPr sz="7667" kern="1200">
                <a:solidFill>
                  <a:schemeClr val="tx1"/>
                </a:solidFill>
                <a:latin typeface="+mn-lt"/>
                <a:ea typeface="+mn-ea"/>
                <a:cs typeface="+mn-cs"/>
              </a:defRPr>
            </a:lvl3pPr>
            <a:lvl4pPr marL="5120789"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4pPr>
            <a:lvl5pPr marL="658387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5pPr>
            <a:lvl6pPr marL="8046954"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6pPr>
            <a:lvl7pPr marL="9510037"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7pPr>
            <a:lvl8pPr marL="10973120"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8pPr>
            <a:lvl9pPr marL="1243620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9pPr>
          </a:lstStyle>
          <a:p>
            <a:pPr>
              <a:buClr>
                <a:schemeClr val="dk1"/>
              </a:buClr>
              <a:buSzPts val="1100"/>
            </a:pPr>
            <a:r>
              <a:rPr lang="en-US" sz="2600" dirty="0"/>
              <a:t>RED LIGHT</a:t>
            </a:r>
          </a:p>
        </p:txBody>
      </p:sp>
      <p:sp>
        <p:nvSpPr>
          <p:cNvPr id="11" name="Google Shape;649;p52">
            <a:extLst>
              <a:ext uri="{FF2B5EF4-FFF2-40B4-BE49-F238E27FC236}">
                <a16:creationId xmlns:a16="http://schemas.microsoft.com/office/drawing/2014/main" id="{DF9CAD60-E212-3C9B-47EC-CBCCFA6DD8D8}"/>
              </a:ext>
            </a:extLst>
          </p:cNvPr>
          <p:cNvSpPr txBox="1">
            <a:spLocks/>
          </p:cNvSpPr>
          <p:nvPr/>
        </p:nvSpPr>
        <p:spPr>
          <a:xfrm>
            <a:off x="15632083" y="20602116"/>
            <a:ext cx="2213700" cy="899400"/>
          </a:xfrm>
          <a:prstGeom prst="rect">
            <a:avLst/>
          </a:prstGeom>
        </p:spPr>
        <p:txBody>
          <a:bodyPr spcFirstLastPara="1" wrap="square" lIns="91425" tIns="91425" rIns="91425" bIns="91425" anchor="t" anchorCtr="0">
            <a:noAutofit/>
          </a:bodyPr>
          <a:lstStyle>
            <a:defPPr>
              <a:defRPr kern="1200"/>
            </a:defPPr>
            <a:lvl1pPr marL="0" indent="0" algn="l" defTabSz="2926165" rtl="0" eaLnBrk="1" latinLnBrk="0" hangingPunct="1">
              <a:spcBef>
                <a:spcPct val="20000"/>
              </a:spcBef>
              <a:buFont typeface="Arial" pitchFamily="34" charset="0"/>
              <a:buNone/>
              <a:defRPr sz="8934" kern="1200">
                <a:solidFill>
                  <a:schemeClr val="tx1"/>
                </a:solidFill>
                <a:latin typeface="+mn-lt"/>
                <a:ea typeface="+mn-ea"/>
                <a:cs typeface="+mn-cs"/>
              </a:defRPr>
            </a:lvl1pPr>
            <a:lvl2pPr marL="2377510" indent="-914427" algn="l" defTabSz="2926165" rtl="0" eaLnBrk="1" latinLnBrk="0" hangingPunct="1">
              <a:spcBef>
                <a:spcPct val="20000"/>
              </a:spcBef>
              <a:buFont typeface="Arial" pitchFamily="34" charset="0"/>
              <a:buChar char="–"/>
              <a:defRPr sz="8934" kern="1200">
                <a:solidFill>
                  <a:schemeClr val="tx1"/>
                </a:solidFill>
                <a:latin typeface="+mn-lt"/>
                <a:ea typeface="+mn-ea"/>
                <a:cs typeface="+mn-cs"/>
              </a:defRPr>
            </a:lvl2pPr>
            <a:lvl3pPr marL="3657707" indent="-731541" algn="l" defTabSz="2926165" rtl="0" eaLnBrk="1" latinLnBrk="0" hangingPunct="1">
              <a:spcBef>
                <a:spcPct val="20000"/>
              </a:spcBef>
              <a:buFont typeface="Arial" pitchFamily="34" charset="0"/>
              <a:buChar char="•"/>
              <a:defRPr sz="7667" kern="1200">
                <a:solidFill>
                  <a:schemeClr val="tx1"/>
                </a:solidFill>
                <a:latin typeface="+mn-lt"/>
                <a:ea typeface="+mn-ea"/>
                <a:cs typeface="+mn-cs"/>
              </a:defRPr>
            </a:lvl3pPr>
            <a:lvl4pPr marL="5120789"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4pPr>
            <a:lvl5pPr marL="658387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5pPr>
            <a:lvl6pPr marL="8046954"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6pPr>
            <a:lvl7pPr marL="9510037"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7pPr>
            <a:lvl8pPr marL="10973120"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8pPr>
            <a:lvl9pPr marL="12436202" indent="-731541" algn="l" defTabSz="2926165" rtl="0" eaLnBrk="1" latinLnBrk="0" hangingPunct="1">
              <a:spcBef>
                <a:spcPct val="20000"/>
              </a:spcBef>
              <a:buFont typeface="Arial" pitchFamily="34" charset="0"/>
              <a:buChar char="•"/>
              <a:defRPr sz="6467" kern="1200">
                <a:solidFill>
                  <a:schemeClr val="tx1"/>
                </a:solidFill>
                <a:latin typeface="+mn-lt"/>
                <a:ea typeface="+mn-ea"/>
                <a:cs typeface="+mn-cs"/>
              </a:defRPr>
            </a:lvl9pPr>
          </a:lstStyle>
          <a:p>
            <a:pPr>
              <a:buClr>
                <a:schemeClr val="dk1"/>
              </a:buClr>
              <a:buSzPts val="1100"/>
            </a:pPr>
            <a:r>
              <a:rPr lang="en-US" sz="2400" dirty="0"/>
              <a:t>GREEN LIGHT</a:t>
            </a:r>
          </a:p>
        </p:txBody>
      </p:sp>
      <p:pic>
        <p:nvPicPr>
          <p:cNvPr id="12" name="image15.jpeg">
            <a:extLst>
              <a:ext uri="{FF2B5EF4-FFF2-40B4-BE49-F238E27FC236}">
                <a16:creationId xmlns:a16="http://schemas.microsoft.com/office/drawing/2014/main" id="{90BE53D2-95BF-808C-FF78-0EB1E2A8C8DC}"/>
              </a:ext>
            </a:extLst>
          </p:cNvPr>
          <p:cNvPicPr/>
          <p:nvPr/>
        </p:nvPicPr>
        <p:blipFill rotWithShape="1">
          <a:blip r:embed="rId8" cstate="print"/>
          <a:srcRect l="25259" t="11377" r="16247" b="6586"/>
          <a:stretch/>
        </p:blipFill>
        <p:spPr bwMode="auto">
          <a:xfrm>
            <a:off x="13235855" y="18883228"/>
            <a:ext cx="1661160" cy="1724025"/>
          </a:xfrm>
          <a:prstGeom prst="rect">
            <a:avLst/>
          </a:prstGeom>
          <a:ln>
            <a:noFill/>
          </a:ln>
          <a:extLst>
            <a:ext uri="{53640926-AAD7-44D8-BBD7-CCE9431645EC}">
              <a14:shadowObscured xmlns:a14="http://schemas.microsoft.com/office/drawing/2010/main"/>
            </a:ext>
          </a:extLst>
        </p:spPr>
      </p:pic>
      <p:pic>
        <p:nvPicPr>
          <p:cNvPr id="31" name="image25.jpeg">
            <a:extLst>
              <a:ext uri="{FF2B5EF4-FFF2-40B4-BE49-F238E27FC236}">
                <a16:creationId xmlns:a16="http://schemas.microsoft.com/office/drawing/2014/main" id="{FCF5B3AA-3247-4FD5-E62C-12D80B502CD9}"/>
              </a:ext>
            </a:extLst>
          </p:cNvPr>
          <p:cNvPicPr/>
          <p:nvPr/>
        </p:nvPicPr>
        <p:blipFill rotWithShape="1">
          <a:blip r:embed="rId9" cstate="print"/>
          <a:srcRect l="27873" t="11987" r="21026" b="40950"/>
          <a:stretch/>
        </p:blipFill>
        <p:spPr bwMode="auto">
          <a:xfrm>
            <a:off x="15874818" y="18946429"/>
            <a:ext cx="1873250" cy="1724025"/>
          </a:xfrm>
          <a:prstGeom prst="rect">
            <a:avLst/>
          </a:prstGeom>
          <a:ln>
            <a:noFill/>
          </a:ln>
          <a:extLst>
            <a:ext uri="{53640926-AAD7-44D8-BBD7-CCE9431645EC}">
              <a14:shadowObscured xmlns:a14="http://schemas.microsoft.com/office/drawing/2010/main"/>
            </a:ext>
          </a:extLst>
        </p:spPr>
      </p:pic>
      <p:pic>
        <p:nvPicPr>
          <p:cNvPr id="32" name="image15.jpeg">
            <a:extLst>
              <a:ext uri="{FF2B5EF4-FFF2-40B4-BE49-F238E27FC236}">
                <a16:creationId xmlns:a16="http://schemas.microsoft.com/office/drawing/2014/main" id="{24D6413F-4993-C987-E942-AB6FD7AC50E8}"/>
              </a:ext>
            </a:extLst>
          </p:cNvPr>
          <p:cNvPicPr/>
          <p:nvPr/>
        </p:nvPicPr>
        <p:blipFill rotWithShape="1">
          <a:blip r:embed="rId8" cstate="print"/>
          <a:srcRect l="23340" t="13519" r="15810" b="8749"/>
          <a:stretch/>
        </p:blipFill>
        <p:spPr bwMode="auto">
          <a:xfrm>
            <a:off x="18626484" y="18964717"/>
            <a:ext cx="1823720" cy="1724025"/>
          </a:xfrm>
          <a:prstGeom prst="rect">
            <a:avLst/>
          </a:prstGeom>
          <a:ln>
            <a:noFill/>
          </a:ln>
          <a:extLst>
            <a:ext uri="{53640926-AAD7-44D8-BBD7-CCE9431645EC}">
              <a14:shadowObscured xmlns:a14="http://schemas.microsoft.com/office/drawing/2010/main"/>
            </a:ext>
          </a:extLst>
        </p:spPr>
      </p:pic>
      <p:graphicFrame>
        <p:nvGraphicFramePr>
          <p:cNvPr id="33" name="Table 32">
            <a:extLst>
              <a:ext uri="{FF2B5EF4-FFF2-40B4-BE49-F238E27FC236}">
                <a16:creationId xmlns:a16="http://schemas.microsoft.com/office/drawing/2014/main" id="{7CBBD61E-D022-3D57-2179-CD0B72097A6D}"/>
              </a:ext>
            </a:extLst>
          </p:cNvPr>
          <p:cNvGraphicFramePr>
            <a:graphicFrameLocks noGrp="1"/>
          </p:cNvGraphicFramePr>
          <p:nvPr>
            <p:extLst>
              <p:ext uri="{D42A27DB-BD31-4B8C-83A1-F6EECF244321}">
                <p14:modId xmlns:p14="http://schemas.microsoft.com/office/powerpoint/2010/main" val="1202750953"/>
              </p:ext>
            </p:extLst>
          </p:nvPr>
        </p:nvGraphicFramePr>
        <p:xfrm>
          <a:off x="22778612" y="6647863"/>
          <a:ext cx="9021426" cy="3368040"/>
        </p:xfrm>
        <a:graphic>
          <a:graphicData uri="http://schemas.openxmlformats.org/drawingml/2006/table">
            <a:tbl>
              <a:tblPr firstRow="1" firstCol="1" lastRow="1" lastCol="1" bandRow="1" bandCol="1">
                <a:tableStyleId>{5C22544A-7EE6-4342-B048-85BDC9FD1C3A}</a:tableStyleId>
              </a:tblPr>
              <a:tblGrid>
                <a:gridCol w="1979349">
                  <a:extLst>
                    <a:ext uri="{9D8B030D-6E8A-4147-A177-3AD203B41FA5}">
                      <a16:colId xmlns:a16="http://schemas.microsoft.com/office/drawing/2014/main" val="2996228184"/>
                    </a:ext>
                  </a:extLst>
                </a:gridCol>
                <a:gridCol w="1329478">
                  <a:extLst>
                    <a:ext uri="{9D8B030D-6E8A-4147-A177-3AD203B41FA5}">
                      <a16:colId xmlns:a16="http://schemas.microsoft.com/office/drawing/2014/main" val="738154078"/>
                    </a:ext>
                  </a:extLst>
                </a:gridCol>
                <a:gridCol w="1097280">
                  <a:extLst>
                    <a:ext uri="{9D8B030D-6E8A-4147-A177-3AD203B41FA5}">
                      <a16:colId xmlns:a16="http://schemas.microsoft.com/office/drawing/2014/main" val="227991328"/>
                    </a:ext>
                  </a:extLst>
                </a:gridCol>
                <a:gridCol w="1188720">
                  <a:extLst>
                    <a:ext uri="{9D8B030D-6E8A-4147-A177-3AD203B41FA5}">
                      <a16:colId xmlns:a16="http://schemas.microsoft.com/office/drawing/2014/main" val="3756427"/>
                    </a:ext>
                  </a:extLst>
                </a:gridCol>
                <a:gridCol w="1486874">
                  <a:extLst>
                    <a:ext uri="{9D8B030D-6E8A-4147-A177-3AD203B41FA5}">
                      <a16:colId xmlns:a16="http://schemas.microsoft.com/office/drawing/2014/main" val="3870590031"/>
                    </a:ext>
                  </a:extLst>
                </a:gridCol>
                <a:gridCol w="1939725">
                  <a:extLst>
                    <a:ext uri="{9D8B030D-6E8A-4147-A177-3AD203B41FA5}">
                      <a16:colId xmlns:a16="http://schemas.microsoft.com/office/drawing/2014/main" val="104986542"/>
                    </a:ext>
                  </a:extLst>
                </a:gridCol>
              </a:tblGrid>
              <a:tr h="624840">
                <a:tc>
                  <a:txBody>
                    <a:bodyPr/>
                    <a:lstStyle/>
                    <a:p>
                      <a:pPr algn="ctr"/>
                      <a:r>
                        <a:rPr lang="en-US" sz="1800" dirty="0">
                          <a:effectLst/>
                        </a:rPr>
                        <a:t> </a:t>
                      </a:r>
                      <a:endParaRPr lang="en-AL" sz="1800" dirty="0">
                        <a:effectLst/>
                      </a:endParaRPr>
                    </a:p>
                    <a:p>
                      <a:pPr algn="ctr"/>
                      <a:r>
                        <a:rPr lang="en-US" sz="1800" dirty="0">
                          <a:effectLst/>
                        </a:rPr>
                        <a:t>Image</a:t>
                      </a:r>
                      <a:endParaRPr lang="en-A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800" dirty="0">
                          <a:effectLst/>
                        </a:rPr>
                        <a:t>Sharpness level</a:t>
                      </a:r>
                      <a:endParaRPr lang="en-A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800" dirty="0">
                          <a:effectLst/>
                        </a:rPr>
                        <a:t>Contrast level</a:t>
                      </a:r>
                      <a:endParaRPr lang="en-A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800" dirty="0">
                          <a:effectLst/>
                        </a:rPr>
                        <a:t> </a:t>
                      </a:r>
                      <a:endParaRPr lang="en-AL" sz="1800" dirty="0">
                        <a:effectLst/>
                      </a:endParaRPr>
                    </a:p>
                    <a:p>
                      <a:pPr algn="ctr"/>
                      <a:r>
                        <a:rPr lang="en-US" sz="1800" dirty="0">
                          <a:effectLst/>
                        </a:rPr>
                        <a:t>NIQE</a:t>
                      </a:r>
                      <a:endParaRPr lang="en-A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800" dirty="0">
                          <a:effectLst/>
                        </a:rPr>
                        <a:t> </a:t>
                      </a:r>
                      <a:endParaRPr lang="en-AL" sz="1800" dirty="0">
                        <a:effectLst/>
                      </a:endParaRPr>
                    </a:p>
                    <a:p>
                      <a:pPr algn="ctr"/>
                      <a:r>
                        <a:rPr lang="en-US" sz="1800" dirty="0">
                          <a:effectLst/>
                        </a:rPr>
                        <a:t>PIQE</a:t>
                      </a:r>
                      <a:endParaRPr lang="en-A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r>
                        <a:rPr lang="en-US" sz="1800" dirty="0">
                          <a:effectLst/>
                        </a:rPr>
                        <a:t> </a:t>
                      </a:r>
                      <a:endParaRPr lang="en-AL" sz="1800" dirty="0">
                        <a:effectLst/>
                      </a:endParaRPr>
                    </a:p>
                    <a:p>
                      <a:pPr algn="ctr"/>
                      <a:r>
                        <a:rPr lang="en-US" sz="1800" dirty="0">
                          <a:effectLst/>
                        </a:rPr>
                        <a:t>BRISQUE</a:t>
                      </a:r>
                      <a:endParaRPr lang="en-A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47362114"/>
                  </a:ext>
                </a:extLst>
              </a:tr>
              <a:tr h="50800">
                <a:tc>
                  <a:txBody>
                    <a:bodyPr/>
                    <a:lstStyle/>
                    <a:p>
                      <a:pPr algn="ctr"/>
                      <a:r>
                        <a:rPr lang="en-US" sz="1100" dirty="0">
                          <a:effectLst/>
                        </a:rPr>
                        <a:t> </a:t>
                      </a:r>
                      <a:endParaRPr lang="en-AL" sz="1100" dirty="0">
                        <a:effectLst/>
                      </a:endParaRPr>
                    </a:p>
                    <a:p>
                      <a:pPr algn="ctr"/>
                      <a:r>
                        <a:rPr lang="en-US" sz="1100" dirty="0">
                          <a:effectLst/>
                        </a:rPr>
                        <a:t>Red Laser Without the diffuser</a:t>
                      </a:r>
                      <a:endParaRPr lang="en-AL"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4.5901</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241</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3.6167</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11.9396</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7.1491</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224024135"/>
                  </a:ext>
                </a:extLst>
              </a:tr>
              <a:tr h="38100">
                <a:tc>
                  <a:txBody>
                    <a:bodyPr/>
                    <a:lstStyle/>
                    <a:p>
                      <a:pPr algn="ctr"/>
                      <a:r>
                        <a:rPr lang="en-US" sz="1100">
                          <a:effectLst/>
                        </a:rPr>
                        <a:t>Red Laser with diffuser and moving</a:t>
                      </a:r>
                      <a:endParaRPr lang="en-A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3.1549</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111</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5.2511</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7.3790</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30.1557</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34187885"/>
                  </a:ext>
                </a:extLst>
              </a:tr>
              <a:tr h="38100">
                <a:tc>
                  <a:txBody>
                    <a:bodyPr/>
                    <a:lstStyle/>
                    <a:p>
                      <a:pPr algn="ctr"/>
                      <a:r>
                        <a:rPr lang="en-US" sz="1100">
                          <a:effectLst/>
                        </a:rPr>
                        <a:t>Red Laser Fluidic chamber without a diffuser</a:t>
                      </a:r>
                      <a:endParaRPr lang="en-A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2.6998</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103</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5.5395</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3.8028</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37.0938</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786881108"/>
                  </a:ext>
                </a:extLst>
              </a:tr>
              <a:tr h="38100">
                <a:tc>
                  <a:txBody>
                    <a:bodyPr/>
                    <a:lstStyle/>
                    <a:p>
                      <a:pPr algn="ctr"/>
                      <a:r>
                        <a:rPr lang="en-US" sz="1100">
                          <a:effectLst/>
                        </a:rPr>
                        <a:t>Red Laser Fluidic chamber static diffuser</a:t>
                      </a:r>
                      <a:endParaRPr lang="en-A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4.5882</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103</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3.9959</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4.2268</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a:effectLst/>
                        </a:rPr>
                        <a:t> </a:t>
                      </a:r>
                      <a:endParaRPr lang="en-AL" sz="1600">
                        <a:effectLst/>
                      </a:endParaRPr>
                    </a:p>
                    <a:p>
                      <a:pPr algn="ctr"/>
                      <a:r>
                        <a:rPr lang="en-US" sz="1800">
                          <a:effectLst/>
                        </a:rPr>
                        <a:t>36.8657</a:t>
                      </a:r>
                      <a:endParaRPr lang="en-AL"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2976420"/>
                  </a:ext>
                </a:extLst>
              </a:tr>
              <a:tr h="38100">
                <a:tc>
                  <a:txBody>
                    <a:bodyPr/>
                    <a:lstStyle/>
                    <a:p>
                      <a:pPr algn="ctr"/>
                      <a:r>
                        <a:rPr lang="en-US" sz="1100">
                          <a:effectLst/>
                        </a:rPr>
                        <a:t>Red Laser Fluidic chamber with moving diffuser</a:t>
                      </a:r>
                      <a:endParaRPr lang="en-AL"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2.5579</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80</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6.2645</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3.6800</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r>
                        <a:rPr lang="en-US" sz="1800" dirty="0">
                          <a:effectLst/>
                        </a:rPr>
                        <a:t> </a:t>
                      </a:r>
                      <a:endParaRPr lang="en-AL" sz="1600" dirty="0">
                        <a:effectLst/>
                      </a:endParaRPr>
                    </a:p>
                    <a:p>
                      <a:pPr algn="ctr"/>
                      <a:r>
                        <a:rPr lang="en-US" sz="1800" dirty="0">
                          <a:effectLst/>
                        </a:rPr>
                        <a:t>33.2244</a:t>
                      </a:r>
                      <a:endParaRPr lang="en-AL"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200974022"/>
                  </a:ext>
                </a:extLst>
              </a:tr>
            </a:tbl>
          </a:graphicData>
        </a:graphic>
      </p:graphicFrame>
      <p:sp>
        <p:nvSpPr>
          <p:cNvPr id="34" name="Tekstvak 14335">
            <a:extLst>
              <a:ext uri="{FF2B5EF4-FFF2-40B4-BE49-F238E27FC236}">
                <a16:creationId xmlns:a16="http://schemas.microsoft.com/office/drawing/2014/main" id="{9313BEEB-FA3D-3DDC-A247-31FA6E53A02A}"/>
              </a:ext>
            </a:extLst>
          </p:cNvPr>
          <p:cNvSpPr txBox="1">
            <a:spLocks noChangeArrowheads="1"/>
          </p:cNvSpPr>
          <p:nvPr/>
        </p:nvSpPr>
        <p:spPr bwMode="auto">
          <a:xfrm>
            <a:off x="22594465" y="5519560"/>
            <a:ext cx="9471731" cy="120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98660" tIns="199330" rIns="398660" bIns="199330">
            <a:spAutoFit/>
          </a:bodyPr>
          <a:lstStyle>
            <a:lvl1pPr defTabSz="3986213">
              <a:spcBef>
                <a:spcPct val="20000"/>
              </a:spcBef>
              <a:buChar char="•"/>
              <a:defRPr sz="14000">
                <a:solidFill>
                  <a:schemeClr val="tx1"/>
                </a:solidFill>
                <a:latin typeface="Arial" panose="020B0604020202020204" pitchFamily="34" charset="0"/>
                <a:ea typeface="MS PGothic" panose="020B0600070205080204" pitchFamily="34" charset="-128"/>
              </a:defRPr>
            </a:lvl1pPr>
            <a:lvl2pPr marL="742950" indent="-285750" defTabSz="3986213">
              <a:spcBef>
                <a:spcPct val="20000"/>
              </a:spcBef>
              <a:buChar char="–"/>
              <a:defRPr sz="12200">
                <a:solidFill>
                  <a:schemeClr val="tx1"/>
                </a:solidFill>
                <a:latin typeface="Arial" panose="020B0604020202020204" pitchFamily="34" charset="0"/>
                <a:ea typeface="MS PGothic" panose="020B0600070205080204" pitchFamily="34" charset="-128"/>
              </a:defRPr>
            </a:lvl2pPr>
            <a:lvl3pPr marL="1143000" indent="-228600" defTabSz="3986213">
              <a:spcBef>
                <a:spcPct val="20000"/>
              </a:spcBef>
              <a:buChar char="•"/>
              <a:defRPr sz="10500">
                <a:solidFill>
                  <a:schemeClr val="tx1"/>
                </a:solidFill>
                <a:latin typeface="Arial" panose="020B0604020202020204" pitchFamily="34" charset="0"/>
                <a:ea typeface="MS PGothic" panose="020B0600070205080204" pitchFamily="34" charset="-128"/>
              </a:defRPr>
            </a:lvl3pPr>
            <a:lvl4pPr marL="16002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4pPr>
            <a:lvl5pPr marL="2057400" indent="-228600" defTabSz="3986213">
              <a:spcBef>
                <a:spcPct val="20000"/>
              </a:spcBef>
              <a:buChar char="»"/>
              <a:defRPr sz="8700">
                <a:solidFill>
                  <a:schemeClr val="tx1"/>
                </a:solidFill>
                <a:latin typeface="Arial" panose="020B0604020202020204" pitchFamily="34" charset="0"/>
                <a:ea typeface="MS PGothic" panose="020B0600070205080204" pitchFamily="34" charset="-128"/>
              </a:defRPr>
            </a:lvl5pPr>
            <a:lvl6pPr marL="25146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6pPr>
            <a:lvl7pPr marL="29718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7pPr>
            <a:lvl8pPr marL="34290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8pPr>
            <a:lvl9pPr marL="3886200" indent="-228600" defTabSz="3986213" eaLnBrk="0" fontAlgn="base" hangingPunct="0">
              <a:spcBef>
                <a:spcPct val="20000"/>
              </a:spcBef>
              <a:spcAft>
                <a:spcPct val="0"/>
              </a:spcAft>
              <a:buChar char="»"/>
              <a:defRPr sz="87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pPr>
            <a:r>
              <a:rPr lang="en-US" altLang="en-US" sz="2600" b="0" dirty="0">
                <a:latin typeface="Times New Roman" panose="02020603050405020304" pitchFamily="18" charset="0"/>
                <a:cs typeface="Times New Roman" panose="02020603050405020304" pitchFamily="18" charset="0"/>
              </a:rPr>
              <a:t>USAF 1951 is a standard components that is used to quantify the resolution or absolute magnification of microscopes. </a:t>
            </a:r>
            <a:endParaRPr lang="nl-NL" altLang="en-US" sz="2600" b="0" i="1" dirty="0">
              <a:latin typeface="Times New Roman" panose="02020603050405020304" pitchFamily="18" charset="0"/>
              <a:cs typeface="Times New Roman" panose="02020603050405020304" pitchFamily="18" charset="0"/>
            </a:endParaRPr>
          </a:p>
        </p:txBody>
      </p:sp>
      <p:pic>
        <p:nvPicPr>
          <p:cNvPr id="36" name="Picture 35" descr="A group number with numbers and text&#10;&#10;Description automatically generated">
            <a:extLst>
              <a:ext uri="{FF2B5EF4-FFF2-40B4-BE49-F238E27FC236}">
                <a16:creationId xmlns:a16="http://schemas.microsoft.com/office/drawing/2014/main" id="{1770EDBA-6385-7C3A-5910-E880DAD246F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696807" y="10256194"/>
            <a:ext cx="3843876" cy="2600269"/>
          </a:xfrm>
          <a:prstGeom prst="rect">
            <a:avLst/>
          </a:prstGeom>
        </p:spPr>
      </p:pic>
      <p:sp>
        <p:nvSpPr>
          <p:cNvPr id="37" name="TextBox 36">
            <a:extLst>
              <a:ext uri="{FF2B5EF4-FFF2-40B4-BE49-F238E27FC236}">
                <a16:creationId xmlns:a16="http://schemas.microsoft.com/office/drawing/2014/main" id="{F1578802-5EB8-26FB-6F8C-FD369354756A}"/>
              </a:ext>
            </a:extLst>
          </p:cNvPr>
          <p:cNvSpPr txBox="1"/>
          <p:nvPr/>
        </p:nvSpPr>
        <p:spPr>
          <a:xfrm>
            <a:off x="23261228" y="13005867"/>
            <a:ext cx="2198664" cy="523220"/>
          </a:xfrm>
          <a:prstGeom prst="rect">
            <a:avLst/>
          </a:prstGeom>
          <a:noFill/>
        </p:spPr>
        <p:txBody>
          <a:bodyPr wrap="square" rtlCol="0">
            <a:spAutoFit/>
          </a:bodyPr>
          <a:lstStyle>
            <a:defPPr>
              <a:defRPr kern="1200"/>
            </a:defPPr>
          </a:lstStyle>
          <a:p>
            <a:r>
              <a:rPr lang="en-US" sz="2800" b="1" dirty="0">
                <a:solidFill>
                  <a:schemeClr val="tx1">
                    <a:lumMod val="75000"/>
                    <a:lumOff val="25000"/>
                  </a:schemeClr>
                </a:solidFill>
                <a:latin typeface="Times New Roman" panose="02020603050405020304" pitchFamily="18" charset="0"/>
                <a:cs typeface="Times New Roman" panose="02020603050405020304" pitchFamily="18" charset="0"/>
              </a:rPr>
              <a:t>USAF 1951</a:t>
            </a:r>
          </a:p>
        </p:txBody>
      </p:sp>
      <p:pic>
        <p:nvPicPr>
          <p:cNvPr id="38" name="image9.png">
            <a:extLst>
              <a:ext uri="{FF2B5EF4-FFF2-40B4-BE49-F238E27FC236}">
                <a16:creationId xmlns:a16="http://schemas.microsoft.com/office/drawing/2014/main" id="{239D460F-24B1-ADFD-2425-D9F2939CCEC7}"/>
              </a:ext>
            </a:extLst>
          </p:cNvPr>
          <p:cNvPicPr/>
          <p:nvPr/>
        </p:nvPicPr>
        <p:blipFill>
          <a:blip r:embed="rId11"/>
          <a:srcRect/>
          <a:stretch>
            <a:fillRect/>
          </a:stretch>
        </p:blipFill>
        <p:spPr>
          <a:xfrm>
            <a:off x="34128534" y="4857514"/>
            <a:ext cx="7828386" cy="3736973"/>
          </a:xfrm>
          <a:prstGeom prst="rect">
            <a:avLst/>
          </a:prstGeom>
          <a:ln/>
        </p:spPr>
      </p:pic>
      <p:pic>
        <p:nvPicPr>
          <p:cNvPr id="44" name="image13.png">
            <a:extLst>
              <a:ext uri="{FF2B5EF4-FFF2-40B4-BE49-F238E27FC236}">
                <a16:creationId xmlns:a16="http://schemas.microsoft.com/office/drawing/2014/main" id="{CB7476C8-62C7-3B9B-39AD-ED0B14229E5B}"/>
              </a:ext>
            </a:extLst>
          </p:cNvPr>
          <p:cNvPicPr/>
          <p:nvPr/>
        </p:nvPicPr>
        <p:blipFill>
          <a:blip r:embed="rId12"/>
          <a:srcRect/>
          <a:stretch>
            <a:fillRect/>
          </a:stretch>
        </p:blipFill>
        <p:spPr>
          <a:xfrm>
            <a:off x="22778612" y="18139960"/>
            <a:ext cx="9220941" cy="3206918"/>
          </a:xfrm>
          <a:prstGeom prst="rect">
            <a:avLst/>
          </a:prstGeom>
          <a:ln/>
        </p:spPr>
      </p:pic>
    </p:spTree>
    <p:extLst>
      <p:ext uri="{BB962C8B-B14F-4D97-AF65-F5344CB8AC3E}">
        <p14:creationId xmlns:p14="http://schemas.microsoft.com/office/powerpoint/2010/main" val="412812335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assessingslate|08-202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Arial"/>
        <a:cs typeface="Arial"/>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8483</TotalTime>
  <Words>1087</Words>
  <Application>Microsoft Macintosh PowerPoint</Application>
  <PresentationFormat>Custom</PresentationFormat>
  <Paragraphs>106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Domine</vt:lpstr>
      <vt:lpstr>Calibri</vt:lpstr>
      <vt:lpstr>Cambria Math</vt:lpstr>
      <vt:lpstr>Chivo</vt:lpstr>
      <vt:lpstr>Arial</vt:lpstr>
      <vt:lpstr>Times New Roman</vt:lpstr>
      <vt:lpstr>Montserrat Extra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We offer free powerpoint poster templates to help you design your very own scientific poster presentation.</dc:description>
  <cp:lastModifiedBy>Arban Uka</cp:lastModifiedBy>
  <cp:revision>46</cp:revision>
  <dcterms:modified xsi:type="dcterms:W3CDTF">2025-07-10T14:13:55Z</dcterms:modified>
  <cp:category>science research poster</cp:category>
</cp:coreProperties>
</file>