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63" r:id="rId2"/>
  </p:sldIdLst>
  <p:sldSz cx="43891200" cy="21945600"/>
  <p:notesSz cx="6858000" cy="9144000"/>
  <p:embeddedFontLst>
    <p:embeddedFont>
      <p:font typeface="Aptos" panose="020B0004020202020204" pitchFamily="34" charset="0"/>
      <p:regular r:id="rId4"/>
      <p:bold r:id="rId5"/>
      <p:italic r:id="rId6"/>
      <p:boldItalic r:id="rId7"/>
    </p:embeddedFont>
    <p:embeddedFont>
      <p:font typeface="Calibri" panose="020F0502020204030204" pitchFamily="34" charset="0"/>
      <p:regular r:id="rId8"/>
      <p:bold r:id="rId9"/>
      <p:italic r:id="rId10"/>
      <p:boldItalic r:id="rId11"/>
    </p:embeddedFont>
    <p:embeddedFont>
      <p:font typeface="Chivo" panose="020F0502020204030204" pitchFamily="34" charset="0"/>
      <p:regular r:id="rId12"/>
      <p:bold r:id="rId13"/>
      <p:italic r:id="rId14"/>
      <p:boldItalic r:id="rId15"/>
    </p:embeddedFont>
    <p:embeddedFont>
      <p:font typeface="Domine" pitchFamily="2" charset="77"/>
      <p:regular r:id="rId16"/>
      <p:bold r:id="rId17"/>
    </p:embeddedFont>
    <p:embeddedFont>
      <p:font typeface="Montserrat Extra Bold" panose="00000900000000000000"/>
      <p:bold r:id="rId18"/>
    </p:embeddedFont>
    <p:embeddedFont>
      <p:font typeface="Roboto" panose="02000000000000000000" pitchFamily="2" charset="0"/>
      <p:regular r:id="rId19"/>
      <p:bold r:id="rId20"/>
      <p:italic r:id="rId21"/>
      <p:boldItalic r:id="rId22"/>
    </p:embeddedFont>
  </p:embeddedFontLst>
  <p:custDataLst>
    <p:tags r:id="rId23"/>
  </p:custDataLst>
  <p:defaultTex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10368" userDrawn="1">
          <p15:clr>
            <a:srgbClr val="A4A3A4"/>
          </p15:clr>
        </p15:guide>
        <p15:guide id="3" orient="horz" pos="6912" userDrawn="1">
          <p15:clr>
            <a:srgbClr val="A4A3A4"/>
          </p15:clr>
        </p15:guide>
        <p15:guide id="4" pos="138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471" autoAdjust="0"/>
    <p:restoredTop sz="93519" autoAdjust="0"/>
  </p:normalViewPr>
  <p:slideViewPr>
    <p:cSldViewPr snapToGrid="0">
      <p:cViewPr>
        <p:scale>
          <a:sx n="40" d="100"/>
          <a:sy n="40" d="100"/>
        </p:scale>
        <p:origin x="-264" y="152"/>
      </p:cViewPr>
      <p:guideLst>
        <p:guide orient="horz" pos="4608"/>
        <p:guide pos="10368"/>
        <p:guide orient="horz" pos="6912"/>
        <p:guide pos="1382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NULL"/><Relationship Id="rId26" Type="http://schemas.openxmlformats.org/officeDocument/2006/relationships/theme" Target="theme/theme1.xml"/><Relationship Id="rId3" Type="http://schemas.openxmlformats.org/officeDocument/2006/relationships/notesMaster" Target="notesMasters/notesMaster1.xml"/><Relationship Id="rId21" Type="http://schemas.openxmlformats.org/officeDocument/2006/relationships/font" Target="fonts/font17.fntdata"/><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presProps" Target="presProps.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ags" Target="tags/tag1.xml"/><Relationship Id="rId10" Type="http://schemas.openxmlformats.org/officeDocument/2006/relationships/font" Target="fonts/font7.fntdata"/><Relationship Id="rId19" Type="http://schemas.openxmlformats.org/officeDocument/2006/relationships/font" Target="fonts/font15.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font" Target="fonts/font1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a:defPPr>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a:defPPr>
            <a:lvl1pPr algn="r">
              <a:defRPr sz="1200"/>
            </a:lvl1pPr>
          </a:lstStyle>
          <a:p>
            <a:fld id="{7B0E8FA9-8B5F-4493-A208-FBBD06A1EBF4}" type="datetimeFigureOut">
              <a:rPr lang="en-US" smtClean="0"/>
              <a:t>7/10/25</a:t>
            </a:fld>
            <a:endParaRPr lang="en-US"/>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a:defPPr>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a:defPPr>
            <a:lvl1pPr algn="r">
              <a:defRPr sz="1200"/>
            </a:lvl1pPr>
          </a:lstStyle>
          <a:p>
            <a:fld id="{CD15AFD9-35F1-4A8D-8AD3-EDB948176196}" type="slidenum">
              <a:rPr lang="en-US" smtClean="0"/>
              <a:t>‹#›</a:t>
            </a:fld>
            <a:endParaRPr lang="en-US"/>
          </a:p>
        </p:txBody>
      </p:sp>
    </p:spTree>
    <p:extLst>
      <p:ext uri="{BB962C8B-B14F-4D97-AF65-F5344CB8AC3E}">
        <p14:creationId xmlns:p14="http://schemas.microsoft.com/office/powerpoint/2010/main" val="2095315684"/>
      </p:ext>
    </p:extLst>
  </p:cSld>
  <p:clrMap bg1="lt1" tx1="dk1" bg2="lt2" tx2="dk2" accent1="accent1" accent2="accent2" accent3="accent3" accent4="accent4" accent5="accent5" accent6="accent6" hlink="hlink" folHlink="folHlink"/>
  <p:notesStyle>
    <a:lvl1pPr marL="0" algn="l" defTabSz="4388077" rtl="0" eaLnBrk="1" latinLnBrk="0" hangingPunct="1">
      <a:defRPr sz="5700" kern="1200">
        <a:solidFill>
          <a:schemeClr val="tx1"/>
        </a:solidFill>
        <a:latin typeface="+mn-lt"/>
        <a:ea typeface="+mn-ea"/>
        <a:cs typeface="+mn-cs"/>
      </a:defRPr>
    </a:lvl1pPr>
    <a:lvl2pPr marL="2194039" algn="l" defTabSz="4388077" rtl="0" eaLnBrk="1" latinLnBrk="0" hangingPunct="1">
      <a:defRPr sz="5700" kern="1200">
        <a:solidFill>
          <a:schemeClr val="tx1"/>
        </a:solidFill>
        <a:latin typeface="+mn-lt"/>
        <a:ea typeface="+mn-ea"/>
        <a:cs typeface="+mn-cs"/>
      </a:defRPr>
    </a:lvl2pPr>
    <a:lvl3pPr marL="4388077" algn="l" defTabSz="4388077" rtl="0" eaLnBrk="1" latinLnBrk="0" hangingPunct="1">
      <a:defRPr sz="5700" kern="1200">
        <a:solidFill>
          <a:schemeClr val="tx1"/>
        </a:solidFill>
        <a:latin typeface="+mn-lt"/>
        <a:ea typeface="+mn-ea"/>
        <a:cs typeface="+mn-cs"/>
      </a:defRPr>
    </a:lvl3pPr>
    <a:lvl4pPr marL="6582120" algn="l" defTabSz="4388077" rtl="0" eaLnBrk="1" latinLnBrk="0" hangingPunct="1">
      <a:defRPr sz="5700" kern="1200">
        <a:solidFill>
          <a:schemeClr val="tx1"/>
        </a:solidFill>
        <a:latin typeface="+mn-lt"/>
        <a:ea typeface="+mn-ea"/>
        <a:cs typeface="+mn-cs"/>
      </a:defRPr>
    </a:lvl4pPr>
    <a:lvl5pPr marL="8776160" algn="l" defTabSz="4388077" rtl="0" eaLnBrk="1" latinLnBrk="0" hangingPunct="1">
      <a:defRPr sz="5700" kern="1200">
        <a:solidFill>
          <a:schemeClr val="tx1"/>
        </a:solidFill>
        <a:latin typeface="+mn-lt"/>
        <a:ea typeface="+mn-ea"/>
        <a:cs typeface="+mn-cs"/>
      </a:defRPr>
    </a:lvl5pPr>
    <a:lvl6pPr marL="10970199" algn="l" defTabSz="4388077" rtl="0" eaLnBrk="1" latinLnBrk="0" hangingPunct="1">
      <a:defRPr sz="5700" kern="1200">
        <a:solidFill>
          <a:schemeClr val="tx1"/>
        </a:solidFill>
        <a:latin typeface="+mn-lt"/>
        <a:ea typeface="+mn-ea"/>
        <a:cs typeface="+mn-cs"/>
      </a:defRPr>
    </a:lvl6pPr>
    <a:lvl7pPr marL="13164238" algn="l" defTabSz="4388077" rtl="0" eaLnBrk="1" latinLnBrk="0" hangingPunct="1">
      <a:defRPr sz="5700" kern="1200">
        <a:solidFill>
          <a:schemeClr val="tx1"/>
        </a:solidFill>
        <a:latin typeface="+mn-lt"/>
        <a:ea typeface="+mn-ea"/>
        <a:cs typeface="+mn-cs"/>
      </a:defRPr>
    </a:lvl7pPr>
    <a:lvl8pPr marL="15358277" algn="l" defTabSz="4388077" rtl="0" eaLnBrk="1" latinLnBrk="0" hangingPunct="1">
      <a:defRPr sz="5700" kern="1200">
        <a:solidFill>
          <a:schemeClr val="tx1"/>
        </a:solidFill>
        <a:latin typeface="+mn-lt"/>
        <a:ea typeface="+mn-ea"/>
        <a:cs typeface="+mn-cs"/>
      </a:defRPr>
    </a:lvl8pPr>
    <a:lvl9pPr marL="17552318" algn="l" defTabSz="4388077" rtl="0" eaLnBrk="1" latinLnBrk="0" hangingPunct="1">
      <a:defRPr sz="5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676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9462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342921"/>
      </p:ext>
    </p:extLst>
  </p:cSld>
  <p:clrMap bg1="lt1" tx1="dk1" bg2="lt2" tx2="dk2" accent1="accent1" accent2="accent2" accent3="accent3" accent4="accent4" accent5="accent5" accent6="accent6" hlink="hlink" folHlink="folHlink"/>
  <p:sldLayoutIdLst>
    <p:sldLayoutId id="2147483679" r:id="rId1"/>
    <p:sldLayoutId id="2147483680" r:id="rId2"/>
  </p:sldLayoutIdLst>
  <p:transition/>
  <p:txStyles>
    <p:titleStyle>
      <a:defPPr>
        <a:defRPr kern="1200"/>
      </a:defPPr>
      <a:lvl1pPr algn="ctr" defTabSz="2926165" rtl="0" eaLnBrk="1" latinLnBrk="0" hangingPunct="1">
        <a:spcBef>
          <a:spcPct val="0"/>
        </a:spcBef>
        <a:buNone/>
        <a:defRPr sz="8934" kern="1200">
          <a:solidFill>
            <a:schemeClr val="tx1"/>
          </a:solidFill>
          <a:latin typeface="+mj-lt"/>
          <a:ea typeface="+mj-ea"/>
          <a:cs typeface="+mj-cs"/>
        </a:defRPr>
      </a:lvl1pPr>
    </p:titleStyle>
    <p:bodyStyle>
      <a:defPPr>
        <a:defRPr kern="1200"/>
      </a:defPPr>
      <a:lvl1pPr marL="0" indent="0" algn="l" defTabSz="2926165" rtl="0" eaLnBrk="1" latinLnBrk="0" hangingPunct="1">
        <a:spcBef>
          <a:spcPct val="20000"/>
        </a:spcBef>
        <a:buFont typeface="Arial" pitchFamily="34" charset="0"/>
        <a:buNone/>
        <a:defRPr sz="8934" kern="1200">
          <a:solidFill>
            <a:schemeClr val="tx1"/>
          </a:solidFill>
          <a:latin typeface="+mn-lt"/>
          <a:ea typeface="+mn-ea"/>
          <a:cs typeface="+mn-cs"/>
        </a:defRPr>
      </a:lvl1pPr>
      <a:lvl2pPr marL="2377510" indent="-914427" algn="l" defTabSz="2926165" rtl="0" eaLnBrk="1" latinLnBrk="0" hangingPunct="1">
        <a:spcBef>
          <a:spcPct val="20000"/>
        </a:spcBef>
        <a:buFont typeface="Arial" pitchFamily="34" charset="0"/>
        <a:buChar char="–"/>
        <a:defRPr sz="8934" kern="1200">
          <a:solidFill>
            <a:schemeClr val="tx1"/>
          </a:solidFill>
          <a:latin typeface="+mn-lt"/>
          <a:ea typeface="+mn-ea"/>
          <a:cs typeface="+mn-cs"/>
        </a:defRPr>
      </a:lvl2pPr>
      <a:lvl3pPr marL="3657707" indent="-731541" algn="l" defTabSz="2926165" rtl="0" eaLnBrk="1" latinLnBrk="0" hangingPunct="1">
        <a:spcBef>
          <a:spcPct val="20000"/>
        </a:spcBef>
        <a:buFont typeface="Arial" pitchFamily="34" charset="0"/>
        <a:buChar char="•"/>
        <a:defRPr sz="7667" kern="1200">
          <a:solidFill>
            <a:schemeClr val="tx1"/>
          </a:solidFill>
          <a:latin typeface="+mn-lt"/>
          <a:ea typeface="+mn-ea"/>
          <a:cs typeface="+mn-cs"/>
        </a:defRPr>
      </a:lvl3pPr>
      <a:lvl4pPr marL="5120789"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4pPr>
      <a:lvl5pPr marL="6583872"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5pPr>
      <a:lvl6pPr marL="8046954"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6pPr>
      <a:lvl7pPr marL="9510037"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7pPr>
      <a:lvl8pPr marL="10973120"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8pPr>
      <a:lvl9pPr marL="12436202"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9pPr>
    </p:bodyStyle>
    <p:otherStyle>
      <a:defPPr>
        <a:defRPr lang="en-US"/>
      </a:defPPr>
      <a:lvl1pPr marL="0" algn="l" defTabSz="2926165" rtl="0" eaLnBrk="1" latinLnBrk="0" hangingPunct="1">
        <a:defRPr sz="5800" kern="1200">
          <a:solidFill>
            <a:schemeClr val="tx1"/>
          </a:solidFill>
          <a:latin typeface="+mn-lt"/>
          <a:ea typeface="+mn-ea"/>
          <a:cs typeface="+mn-cs"/>
        </a:defRPr>
      </a:lvl1pPr>
      <a:lvl2pPr marL="1463082" algn="l" defTabSz="2926165" rtl="0" eaLnBrk="1" latinLnBrk="0" hangingPunct="1">
        <a:defRPr sz="5800" kern="1200">
          <a:solidFill>
            <a:schemeClr val="tx1"/>
          </a:solidFill>
          <a:latin typeface="+mn-lt"/>
          <a:ea typeface="+mn-ea"/>
          <a:cs typeface="+mn-cs"/>
        </a:defRPr>
      </a:lvl2pPr>
      <a:lvl3pPr marL="2926165" algn="l" defTabSz="2926165" rtl="0" eaLnBrk="1" latinLnBrk="0" hangingPunct="1">
        <a:defRPr sz="5800" kern="1200">
          <a:solidFill>
            <a:schemeClr val="tx1"/>
          </a:solidFill>
          <a:latin typeface="+mn-lt"/>
          <a:ea typeface="+mn-ea"/>
          <a:cs typeface="+mn-cs"/>
        </a:defRPr>
      </a:lvl3pPr>
      <a:lvl4pPr marL="4389248" algn="l" defTabSz="2926165" rtl="0" eaLnBrk="1" latinLnBrk="0" hangingPunct="1">
        <a:defRPr sz="5800" kern="1200">
          <a:solidFill>
            <a:schemeClr val="tx1"/>
          </a:solidFill>
          <a:latin typeface="+mn-lt"/>
          <a:ea typeface="+mn-ea"/>
          <a:cs typeface="+mn-cs"/>
        </a:defRPr>
      </a:lvl4pPr>
      <a:lvl5pPr marL="5852331" algn="l" defTabSz="2926165" rtl="0" eaLnBrk="1" latinLnBrk="0" hangingPunct="1">
        <a:defRPr sz="5800" kern="1200">
          <a:solidFill>
            <a:schemeClr val="tx1"/>
          </a:solidFill>
          <a:latin typeface="+mn-lt"/>
          <a:ea typeface="+mn-ea"/>
          <a:cs typeface="+mn-cs"/>
        </a:defRPr>
      </a:lvl5pPr>
      <a:lvl6pPr marL="7315413" algn="l" defTabSz="2926165" rtl="0" eaLnBrk="1" latinLnBrk="0" hangingPunct="1">
        <a:defRPr sz="5800" kern="1200">
          <a:solidFill>
            <a:schemeClr val="tx1"/>
          </a:solidFill>
          <a:latin typeface="+mn-lt"/>
          <a:ea typeface="+mn-ea"/>
          <a:cs typeface="+mn-cs"/>
        </a:defRPr>
      </a:lvl6pPr>
      <a:lvl7pPr marL="8778496" algn="l" defTabSz="2926165" rtl="0" eaLnBrk="1" latinLnBrk="0" hangingPunct="1">
        <a:defRPr sz="5800" kern="1200">
          <a:solidFill>
            <a:schemeClr val="tx1"/>
          </a:solidFill>
          <a:latin typeface="+mn-lt"/>
          <a:ea typeface="+mn-ea"/>
          <a:cs typeface="+mn-cs"/>
        </a:defRPr>
      </a:lvl7pPr>
      <a:lvl8pPr marL="10241578" algn="l" defTabSz="2926165" rtl="0" eaLnBrk="1" latinLnBrk="0" hangingPunct="1">
        <a:defRPr sz="5800" kern="1200">
          <a:solidFill>
            <a:schemeClr val="tx1"/>
          </a:solidFill>
          <a:latin typeface="+mn-lt"/>
          <a:ea typeface="+mn-ea"/>
          <a:cs typeface="+mn-cs"/>
        </a:defRPr>
      </a:lvl8pPr>
      <a:lvl9pPr marL="11704661" algn="l" defTabSz="2926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Rounded Corners 44"/>
          <p:cNvSpPr/>
          <p:nvPr/>
        </p:nvSpPr>
        <p:spPr>
          <a:xfrm>
            <a:off x="33130049" y="4662408"/>
            <a:ext cx="10212511" cy="6714696"/>
          </a:xfrm>
          <a:prstGeom prst="roundRect">
            <a:avLst>
              <a:gd name="adj" fmla="val 5601"/>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72" name="Rectangle 71"/>
          <p:cNvSpPr/>
          <p:nvPr/>
        </p:nvSpPr>
        <p:spPr>
          <a:xfrm>
            <a:off x="0" y="32659"/>
            <a:ext cx="43891200" cy="416806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344" tIns="42672" rIns="85344" bIns="42672" rtlCol="0" anchor="ctr"/>
          <a:lstStyle>
            <a:defPPr>
              <a:defRPr kern="1200"/>
            </a:defPPr>
          </a:lstStyle>
          <a:p>
            <a:pPr algn="ctr"/>
            <a:endParaRPr lang="en-US" sz="5799" dirty="0"/>
          </a:p>
        </p:txBody>
      </p:sp>
      <p:sp>
        <p:nvSpPr>
          <p:cNvPr id="51" name="Title 11">
            <a:extLst>
              <a:ext uri="{FF2B5EF4-FFF2-40B4-BE49-F238E27FC236}">
                <a16:creationId xmlns:a16="http://schemas.microsoft.com/office/drawing/2014/main" id="{EE7A5C51-35F0-4B71-992D-43D344D16C04}"/>
              </a:ext>
            </a:extLst>
          </p:cNvPr>
          <p:cNvSpPr txBox="1"/>
          <p:nvPr/>
        </p:nvSpPr>
        <p:spPr>
          <a:xfrm>
            <a:off x="3730752" y="429934"/>
            <a:ext cx="36685728" cy="1831290"/>
          </a:xfrm>
          <a:prstGeom prst="rect">
            <a:avLst/>
          </a:prstGeom>
        </p:spPr>
        <p:txBody>
          <a:bodyPr lIns="85344" tIns="42672" rIns="85344" bIns="42672"/>
          <a:lst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a:lstStyle>
          <a:p>
            <a:pPr algn="ctr"/>
            <a:r>
              <a:rPr lang="en-AL" sz="72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Efficient U-Net Model on FPGAs: A VitisAI Approach with Xilinx ZCU104 </a:t>
            </a:r>
            <a:endParaRPr lang="en-AL" sz="7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8" name="Text Placeholder 16">
            <a:extLst>
              <a:ext uri="{FF2B5EF4-FFF2-40B4-BE49-F238E27FC236}">
                <a16:creationId xmlns:a16="http://schemas.microsoft.com/office/drawing/2014/main" id="{1F3AA395-C058-4F87-B3A3-A8A8BC543EF9}"/>
              </a:ext>
            </a:extLst>
          </p:cNvPr>
          <p:cNvSpPr txBox="1"/>
          <p:nvPr/>
        </p:nvSpPr>
        <p:spPr>
          <a:xfrm>
            <a:off x="8249452" y="1738304"/>
            <a:ext cx="27432000" cy="1837426"/>
          </a:xfrm>
          <a:prstGeom prst="rect">
            <a:avLst/>
          </a:prstGeom>
        </p:spPr>
        <p:txBody>
          <a:bodyPr lIns="85344" tIns="42672" rIns="85344" bIns="42672">
            <a:spAutoFit/>
          </a:bodyPr>
          <a:lstStyle>
            <a:defPPr>
              <a:defRPr kern="1200"/>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3700" dirty="0" err="1">
                <a:solidFill>
                  <a:schemeClr val="bg1"/>
                </a:solidFill>
                <a:latin typeface="Domine" panose="02040503040403060204" pitchFamily="18" charset="0"/>
              </a:rPr>
              <a:t>Arban</a:t>
            </a:r>
            <a:r>
              <a:rPr lang="en-US" sz="3700" dirty="0">
                <a:solidFill>
                  <a:schemeClr val="bg1"/>
                </a:solidFill>
                <a:latin typeface="Domine" panose="02040503040403060204" pitchFamily="18" charset="0"/>
              </a:rPr>
              <a:t> UKA</a:t>
            </a:r>
            <a:r>
              <a:rPr lang="en-US" sz="3700" baseline="30000" dirty="0">
                <a:solidFill>
                  <a:schemeClr val="bg1"/>
                </a:solidFill>
                <a:latin typeface="Domine" panose="02040503040403060204" pitchFamily="18" charset="0"/>
              </a:rPr>
              <a:t>1</a:t>
            </a:r>
            <a:r>
              <a:rPr lang="en-US" sz="3700" dirty="0">
                <a:solidFill>
                  <a:schemeClr val="bg1"/>
                </a:solidFill>
                <a:latin typeface="Domine" panose="02040503040403060204" pitchFamily="18" charset="0"/>
              </a:rPr>
              <a:t>, </a:t>
            </a:r>
            <a:r>
              <a:rPr lang="en-US" sz="3700" dirty="0" err="1">
                <a:solidFill>
                  <a:schemeClr val="bg1"/>
                </a:solidFill>
                <a:latin typeface="Domine" panose="02040503040403060204" pitchFamily="18" charset="0"/>
              </a:rPr>
              <a:t>Igli</a:t>
            </a:r>
            <a:r>
              <a:rPr lang="en-US" sz="3700" dirty="0">
                <a:solidFill>
                  <a:schemeClr val="bg1"/>
                </a:solidFill>
                <a:latin typeface="Domine" panose="02040503040403060204" pitchFamily="18" charset="0"/>
              </a:rPr>
              <a:t> Stergu</a:t>
            </a:r>
            <a:r>
              <a:rPr lang="en-US" sz="3700" baseline="30000" dirty="0">
                <a:solidFill>
                  <a:schemeClr val="bg1"/>
                </a:solidFill>
                <a:latin typeface="Domine" panose="02040503040403060204" pitchFamily="18" charset="0"/>
              </a:rPr>
              <a:t>1</a:t>
            </a:r>
            <a:r>
              <a:rPr lang="en-US" sz="3700" dirty="0">
                <a:solidFill>
                  <a:schemeClr val="bg1"/>
                </a:solidFill>
                <a:latin typeface="Domine" panose="02040503040403060204" pitchFamily="18" charset="0"/>
              </a:rPr>
              <a:t>, Griselda Alushllari</a:t>
            </a:r>
            <a:r>
              <a:rPr lang="en-US" sz="3700" baseline="30000" dirty="0">
                <a:solidFill>
                  <a:schemeClr val="bg1"/>
                </a:solidFill>
                <a:latin typeface="Domine" panose="02040503040403060204" pitchFamily="18" charset="0"/>
              </a:rPr>
              <a:t>2,</a:t>
            </a:r>
            <a:r>
              <a:rPr lang="en-US" sz="3700" dirty="0">
                <a:solidFill>
                  <a:schemeClr val="bg1"/>
                </a:solidFill>
                <a:latin typeface="Domine" panose="02040503040403060204" pitchFamily="18" charset="0"/>
              </a:rPr>
              <a:t> Bekir Karlik</a:t>
            </a:r>
            <a:r>
              <a:rPr lang="en-US" sz="3700" baseline="30000" dirty="0">
                <a:solidFill>
                  <a:schemeClr val="bg1"/>
                </a:solidFill>
                <a:latin typeface="Domine" panose="02040503040403060204" pitchFamily="18" charset="0"/>
              </a:rPr>
              <a:t>1</a:t>
            </a:r>
          </a:p>
          <a:p>
            <a:pPr algn="ctr"/>
            <a:r>
              <a:rPr lang="en-US" sz="3200" baseline="30000" dirty="0">
                <a:solidFill>
                  <a:schemeClr val="bg1"/>
                </a:solidFill>
                <a:latin typeface="Times New Roman" panose="02020603050405020304" pitchFamily="18" charset="0"/>
                <a:cs typeface="Times New Roman" panose="02020603050405020304" pitchFamily="18" charset="0"/>
              </a:rPr>
              <a:t>1</a:t>
            </a:r>
            <a:r>
              <a:rPr lang="en-US" sz="3200" dirty="0">
                <a:solidFill>
                  <a:schemeClr val="bg1"/>
                </a:solidFill>
                <a:latin typeface="Times New Roman" panose="02020603050405020304" pitchFamily="18" charset="0"/>
                <a:cs typeface="Times New Roman" panose="02020603050405020304" pitchFamily="18" charset="0"/>
              </a:rPr>
              <a:t>Department of Computer Engineering, Epoka University, 1000, Tirana, Albania</a:t>
            </a:r>
          </a:p>
          <a:p>
            <a:pPr algn="ctr"/>
            <a:r>
              <a:rPr lang="en-US" sz="3200" kern="0"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AL" sz="32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Department of Physics, Tirana University, Tirana, Albania</a:t>
            </a:r>
            <a:endParaRPr lang="en-AL" sz="32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1" name="Rectangle: Rounded Corners 70"/>
          <p:cNvSpPr/>
          <p:nvPr/>
        </p:nvSpPr>
        <p:spPr>
          <a:xfrm>
            <a:off x="33037360" y="18288042"/>
            <a:ext cx="10233021" cy="3185135"/>
          </a:xfrm>
          <a:prstGeom prst="roundRect">
            <a:avLst>
              <a:gd name="adj" fmla="val 3948"/>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59" name="TextBox 58">
            <a:extLst>
              <a:ext uri="{FF2B5EF4-FFF2-40B4-BE49-F238E27FC236}">
                <a16:creationId xmlns:a16="http://schemas.microsoft.com/office/drawing/2014/main" id="{2224C3B5-C740-463A-8086-222E05D55D53}"/>
              </a:ext>
            </a:extLst>
          </p:cNvPr>
          <p:cNvSpPr txBox="1"/>
          <p:nvPr/>
        </p:nvSpPr>
        <p:spPr>
          <a:xfrm>
            <a:off x="33293852" y="18636013"/>
            <a:ext cx="9854603" cy="2936573"/>
          </a:xfrm>
          <a:prstGeom prst="rect">
            <a:avLst/>
          </a:prstGeom>
          <a:noFill/>
        </p:spPr>
        <p:txBody>
          <a:bodyPr wrap="square" rtlCol="0">
            <a:spAutoFit/>
          </a:bodyPr>
          <a:lstStyle>
            <a:defPPr>
              <a:defRPr kern="1200"/>
            </a:defPPr>
          </a:lstStyle>
          <a:p>
            <a:pPr algn="just">
              <a:lnSpc>
                <a:spcPct val="115000"/>
              </a:lnSpc>
            </a:pPr>
            <a:r>
              <a:rPr lang="en-GB" sz="1800" b="0" i="0" dirty="0">
                <a:effectLst/>
                <a:latin typeface="Roboto" panose="02000000000000000000" pitchFamily="2" charset="0"/>
              </a:rPr>
              <a:t>[1] Ng, W. S., Goh, W. L., &amp; Gao, Y. (2024, May). High Accuracy and Low Latency Mixed Precision Neural Network Acceleration for </a:t>
            </a:r>
            <a:r>
              <a:rPr lang="en-GB" sz="1800" b="0" i="0" dirty="0" err="1">
                <a:effectLst/>
                <a:latin typeface="Roboto" panose="02000000000000000000" pitchFamily="2" charset="0"/>
              </a:rPr>
              <a:t>TinyML</a:t>
            </a:r>
            <a:r>
              <a:rPr lang="en-GB" sz="1800" b="0" i="0" dirty="0">
                <a:effectLst/>
                <a:latin typeface="Roboto" panose="02000000000000000000" pitchFamily="2" charset="0"/>
              </a:rPr>
              <a:t> Applications on Resource-Constrained FPGAs. In 2024 IEEE International Symposium on Circuits and Systems (ISCAS) (pp. 1-5). IEEE. [2] Uka, A., </a:t>
            </a:r>
            <a:r>
              <a:rPr lang="en-GB" sz="1800" b="0" i="0" dirty="0" err="1">
                <a:effectLst/>
                <a:latin typeface="Roboto" panose="02000000000000000000" pitchFamily="2" charset="0"/>
              </a:rPr>
              <a:t>Topalli</a:t>
            </a:r>
            <a:r>
              <a:rPr lang="en-GB" sz="1800" b="0" i="0" dirty="0">
                <a:effectLst/>
                <a:latin typeface="Roboto" panose="02000000000000000000" pitchFamily="2" charset="0"/>
              </a:rPr>
              <a:t>, G., Hoxha, J., &amp; </a:t>
            </a:r>
            <a:r>
              <a:rPr lang="en-GB" sz="1800" b="0" i="0" dirty="0" err="1">
                <a:effectLst/>
                <a:latin typeface="Roboto" panose="02000000000000000000" pitchFamily="2" charset="0"/>
              </a:rPr>
              <a:t>Vrana</a:t>
            </a:r>
            <a:r>
              <a:rPr lang="en-GB" sz="1800" b="0" i="0" dirty="0">
                <a:effectLst/>
                <a:latin typeface="Roboto" panose="02000000000000000000" pitchFamily="2" charset="0"/>
              </a:rPr>
              <a:t>, N. E. (2021). FPGA Implementation of Filters in Medical Imaging. In BIODEVICES (pp. 195-200).</a:t>
            </a:r>
            <a:br>
              <a:rPr lang="en-GB" sz="1800" dirty="0"/>
            </a:br>
            <a:r>
              <a:rPr lang="en-GB" sz="1800" b="0" i="0" dirty="0">
                <a:effectLst/>
                <a:latin typeface="Roboto" panose="02000000000000000000" pitchFamily="2" charset="0"/>
              </a:rPr>
              <a:t>[3] Prakash, S., Callahan, T., </a:t>
            </a:r>
            <a:r>
              <a:rPr lang="en-GB" sz="1800" b="0" i="0" dirty="0" err="1">
                <a:effectLst/>
                <a:latin typeface="Roboto" panose="02000000000000000000" pitchFamily="2" charset="0"/>
              </a:rPr>
              <a:t>Bushagour</a:t>
            </a:r>
            <a:r>
              <a:rPr lang="en-GB" sz="1800" b="0" i="0" dirty="0">
                <a:effectLst/>
                <a:latin typeface="Roboto" panose="02000000000000000000" pitchFamily="2" charset="0"/>
              </a:rPr>
              <a:t>, J., Banbury, C., Green, A. V., Warden, P., ... &amp; </a:t>
            </a:r>
            <a:r>
              <a:rPr lang="en-GB" sz="1800" b="0" i="0" dirty="0" err="1">
                <a:effectLst/>
                <a:latin typeface="Roboto" panose="02000000000000000000" pitchFamily="2" charset="0"/>
              </a:rPr>
              <a:t>Reddi</a:t>
            </a:r>
            <a:r>
              <a:rPr lang="en-GB" sz="1800" b="0" i="0" dirty="0">
                <a:effectLst/>
                <a:latin typeface="Roboto" panose="02000000000000000000" pitchFamily="2" charset="0"/>
              </a:rPr>
              <a:t>, V. J. (2023, April). </a:t>
            </a:r>
            <a:r>
              <a:rPr lang="en-GB" sz="1800" b="0" i="0" dirty="0" err="1">
                <a:effectLst/>
                <a:latin typeface="Roboto" panose="02000000000000000000" pitchFamily="2" charset="0"/>
              </a:rPr>
              <a:t>Cfu</a:t>
            </a:r>
            <a:r>
              <a:rPr lang="en-GB" sz="1800" b="0" i="0" dirty="0">
                <a:effectLst/>
                <a:latin typeface="Roboto" panose="02000000000000000000" pitchFamily="2" charset="0"/>
              </a:rPr>
              <a:t> playground: Full-stack open-source framework for tiny machine learning (</a:t>
            </a:r>
            <a:r>
              <a:rPr lang="en-GB" sz="1800" b="0" i="0" dirty="0" err="1">
                <a:effectLst/>
                <a:latin typeface="Roboto" panose="02000000000000000000" pitchFamily="2" charset="0"/>
              </a:rPr>
              <a:t>tinyml</a:t>
            </a:r>
            <a:r>
              <a:rPr lang="en-GB" sz="1800" b="0" i="0" dirty="0">
                <a:effectLst/>
                <a:latin typeface="Roboto" panose="02000000000000000000" pitchFamily="2" charset="0"/>
              </a:rPr>
              <a:t>) acceleration on </a:t>
            </a:r>
            <a:r>
              <a:rPr lang="en-GB" sz="1800" b="0" i="0" dirty="0" err="1">
                <a:effectLst/>
                <a:latin typeface="Roboto" panose="02000000000000000000" pitchFamily="2" charset="0"/>
              </a:rPr>
              <a:t>fpgas</a:t>
            </a:r>
            <a:r>
              <a:rPr lang="en-GB" sz="1800" b="0" i="0" dirty="0">
                <a:effectLst/>
                <a:latin typeface="Roboto" panose="02000000000000000000" pitchFamily="2" charset="0"/>
              </a:rPr>
              <a:t>. In 2023 IEEE International Symposium on Performance Analysis of Systems and Software (ISPASS) (pp. 157-167). IEEE.</a:t>
            </a:r>
            <a:endParaRPr lang="en-AL" sz="1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60" name="TextBox 59">
            <a:extLst>
              <a:ext uri="{FF2B5EF4-FFF2-40B4-BE49-F238E27FC236}">
                <a16:creationId xmlns:a16="http://schemas.microsoft.com/office/drawing/2014/main" id="{1043F711-D47E-42B5-B443-99A2ED27753E}"/>
              </a:ext>
            </a:extLst>
          </p:cNvPr>
          <p:cNvSpPr txBox="1"/>
          <p:nvPr/>
        </p:nvSpPr>
        <p:spPr>
          <a:xfrm>
            <a:off x="33441535" y="18208340"/>
            <a:ext cx="9302746" cy="523220"/>
          </a:xfrm>
          <a:prstGeom prst="rect">
            <a:avLst/>
          </a:prstGeom>
          <a:noFill/>
        </p:spPr>
        <p:txBody>
          <a:bodyPr wrap="square" rtlCol="0">
            <a:spAutoFit/>
          </a:bodyPr>
          <a:lstStyle>
            <a:defPPr>
              <a:defRPr kern="1200"/>
            </a:defPPr>
          </a:lstStyle>
          <a:p>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References</a:t>
            </a:r>
          </a:p>
        </p:txBody>
      </p:sp>
      <p:sp>
        <p:nvSpPr>
          <p:cNvPr id="42" name="Rectangle: Rounded Corners 41"/>
          <p:cNvSpPr/>
          <p:nvPr/>
        </p:nvSpPr>
        <p:spPr>
          <a:xfrm>
            <a:off x="33109539" y="11732744"/>
            <a:ext cx="10233021" cy="6199657"/>
          </a:xfrm>
          <a:prstGeom prst="roundRect">
            <a:avLst>
              <a:gd name="adj" fmla="val 6130"/>
            </a:avLst>
          </a:prstGeom>
          <a:solidFill>
            <a:srgbClr val="A0BE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61" name="TextBox 60">
            <a:extLst>
              <a:ext uri="{FF2B5EF4-FFF2-40B4-BE49-F238E27FC236}">
                <a16:creationId xmlns:a16="http://schemas.microsoft.com/office/drawing/2014/main" id="{89EBE15B-4246-47D5-A572-FC8BC1A36A14}"/>
              </a:ext>
            </a:extLst>
          </p:cNvPr>
          <p:cNvSpPr txBox="1"/>
          <p:nvPr/>
        </p:nvSpPr>
        <p:spPr>
          <a:xfrm>
            <a:off x="33441535" y="5177368"/>
            <a:ext cx="9302746" cy="399405"/>
          </a:xfrm>
          <a:prstGeom prst="rect">
            <a:avLst/>
          </a:prstGeom>
          <a:noFill/>
        </p:spPr>
        <p:txBody>
          <a:bodyPr wrap="square" rtlCol="0">
            <a:spAutoFit/>
          </a:bodyPr>
          <a:lstStyle>
            <a:defPPr>
              <a:defRPr kern="1200"/>
            </a:defPPr>
          </a:lstStyle>
          <a:p>
            <a:pPr marL="0" marR="0">
              <a:lnSpc>
                <a:spcPct val="107000"/>
              </a:lnSpc>
              <a:spcAft>
                <a:spcPts val="800"/>
              </a:spcAft>
              <a:buNone/>
            </a:pPr>
            <a:r>
              <a:rPr lang="en-US" sz="2000" kern="100" dirty="0">
                <a:latin typeface="Times New Roman" panose="02020603050405020304" pitchFamily="18" charset="0"/>
                <a:ea typeface="Microsoft Yi Baiti" panose="03000500000000000000" pitchFamily="66" charset="0"/>
                <a:cs typeface="Times New Roman" panose="02020603050405020304" pitchFamily="18" charset="0"/>
              </a:rPr>
              <a:t> </a:t>
            </a:r>
            <a:endParaRPr lang="en-US" sz="2000" kern="100" dirty="0">
              <a:effectLst/>
              <a:latin typeface="Times New Roman" panose="02020603050405020304" pitchFamily="18" charset="0"/>
              <a:ea typeface="Microsoft Yi Baiti" panose="03000500000000000000" pitchFamily="66" charset="0"/>
              <a:cs typeface="Times New Roman" panose="02020603050405020304" pitchFamily="18" charset="0"/>
            </a:endParaRPr>
          </a:p>
        </p:txBody>
      </p:sp>
      <p:sp>
        <p:nvSpPr>
          <p:cNvPr id="84" name="TextBox 83">
            <a:extLst>
              <a:ext uri="{FF2B5EF4-FFF2-40B4-BE49-F238E27FC236}">
                <a16:creationId xmlns:a16="http://schemas.microsoft.com/office/drawing/2014/main" id="{7ABCCD2C-433F-478B-B18B-A4DAD100C702}"/>
              </a:ext>
            </a:extLst>
          </p:cNvPr>
          <p:cNvSpPr txBox="1"/>
          <p:nvPr/>
        </p:nvSpPr>
        <p:spPr>
          <a:xfrm>
            <a:off x="33441535" y="12316709"/>
            <a:ext cx="9498278" cy="6304290"/>
          </a:xfrm>
          <a:prstGeom prst="rect">
            <a:avLst/>
          </a:prstGeom>
          <a:noFill/>
        </p:spPr>
        <p:txBody>
          <a:bodyPr wrap="square" rtlCol="0">
            <a:spAutoFit/>
          </a:bodyPr>
          <a:lstStyle>
            <a:defPPr>
              <a:defRPr kern="1200"/>
            </a:defPPr>
          </a:lstStyle>
          <a:p>
            <a:pPr rtl="0" fontAlgn="base">
              <a:spcBef>
                <a:spcPts val="1400"/>
              </a:spcBef>
              <a:spcAft>
                <a:spcPts val="1400"/>
              </a:spcAft>
            </a:pPr>
            <a:r>
              <a:rPr lang="en-GB" sz="2400" b="0" i="0" u="none" strike="noStrike" dirty="0">
                <a:solidFill>
                  <a:srgbClr val="000000"/>
                </a:solidFill>
                <a:effectLst/>
                <a:latin typeface="Times New Roman" panose="02020603050405020304" pitchFamily="18" charset="0"/>
              </a:rPr>
              <a:t>Here we reported deployment of deep learning models on edge devices using the Vitis AI framework, with a specific focus on Xilinx ZCU104 platform to explore the performance, applicability, and challenges. With the help of  comparative analysis and systematic benchmarking important information was found. The ZCU104 FPGA with Vitis AI gave us superior low-latency inference, especially for small image batches, leaving behind traditional CPUs and in some cases even high-end GPUs.</a:t>
            </a:r>
            <a:r>
              <a:rPr lang="en-GB" sz="2400" dirty="0"/>
              <a:t> </a:t>
            </a:r>
            <a:r>
              <a:rPr lang="en-GB" sz="2400" b="0" i="0" u="none" strike="noStrike" dirty="0">
                <a:solidFill>
                  <a:srgbClr val="000000"/>
                </a:solidFill>
                <a:effectLst/>
                <a:latin typeface="Times New Roman" panose="02020603050405020304" pitchFamily="18" charset="0"/>
              </a:rPr>
              <a:t>Quantization using Vitis AI (INT8) kept model accuracy while significantly reducing both model size and inference time, making it highly suitable for deployment on resource-constrained environments. If we compare modern CPUs and GPUs, the DPU on the ZCU104 gave excellent speed-to-power efficiency, an essential consideration for real-time, low-power embedded AI systems.</a:t>
            </a:r>
            <a:r>
              <a:rPr lang="en-GB" sz="2400" dirty="0"/>
              <a:t> </a:t>
            </a:r>
            <a:r>
              <a:rPr lang="en-GB" sz="2400" b="0" i="0" u="none" strike="noStrike" dirty="0">
                <a:solidFill>
                  <a:srgbClr val="000000"/>
                </a:solidFill>
                <a:effectLst/>
                <a:latin typeface="Times New Roman" panose="02020603050405020304" pitchFamily="18" charset="0"/>
              </a:rPr>
              <a:t>The benchmarking process showed the importance of batch size, with GPU performance improving at larger batches and DPU performance peaking at smaller ones.</a:t>
            </a:r>
            <a:endParaRPr lang="en-GB" sz="2400" b="0" dirty="0">
              <a:effectLst/>
            </a:endParaRPr>
          </a:p>
          <a:p>
            <a:br>
              <a:rPr lang="en-GB" sz="800" dirty="0"/>
            </a:br>
            <a:endParaRPr lang="nl-NL" altLang="en-US" sz="2400" b="0" i="1" dirty="0"/>
          </a:p>
        </p:txBody>
      </p:sp>
      <p:sp>
        <p:nvSpPr>
          <p:cNvPr id="85" name="TextBox 84">
            <a:extLst>
              <a:ext uri="{FF2B5EF4-FFF2-40B4-BE49-F238E27FC236}">
                <a16:creationId xmlns:a16="http://schemas.microsoft.com/office/drawing/2014/main" id="{2F9F16DD-B1FB-447B-BA78-9201D1B2D897}"/>
              </a:ext>
            </a:extLst>
          </p:cNvPr>
          <p:cNvSpPr txBox="1"/>
          <p:nvPr/>
        </p:nvSpPr>
        <p:spPr>
          <a:xfrm>
            <a:off x="33502497" y="11870749"/>
            <a:ext cx="9302746" cy="523220"/>
          </a:xfrm>
          <a:prstGeom prst="rect">
            <a:avLst/>
          </a:prstGeom>
          <a:noFill/>
        </p:spPr>
        <p:txBody>
          <a:bodyPr wrap="square" rtlCol="0">
            <a:spAutoFit/>
          </a:bodyPr>
          <a:lstStyle>
            <a:defPPr>
              <a:defRPr kern="1200"/>
            </a:defPPr>
          </a:lstStyle>
          <a:p>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Conclusion</a:t>
            </a:r>
          </a:p>
        </p:txBody>
      </p:sp>
      <p:sp>
        <p:nvSpPr>
          <p:cNvPr id="39" name="Rectangle: Rounded Corners 38"/>
          <p:cNvSpPr/>
          <p:nvPr/>
        </p:nvSpPr>
        <p:spPr>
          <a:xfrm>
            <a:off x="548640" y="4666446"/>
            <a:ext cx="10233021" cy="9446094"/>
          </a:xfrm>
          <a:prstGeom prst="roundRect">
            <a:avLst>
              <a:gd name="adj" fmla="val 1711"/>
            </a:avLst>
          </a:prstGeom>
          <a:solidFill>
            <a:srgbClr val="A0BE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dirty="0"/>
          </a:p>
        </p:txBody>
      </p:sp>
      <p:sp>
        <p:nvSpPr>
          <p:cNvPr id="46" name="TextBox 45"/>
          <p:cNvSpPr txBox="1"/>
          <p:nvPr/>
        </p:nvSpPr>
        <p:spPr>
          <a:xfrm>
            <a:off x="1013777" y="5392890"/>
            <a:ext cx="9496036" cy="8402300"/>
          </a:xfrm>
          <a:prstGeom prst="rect">
            <a:avLst/>
          </a:prstGeom>
          <a:noFill/>
        </p:spPr>
        <p:txBody>
          <a:bodyPr wrap="square" rtlCol="0">
            <a:spAutoFit/>
          </a:bodyPr>
          <a:lstStyle>
            <a:defPPr>
              <a:defRPr kern="1200"/>
            </a:defPPr>
          </a:lstStyle>
          <a:p>
            <a:pPr algn="just"/>
            <a:r>
              <a:rPr lang="en-GB" sz="3000" b="0" i="0" dirty="0">
                <a:effectLst/>
                <a:latin typeface="Times New Roman" panose="02020603050405020304" pitchFamily="18" charset="0"/>
                <a:cs typeface="Times New Roman" panose="02020603050405020304" pitchFamily="18" charset="0"/>
              </a:rPr>
              <a:t>Field programmable gate arrays (FPGA) are reconfigurable and serve as prototyping platforms for application-specific integrated circuits (ASIC). FPGA are composed of configurable logic blocks and programmable interconnects and allow rapid testing of digital designs. Many challenges in medical field, in agriculture and in security are solved by the implementation of artificial intelligence techniques in high performance computing units with an inherently higher quantitative accuracy than any user. The implementation of these techniques on portable computing units (including FPGA) has gained great attention in the new field of </a:t>
            </a:r>
            <a:r>
              <a:rPr lang="en-GB" sz="3000" b="0" i="0" dirty="0" err="1">
                <a:effectLst/>
                <a:latin typeface="Times New Roman" panose="02020603050405020304" pitchFamily="18" charset="0"/>
                <a:cs typeface="Times New Roman" panose="02020603050405020304" pitchFamily="18" charset="0"/>
              </a:rPr>
              <a:t>tinyML</a:t>
            </a:r>
            <a:r>
              <a:rPr lang="en-GB" sz="3000" b="0" i="0" dirty="0">
                <a:effectLst/>
                <a:latin typeface="Times New Roman" panose="02020603050405020304" pitchFamily="18" charset="0"/>
                <a:cs typeface="Times New Roman" panose="02020603050405020304" pitchFamily="18" charset="0"/>
              </a:rPr>
              <a:t>. Here, we present an efficient FPGA implementation of UNET architecture segmentation of unstained brightfield cell images achieving a 97% accuracy. Quantization and pruning are used by effectively reducing the model size without a significant decrease in the accuracy. This work indicates the importance of combining algorithmic based compression techniques with hardware-aware optimizations.</a:t>
            </a:r>
            <a:endParaRPr lang="en-GB" sz="3000" b="0" dirty="0">
              <a:effectLst/>
              <a:latin typeface="Times New Roman" panose="02020603050405020304" pitchFamily="18" charset="0"/>
              <a:cs typeface="Times New Roman" panose="02020603050405020304" pitchFamily="18" charset="0"/>
            </a:endParaRPr>
          </a:p>
        </p:txBody>
      </p:sp>
      <p:sp>
        <p:nvSpPr>
          <p:cNvPr id="47" name="TextBox 46"/>
          <p:cNvSpPr txBox="1"/>
          <p:nvPr/>
        </p:nvSpPr>
        <p:spPr>
          <a:xfrm>
            <a:off x="1013777" y="4846015"/>
            <a:ext cx="9302746" cy="523220"/>
          </a:xfrm>
          <a:prstGeom prst="rect">
            <a:avLst/>
          </a:prstGeom>
          <a:noFill/>
        </p:spPr>
        <p:txBody>
          <a:bodyPr wrap="square" rtlCol="0">
            <a:spAutoFit/>
          </a:bodyPr>
          <a:lstStyle>
            <a:defPPr>
              <a:defRPr kern="1200"/>
            </a:defPPr>
          </a:lstStyle>
          <a:p>
            <a:r>
              <a:rPr lang="en-US" sz="2800" b="1" dirty="0">
                <a:solidFill>
                  <a:schemeClr val="tx1">
                    <a:lumMod val="75000"/>
                    <a:lumOff val="25000"/>
                  </a:schemeClr>
                </a:solidFill>
                <a:latin typeface="Domine" panose="020B0604020202020204" charset="0"/>
              </a:rPr>
              <a:t>Abstract</a:t>
            </a:r>
          </a:p>
        </p:txBody>
      </p:sp>
      <p:sp>
        <p:nvSpPr>
          <p:cNvPr id="43" name="Rectangle: Rounded Corners 42"/>
          <p:cNvSpPr/>
          <p:nvPr/>
        </p:nvSpPr>
        <p:spPr>
          <a:xfrm>
            <a:off x="548640" y="15423894"/>
            <a:ext cx="10233021" cy="6049282"/>
          </a:xfrm>
          <a:prstGeom prst="roundRect">
            <a:avLst>
              <a:gd name="adj" fmla="val 2037"/>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86" name="TextBox 85">
            <a:extLst>
              <a:ext uri="{FF2B5EF4-FFF2-40B4-BE49-F238E27FC236}">
                <a16:creationId xmlns:a16="http://schemas.microsoft.com/office/drawing/2014/main" id="{9B320F11-3F85-4920-92E0-15D89C7AF4D2}"/>
              </a:ext>
            </a:extLst>
          </p:cNvPr>
          <p:cNvSpPr txBox="1"/>
          <p:nvPr/>
        </p:nvSpPr>
        <p:spPr>
          <a:xfrm>
            <a:off x="885760" y="15705107"/>
            <a:ext cx="9493763" cy="5693866"/>
          </a:xfrm>
          <a:prstGeom prst="rect">
            <a:avLst/>
          </a:prstGeom>
          <a:noFill/>
        </p:spPr>
        <p:txBody>
          <a:bodyPr wrap="square" rtlCol="0">
            <a:spAutoFit/>
          </a:bodyPr>
          <a:lstStyle>
            <a:defPPr>
              <a:defRPr kern="1200"/>
            </a:defPPr>
          </a:lstStyle>
          <a:p>
            <a:pPr indent="457200" algn="just" rtl="0">
              <a:spcBef>
                <a:spcPts val="1400"/>
              </a:spcBef>
              <a:spcAft>
                <a:spcPts val="1400"/>
              </a:spcAft>
            </a:pPr>
            <a:r>
              <a:rPr lang="en-GB" sz="2800" b="0" i="0" u="none" strike="noStrike" dirty="0">
                <a:solidFill>
                  <a:srgbClr val="000000"/>
                </a:solidFill>
                <a:effectLst/>
                <a:latin typeface="Times New Roman" panose="02020603050405020304" pitchFamily="18" charset="0"/>
              </a:rPr>
              <a:t>Image processing, medical diagnostics, autonomous vehicles – these are just a few fields that have been heavily transformed by deep learning, more specifically Convolutional Neural Networks (CNNs). A noteworthy architecture among the CNNs, the U-Net, is leading the models for image segmentation tasks thanks to its accurate and efficient performance features. In the meantime, CPUs, GPUs, and their traditional implementation are at capacity, in terms of energy efficiency and real-time performance. Hereon we’re diving into FPGA-based acceleration, more specifically, using Vitis AI quantization technique on the Xilinx ZCU104 evaluation board with a clear objective in mind: break the limits and deliver powerful real-time segmentation.</a:t>
            </a:r>
            <a:endParaRPr lang="en-GB" sz="2800" b="0" dirty="0">
              <a:effectLst/>
            </a:endParaRPr>
          </a:p>
        </p:txBody>
      </p:sp>
      <p:sp>
        <p:nvSpPr>
          <p:cNvPr id="87" name="TextBox 86">
            <a:extLst>
              <a:ext uri="{FF2B5EF4-FFF2-40B4-BE49-F238E27FC236}">
                <a16:creationId xmlns:a16="http://schemas.microsoft.com/office/drawing/2014/main" id="{7DB2E49A-CE7A-4210-AE9F-5037030C938E}"/>
              </a:ext>
            </a:extLst>
          </p:cNvPr>
          <p:cNvSpPr txBox="1"/>
          <p:nvPr/>
        </p:nvSpPr>
        <p:spPr>
          <a:xfrm>
            <a:off x="428561" y="14900674"/>
            <a:ext cx="9302746" cy="523220"/>
          </a:xfrm>
          <a:prstGeom prst="rect">
            <a:avLst/>
          </a:prstGeom>
          <a:noFill/>
        </p:spPr>
        <p:txBody>
          <a:bodyPr wrap="square" rtlCol="0">
            <a:spAutoFit/>
          </a:bodyPr>
          <a:lstStyle>
            <a:defPPr>
              <a:defRPr kern="1200"/>
            </a:defPPr>
          </a:lstStyle>
          <a:p>
            <a:r>
              <a:rPr lang="en-US" sz="2800" b="1" dirty="0">
                <a:solidFill>
                  <a:schemeClr val="tx1">
                    <a:lumMod val="75000"/>
                    <a:lumOff val="25000"/>
                  </a:schemeClr>
                </a:solidFill>
                <a:latin typeface="Montserrat Extra Bold" panose="00000900000000000000" pitchFamily="50" charset="0"/>
              </a:rPr>
              <a:t>Introduction</a:t>
            </a:r>
          </a:p>
        </p:txBody>
      </p:sp>
      <p:sp>
        <p:nvSpPr>
          <p:cNvPr id="40" name="Rectangle: Rounded Corners 39"/>
          <p:cNvSpPr/>
          <p:nvPr/>
        </p:nvSpPr>
        <p:spPr>
          <a:xfrm>
            <a:off x="11395437" y="4708935"/>
            <a:ext cx="10233021" cy="16806731"/>
          </a:xfrm>
          <a:prstGeom prst="roundRect">
            <a:avLst>
              <a:gd name="adj" fmla="val 4686"/>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90" name="TextBox 89">
            <a:extLst>
              <a:ext uri="{FF2B5EF4-FFF2-40B4-BE49-F238E27FC236}">
                <a16:creationId xmlns:a16="http://schemas.microsoft.com/office/drawing/2014/main" id="{29FDCEBF-DA7D-4AE0-A6BD-06A1FEAE41E1}"/>
              </a:ext>
            </a:extLst>
          </p:cNvPr>
          <p:cNvSpPr txBox="1"/>
          <p:nvPr/>
        </p:nvSpPr>
        <p:spPr>
          <a:xfrm>
            <a:off x="11834739" y="5676756"/>
            <a:ext cx="9302746" cy="5760744"/>
          </a:xfrm>
          <a:prstGeom prst="rect">
            <a:avLst/>
          </a:prstGeom>
          <a:noFill/>
        </p:spPr>
        <p:txBody>
          <a:bodyPr wrap="square" rtlCol="0">
            <a:spAutoFit/>
          </a:bodyPr>
          <a:lstStyle>
            <a:defPPr>
              <a:defRPr kern="1200"/>
            </a:defPPr>
          </a:lstStyle>
          <a:p>
            <a:pPr marL="0" marR="0" algn="just">
              <a:lnSpc>
                <a:spcPct val="107000"/>
              </a:lnSpc>
              <a:spcAft>
                <a:spcPts val="800"/>
              </a:spcAft>
              <a:buNone/>
            </a:pPr>
            <a:r>
              <a:rPr lang="en-US" sz="2400" b="1" kern="100" dirty="0">
                <a:effectLst/>
                <a:ea typeface="Microsoft Yi Baiti" panose="03000500000000000000" pitchFamily="66" charset="0"/>
                <a:cs typeface="Arial" panose="020B0604020202020204" pitchFamily="34" charset="0"/>
              </a:rPr>
              <a:t>Hardware used:</a:t>
            </a:r>
            <a:endParaRPr lang="en-US" sz="2400" kern="100" dirty="0">
              <a:effectLst/>
              <a:ea typeface="Microsoft Yi Baiti" panose="03000500000000000000" pitchFamily="66" charset="0"/>
              <a:cs typeface="Arial" panose="020B0604020202020204" pitchFamily="34" charset="0"/>
            </a:endParaRPr>
          </a:p>
          <a:p>
            <a:pPr marL="0" indent="0">
              <a:buNone/>
            </a:pPr>
            <a:r>
              <a:rPr lang="en-GB" sz="2800" b="0" dirty="0">
                <a:effectLst/>
                <a:latin typeface="Times New Roman" panose="02020603050405020304" pitchFamily="18" charset="0"/>
                <a:cs typeface="Times New Roman" panose="02020603050405020304" pitchFamily="18" charset="0"/>
              </a:rPr>
              <a:t>ZCU 104 was used for the experiments reported here. Board overview: </a:t>
            </a:r>
            <a:r>
              <a:rPr lang="en-GB" sz="2800" dirty="0">
                <a:solidFill>
                  <a:srgbClr val="282828"/>
                </a:solidFill>
                <a:latin typeface="Times New Roman" panose="02020603050405020304" pitchFamily="18" charset="0"/>
                <a:cs typeface="Times New Roman" panose="02020603050405020304" pitchFamily="18" charset="0"/>
              </a:rPr>
              <a:t>ARM Cortex-A53 + FPGA architecture;  2GB DDR4 RAM, HDMI, Ethernet, USB; Integrated DPU support for AI acceleration. </a:t>
            </a:r>
          </a:p>
          <a:p>
            <a:pPr marL="0" indent="0">
              <a:buNone/>
            </a:pPr>
            <a:r>
              <a:rPr lang="en-GB" sz="2800" dirty="0">
                <a:solidFill>
                  <a:srgbClr val="282828"/>
                </a:solidFill>
                <a:latin typeface="Times New Roman" panose="02020603050405020304" pitchFamily="18" charset="0"/>
                <a:cs typeface="Times New Roman" panose="02020603050405020304" pitchFamily="18" charset="0"/>
              </a:rPr>
              <a:t>VITIS AI </a:t>
            </a:r>
            <a:r>
              <a:rPr lang="en-GB" sz="2800" dirty="0" err="1">
                <a:solidFill>
                  <a:srgbClr val="282828"/>
                </a:solidFill>
                <a:latin typeface="Times New Roman" panose="02020603050405020304" pitchFamily="18" charset="0"/>
                <a:cs typeface="Times New Roman" panose="02020603050405020304" pitchFamily="18" charset="0"/>
              </a:rPr>
              <a:t>Gramework</a:t>
            </a:r>
            <a:r>
              <a:rPr lang="en-GB" sz="2800" dirty="0">
                <a:solidFill>
                  <a:srgbClr val="282828"/>
                </a:solidFill>
                <a:latin typeface="Times New Roman" panose="02020603050405020304" pitchFamily="18" charset="0"/>
                <a:cs typeface="Times New Roman" panose="02020603050405020304" pitchFamily="18" charset="0"/>
              </a:rPr>
              <a:t> is used for: Quantization, Compilation, and Runtime APIs; Model compression with minimal accuracy drop; Docker containerized development environment</a:t>
            </a:r>
          </a:p>
          <a:p>
            <a:pPr marL="0" indent="0">
              <a:buNone/>
            </a:pPr>
            <a:endParaRPr lang="en-GB" sz="2800" dirty="0">
              <a:solidFill>
                <a:srgbClr val="282828"/>
              </a:solidFill>
              <a:latin typeface="Times New Roman" panose="02020603050405020304" pitchFamily="18" charset="0"/>
              <a:cs typeface="Times New Roman" panose="02020603050405020304" pitchFamily="18" charset="0"/>
            </a:endParaRPr>
          </a:p>
          <a:p>
            <a:pPr marL="0" indent="0">
              <a:buNone/>
            </a:pPr>
            <a:r>
              <a:rPr lang="en-GB" sz="2800" dirty="0">
                <a:solidFill>
                  <a:srgbClr val="282828"/>
                </a:solidFill>
                <a:latin typeface="Times New Roman" panose="02020603050405020304" pitchFamily="18" charset="0"/>
                <a:cs typeface="Times New Roman" panose="02020603050405020304" pitchFamily="18" charset="0"/>
              </a:rPr>
              <a:t>Research Gap:</a:t>
            </a:r>
          </a:p>
          <a:p>
            <a:pPr marL="0" indent="0">
              <a:buNone/>
            </a:pPr>
            <a:r>
              <a:rPr lang="en-GB" sz="2800" dirty="0">
                <a:solidFill>
                  <a:srgbClr val="282828"/>
                </a:solidFill>
                <a:latin typeface="Times New Roman" panose="02020603050405020304" pitchFamily="18" charset="0"/>
                <a:cs typeface="Times New Roman" panose="02020603050405020304" pitchFamily="18" charset="0"/>
              </a:rPr>
              <a:t>• Lack of quantized U-Net benchmarks on FPGA</a:t>
            </a:r>
          </a:p>
          <a:p>
            <a:pPr marL="0" indent="0">
              <a:buNone/>
            </a:pPr>
            <a:r>
              <a:rPr lang="en-GB" sz="2800" dirty="0">
                <a:solidFill>
                  <a:srgbClr val="282828"/>
                </a:solidFill>
                <a:latin typeface="Times New Roman" panose="02020603050405020304" pitchFamily="18" charset="0"/>
                <a:cs typeface="Times New Roman" panose="02020603050405020304" pitchFamily="18" charset="0"/>
              </a:rPr>
              <a:t>• This thesis compares CPU, GPU, FPGA</a:t>
            </a:r>
          </a:p>
          <a:p>
            <a:pPr marL="0" indent="0">
              <a:buNone/>
            </a:pPr>
            <a:r>
              <a:rPr lang="en-GB" sz="2800" dirty="0">
                <a:solidFill>
                  <a:srgbClr val="282828"/>
                </a:solidFill>
                <a:latin typeface="Times New Roman" panose="02020603050405020304" pitchFamily="18" charset="0"/>
                <a:cs typeface="Times New Roman" panose="02020603050405020304" pitchFamily="18" charset="0"/>
              </a:rPr>
              <a:t>• Uses real-time images and Mean IOU scoring</a:t>
            </a:r>
          </a:p>
        </p:txBody>
      </p:sp>
      <p:sp>
        <p:nvSpPr>
          <p:cNvPr id="91" name="TextBox 90">
            <a:extLst>
              <a:ext uri="{FF2B5EF4-FFF2-40B4-BE49-F238E27FC236}">
                <a16:creationId xmlns:a16="http://schemas.microsoft.com/office/drawing/2014/main" id="{15232698-55E6-4C6D-9947-A1F5F1CCE1E0}"/>
              </a:ext>
            </a:extLst>
          </p:cNvPr>
          <p:cNvSpPr txBox="1"/>
          <p:nvPr/>
        </p:nvSpPr>
        <p:spPr>
          <a:xfrm>
            <a:off x="11871986" y="5149539"/>
            <a:ext cx="9302746" cy="523220"/>
          </a:xfrm>
          <a:prstGeom prst="rect">
            <a:avLst/>
          </a:prstGeom>
          <a:noFill/>
        </p:spPr>
        <p:txBody>
          <a:bodyPr wrap="square" rtlCol="0">
            <a:spAutoFit/>
          </a:bodyPr>
          <a:lstStyle>
            <a:defPPr>
              <a:defRPr kern="1200"/>
            </a:defPPr>
          </a:lstStyle>
          <a:p>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Methodology</a:t>
            </a:r>
          </a:p>
        </p:txBody>
      </p:sp>
      <p:sp>
        <p:nvSpPr>
          <p:cNvPr id="41" name="Rectangle: Rounded Corners 40"/>
          <p:cNvSpPr/>
          <p:nvPr/>
        </p:nvSpPr>
        <p:spPr>
          <a:xfrm>
            <a:off x="22262743" y="4736786"/>
            <a:ext cx="10233021" cy="16806731"/>
          </a:xfrm>
          <a:prstGeom prst="roundRect">
            <a:avLst>
              <a:gd name="adj" fmla="val 7001"/>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dirty="0"/>
          </a:p>
        </p:txBody>
      </p:sp>
      <p:sp>
        <p:nvSpPr>
          <p:cNvPr id="93" name="TextBox 92">
            <a:extLst>
              <a:ext uri="{FF2B5EF4-FFF2-40B4-BE49-F238E27FC236}">
                <a16:creationId xmlns:a16="http://schemas.microsoft.com/office/drawing/2014/main" id="{7381E656-1550-4678-91D6-50348E24F942}"/>
              </a:ext>
            </a:extLst>
          </p:cNvPr>
          <p:cNvSpPr txBox="1"/>
          <p:nvPr/>
        </p:nvSpPr>
        <p:spPr>
          <a:xfrm>
            <a:off x="22696807" y="5026771"/>
            <a:ext cx="9302746" cy="523220"/>
          </a:xfrm>
          <a:prstGeom prst="rect">
            <a:avLst/>
          </a:prstGeom>
          <a:noFill/>
        </p:spPr>
        <p:txBody>
          <a:bodyPr wrap="square" rtlCol="0">
            <a:spAutoFit/>
          </a:bodyPr>
          <a:lstStyle>
            <a:defPPr>
              <a:defRPr kern="1200"/>
            </a:defPPr>
          </a:lstStyle>
          <a:p>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Results</a:t>
            </a:r>
          </a:p>
        </p:txBody>
      </p:sp>
      <p:pic>
        <p:nvPicPr>
          <p:cNvPr id="3" name="Picture 2" descr="Epoka University - Wikipedia">
            <a:extLst>
              <a:ext uri="{FF2B5EF4-FFF2-40B4-BE49-F238E27FC236}">
                <a16:creationId xmlns:a16="http://schemas.microsoft.com/office/drawing/2014/main" id="{B3E8B569-1E41-D28F-D28D-24E42CBF96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83338" y="1885482"/>
            <a:ext cx="6765117" cy="2239861"/>
          </a:xfrm>
          <a:prstGeom prst="rect">
            <a:avLst/>
          </a:prstGeom>
          <a:noFill/>
          <a:ln>
            <a:noFill/>
          </a:ln>
        </p:spPr>
      </p:pic>
      <p:sp>
        <p:nvSpPr>
          <p:cNvPr id="16" name="Tekstvak 14335">
            <a:extLst>
              <a:ext uri="{FF2B5EF4-FFF2-40B4-BE49-F238E27FC236}">
                <a16:creationId xmlns:a16="http://schemas.microsoft.com/office/drawing/2014/main" id="{E4D92A38-63DF-095A-DA08-9A098CB7B720}"/>
              </a:ext>
            </a:extLst>
          </p:cNvPr>
          <p:cNvSpPr txBox="1">
            <a:spLocks noChangeArrowheads="1"/>
          </p:cNvSpPr>
          <p:nvPr/>
        </p:nvSpPr>
        <p:spPr bwMode="auto">
          <a:xfrm>
            <a:off x="23292588" y="20041950"/>
            <a:ext cx="7251700" cy="83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98660" tIns="199330" rIns="398660" bIns="199330">
            <a:spAutoFit/>
          </a:bodyPr>
          <a:lstStyle>
            <a:lvl1pPr defTabSz="3986213">
              <a:spcBef>
                <a:spcPct val="20000"/>
              </a:spcBef>
              <a:buChar char="•"/>
              <a:defRPr sz="14000">
                <a:solidFill>
                  <a:schemeClr val="tx1"/>
                </a:solidFill>
                <a:latin typeface="Arial" panose="020B0604020202020204" pitchFamily="34" charset="0"/>
                <a:ea typeface="MS PGothic" panose="020B0600070205080204" pitchFamily="34" charset="-128"/>
              </a:defRPr>
            </a:lvl1pPr>
            <a:lvl2pPr marL="742950" indent="-285750" defTabSz="3986213">
              <a:spcBef>
                <a:spcPct val="20000"/>
              </a:spcBef>
              <a:buChar char="–"/>
              <a:defRPr sz="12200">
                <a:solidFill>
                  <a:schemeClr val="tx1"/>
                </a:solidFill>
                <a:latin typeface="Arial" panose="020B0604020202020204" pitchFamily="34" charset="0"/>
                <a:ea typeface="MS PGothic" panose="020B0600070205080204" pitchFamily="34" charset="-128"/>
              </a:defRPr>
            </a:lvl2pPr>
            <a:lvl3pPr marL="1143000" indent="-228600" defTabSz="3986213">
              <a:spcBef>
                <a:spcPct val="20000"/>
              </a:spcBef>
              <a:buChar char="•"/>
              <a:defRPr sz="10500">
                <a:solidFill>
                  <a:schemeClr val="tx1"/>
                </a:solidFill>
                <a:latin typeface="Arial" panose="020B0604020202020204" pitchFamily="34" charset="0"/>
                <a:ea typeface="MS PGothic" panose="020B0600070205080204" pitchFamily="34" charset="-128"/>
              </a:defRPr>
            </a:lvl3pPr>
            <a:lvl4pPr marL="1600200" indent="-228600" defTabSz="3986213">
              <a:spcBef>
                <a:spcPct val="20000"/>
              </a:spcBef>
              <a:buChar char="–"/>
              <a:defRPr sz="8700">
                <a:solidFill>
                  <a:schemeClr val="tx1"/>
                </a:solidFill>
                <a:latin typeface="Arial" panose="020B0604020202020204" pitchFamily="34" charset="0"/>
                <a:ea typeface="MS PGothic" panose="020B0600070205080204" pitchFamily="34" charset="-128"/>
              </a:defRPr>
            </a:lvl4pPr>
            <a:lvl5pPr marL="2057400" indent="-228600" defTabSz="3986213">
              <a:spcBef>
                <a:spcPct val="20000"/>
              </a:spcBef>
              <a:buChar char="»"/>
              <a:defRPr sz="8700">
                <a:solidFill>
                  <a:schemeClr val="tx1"/>
                </a:solidFill>
                <a:latin typeface="Arial" panose="020B0604020202020204" pitchFamily="34" charset="0"/>
                <a:ea typeface="MS PGothic" panose="020B0600070205080204" pitchFamily="34" charset="-128"/>
              </a:defRPr>
            </a:lvl5pPr>
            <a:lvl6pPr marL="25146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6pPr>
            <a:lvl7pPr marL="29718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7pPr>
            <a:lvl8pPr marL="34290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8pPr>
            <a:lvl9pPr marL="38862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sz="2800" dirty="0">
                <a:solidFill>
                  <a:srgbClr val="003366"/>
                </a:solidFill>
              </a:rPr>
              <a:t>Inference speedup vs Image size</a:t>
            </a:r>
            <a:endParaRPr lang="nl-NL" altLang="en-US" sz="2800" i="1" dirty="0"/>
          </a:p>
        </p:txBody>
      </p:sp>
      <p:sp>
        <p:nvSpPr>
          <p:cNvPr id="17" name="Tekstvak 14335">
            <a:extLst>
              <a:ext uri="{FF2B5EF4-FFF2-40B4-BE49-F238E27FC236}">
                <a16:creationId xmlns:a16="http://schemas.microsoft.com/office/drawing/2014/main" id="{7ACB9DCA-1DBF-FBDF-787F-3CC079470C21}"/>
              </a:ext>
            </a:extLst>
          </p:cNvPr>
          <p:cNvSpPr txBox="1">
            <a:spLocks noChangeArrowheads="1"/>
          </p:cNvSpPr>
          <p:nvPr/>
        </p:nvSpPr>
        <p:spPr bwMode="auto">
          <a:xfrm>
            <a:off x="22381234" y="13566776"/>
            <a:ext cx="9136020" cy="212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8660" tIns="199330" rIns="398660" bIns="199330">
            <a:spAutoFit/>
          </a:bodyPr>
          <a:lstStyle>
            <a:lvl1pPr defTabSz="3986213">
              <a:spcBef>
                <a:spcPct val="20000"/>
              </a:spcBef>
              <a:buChar char="•"/>
              <a:defRPr sz="14000">
                <a:solidFill>
                  <a:schemeClr val="tx1"/>
                </a:solidFill>
                <a:latin typeface="Arial" panose="020B0604020202020204" pitchFamily="34" charset="0"/>
                <a:ea typeface="MS PGothic" panose="020B0600070205080204" pitchFamily="34" charset="-128"/>
              </a:defRPr>
            </a:lvl1pPr>
            <a:lvl2pPr marL="742950" indent="-285750" defTabSz="3986213">
              <a:spcBef>
                <a:spcPct val="20000"/>
              </a:spcBef>
              <a:buChar char="–"/>
              <a:defRPr sz="12200">
                <a:solidFill>
                  <a:schemeClr val="tx1"/>
                </a:solidFill>
                <a:latin typeface="Arial" panose="020B0604020202020204" pitchFamily="34" charset="0"/>
                <a:ea typeface="MS PGothic" panose="020B0600070205080204" pitchFamily="34" charset="-128"/>
              </a:defRPr>
            </a:lvl2pPr>
            <a:lvl3pPr marL="1143000" indent="-228600" defTabSz="3986213">
              <a:spcBef>
                <a:spcPct val="20000"/>
              </a:spcBef>
              <a:buChar char="•"/>
              <a:defRPr sz="10500">
                <a:solidFill>
                  <a:schemeClr val="tx1"/>
                </a:solidFill>
                <a:latin typeface="Arial" panose="020B0604020202020204" pitchFamily="34" charset="0"/>
                <a:ea typeface="MS PGothic" panose="020B0600070205080204" pitchFamily="34" charset="-128"/>
              </a:defRPr>
            </a:lvl3pPr>
            <a:lvl4pPr marL="1600200" indent="-228600" defTabSz="3986213">
              <a:spcBef>
                <a:spcPct val="20000"/>
              </a:spcBef>
              <a:buChar char="–"/>
              <a:defRPr sz="8700">
                <a:solidFill>
                  <a:schemeClr val="tx1"/>
                </a:solidFill>
                <a:latin typeface="Arial" panose="020B0604020202020204" pitchFamily="34" charset="0"/>
                <a:ea typeface="MS PGothic" panose="020B0600070205080204" pitchFamily="34" charset="-128"/>
              </a:defRPr>
            </a:lvl4pPr>
            <a:lvl5pPr marL="2057400" indent="-228600" defTabSz="3986213">
              <a:spcBef>
                <a:spcPct val="20000"/>
              </a:spcBef>
              <a:buChar char="»"/>
              <a:defRPr sz="8700">
                <a:solidFill>
                  <a:schemeClr val="tx1"/>
                </a:solidFill>
                <a:latin typeface="Arial" panose="020B0604020202020204" pitchFamily="34" charset="0"/>
                <a:ea typeface="MS PGothic" panose="020B0600070205080204" pitchFamily="34" charset="-128"/>
              </a:defRPr>
            </a:lvl5pPr>
            <a:lvl6pPr marL="25146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6pPr>
            <a:lvl7pPr marL="29718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7pPr>
            <a:lvl8pPr marL="34290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8pPr>
            <a:lvl9pPr marL="38862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9pPr>
          </a:lstStyle>
          <a:p>
            <a:pPr algn="just" eaLnBrk="1" hangingPunct="1">
              <a:spcBef>
                <a:spcPct val="0"/>
              </a:spcBef>
              <a:buFontTx/>
              <a:buNone/>
            </a:pPr>
            <a:r>
              <a:rPr lang="en-GB" sz="2800" b="0" dirty="0">
                <a:effectLst/>
                <a:latin typeface="Times New Roman" panose="02020603050405020304" pitchFamily="18" charset="0"/>
              </a:rPr>
              <a:t>Here we report the segmentation of cell images that are acquired in microscopy images. These images have low contrast and this makes as the most challenging dataset to analyses together with electron microscope images.</a:t>
            </a:r>
          </a:p>
        </p:txBody>
      </p:sp>
      <p:sp>
        <p:nvSpPr>
          <p:cNvPr id="18" name="Text Box 93">
            <a:extLst>
              <a:ext uri="{FF2B5EF4-FFF2-40B4-BE49-F238E27FC236}">
                <a16:creationId xmlns:a16="http://schemas.microsoft.com/office/drawing/2014/main" id="{F1A52593-89FC-E3C7-599E-F501AF1DEF9E}"/>
              </a:ext>
            </a:extLst>
          </p:cNvPr>
          <p:cNvSpPr txBox="1">
            <a:spLocks noChangeArrowheads="1"/>
          </p:cNvSpPr>
          <p:nvPr/>
        </p:nvSpPr>
        <p:spPr bwMode="auto">
          <a:xfrm>
            <a:off x="11685014" y="15854830"/>
            <a:ext cx="9594983" cy="57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8660" tIns="199330" rIns="398660" bIns="199330">
            <a:spAutoFit/>
          </a:bodyPr>
          <a:lstStyle>
            <a:lvl1pPr defTabSz="3986213">
              <a:spcBef>
                <a:spcPct val="20000"/>
              </a:spcBef>
              <a:buChar char="•"/>
              <a:defRPr sz="14000">
                <a:solidFill>
                  <a:schemeClr val="tx1"/>
                </a:solidFill>
                <a:latin typeface="Arial" panose="020B0604020202020204" pitchFamily="34" charset="0"/>
                <a:ea typeface="MS PGothic" panose="020B0600070205080204" pitchFamily="34" charset="-128"/>
              </a:defRPr>
            </a:lvl1pPr>
            <a:lvl2pPr marL="742950" indent="-285750" defTabSz="3986213">
              <a:spcBef>
                <a:spcPct val="20000"/>
              </a:spcBef>
              <a:buChar char="–"/>
              <a:defRPr sz="12200">
                <a:solidFill>
                  <a:schemeClr val="tx1"/>
                </a:solidFill>
                <a:latin typeface="Arial" panose="020B0604020202020204" pitchFamily="34" charset="0"/>
                <a:ea typeface="MS PGothic" panose="020B0600070205080204" pitchFamily="34" charset="-128"/>
              </a:defRPr>
            </a:lvl2pPr>
            <a:lvl3pPr marL="1143000" indent="-228600" defTabSz="3986213">
              <a:spcBef>
                <a:spcPct val="20000"/>
              </a:spcBef>
              <a:buChar char="•"/>
              <a:defRPr sz="10500">
                <a:solidFill>
                  <a:schemeClr val="tx1"/>
                </a:solidFill>
                <a:latin typeface="Arial" panose="020B0604020202020204" pitchFamily="34" charset="0"/>
                <a:ea typeface="MS PGothic" panose="020B0600070205080204" pitchFamily="34" charset="-128"/>
              </a:defRPr>
            </a:lvl3pPr>
            <a:lvl4pPr marL="1600200" indent="-228600" defTabSz="3986213">
              <a:spcBef>
                <a:spcPct val="20000"/>
              </a:spcBef>
              <a:buChar char="–"/>
              <a:defRPr sz="8700">
                <a:solidFill>
                  <a:schemeClr val="tx1"/>
                </a:solidFill>
                <a:latin typeface="Arial" panose="020B0604020202020204" pitchFamily="34" charset="0"/>
                <a:ea typeface="MS PGothic" panose="020B0600070205080204" pitchFamily="34" charset="-128"/>
              </a:defRPr>
            </a:lvl4pPr>
            <a:lvl5pPr marL="2057400" indent="-228600" defTabSz="3986213">
              <a:spcBef>
                <a:spcPct val="20000"/>
              </a:spcBef>
              <a:buChar char="»"/>
              <a:defRPr sz="8700">
                <a:solidFill>
                  <a:schemeClr val="tx1"/>
                </a:solidFill>
                <a:latin typeface="Arial" panose="020B0604020202020204" pitchFamily="34" charset="0"/>
                <a:ea typeface="MS PGothic" panose="020B0600070205080204" pitchFamily="34" charset="-128"/>
              </a:defRPr>
            </a:lvl5pPr>
            <a:lvl6pPr marL="25146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6pPr>
            <a:lvl7pPr marL="29718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7pPr>
            <a:lvl8pPr marL="34290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8pPr>
            <a:lvl9pPr marL="38862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9pPr>
          </a:lstStyle>
          <a:p>
            <a:pPr rtl="0">
              <a:spcBef>
                <a:spcPts val="1400"/>
              </a:spcBef>
              <a:spcAft>
                <a:spcPts val="1400"/>
              </a:spcAft>
              <a:buNone/>
            </a:pPr>
            <a:r>
              <a:rPr lang="en-GB" sz="2600" b="0" i="0" u="none" strike="noStrike" dirty="0">
                <a:solidFill>
                  <a:srgbClr val="000000"/>
                </a:solidFill>
                <a:effectLst/>
                <a:latin typeface="Times New Roman" panose="02020603050405020304" pitchFamily="18" charset="0"/>
              </a:rPr>
              <a:t>Here we primarily focus on assessing the effectiveness of integrating a quantized U-Net model on the ZCU104 FPGA via Vitis AI. Step by step:</a:t>
            </a:r>
            <a:endParaRPr lang="en-GB" sz="2600" b="0" dirty="0">
              <a:effectLst/>
            </a:endParaRPr>
          </a:p>
          <a:p>
            <a:pPr rtl="0">
              <a:spcBef>
                <a:spcPts val="1400"/>
              </a:spcBef>
              <a:spcAft>
                <a:spcPts val="1400"/>
              </a:spcAft>
            </a:pPr>
            <a:r>
              <a:rPr lang="en-GB" sz="2600" b="1" i="0" u="none" strike="noStrike" dirty="0">
                <a:solidFill>
                  <a:srgbClr val="000000"/>
                </a:solidFill>
                <a:effectLst/>
                <a:latin typeface="Times New Roman" panose="02020603050405020304" pitchFamily="18" charset="0"/>
              </a:rPr>
              <a:t>1. Quantization Accuracy</a:t>
            </a:r>
            <a:r>
              <a:rPr lang="en-GB" sz="2600" b="0" i="0" u="none" strike="noStrike" dirty="0">
                <a:solidFill>
                  <a:srgbClr val="000000"/>
                </a:solidFill>
                <a:effectLst/>
                <a:latin typeface="Times New Roman" panose="02020603050405020304" pitchFamily="18" charset="0"/>
              </a:rPr>
              <a:t>: Assess the effects of Vitis AI quantization in terms of accuracy and performance of the U-Net model against the traditional implementations.</a:t>
            </a:r>
            <a:endParaRPr lang="en-GB" sz="2600" b="0" dirty="0">
              <a:effectLst/>
            </a:endParaRPr>
          </a:p>
          <a:p>
            <a:pPr rtl="0">
              <a:spcBef>
                <a:spcPts val="1400"/>
              </a:spcBef>
              <a:spcAft>
                <a:spcPts val="1400"/>
              </a:spcAft>
            </a:pPr>
            <a:r>
              <a:rPr lang="en-GB" sz="2600" b="1" i="0" u="none" strike="noStrike" dirty="0">
                <a:solidFill>
                  <a:srgbClr val="000000"/>
                </a:solidFill>
                <a:effectLst/>
                <a:latin typeface="Times New Roman" panose="02020603050405020304" pitchFamily="18" charset="0"/>
              </a:rPr>
              <a:t>2.</a:t>
            </a:r>
            <a:r>
              <a:rPr lang="en-GB" sz="2600" b="0" i="0" u="none" strike="noStrike" dirty="0">
                <a:solidFill>
                  <a:srgbClr val="000000"/>
                </a:solidFill>
                <a:effectLst/>
                <a:latin typeface="Times New Roman" panose="02020603050405020304" pitchFamily="18" charset="0"/>
              </a:rPr>
              <a:t> </a:t>
            </a:r>
            <a:r>
              <a:rPr lang="en-GB" sz="2600" b="1" i="0" u="none" strike="noStrike" dirty="0">
                <a:solidFill>
                  <a:srgbClr val="000000"/>
                </a:solidFill>
                <a:effectLst/>
                <a:latin typeface="Times New Roman" panose="02020603050405020304" pitchFamily="18" charset="0"/>
              </a:rPr>
              <a:t>FPGA Performance</a:t>
            </a:r>
            <a:r>
              <a:rPr lang="en-GB" sz="2600" b="0" i="0" u="none" strike="noStrike" dirty="0">
                <a:solidFill>
                  <a:srgbClr val="000000"/>
                </a:solidFill>
                <a:effectLst/>
                <a:latin typeface="Times New Roman" panose="02020603050405020304" pitchFamily="18" charset="0"/>
              </a:rPr>
              <a:t>: </a:t>
            </a:r>
            <a:r>
              <a:rPr lang="en-GB" sz="2600" b="0" i="0" u="none" strike="noStrike" dirty="0" err="1">
                <a:solidFill>
                  <a:srgbClr val="000000"/>
                </a:solidFill>
                <a:effectLst/>
                <a:latin typeface="Times New Roman" panose="02020603050405020304" pitchFamily="18" charset="0"/>
              </a:rPr>
              <a:t>Analyze</a:t>
            </a:r>
            <a:r>
              <a:rPr lang="en-GB" sz="2600" b="0" i="0" u="none" strike="noStrike" dirty="0">
                <a:solidFill>
                  <a:srgbClr val="000000"/>
                </a:solidFill>
                <a:effectLst/>
                <a:latin typeface="Times New Roman" panose="02020603050405020304" pitchFamily="18" charset="0"/>
              </a:rPr>
              <a:t> the quantized U-Net model’s inference speed, latency, and power consumption.</a:t>
            </a:r>
            <a:endParaRPr lang="en-GB" sz="2600" b="0" dirty="0">
              <a:effectLst/>
            </a:endParaRPr>
          </a:p>
          <a:p>
            <a:r>
              <a:rPr lang="en-GB" sz="2600" b="1" i="0" u="none" strike="noStrike" dirty="0">
                <a:solidFill>
                  <a:srgbClr val="000000"/>
                </a:solidFill>
                <a:effectLst/>
                <a:latin typeface="Times New Roman" panose="02020603050405020304" pitchFamily="18" charset="0"/>
              </a:rPr>
              <a:t>3. Comparative Analysis</a:t>
            </a:r>
            <a:r>
              <a:rPr lang="en-GB" sz="2600" b="0" i="0" u="none" strike="noStrike" dirty="0">
                <a:solidFill>
                  <a:srgbClr val="000000"/>
                </a:solidFill>
                <a:effectLst/>
                <a:latin typeface="Times New Roman" panose="02020603050405020304" pitchFamily="18" charset="0"/>
              </a:rPr>
              <a:t>: Review the performance of FPGA-based versus similar CPU and GPU deployments highlighting potential benefits and notable limitations.</a:t>
            </a:r>
            <a:endParaRPr lang="en-US" sz="2600" b="0" i="0" u="none" strike="noStrike" cap="none" dirty="0">
              <a:solidFill>
                <a:srgbClr val="000000"/>
              </a:solidFill>
              <a:latin typeface="Chivo"/>
              <a:ea typeface="Chivo"/>
              <a:cs typeface="Chivo"/>
              <a:sym typeface="Chivo"/>
            </a:endParaRPr>
          </a:p>
        </p:txBody>
      </p:sp>
      <p:sp>
        <p:nvSpPr>
          <p:cNvPr id="22" name="Tekstvak 14335">
            <a:extLst>
              <a:ext uri="{FF2B5EF4-FFF2-40B4-BE49-F238E27FC236}">
                <a16:creationId xmlns:a16="http://schemas.microsoft.com/office/drawing/2014/main" id="{8C9FC5C9-C985-232B-9572-9059D4D3526B}"/>
              </a:ext>
            </a:extLst>
          </p:cNvPr>
          <p:cNvSpPr txBox="1">
            <a:spLocks noChangeArrowheads="1"/>
          </p:cNvSpPr>
          <p:nvPr/>
        </p:nvSpPr>
        <p:spPr bwMode="auto">
          <a:xfrm>
            <a:off x="22409237" y="5657926"/>
            <a:ext cx="9797963" cy="424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8660" tIns="199330" rIns="398660" bIns="199330">
            <a:spAutoFit/>
          </a:bodyPr>
          <a:lstStyle>
            <a:lvl1pPr defTabSz="3986213">
              <a:spcBef>
                <a:spcPct val="20000"/>
              </a:spcBef>
              <a:buChar char="•"/>
              <a:defRPr sz="14000">
                <a:solidFill>
                  <a:schemeClr val="tx1"/>
                </a:solidFill>
                <a:latin typeface="Arial" panose="020B0604020202020204" pitchFamily="34" charset="0"/>
                <a:ea typeface="MS PGothic" panose="020B0600070205080204" pitchFamily="34" charset="-128"/>
              </a:defRPr>
            </a:lvl1pPr>
            <a:lvl2pPr marL="742950" indent="-285750" defTabSz="3986213">
              <a:spcBef>
                <a:spcPct val="20000"/>
              </a:spcBef>
              <a:buChar char="–"/>
              <a:defRPr sz="12200">
                <a:solidFill>
                  <a:schemeClr val="tx1"/>
                </a:solidFill>
                <a:latin typeface="Arial" panose="020B0604020202020204" pitchFamily="34" charset="0"/>
                <a:ea typeface="MS PGothic" panose="020B0600070205080204" pitchFamily="34" charset="-128"/>
              </a:defRPr>
            </a:lvl2pPr>
            <a:lvl3pPr marL="1143000" indent="-228600" defTabSz="3986213">
              <a:spcBef>
                <a:spcPct val="20000"/>
              </a:spcBef>
              <a:buChar char="•"/>
              <a:defRPr sz="10500">
                <a:solidFill>
                  <a:schemeClr val="tx1"/>
                </a:solidFill>
                <a:latin typeface="Arial" panose="020B0604020202020204" pitchFamily="34" charset="0"/>
                <a:ea typeface="MS PGothic" panose="020B0600070205080204" pitchFamily="34" charset="-128"/>
              </a:defRPr>
            </a:lvl3pPr>
            <a:lvl4pPr marL="1600200" indent="-228600" defTabSz="3986213">
              <a:spcBef>
                <a:spcPct val="20000"/>
              </a:spcBef>
              <a:buChar char="–"/>
              <a:defRPr sz="8700">
                <a:solidFill>
                  <a:schemeClr val="tx1"/>
                </a:solidFill>
                <a:latin typeface="Arial" panose="020B0604020202020204" pitchFamily="34" charset="0"/>
                <a:ea typeface="MS PGothic" panose="020B0600070205080204" pitchFamily="34" charset="-128"/>
              </a:defRPr>
            </a:lvl4pPr>
            <a:lvl5pPr marL="2057400" indent="-228600" defTabSz="3986213">
              <a:spcBef>
                <a:spcPct val="20000"/>
              </a:spcBef>
              <a:buChar char="»"/>
              <a:defRPr sz="8700">
                <a:solidFill>
                  <a:schemeClr val="tx1"/>
                </a:solidFill>
                <a:latin typeface="Arial" panose="020B0604020202020204" pitchFamily="34" charset="0"/>
                <a:ea typeface="MS PGothic" panose="020B0600070205080204" pitchFamily="34" charset="-128"/>
              </a:defRPr>
            </a:lvl5pPr>
            <a:lvl6pPr marL="25146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6pPr>
            <a:lvl7pPr marL="29718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7pPr>
            <a:lvl8pPr marL="34290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8pPr>
            <a:lvl9pPr marL="38862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9pPr>
          </a:lstStyle>
          <a:p>
            <a:pPr marL="0" indent="0">
              <a:buNone/>
            </a:pPr>
            <a:r>
              <a:rPr lang="en-US" sz="2800" dirty="0">
                <a:solidFill>
                  <a:srgbClr val="282828"/>
                </a:solidFill>
                <a:latin typeface="Times New Roman" panose="02020603050405020304" pitchFamily="18" charset="0"/>
                <a:cs typeface="Times New Roman" panose="02020603050405020304" pitchFamily="18" charset="0"/>
              </a:rPr>
              <a:t>Host OS: </a:t>
            </a:r>
            <a:r>
              <a:rPr lang="en-US" sz="2800" dirty="0" err="1">
                <a:solidFill>
                  <a:srgbClr val="282828"/>
                </a:solidFill>
                <a:latin typeface="Times New Roman" panose="02020603050405020304" pitchFamily="18" charset="0"/>
                <a:cs typeface="Times New Roman" panose="02020603050405020304" pitchFamily="18" charset="0"/>
              </a:rPr>
              <a:t>Kubuntu</a:t>
            </a:r>
            <a:r>
              <a:rPr lang="en-US" sz="2800" dirty="0">
                <a:solidFill>
                  <a:srgbClr val="282828"/>
                </a:solidFill>
                <a:latin typeface="Times New Roman" panose="02020603050405020304" pitchFamily="18" charset="0"/>
                <a:cs typeface="Times New Roman" panose="02020603050405020304" pitchFamily="18" charset="0"/>
              </a:rPr>
              <a:t> 24.04 LTS (64-bit), Python Version: 3.8; </a:t>
            </a:r>
            <a:r>
              <a:rPr lang="en-US" sz="2800" dirty="0" err="1">
                <a:solidFill>
                  <a:srgbClr val="282828"/>
                </a:solidFill>
                <a:latin typeface="Times New Roman" panose="02020603050405020304" pitchFamily="18" charset="0"/>
                <a:cs typeface="Times New Roman" panose="02020603050405020304" pitchFamily="18" charset="0"/>
              </a:rPr>
              <a:t>Tensorflow</a:t>
            </a:r>
            <a:r>
              <a:rPr lang="en-US" sz="2800" dirty="0">
                <a:solidFill>
                  <a:srgbClr val="282828"/>
                </a:solidFill>
                <a:latin typeface="Times New Roman" panose="02020603050405020304" pitchFamily="18" charset="0"/>
                <a:cs typeface="Times New Roman" panose="02020603050405020304" pitchFamily="18" charset="0"/>
              </a:rPr>
              <a:t> Version: 2.10, Vitis AI Version: 3.0, CUDA Toolkit: CUDA 11.2 and </a:t>
            </a:r>
            <a:r>
              <a:rPr lang="en-US" sz="2800" dirty="0" err="1">
                <a:solidFill>
                  <a:srgbClr val="282828"/>
                </a:solidFill>
                <a:latin typeface="Times New Roman" panose="02020603050405020304" pitchFamily="18" charset="0"/>
                <a:cs typeface="Times New Roman" panose="02020603050405020304" pitchFamily="18" charset="0"/>
              </a:rPr>
              <a:t>cuDNN</a:t>
            </a:r>
            <a:r>
              <a:rPr lang="en-US" sz="2800" dirty="0">
                <a:solidFill>
                  <a:srgbClr val="282828"/>
                </a:solidFill>
                <a:latin typeface="Times New Roman" panose="02020603050405020304" pitchFamily="18" charset="0"/>
                <a:cs typeface="Times New Roman" panose="02020603050405020304" pitchFamily="18" charset="0"/>
              </a:rPr>
              <a:t> 8.x</a:t>
            </a:r>
          </a:p>
          <a:p>
            <a:pPr marL="0" indent="0">
              <a:buNone/>
            </a:pPr>
            <a:endParaRPr lang="en-US" altLang="en-US" sz="2800" b="0" i="1" dirty="0">
              <a:solidFill>
                <a:srgbClr val="282828"/>
              </a:solidFill>
              <a:latin typeface="Times New Roman" panose="02020603050405020304" pitchFamily="18" charset="0"/>
              <a:cs typeface="Times New Roman" panose="02020603050405020304" pitchFamily="18" charset="0"/>
            </a:endParaRPr>
          </a:p>
          <a:p>
            <a:pPr marL="0" indent="0">
              <a:buNone/>
            </a:pPr>
            <a:r>
              <a:rPr lang="en-GB" sz="2800" dirty="0">
                <a:solidFill>
                  <a:srgbClr val="282828"/>
                </a:solidFill>
              </a:rPr>
              <a:t>• Quantization accuracy drop → mitigated using pof2s</a:t>
            </a:r>
          </a:p>
          <a:p>
            <a:pPr marL="0" indent="0">
              <a:buNone/>
            </a:pPr>
            <a:r>
              <a:rPr lang="en-GB" sz="2800" dirty="0">
                <a:solidFill>
                  <a:srgbClr val="282828"/>
                </a:solidFill>
              </a:rPr>
              <a:t>• Model size reduced: 1.4GB → 120MB</a:t>
            </a:r>
          </a:p>
          <a:p>
            <a:pPr marL="0" indent="0">
              <a:buNone/>
            </a:pPr>
            <a:r>
              <a:rPr lang="en-GB" sz="2800" dirty="0">
                <a:solidFill>
                  <a:srgbClr val="282828"/>
                </a:solidFill>
              </a:rPr>
              <a:t>• Pre/post-processing scripted manually</a:t>
            </a:r>
          </a:p>
          <a:p>
            <a:pPr marL="0" indent="0">
              <a:buNone/>
            </a:pPr>
            <a:endParaRPr lang="nl-NL" altLang="en-US" sz="2600" b="0" i="1" dirty="0">
              <a:latin typeface="Times New Roman" panose="02020603050405020304" pitchFamily="18" charset="0"/>
              <a:cs typeface="Times New Roman" panose="02020603050405020304" pitchFamily="18" charset="0"/>
            </a:endParaRPr>
          </a:p>
        </p:txBody>
      </p:sp>
      <p:pic>
        <p:nvPicPr>
          <p:cNvPr id="2" name="Image1">
            <a:extLst>
              <a:ext uri="{FF2B5EF4-FFF2-40B4-BE49-F238E27FC236}">
                <a16:creationId xmlns:a16="http://schemas.microsoft.com/office/drawing/2014/main" id="{E7677F8A-D067-B36B-C63D-2A88A12F0DA5}"/>
              </a:ext>
            </a:extLst>
          </p:cNvPr>
          <p:cNvPicPr/>
          <p:nvPr/>
        </p:nvPicPr>
        <p:blipFill>
          <a:blip r:embed="rId3"/>
          <a:stretch>
            <a:fillRect/>
          </a:stretch>
        </p:blipFill>
        <p:spPr bwMode="auto">
          <a:xfrm>
            <a:off x="11589623" y="11567845"/>
            <a:ext cx="5044979" cy="3908661"/>
          </a:xfrm>
          <a:prstGeom prst="rect">
            <a:avLst/>
          </a:prstGeom>
        </p:spPr>
      </p:pic>
      <p:pic>
        <p:nvPicPr>
          <p:cNvPr id="5" name="Image2">
            <a:extLst>
              <a:ext uri="{FF2B5EF4-FFF2-40B4-BE49-F238E27FC236}">
                <a16:creationId xmlns:a16="http://schemas.microsoft.com/office/drawing/2014/main" id="{286443F6-B3E8-1AAC-4F68-72470D101E9A}"/>
              </a:ext>
            </a:extLst>
          </p:cNvPr>
          <p:cNvPicPr/>
          <p:nvPr/>
        </p:nvPicPr>
        <p:blipFill>
          <a:blip r:embed="rId4"/>
          <a:stretch>
            <a:fillRect/>
          </a:stretch>
        </p:blipFill>
        <p:spPr bwMode="auto">
          <a:xfrm>
            <a:off x="16930453" y="11526428"/>
            <a:ext cx="4483775" cy="3941984"/>
          </a:xfrm>
          <a:prstGeom prst="rect">
            <a:avLst/>
          </a:prstGeom>
        </p:spPr>
      </p:pic>
      <p:sp>
        <p:nvSpPr>
          <p:cNvPr id="6" name="Tekstvak 14335">
            <a:extLst>
              <a:ext uri="{FF2B5EF4-FFF2-40B4-BE49-F238E27FC236}">
                <a16:creationId xmlns:a16="http://schemas.microsoft.com/office/drawing/2014/main" id="{4B7AF111-FBF9-89CC-C062-F5E95BCACC14}"/>
              </a:ext>
            </a:extLst>
          </p:cNvPr>
          <p:cNvSpPr txBox="1">
            <a:spLocks noChangeArrowheads="1"/>
          </p:cNvSpPr>
          <p:nvPr/>
        </p:nvSpPr>
        <p:spPr bwMode="auto">
          <a:xfrm>
            <a:off x="16402247" y="15326192"/>
            <a:ext cx="5698886"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8660" tIns="199330" rIns="398660" bIns="199330">
            <a:spAutoFit/>
          </a:bodyPr>
          <a:lstStyle>
            <a:lvl1pPr defTabSz="3986213">
              <a:spcBef>
                <a:spcPct val="20000"/>
              </a:spcBef>
              <a:buChar char="•"/>
              <a:defRPr sz="14000">
                <a:solidFill>
                  <a:schemeClr val="tx1"/>
                </a:solidFill>
                <a:latin typeface="Arial" panose="020B0604020202020204" pitchFamily="34" charset="0"/>
                <a:ea typeface="MS PGothic" panose="020B0600070205080204" pitchFamily="34" charset="-128"/>
              </a:defRPr>
            </a:lvl1pPr>
            <a:lvl2pPr marL="742950" indent="-285750" defTabSz="3986213">
              <a:spcBef>
                <a:spcPct val="20000"/>
              </a:spcBef>
              <a:buChar char="–"/>
              <a:defRPr sz="12200">
                <a:solidFill>
                  <a:schemeClr val="tx1"/>
                </a:solidFill>
                <a:latin typeface="Arial" panose="020B0604020202020204" pitchFamily="34" charset="0"/>
                <a:ea typeface="MS PGothic" panose="020B0600070205080204" pitchFamily="34" charset="-128"/>
              </a:defRPr>
            </a:lvl2pPr>
            <a:lvl3pPr marL="1143000" indent="-228600" defTabSz="3986213">
              <a:spcBef>
                <a:spcPct val="20000"/>
              </a:spcBef>
              <a:buChar char="•"/>
              <a:defRPr sz="10500">
                <a:solidFill>
                  <a:schemeClr val="tx1"/>
                </a:solidFill>
                <a:latin typeface="Arial" panose="020B0604020202020204" pitchFamily="34" charset="0"/>
                <a:ea typeface="MS PGothic" panose="020B0600070205080204" pitchFamily="34" charset="-128"/>
              </a:defRPr>
            </a:lvl3pPr>
            <a:lvl4pPr marL="1600200" indent="-228600" defTabSz="3986213">
              <a:spcBef>
                <a:spcPct val="20000"/>
              </a:spcBef>
              <a:buChar char="–"/>
              <a:defRPr sz="8700">
                <a:solidFill>
                  <a:schemeClr val="tx1"/>
                </a:solidFill>
                <a:latin typeface="Arial" panose="020B0604020202020204" pitchFamily="34" charset="0"/>
                <a:ea typeface="MS PGothic" panose="020B0600070205080204" pitchFamily="34" charset="-128"/>
              </a:defRPr>
            </a:lvl4pPr>
            <a:lvl5pPr marL="2057400" indent="-228600" defTabSz="3986213">
              <a:spcBef>
                <a:spcPct val="20000"/>
              </a:spcBef>
              <a:buChar char="»"/>
              <a:defRPr sz="8700">
                <a:solidFill>
                  <a:schemeClr val="tx1"/>
                </a:solidFill>
                <a:latin typeface="Arial" panose="020B0604020202020204" pitchFamily="34" charset="0"/>
                <a:ea typeface="MS PGothic" panose="020B0600070205080204" pitchFamily="34" charset="-128"/>
              </a:defRPr>
            </a:lvl5pPr>
            <a:lvl6pPr marL="25146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6pPr>
            <a:lvl7pPr marL="29718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7pPr>
            <a:lvl8pPr marL="34290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8pPr>
            <a:lvl9pPr marL="38862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sz="2800" b="1" dirty="0">
                <a:solidFill>
                  <a:srgbClr val="003366"/>
                </a:solidFill>
                <a:latin typeface="Times New Roman" panose="02020603050405020304" pitchFamily="18" charset="0"/>
                <a:cs typeface="Times New Roman" panose="02020603050405020304" pitchFamily="18" charset="0"/>
              </a:rPr>
              <a:t>DPU IP Architecture</a:t>
            </a:r>
            <a:endParaRPr lang="nl-NL" altLang="en-US" sz="2800" b="0" i="1" dirty="0">
              <a:latin typeface="Times New Roman" panose="02020603050405020304" pitchFamily="18" charset="0"/>
              <a:cs typeface="Times New Roman" panose="02020603050405020304" pitchFamily="18" charset="0"/>
            </a:endParaRPr>
          </a:p>
        </p:txBody>
      </p:sp>
      <p:sp>
        <p:nvSpPr>
          <p:cNvPr id="8" name="Tekstvak 14335">
            <a:extLst>
              <a:ext uri="{FF2B5EF4-FFF2-40B4-BE49-F238E27FC236}">
                <a16:creationId xmlns:a16="http://schemas.microsoft.com/office/drawing/2014/main" id="{F9BA1884-A0DF-C61D-D3E5-006C2821E24A}"/>
              </a:ext>
            </a:extLst>
          </p:cNvPr>
          <p:cNvSpPr txBox="1">
            <a:spLocks noChangeArrowheads="1"/>
          </p:cNvSpPr>
          <p:nvPr/>
        </p:nvSpPr>
        <p:spPr bwMode="auto">
          <a:xfrm>
            <a:off x="11269050" y="15276159"/>
            <a:ext cx="5698886"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8660" tIns="199330" rIns="398660" bIns="199330">
            <a:spAutoFit/>
          </a:bodyPr>
          <a:lstStyle>
            <a:lvl1pPr defTabSz="3986213">
              <a:spcBef>
                <a:spcPct val="20000"/>
              </a:spcBef>
              <a:buChar char="•"/>
              <a:defRPr sz="14000">
                <a:solidFill>
                  <a:schemeClr val="tx1"/>
                </a:solidFill>
                <a:latin typeface="Arial" panose="020B0604020202020204" pitchFamily="34" charset="0"/>
                <a:ea typeface="MS PGothic" panose="020B0600070205080204" pitchFamily="34" charset="-128"/>
              </a:defRPr>
            </a:lvl1pPr>
            <a:lvl2pPr marL="742950" indent="-285750" defTabSz="3986213">
              <a:spcBef>
                <a:spcPct val="20000"/>
              </a:spcBef>
              <a:buChar char="–"/>
              <a:defRPr sz="12200">
                <a:solidFill>
                  <a:schemeClr val="tx1"/>
                </a:solidFill>
                <a:latin typeface="Arial" panose="020B0604020202020204" pitchFamily="34" charset="0"/>
                <a:ea typeface="MS PGothic" panose="020B0600070205080204" pitchFamily="34" charset="-128"/>
              </a:defRPr>
            </a:lvl2pPr>
            <a:lvl3pPr marL="1143000" indent="-228600" defTabSz="3986213">
              <a:spcBef>
                <a:spcPct val="20000"/>
              </a:spcBef>
              <a:buChar char="•"/>
              <a:defRPr sz="10500">
                <a:solidFill>
                  <a:schemeClr val="tx1"/>
                </a:solidFill>
                <a:latin typeface="Arial" panose="020B0604020202020204" pitchFamily="34" charset="0"/>
                <a:ea typeface="MS PGothic" panose="020B0600070205080204" pitchFamily="34" charset="-128"/>
              </a:defRPr>
            </a:lvl3pPr>
            <a:lvl4pPr marL="1600200" indent="-228600" defTabSz="3986213">
              <a:spcBef>
                <a:spcPct val="20000"/>
              </a:spcBef>
              <a:buChar char="–"/>
              <a:defRPr sz="8700">
                <a:solidFill>
                  <a:schemeClr val="tx1"/>
                </a:solidFill>
                <a:latin typeface="Arial" panose="020B0604020202020204" pitchFamily="34" charset="0"/>
                <a:ea typeface="MS PGothic" panose="020B0600070205080204" pitchFamily="34" charset="-128"/>
              </a:defRPr>
            </a:lvl4pPr>
            <a:lvl5pPr marL="2057400" indent="-228600" defTabSz="3986213">
              <a:spcBef>
                <a:spcPct val="20000"/>
              </a:spcBef>
              <a:buChar char="»"/>
              <a:defRPr sz="8700">
                <a:solidFill>
                  <a:schemeClr val="tx1"/>
                </a:solidFill>
                <a:latin typeface="Arial" panose="020B0604020202020204" pitchFamily="34" charset="0"/>
                <a:ea typeface="MS PGothic" panose="020B0600070205080204" pitchFamily="34" charset="-128"/>
              </a:defRPr>
            </a:lvl5pPr>
            <a:lvl6pPr marL="25146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6pPr>
            <a:lvl7pPr marL="29718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7pPr>
            <a:lvl8pPr marL="34290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8pPr>
            <a:lvl9pPr marL="38862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sz="2800" b="1" dirty="0">
                <a:solidFill>
                  <a:srgbClr val="003366"/>
                </a:solidFill>
              </a:rPr>
              <a:t>ZCU104 Board Overview</a:t>
            </a:r>
            <a:endParaRPr lang="nl-NL" altLang="en-US" sz="2800" b="0" i="1" dirty="0">
              <a:latin typeface="Times New Roman" panose="02020603050405020304" pitchFamily="18"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8AC96CC6-4BC7-55B6-4055-D17096EF0C3F}"/>
              </a:ext>
            </a:extLst>
          </p:cNvPr>
          <p:cNvGraphicFramePr>
            <a:graphicFrameLocks noGrp="1"/>
          </p:cNvGraphicFramePr>
          <p:nvPr>
            <p:extLst>
              <p:ext uri="{D42A27DB-BD31-4B8C-83A1-F6EECF244321}">
                <p14:modId xmlns:p14="http://schemas.microsoft.com/office/powerpoint/2010/main" val="3203709132"/>
              </p:ext>
            </p:extLst>
          </p:nvPr>
        </p:nvGraphicFramePr>
        <p:xfrm>
          <a:off x="22409237" y="9608072"/>
          <a:ext cx="9797963" cy="2996897"/>
        </p:xfrm>
        <a:graphic>
          <a:graphicData uri="http://schemas.openxmlformats.org/drawingml/2006/table">
            <a:tbl>
              <a:tblPr>
                <a:tableStyleId>{5C22544A-7EE6-4342-B048-85BDC9FD1C3A}</a:tableStyleId>
              </a:tblPr>
              <a:tblGrid>
                <a:gridCol w="932826">
                  <a:extLst>
                    <a:ext uri="{9D8B030D-6E8A-4147-A177-3AD203B41FA5}">
                      <a16:colId xmlns:a16="http://schemas.microsoft.com/office/drawing/2014/main" val="3230673697"/>
                    </a:ext>
                  </a:extLst>
                </a:gridCol>
                <a:gridCol w="1765785">
                  <a:extLst>
                    <a:ext uri="{9D8B030D-6E8A-4147-A177-3AD203B41FA5}">
                      <a16:colId xmlns:a16="http://schemas.microsoft.com/office/drawing/2014/main" val="3692465922"/>
                    </a:ext>
                  </a:extLst>
                </a:gridCol>
                <a:gridCol w="1763589">
                  <a:extLst>
                    <a:ext uri="{9D8B030D-6E8A-4147-A177-3AD203B41FA5}">
                      <a16:colId xmlns:a16="http://schemas.microsoft.com/office/drawing/2014/main" val="1558454240"/>
                    </a:ext>
                  </a:extLst>
                </a:gridCol>
                <a:gridCol w="1761395">
                  <a:extLst>
                    <a:ext uri="{9D8B030D-6E8A-4147-A177-3AD203B41FA5}">
                      <a16:colId xmlns:a16="http://schemas.microsoft.com/office/drawing/2014/main" val="229620470"/>
                    </a:ext>
                  </a:extLst>
                </a:gridCol>
                <a:gridCol w="1763589">
                  <a:extLst>
                    <a:ext uri="{9D8B030D-6E8A-4147-A177-3AD203B41FA5}">
                      <a16:colId xmlns:a16="http://schemas.microsoft.com/office/drawing/2014/main" val="337588508"/>
                    </a:ext>
                  </a:extLst>
                </a:gridCol>
                <a:gridCol w="1810779">
                  <a:extLst>
                    <a:ext uri="{9D8B030D-6E8A-4147-A177-3AD203B41FA5}">
                      <a16:colId xmlns:a16="http://schemas.microsoft.com/office/drawing/2014/main" val="3327766718"/>
                    </a:ext>
                  </a:extLst>
                </a:gridCol>
              </a:tblGrid>
              <a:tr h="991477">
                <a:tc>
                  <a:txBody>
                    <a:bodyPr/>
                    <a:lstStyle/>
                    <a:p>
                      <a:pPr marL="0" marR="0" algn="ctr" hangingPunct="0">
                        <a:lnSpc>
                          <a:spcPct val="150000"/>
                        </a:lnSpc>
                        <a:spcBef>
                          <a:spcPts val="1400"/>
                        </a:spcBef>
                        <a:spcAft>
                          <a:spcPts val="1400"/>
                        </a:spcAft>
                      </a:pPr>
                      <a:r>
                        <a:rPr lang="en-US" sz="1800" dirty="0">
                          <a:effectLst/>
                        </a:rPr>
                        <a:t>Nr. Images</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1800">
                          <a:effectLst/>
                        </a:rPr>
                        <a:t> i7-1165G7</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1800" dirty="0">
                          <a:effectLst/>
                        </a:rPr>
                        <a:t>Ryzen 3970K</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1800" dirty="0">
                          <a:effectLst/>
                        </a:rPr>
                        <a:t>i7-14650HX</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1800">
                          <a:effectLst/>
                        </a:rPr>
                        <a:t>ZCU104 (FPGA)</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1800" dirty="0">
                          <a:effectLst/>
                        </a:rPr>
                        <a:t>RTX 4070 (GPU)</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extLst>
                  <a:ext uri="{0D108BD9-81ED-4DB2-BD59-A6C34878D82A}">
                    <a16:rowId xmlns:a16="http://schemas.microsoft.com/office/drawing/2014/main" val="3941287271"/>
                  </a:ext>
                </a:extLst>
              </a:tr>
              <a:tr h="501355">
                <a:tc>
                  <a:txBody>
                    <a:bodyPr/>
                    <a:lstStyle/>
                    <a:p>
                      <a:pPr marL="0" marR="0" hangingPunct="0">
                        <a:lnSpc>
                          <a:spcPct val="150000"/>
                        </a:lnSpc>
                        <a:spcBef>
                          <a:spcPts val="1400"/>
                        </a:spcBef>
                        <a:spcAft>
                          <a:spcPts val="1400"/>
                        </a:spcAft>
                      </a:pPr>
                      <a:r>
                        <a:rPr lang="en-US" sz="1800" dirty="0">
                          <a:effectLst/>
                        </a:rPr>
                        <a:t>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hangingPunct="0">
                        <a:lnSpc>
                          <a:spcPct val="150000"/>
                        </a:lnSpc>
                        <a:spcBef>
                          <a:spcPts val="1400"/>
                        </a:spcBef>
                        <a:spcAft>
                          <a:spcPts val="1400"/>
                        </a:spcAft>
                      </a:pPr>
                      <a:r>
                        <a:rPr lang="en-US" sz="1800">
                          <a:effectLst/>
                        </a:rPr>
                        <a:t>7,126,843,494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hangingPunct="0">
                        <a:lnSpc>
                          <a:spcPct val="150000"/>
                        </a:lnSpc>
                        <a:spcBef>
                          <a:spcPts val="1400"/>
                        </a:spcBef>
                        <a:spcAft>
                          <a:spcPts val="1400"/>
                        </a:spcAft>
                      </a:pPr>
                      <a:r>
                        <a:rPr lang="en-US" sz="1800" dirty="0">
                          <a:effectLst/>
                        </a:rPr>
                        <a:t>2,916,915,989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hangingPunct="0">
                        <a:lnSpc>
                          <a:spcPct val="150000"/>
                        </a:lnSpc>
                        <a:spcBef>
                          <a:spcPts val="1400"/>
                        </a:spcBef>
                        <a:spcAft>
                          <a:spcPts val="1400"/>
                        </a:spcAft>
                      </a:pPr>
                      <a:r>
                        <a:rPr lang="en-US" sz="1800">
                          <a:effectLst/>
                        </a:rPr>
                        <a:t>1,903,445,118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hangingPunct="0">
                        <a:lnSpc>
                          <a:spcPct val="150000"/>
                        </a:lnSpc>
                        <a:spcBef>
                          <a:spcPts val="1400"/>
                        </a:spcBef>
                        <a:spcAft>
                          <a:spcPts val="1400"/>
                        </a:spcAft>
                      </a:pPr>
                      <a:r>
                        <a:rPr lang="en-US" sz="1800">
                          <a:effectLst/>
                        </a:rPr>
                        <a:t>128,065,933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hangingPunct="0">
                        <a:lnSpc>
                          <a:spcPct val="150000"/>
                        </a:lnSpc>
                        <a:spcBef>
                          <a:spcPts val="1400"/>
                        </a:spcBef>
                        <a:spcAft>
                          <a:spcPts val="1400"/>
                        </a:spcAft>
                      </a:pPr>
                      <a:r>
                        <a:rPr lang="en-US" sz="1800">
                          <a:effectLst/>
                        </a:rPr>
                        <a:t>6,502,333,520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extLst>
                  <a:ext uri="{0D108BD9-81ED-4DB2-BD59-A6C34878D82A}">
                    <a16:rowId xmlns:a16="http://schemas.microsoft.com/office/drawing/2014/main" val="3848150575"/>
                  </a:ext>
                </a:extLst>
              </a:tr>
              <a:tr h="501355">
                <a:tc>
                  <a:txBody>
                    <a:bodyPr/>
                    <a:lstStyle/>
                    <a:p>
                      <a:pPr marL="0" marR="0" hangingPunct="0">
                        <a:lnSpc>
                          <a:spcPct val="150000"/>
                        </a:lnSpc>
                        <a:spcBef>
                          <a:spcPts val="1400"/>
                        </a:spcBef>
                        <a:spcAft>
                          <a:spcPts val="1400"/>
                        </a:spcAft>
                      </a:pPr>
                      <a:r>
                        <a:rPr lang="en-US" sz="1800" dirty="0">
                          <a:effectLst/>
                        </a:rPr>
                        <a:t>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hangingPunct="0">
                        <a:lnSpc>
                          <a:spcPct val="150000"/>
                        </a:lnSpc>
                        <a:spcBef>
                          <a:spcPts val="1400"/>
                        </a:spcBef>
                        <a:spcAft>
                          <a:spcPts val="1400"/>
                        </a:spcAft>
                      </a:pPr>
                      <a:r>
                        <a:rPr lang="en-US" sz="1800" dirty="0">
                          <a:effectLst/>
                        </a:rPr>
                        <a:t>12,194,143,907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hangingPunct="0">
                        <a:lnSpc>
                          <a:spcPct val="150000"/>
                        </a:lnSpc>
                        <a:spcBef>
                          <a:spcPts val="1400"/>
                        </a:spcBef>
                        <a:spcAft>
                          <a:spcPts val="1400"/>
                        </a:spcAft>
                      </a:pPr>
                      <a:r>
                        <a:rPr lang="en-US" sz="1800" dirty="0">
                          <a:effectLst/>
                        </a:rPr>
                        <a:t>5,623,325,464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hangingPunct="0">
                        <a:lnSpc>
                          <a:spcPct val="150000"/>
                        </a:lnSpc>
                        <a:spcBef>
                          <a:spcPts val="1400"/>
                        </a:spcBef>
                        <a:spcAft>
                          <a:spcPts val="1400"/>
                        </a:spcAft>
                      </a:pPr>
                      <a:r>
                        <a:rPr lang="en-US" sz="1800" dirty="0">
                          <a:effectLst/>
                        </a:rPr>
                        <a:t>2,805,650,230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hangingPunct="0">
                        <a:lnSpc>
                          <a:spcPct val="150000"/>
                        </a:lnSpc>
                        <a:spcBef>
                          <a:spcPts val="1400"/>
                        </a:spcBef>
                        <a:spcAft>
                          <a:spcPts val="1400"/>
                        </a:spcAft>
                      </a:pPr>
                      <a:r>
                        <a:rPr lang="en-US" sz="1800">
                          <a:effectLst/>
                        </a:rPr>
                        <a:t>1,189,527,194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hangingPunct="0">
                        <a:lnSpc>
                          <a:spcPct val="150000"/>
                        </a:lnSpc>
                        <a:spcBef>
                          <a:spcPts val="1400"/>
                        </a:spcBef>
                        <a:spcAft>
                          <a:spcPts val="1400"/>
                        </a:spcAft>
                      </a:pPr>
                      <a:r>
                        <a:rPr lang="en-US" sz="1800">
                          <a:effectLst/>
                        </a:rPr>
                        <a:t>5,712,852,828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extLst>
                  <a:ext uri="{0D108BD9-81ED-4DB2-BD59-A6C34878D82A}">
                    <a16:rowId xmlns:a16="http://schemas.microsoft.com/office/drawing/2014/main" val="3039767982"/>
                  </a:ext>
                </a:extLst>
              </a:tr>
              <a:tr h="501355">
                <a:tc>
                  <a:txBody>
                    <a:bodyPr/>
                    <a:lstStyle/>
                    <a:p>
                      <a:pPr marL="0" marR="0" hangingPunct="0">
                        <a:lnSpc>
                          <a:spcPct val="150000"/>
                        </a:lnSpc>
                        <a:spcBef>
                          <a:spcPts val="1400"/>
                        </a:spcBef>
                        <a:spcAft>
                          <a:spcPts val="1400"/>
                        </a:spcAft>
                      </a:pPr>
                      <a:r>
                        <a:rPr lang="en-US" sz="1800" dirty="0">
                          <a:effectLst/>
                        </a:rPr>
                        <a:t>50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hangingPunct="0">
                        <a:lnSpc>
                          <a:spcPct val="150000"/>
                        </a:lnSpc>
                        <a:spcBef>
                          <a:spcPts val="1400"/>
                        </a:spcBef>
                        <a:spcAft>
                          <a:spcPts val="1400"/>
                        </a:spcAft>
                      </a:pPr>
                      <a:r>
                        <a:rPr lang="en-US" sz="1800">
                          <a:effectLst/>
                        </a:rPr>
                        <a:t>56,483,480,140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hangingPunct="0">
                        <a:lnSpc>
                          <a:spcPct val="150000"/>
                        </a:lnSpc>
                        <a:spcBef>
                          <a:spcPts val="1400"/>
                        </a:spcBef>
                        <a:spcAft>
                          <a:spcPts val="1400"/>
                        </a:spcAft>
                      </a:pPr>
                      <a:r>
                        <a:rPr lang="en-US" sz="1800">
                          <a:effectLst/>
                        </a:rPr>
                        <a:t>27,609,589,443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hangingPunct="0">
                        <a:lnSpc>
                          <a:spcPct val="150000"/>
                        </a:lnSpc>
                        <a:spcBef>
                          <a:spcPts val="1400"/>
                        </a:spcBef>
                        <a:spcAft>
                          <a:spcPts val="1400"/>
                        </a:spcAft>
                      </a:pPr>
                      <a:r>
                        <a:rPr lang="en-US" sz="1800" dirty="0">
                          <a:effectLst/>
                        </a:rPr>
                        <a:t>12,763,419,586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hangingPunct="0">
                        <a:lnSpc>
                          <a:spcPct val="150000"/>
                        </a:lnSpc>
                        <a:spcBef>
                          <a:spcPts val="1400"/>
                        </a:spcBef>
                        <a:spcAft>
                          <a:spcPts val="1400"/>
                        </a:spcAft>
                      </a:pPr>
                      <a:r>
                        <a:rPr lang="en-US" sz="1800">
                          <a:effectLst/>
                        </a:rPr>
                        <a:t>5,929,861,980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hangingPunct="0">
                        <a:lnSpc>
                          <a:spcPct val="150000"/>
                        </a:lnSpc>
                        <a:spcBef>
                          <a:spcPts val="1400"/>
                        </a:spcBef>
                        <a:spcAft>
                          <a:spcPts val="1400"/>
                        </a:spcAft>
                      </a:pPr>
                      <a:r>
                        <a:rPr lang="en-US" sz="1800">
                          <a:effectLst/>
                        </a:rPr>
                        <a:t>24,529,292,335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extLst>
                  <a:ext uri="{0D108BD9-81ED-4DB2-BD59-A6C34878D82A}">
                    <a16:rowId xmlns:a16="http://schemas.microsoft.com/office/drawing/2014/main" val="3086600107"/>
                  </a:ext>
                </a:extLst>
              </a:tr>
              <a:tr h="501355">
                <a:tc>
                  <a:txBody>
                    <a:bodyPr/>
                    <a:lstStyle/>
                    <a:p>
                      <a:pPr marL="0" marR="0" hangingPunct="0">
                        <a:lnSpc>
                          <a:spcPct val="150000"/>
                        </a:lnSpc>
                        <a:spcBef>
                          <a:spcPts val="1400"/>
                        </a:spcBef>
                        <a:spcAft>
                          <a:spcPts val="1400"/>
                        </a:spcAft>
                      </a:pPr>
                      <a:r>
                        <a:rPr lang="en-US" sz="1800" dirty="0">
                          <a:effectLst/>
                        </a:rPr>
                        <a:t>100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hangingPunct="0">
                        <a:lnSpc>
                          <a:spcPct val="150000"/>
                        </a:lnSpc>
                        <a:spcBef>
                          <a:spcPts val="1400"/>
                        </a:spcBef>
                        <a:spcAft>
                          <a:spcPts val="1400"/>
                        </a:spcAft>
                      </a:pPr>
                      <a:r>
                        <a:rPr lang="en-US" sz="1800" dirty="0">
                          <a:effectLst/>
                        </a:rPr>
                        <a:t>97,637,499,656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hangingPunct="0">
                        <a:lnSpc>
                          <a:spcPct val="150000"/>
                        </a:lnSpc>
                        <a:spcBef>
                          <a:spcPts val="1400"/>
                        </a:spcBef>
                        <a:spcAft>
                          <a:spcPts val="1400"/>
                        </a:spcAft>
                      </a:pPr>
                      <a:r>
                        <a:rPr lang="en-US" sz="1800" dirty="0">
                          <a:effectLst/>
                        </a:rPr>
                        <a:t>53,597,758,995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hangingPunct="0">
                        <a:lnSpc>
                          <a:spcPct val="150000"/>
                        </a:lnSpc>
                        <a:spcBef>
                          <a:spcPts val="1400"/>
                        </a:spcBef>
                        <a:spcAft>
                          <a:spcPts val="1400"/>
                        </a:spcAft>
                      </a:pPr>
                      <a:r>
                        <a:rPr lang="en-US" sz="1800" dirty="0">
                          <a:effectLst/>
                        </a:rPr>
                        <a:t>24,876,678,449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hangingPunct="0">
                        <a:lnSpc>
                          <a:spcPct val="150000"/>
                        </a:lnSpc>
                        <a:spcBef>
                          <a:spcPts val="1400"/>
                        </a:spcBef>
                        <a:spcAft>
                          <a:spcPts val="1400"/>
                        </a:spcAft>
                      </a:pPr>
                      <a:r>
                        <a:rPr lang="en-US" sz="1800" dirty="0">
                          <a:effectLst/>
                        </a:rPr>
                        <a:t>11,855,544,519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hangingPunct="0">
                        <a:lnSpc>
                          <a:spcPct val="150000"/>
                        </a:lnSpc>
                        <a:spcBef>
                          <a:spcPts val="1400"/>
                        </a:spcBef>
                        <a:spcAft>
                          <a:spcPts val="1400"/>
                        </a:spcAft>
                      </a:pPr>
                      <a:r>
                        <a:rPr lang="en-US" sz="1800" dirty="0">
                          <a:effectLst/>
                        </a:rPr>
                        <a:t>5,738,694,686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extLst>
                  <a:ext uri="{0D108BD9-81ED-4DB2-BD59-A6C34878D82A}">
                    <a16:rowId xmlns:a16="http://schemas.microsoft.com/office/drawing/2014/main" val="1480514780"/>
                  </a:ext>
                </a:extLst>
              </a:tr>
            </a:tbl>
          </a:graphicData>
        </a:graphic>
      </p:graphicFrame>
      <p:sp>
        <p:nvSpPr>
          <p:cNvPr id="12" name="TextBox 11">
            <a:extLst>
              <a:ext uri="{FF2B5EF4-FFF2-40B4-BE49-F238E27FC236}">
                <a16:creationId xmlns:a16="http://schemas.microsoft.com/office/drawing/2014/main" id="{BF848972-DBA0-36BC-F6D6-64A8A684D543}"/>
              </a:ext>
            </a:extLst>
          </p:cNvPr>
          <p:cNvSpPr txBox="1"/>
          <p:nvPr/>
        </p:nvSpPr>
        <p:spPr>
          <a:xfrm>
            <a:off x="23497818" y="12595824"/>
            <a:ext cx="6644725" cy="523220"/>
          </a:xfrm>
          <a:prstGeom prst="rect">
            <a:avLst/>
          </a:prstGeom>
          <a:noFill/>
        </p:spPr>
        <p:txBody>
          <a:bodyPr wrap="square">
            <a:spAutoFit/>
          </a:bodyPr>
          <a:lstStyle/>
          <a:p>
            <a:pPr marL="0" indent="0">
              <a:buNone/>
            </a:pPr>
            <a:r>
              <a:rPr lang="en-GB" sz="2800" dirty="0">
                <a:solidFill>
                  <a:srgbClr val="282828"/>
                </a:solidFill>
              </a:rPr>
              <a:t>Table: Inference time(ns) vs batch size</a:t>
            </a:r>
          </a:p>
        </p:txBody>
      </p:sp>
      <p:graphicFrame>
        <p:nvGraphicFramePr>
          <p:cNvPr id="31" name="Content Placeholder 3">
            <a:extLst>
              <a:ext uri="{FF2B5EF4-FFF2-40B4-BE49-F238E27FC236}">
                <a16:creationId xmlns:a16="http://schemas.microsoft.com/office/drawing/2014/main" id="{17B22496-7F01-B220-3F97-597DAD22885A}"/>
              </a:ext>
            </a:extLst>
          </p:cNvPr>
          <p:cNvGraphicFramePr>
            <a:graphicFrameLocks/>
          </p:cNvGraphicFramePr>
          <p:nvPr>
            <p:extLst>
              <p:ext uri="{D42A27DB-BD31-4B8C-83A1-F6EECF244321}">
                <p14:modId xmlns:p14="http://schemas.microsoft.com/office/powerpoint/2010/main" val="298455129"/>
              </p:ext>
            </p:extLst>
          </p:nvPr>
        </p:nvGraphicFramePr>
        <p:xfrm>
          <a:off x="22502953" y="15872581"/>
          <a:ext cx="9704247" cy="3975284"/>
        </p:xfrm>
        <a:graphic>
          <a:graphicData uri="http://schemas.openxmlformats.org/drawingml/2006/table">
            <a:tbl>
              <a:tblPr>
                <a:tableStyleId>{5C22544A-7EE6-4342-B048-85BDC9FD1C3A}</a:tableStyleId>
              </a:tblPr>
              <a:tblGrid>
                <a:gridCol w="1620175">
                  <a:extLst>
                    <a:ext uri="{9D8B030D-6E8A-4147-A177-3AD203B41FA5}">
                      <a16:colId xmlns:a16="http://schemas.microsoft.com/office/drawing/2014/main" val="3581096449"/>
                    </a:ext>
                  </a:extLst>
                </a:gridCol>
                <a:gridCol w="1903123">
                  <a:extLst>
                    <a:ext uri="{9D8B030D-6E8A-4147-A177-3AD203B41FA5}">
                      <a16:colId xmlns:a16="http://schemas.microsoft.com/office/drawing/2014/main" val="178008394"/>
                    </a:ext>
                  </a:extLst>
                </a:gridCol>
                <a:gridCol w="1719657">
                  <a:extLst>
                    <a:ext uri="{9D8B030D-6E8A-4147-A177-3AD203B41FA5}">
                      <a16:colId xmlns:a16="http://schemas.microsoft.com/office/drawing/2014/main" val="2343286524"/>
                    </a:ext>
                  </a:extLst>
                </a:gridCol>
                <a:gridCol w="2179612">
                  <a:extLst>
                    <a:ext uri="{9D8B030D-6E8A-4147-A177-3AD203B41FA5}">
                      <a16:colId xmlns:a16="http://schemas.microsoft.com/office/drawing/2014/main" val="356106157"/>
                    </a:ext>
                  </a:extLst>
                </a:gridCol>
                <a:gridCol w="2281680">
                  <a:extLst>
                    <a:ext uri="{9D8B030D-6E8A-4147-A177-3AD203B41FA5}">
                      <a16:colId xmlns:a16="http://schemas.microsoft.com/office/drawing/2014/main" val="3739086244"/>
                    </a:ext>
                  </a:extLst>
                </a:gridCol>
              </a:tblGrid>
              <a:tr h="705658">
                <a:tc>
                  <a:txBody>
                    <a:bodyPr/>
                    <a:lstStyle/>
                    <a:p>
                      <a:pPr marL="0" marR="0" algn="ctr" hangingPunct="0">
                        <a:lnSpc>
                          <a:spcPct val="150000"/>
                        </a:lnSpc>
                        <a:spcBef>
                          <a:spcPts val="1400"/>
                        </a:spcBef>
                        <a:spcAft>
                          <a:spcPts val="1400"/>
                        </a:spcAft>
                      </a:pPr>
                      <a:r>
                        <a:rPr lang="en-US" sz="2600" dirty="0">
                          <a:effectLst/>
                        </a:rPr>
                        <a:t>Nr. Images</a:t>
                      </a:r>
                      <a:endParaRPr lang="en-US" sz="2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2600">
                          <a:effectLst/>
                        </a:rPr>
                        <a:t>Ryzen 3970K</a:t>
                      </a:r>
                      <a:endParaRPr lang="en-US"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2600">
                          <a:effectLst/>
                        </a:rPr>
                        <a:t>i7-14650HX</a:t>
                      </a:r>
                      <a:endParaRPr lang="en-US"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2600">
                          <a:effectLst/>
                        </a:rPr>
                        <a:t>ZCU104 FPGA</a:t>
                      </a:r>
                      <a:endParaRPr lang="en-US"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2600" dirty="0">
                          <a:effectLst/>
                        </a:rPr>
                        <a:t>RTX 4070 GPU</a:t>
                      </a:r>
                      <a:endParaRPr lang="en-US" sz="2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extLst>
                  <a:ext uri="{0D108BD9-81ED-4DB2-BD59-A6C34878D82A}">
                    <a16:rowId xmlns:a16="http://schemas.microsoft.com/office/drawing/2014/main" val="4013291514"/>
                  </a:ext>
                </a:extLst>
              </a:tr>
              <a:tr h="705658">
                <a:tc>
                  <a:txBody>
                    <a:bodyPr/>
                    <a:lstStyle/>
                    <a:p>
                      <a:pPr marL="0" marR="0" algn="ctr" hangingPunct="0">
                        <a:lnSpc>
                          <a:spcPct val="150000"/>
                        </a:lnSpc>
                        <a:spcBef>
                          <a:spcPts val="1400"/>
                        </a:spcBef>
                        <a:spcAft>
                          <a:spcPts val="1400"/>
                        </a:spcAft>
                      </a:pPr>
                      <a:r>
                        <a:rPr lang="en-US" sz="2800" dirty="0">
                          <a:effectLst/>
                        </a:rPr>
                        <a:t>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2800" dirty="0">
                          <a:effectLst/>
                        </a:rPr>
                        <a:t>2.44×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2800" dirty="0">
                          <a:effectLst/>
                        </a:rPr>
                        <a:t>3.74×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2800">
                          <a:effectLst/>
                        </a:rPr>
                        <a:t>55.65×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2800">
                          <a:effectLst/>
                        </a:rPr>
                        <a:t>1.10×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extLst>
                  <a:ext uri="{0D108BD9-81ED-4DB2-BD59-A6C34878D82A}">
                    <a16:rowId xmlns:a16="http://schemas.microsoft.com/office/drawing/2014/main" val="3648576193"/>
                  </a:ext>
                </a:extLst>
              </a:tr>
              <a:tr h="705658">
                <a:tc>
                  <a:txBody>
                    <a:bodyPr/>
                    <a:lstStyle/>
                    <a:p>
                      <a:pPr marL="0" marR="0" algn="ctr" hangingPunct="0">
                        <a:lnSpc>
                          <a:spcPct val="150000"/>
                        </a:lnSpc>
                        <a:spcBef>
                          <a:spcPts val="1400"/>
                        </a:spcBef>
                        <a:spcAft>
                          <a:spcPts val="1400"/>
                        </a:spcAft>
                      </a:pPr>
                      <a:r>
                        <a:rPr lang="en-US" sz="2800" dirty="0">
                          <a:effectLst/>
                        </a:rPr>
                        <a:t>10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2800">
                          <a:effectLst/>
                        </a:rPr>
                        <a:t>2.17×</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2800" dirty="0">
                          <a:effectLst/>
                        </a:rPr>
                        <a:t>4.35×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2800" dirty="0">
                          <a:effectLst/>
                        </a:rPr>
                        <a:t>10.25×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2800" dirty="0">
                          <a:effectLst/>
                        </a:rPr>
                        <a:t>2.13×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extLst>
                  <a:ext uri="{0D108BD9-81ED-4DB2-BD59-A6C34878D82A}">
                    <a16:rowId xmlns:a16="http://schemas.microsoft.com/office/drawing/2014/main" val="440766089"/>
                  </a:ext>
                </a:extLst>
              </a:tr>
              <a:tr h="705658">
                <a:tc>
                  <a:txBody>
                    <a:bodyPr/>
                    <a:lstStyle/>
                    <a:p>
                      <a:pPr marL="0" marR="0" algn="ctr" hangingPunct="0">
                        <a:lnSpc>
                          <a:spcPct val="150000"/>
                        </a:lnSpc>
                        <a:spcBef>
                          <a:spcPts val="1400"/>
                        </a:spcBef>
                        <a:spcAft>
                          <a:spcPts val="1400"/>
                        </a:spcAft>
                      </a:pPr>
                      <a:r>
                        <a:rPr lang="en-US" sz="2800" dirty="0">
                          <a:effectLst/>
                        </a:rPr>
                        <a:t>50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2800">
                          <a:effectLst/>
                        </a:rPr>
                        <a:t>2.05×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2800">
                          <a:effectLst/>
                        </a:rPr>
                        <a:t>4.43×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2800" dirty="0">
                          <a:effectLst/>
                        </a:rPr>
                        <a:t>9.53×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2800" dirty="0">
                          <a:effectLst/>
                        </a:rPr>
                        <a:t>2.30×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extLst>
                  <a:ext uri="{0D108BD9-81ED-4DB2-BD59-A6C34878D82A}">
                    <a16:rowId xmlns:a16="http://schemas.microsoft.com/office/drawing/2014/main" val="1035405520"/>
                  </a:ext>
                </a:extLst>
              </a:tr>
              <a:tr h="705658">
                <a:tc>
                  <a:txBody>
                    <a:bodyPr/>
                    <a:lstStyle/>
                    <a:p>
                      <a:pPr marL="0" marR="0" algn="ctr" hangingPunct="0">
                        <a:lnSpc>
                          <a:spcPct val="150000"/>
                        </a:lnSpc>
                        <a:spcBef>
                          <a:spcPts val="1400"/>
                        </a:spcBef>
                        <a:spcAft>
                          <a:spcPts val="1400"/>
                        </a:spcAft>
                      </a:pPr>
                      <a:r>
                        <a:rPr lang="en-US" sz="2800" dirty="0">
                          <a:effectLst/>
                        </a:rPr>
                        <a:t>100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2800" dirty="0">
                          <a:effectLst/>
                        </a:rPr>
                        <a:t>1.82×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2800" dirty="0">
                          <a:effectLst/>
                        </a:rPr>
                        <a:t>3.92×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2800" dirty="0">
                          <a:effectLst/>
                        </a:rPr>
                        <a:t>8.24×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tc>
                  <a:txBody>
                    <a:bodyPr/>
                    <a:lstStyle/>
                    <a:p>
                      <a:pPr marL="0" marR="0" algn="ctr" hangingPunct="0">
                        <a:lnSpc>
                          <a:spcPct val="150000"/>
                        </a:lnSpc>
                        <a:spcBef>
                          <a:spcPts val="1400"/>
                        </a:spcBef>
                        <a:spcAft>
                          <a:spcPts val="1400"/>
                        </a:spcAft>
                      </a:pPr>
                      <a:r>
                        <a:rPr lang="en-US" sz="2800" dirty="0">
                          <a:effectLst/>
                        </a:rPr>
                        <a:t>17.01×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780" marR="17780" marT="17780" marB="17780" anchor="ctr"/>
                </a:tc>
                <a:extLst>
                  <a:ext uri="{0D108BD9-81ED-4DB2-BD59-A6C34878D82A}">
                    <a16:rowId xmlns:a16="http://schemas.microsoft.com/office/drawing/2014/main" val="2382130332"/>
                  </a:ext>
                </a:extLst>
              </a:tr>
            </a:tbl>
          </a:graphicData>
        </a:graphic>
      </p:graphicFrame>
      <p:pic>
        <p:nvPicPr>
          <p:cNvPr id="1026" name="Picture 2">
            <a:extLst>
              <a:ext uri="{FF2B5EF4-FFF2-40B4-BE49-F238E27FC236}">
                <a16:creationId xmlns:a16="http://schemas.microsoft.com/office/drawing/2014/main" id="{E8D22BFF-A79B-CEC4-9FA6-6FD3D8E007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89028" y="7365527"/>
            <a:ext cx="32512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A944C4C-9FC6-507A-C5EA-CE915CA7D5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99206" y="7432402"/>
            <a:ext cx="3251200" cy="3251200"/>
          </a:xfrm>
          <a:prstGeom prst="rect">
            <a:avLst/>
          </a:prstGeom>
          <a:noFill/>
          <a:extLst>
            <a:ext uri="{909E8E84-426E-40DD-AFC4-6F175D3DCCD1}">
              <a14:hiddenFill xmlns:a14="http://schemas.microsoft.com/office/drawing/2010/main">
                <a:solidFill>
                  <a:srgbClr val="FFFFFF"/>
                </a:solidFill>
              </a14:hiddenFill>
            </a:ext>
          </a:extLst>
        </p:spPr>
      </p:pic>
      <p:sp>
        <p:nvSpPr>
          <p:cNvPr id="32" name="Tekstvak 14335">
            <a:extLst>
              <a:ext uri="{FF2B5EF4-FFF2-40B4-BE49-F238E27FC236}">
                <a16:creationId xmlns:a16="http://schemas.microsoft.com/office/drawing/2014/main" id="{880B560A-B5D8-5179-B5CB-BCDF54EEA00D}"/>
              </a:ext>
            </a:extLst>
          </p:cNvPr>
          <p:cNvSpPr txBox="1">
            <a:spLocks noChangeArrowheads="1"/>
          </p:cNvSpPr>
          <p:nvPr/>
        </p:nvSpPr>
        <p:spPr bwMode="auto">
          <a:xfrm>
            <a:off x="33710121" y="10580196"/>
            <a:ext cx="8240285" cy="83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8660" tIns="199330" rIns="398660" bIns="199330">
            <a:spAutoFit/>
          </a:bodyPr>
          <a:lstStyle>
            <a:lvl1pPr defTabSz="3986213">
              <a:spcBef>
                <a:spcPct val="20000"/>
              </a:spcBef>
              <a:buChar char="•"/>
              <a:defRPr sz="14000">
                <a:solidFill>
                  <a:schemeClr val="tx1"/>
                </a:solidFill>
                <a:latin typeface="Arial" panose="020B0604020202020204" pitchFamily="34" charset="0"/>
                <a:ea typeface="MS PGothic" panose="020B0600070205080204" pitchFamily="34" charset="-128"/>
              </a:defRPr>
            </a:lvl1pPr>
            <a:lvl2pPr marL="742950" indent="-285750" defTabSz="3986213">
              <a:spcBef>
                <a:spcPct val="20000"/>
              </a:spcBef>
              <a:buChar char="–"/>
              <a:defRPr sz="12200">
                <a:solidFill>
                  <a:schemeClr val="tx1"/>
                </a:solidFill>
                <a:latin typeface="Arial" panose="020B0604020202020204" pitchFamily="34" charset="0"/>
                <a:ea typeface="MS PGothic" panose="020B0600070205080204" pitchFamily="34" charset="-128"/>
              </a:defRPr>
            </a:lvl2pPr>
            <a:lvl3pPr marL="1143000" indent="-228600" defTabSz="3986213">
              <a:spcBef>
                <a:spcPct val="20000"/>
              </a:spcBef>
              <a:buChar char="•"/>
              <a:defRPr sz="10500">
                <a:solidFill>
                  <a:schemeClr val="tx1"/>
                </a:solidFill>
                <a:latin typeface="Arial" panose="020B0604020202020204" pitchFamily="34" charset="0"/>
                <a:ea typeface="MS PGothic" panose="020B0600070205080204" pitchFamily="34" charset="-128"/>
              </a:defRPr>
            </a:lvl3pPr>
            <a:lvl4pPr marL="1600200" indent="-228600" defTabSz="3986213">
              <a:spcBef>
                <a:spcPct val="20000"/>
              </a:spcBef>
              <a:buChar char="–"/>
              <a:defRPr sz="8700">
                <a:solidFill>
                  <a:schemeClr val="tx1"/>
                </a:solidFill>
                <a:latin typeface="Arial" panose="020B0604020202020204" pitchFamily="34" charset="0"/>
                <a:ea typeface="MS PGothic" panose="020B0600070205080204" pitchFamily="34" charset="-128"/>
              </a:defRPr>
            </a:lvl4pPr>
            <a:lvl5pPr marL="2057400" indent="-228600" defTabSz="3986213">
              <a:spcBef>
                <a:spcPct val="20000"/>
              </a:spcBef>
              <a:buChar char="»"/>
              <a:defRPr sz="8700">
                <a:solidFill>
                  <a:schemeClr val="tx1"/>
                </a:solidFill>
                <a:latin typeface="Arial" panose="020B0604020202020204" pitchFamily="34" charset="0"/>
                <a:ea typeface="MS PGothic" panose="020B0600070205080204" pitchFamily="34" charset="-128"/>
              </a:defRPr>
            </a:lvl5pPr>
            <a:lvl6pPr marL="25146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6pPr>
            <a:lvl7pPr marL="29718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7pPr>
            <a:lvl8pPr marL="34290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8pPr>
            <a:lvl9pPr marL="38862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nl-NL" altLang="en-US" sz="2800" b="0" i="1" dirty="0">
                <a:latin typeface="Times New Roman" panose="02020603050405020304" pitchFamily="18" charset="0"/>
                <a:cs typeface="Times New Roman" panose="02020603050405020304" pitchFamily="18" charset="0"/>
              </a:rPr>
              <a:t>a) </a:t>
            </a:r>
            <a:r>
              <a:rPr lang="nl-NL" altLang="en-US" sz="2800" b="0" i="1" dirty="0" err="1">
                <a:latin typeface="Times New Roman" panose="02020603050405020304" pitchFamily="18" charset="0"/>
                <a:cs typeface="Times New Roman" panose="02020603050405020304" pitchFamily="18" charset="0"/>
              </a:rPr>
              <a:t>Ground</a:t>
            </a:r>
            <a:r>
              <a:rPr lang="nl-NL" altLang="en-US" sz="2800" b="0" i="1" dirty="0">
                <a:latin typeface="Times New Roman" panose="02020603050405020304" pitchFamily="18" charset="0"/>
                <a:cs typeface="Times New Roman" panose="02020603050405020304" pitchFamily="18" charset="0"/>
              </a:rPr>
              <a:t> </a:t>
            </a:r>
            <a:r>
              <a:rPr lang="nl-NL" altLang="en-US" sz="2800" b="0" i="1" dirty="0" err="1">
                <a:latin typeface="Times New Roman" panose="02020603050405020304" pitchFamily="18" charset="0"/>
                <a:cs typeface="Times New Roman" panose="02020603050405020304" pitchFamily="18" charset="0"/>
              </a:rPr>
              <a:t>truth</a:t>
            </a:r>
            <a:r>
              <a:rPr lang="nl-NL" altLang="en-US" sz="2800" b="0" i="1" dirty="0">
                <a:latin typeface="Times New Roman" panose="02020603050405020304" pitchFamily="18" charset="0"/>
                <a:cs typeface="Times New Roman" panose="02020603050405020304" pitchFamily="18" charset="0"/>
              </a:rPr>
              <a:t>    b)  </a:t>
            </a:r>
            <a:r>
              <a:rPr lang="nl-NL" altLang="en-US" sz="2800" b="0" i="1" dirty="0" err="1">
                <a:latin typeface="Times New Roman" panose="02020603050405020304" pitchFamily="18" charset="0"/>
                <a:cs typeface="Times New Roman" panose="02020603050405020304" pitchFamily="18" charset="0"/>
              </a:rPr>
              <a:t>Segmented</a:t>
            </a:r>
            <a:r>
              <a:rPr lang="nl-NL" altLang="en-US" sz="2800" b="0" i="1" dirty="0">
                <a:latin typeface="Times New Roman" panose="02020603050405020304" pitchFamily="18" charset="0"/>
                <a:cs typeface="Times New Roman" panose="02020603050405020304" pitchFamily="18" charset="0"/>
              </a:rPr>
              <a:t> image </a:t>
            </a:r>
            <a:r>
              <a:rPr lang="nl-NL" altLang="en-US" sz="2800" b="0" i="1" dirty="0" err="1">
                <a:latin typeface="Times New Roman" panose="02020603050405020304" pitchFamily="18" charset="0"/>
                <a:cs typeface="Times New Roman" panose="02020603050405020304" pitchFamily="18" charset="0"/>
              </a:rPr>
              <a:t>using</a:t>
            </a:r>
            <a:r>
              <a:rPr lang="nl-NL" altLang="en-US" sz="2800" b="0" i="1" dirty="0">
                <a:latin typeface="Times New Roman" panose="02020603050405020304" pitchFamily="18" charset="0"/>
                <a:cs typeface="Times New Roman" panose="02020603050405020304" pitchFamily="18" charset="0"/>
              </a:rPr>
              <a:t> FPGA</a:t>
            </a:r>
          </a:p>
        </p:txBody>
      </p:sp>
      <p:sp>
        <p:nvSpPr>
          <p:cNvPr id="34" name="TextBox 33">
            <a:extLst>
              <a:ext uri="{FF2B5EF4-FFF2-40B4-BE49-F238E27FC236}">
                <a16:creationId xmlns:a16="http://schemas.microsoft.com/office/drawing/2014/main" id="{BF74BBD5-92DA-107C-D0C4-F4212F01E22E}"/>
              </a:ext>
            </a:extLst>
          </p:cNvPr>
          <p:cNvSpPr txBox="1"/>
          <p:nvPr/>
        </p:nvSpPr>
        <p:spPr>
          <a:xfrm>
            <a:off x="33321188" y="5132479"/>
            <a:ext cx="9618625" cy="2246769"/>
          </a:xfrm>
          <a:prstGeom prst="rect">
            <a:avLst/>
          </a:prstGeom>
          <a:noFill/>
        </p:spPr>
        <p:txBody>
          <a:bodyPr wrap="square">
            <a:spAutoFit/>
          </a:bodyPr>
          <a:lstStyle/>
          <a:p>
            <a:r>
              <a:rPr lang="en-GB" sz="2800" b="0" i="0" u="none" strike="noStrike" dirty="0">
                <a:solidFill>
                  <a:srgbClr val="000000"/>
                </a:solidFill>
                <a:effectLst/>
                <a:latin typeface="Times New Roman" panose="02020603050405020304" pitchFamily="18" charset="0"/>
              </a:rPr>
              <a:t>In addition to quantitative performance benchmark, the qualitative results are taken for functional correctness. The inference on model ZCU104 despite speed and </a:t>
            </a:r>
            <a:r>
              <a:rPr lang="en-GB" sz="2800" b="0" i="0" u="none" strike="noStrike" dirty="0" err="1">
                <a:solidFill>
                  <a:srgbClr val="000000"/>
                </a:solidFill>
                <a:effectLst/>
                <a:latin typeface="Times New Roman" panose="02020603050405020304" pitchFamily="18" charset="0"/>
              </a:rPr>
              <a:t>efficency</a:t>
            </a:r>
            <a:r>
              <a:rPr lang="en-GB" sz="2800" b="0" i="0" u="none" strike="noStrike" dirty="0">
                <a:solidFill>
                  <a:srgbClr val="000000"/>
                </a:solidFill>
                <a:effectLst/>
                <a:latin typeface="Times New Roman" panose="02020603050405020304" pitchFamily="18" charset="0"/>
              </a:rPr>
              <a:t>, has to some extent reduced accuracy but still useful for deployment in edge computing.</a:t>
            </a:r>
            <a:endParaRPr lang="en-AL" sz="2800" dirty="0"/>
          </a:p>
        </p:txBody>
      </p:sp>
    </p:spTree>
    <p:extLst>
      <p:ext uri="{BB962C8B-B14F-4D97-AF65-F5344CB8AC3E}">
        <p14:creationId xmlns:p14="http://schemas.microsoft.com/office/powerpoint/2010/main" val="412812335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assessingslate|08-20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8460</TotalTime>
  <Words>1118</Words>
  <Application>Microsoft Macintosh PowerPoint</Application>
  <PresentationFormat>Custom</PresentationFormat>
  <Paragraphs>95</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Domine</vt:lpstr>
      <vt:lpstr>Calibri</vt:lpstr>
      <vt:lpstr>Chivo</vt:lpstr>
      <vt:lpstr>Roboto</vt:lpstr>
      <vt:lpstr>Aptos</vt:lpstr>
      <vt:lpstr>Arial</vt:lpstr>
      <vt:lpstr>Times New Roman</vt:lpstr>
      <vt:lpstr>Montserrat Extra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Arban Uka</cp:lastModifiedBy>
  <cp:revision>57</cp:revision>
  <dcterms:modified xsi:type="dcterms:W3CDTF">2025-07-10T11:53:05Z</dcterms:modified>
  <cp:category>science research poster</cp:category>
</cp:coreProperties>
</file>